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 id="2147483720" r:id="rId2"/>
  </p:sldMasterIdLst>
  <p:notesMasterIdLst>
    <p:notesMasterId r:id="rId78"/>
  </p:notesMasterIdLst>
  <p:sldIdLst>
    <p:sldId id="256" r:id="rId3"/>
    <p:sldId id="384" r:id="rId4"/>
    <p:sldId id="258" r:id="rId5"/>
    <p:sldId id="387" r:id="rId6"/>
    <p:sldId id="399" r:id="rId7"/>
    <p:sldId id="382" r:id="rId8"/>
    <p:sldId id="383" r:id="rId9"/>
    <p:sldId id="477" r:id="rId10"/>
    <p:sldId id="478" r:id="rId11"/>
    <p:sldId id="479" r:id="rId12"/>
    <p:sldId id="480" r:id="rId13"/>
    <p:sldId id="388" r:id="rId14"/>
    <p:sldId id="257" r:id="rId15"/>
    <p:sldId id="260" r:id="rId16"/>
    <p:sldId id="266" r:id="rId17"/>
    <p:sldId id="481" r:id="rId18"/>
    <p:sldId id="482" r:id="rId19"/>
    <p:sldId id="483" r:id="rId20"/>
    <p:sldId id="484" r:id="rId21"/>
    <p:sldId id="485" r:id="rId22"/>
    <p:sldId id="486" r:id="rId23"/>
    <p:sldId id="487" r:id="rId24"/>
    <p:sldId id="488" r:id="rId25"/>
    <p:sldId id="489" r:id="rId26"/>
    <p:sldId id="490" r:id="rId27"/>
    <p:sldId id="491" r:id="rId28"/>
    <p:sldId id="492" r:id="rId29"/>
    <p:sldId id="493" r:id="rId30"/>
    <p:sldId id="494" r:id="rId31"/>
    <p:sldId id="264" r:id="rId32"/>
    <p:sldId id="265" r:id="rId33"/>
    <p:sldId id="510" r:id="rId34"/>
    <p:sldId id="495" r:id="rId35"/>
    <p:sldId id="504" r:id="rId36"/>
    <p:sldId id="505" r:id="rId37"/>
    <p:sldId id="506" r:id="rId38"/>
    <p:sldId id="507" r:id="rId39"/>
    <p:sldId id="511" r:id="rId40"/>
    <p:sldId id="499" r:id="rId41"/>
    <p:sldId id="268" r:id="rId42"/>
    <p:sldId id="329" r:id="rId43"/>
    <p:sldId id="418" r:id="rId44"/>
    <p:sldId id="450" r:id="rId45"/>
    <p:sldId id="451" r:id="rId46"/>
    <p:sldId id="452" r:id="rId47"/>
    <p:sldId id="453" r:id="rId48"/>
    <p:sldId id="454" r:id="rId49"/>
    <p:sldId id="455" r:id="rId50"/>
    <p:sldId id="456" r:id="rId51"/>
    <p:sldId id="457" r:id="rId52"/>
    <p:sldId id="458" r:id="rId53"/>
    <p:sldId id="459" r:id="rId54"/>
    <p:sldId id="460" r:id="rId55"/>
    <p:sldId id="461" r:id="rId56"/>
    <p:sldId id="462" r:id="rId57"/>
    <p:sldId id="463" r:id="rId58"/>
    <p:sldId id="464" r:id="rId59"/>
    <p:sldId id="465" r:id="rId60"/>
    <p:sldId id="466" r:id="rId61"/>
    <p:sldId id="467" r:id="rId62"/>
    <p:sldId id="468" r:id="rId63"/>
    <p:sldId id="469" r:id="rId64"/>
    <p:sldId id="470" r:id="rId65"/>
    <p:sldId id="471" r:id="rId66"/>
    <p:sldId id="472" r:id="rId67"/>
    <p:sldId id="473" r:id="rId68"/>
    <p:sldId id="474" r:id="rId69"/>
    <p:sldId id="475" r:id="rId70"/>
    <p:sldId id="476" r:id="rId71"/>
    <p:sldId id="307" r:id="rId72"/>
    <p:sldId id="402" r:id="rId73"/>
    <p:sldId id="403" r:id="rId74"/>
    <p:sldId id="508" r:id="rId75"/>
    <p:sldId id="509" r:id="rId76"/>
    <p:sldId id="310" r:id="rId77"/>
  </p:sldIdLst>
  <p:sldSz cx="12192000" cy="6858000"/>
  <p:notesSz cx="6797675"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m" initials="u" lastIdx="3" clrIdx="0">
    <p:extLst>
      <p:ext uri="{19B8F6BF-5375-455C-9EA6-DF929625EA0E}">
        <p15:presenceInfo xmlns:p15="http://schemas.microsoft.com/office/powerpoint/2012/main" userId="m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AEFC3"/>
    <a:srgbClr val="C7EFF9"/>
    <a:srgbClr val="FFCCFF"/>
    <a:srgbClr val="FFE9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08" autoAdjust="0"/>
    <p:restoredTop sz="91646" autoAdjust="0"/>
  </p:normalViewPr>
  <p:slideViewPr>
    <p:cSldViewPr snapToGrid="0" showGuides="1">
      <p:cViewPr varScale="1">
        <p:scale>
          <a:sx n="106" d="100"/>
          <a:sy n="106" d="100"/>
        </p:scale>
        <p:origin x="1056" y="120"/>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commentAuthors" Target="commentAuthor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heme" Target="theme/theme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_____Microsoft_Excel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_____Microsoft_Excel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_____Microsoft_Excel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_____Microsoft_Excel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Лист1!$B$1</c:f>
              <c:strCache>
                <c:ptCount val="1"/>
                <c:pt idx="0">
                  <c:v>налоговые и неналоговые доходы</c:v>
                </c:pt>
              </c:strCache>
            </c:strRef>
          </c:tx>
          <c:spPr>
            <a:solidFill>
              <a:schemeClr val="accent1">
                <a:alpha val="70000"/>
              </a:schemeClr>
            </a:solidFill>
            <a:ln>
              <a:noFill/>
            </a:ln>
            <a:effectLst/>
          </c:spPr>
          <c:invertIfNegative val="0"/>
          <c:dLbls>
            <c:dLbl>
              <c:idx val="3"/>
              <c:numFmt formatCode="#,##0.0" sourceLinked="0"/>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lang="ru-RU" sz="1200" b="0" i="0" u="none" strike="noStrike" kern="1200" baseline="0">
                      <a:solidFill>
                        <a:schemeClr val="tx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D51-4513-9844-BDB4C20A7970}"/>
                </c:ext>
              </c:extLst>
            </c:dLbl>
            <c:numFmt formatCode="#,##0.0" sourceLinked="0"/>
            <c:spPr>
              <a:noFill/>
              <a:ln>
                <a:noFill/>
              </a:ln>
              <a:effectLst/>
            </c:spPr>
            <c:txPr>
              <a:bodyPr rot="0" spcFirstLastPara="1" vertOverflow="ellipsis" vert="horz" wrap="square" lIns="38100" tIns="19050" rIns="38100" bIns="19050" anchor="ctr" anchorCtr="0">
                <a:spAutoFit/>
              </a:bodyPr>
              <a:lstStyle/>
              <a:p>
                <a:pPr algn="ctr" rtl="0">
                  <a:defRPr lang="ru-RU" sz="1200" b="0" i="0" u="none" strike="noStrike" kern="1200" baseline="0">
                    <a:solidFill>
                      <a:schemeClr val="tx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Лист1!$A$2:$A$8</c:f>
              <c:strCache>
                <c:ptCount val="7"/>
                <c:pt idx="0">
                  <c:v>исполнено в 2022 г.</c:v>
                </c:pt>
                <c:pt idx="1">
                  <c:v>исполнено в 2023 г.</c:v>
                </c:pt>
                <c:pt idx="2">
                  <c:v>уточненный план 2024 г.</c:v>
                </c:pt>
                <c:pt idx="3">
                  <c:v>ожидаемое исполнение 2024 г.</c:v>
                </c:pt>
                <c:pt idx="4">
                  <c:v>план 2025 г.</c:v>
                </c:pt>
                <c:pt idx="5">
                  <c:v>план 2026 г.</c:v>
                </c:pt>
                <c:pt idx="6">
                  <c:v>план 2027 г.</c:v>
                </c:pt>
              </c:strCache>
            </c:strRef>
          </c:cat>
          <c:val>
            <c:numRef>
              <c:f>Лист1!$B$2:$B$8</c:f>
              <c:numCache>
                <c:formatCode>#,##0.0</c:formatCode>
                <c:ptCount val="7"/>
                <c:pt idx="0">
                  <c:v>2614550.4</c:v>
                </c:pt>
                <c:pt idx="1">
                  <c:v>2924246.7</c:v>
                </c:pt>
                <c:pt idx="2">
                  <c:v>3075824.5</c:v>
                </c:pt>
                <c:pt idx="3">
                  <c:v>3075824.5</c:v>
                </c:pt>
                <c:pt idx="4">
                  <c:v>3514476.4</c:v>
                </c:pt>
                <c:pt idx="5">
                  <c:v>3869824.8</c:v>
                </c:pt>
                <c:pt idx="6">
                  <c:v>4414475.0999999996</c:v>
                </c:pt>
              </c:numCache>
            </c:numRef>
          </c:val>
          <c:extLst>
            <c:ext xmlns:c16="http://schemas.microsoft.com/office/drawing/2014/chart" uri="{C3380CC4-5D6E-409C-BE32-E72D297353CC}">
              <c16:uniqueId val="{00000007-7D51-4513-9844-BDB4C20A7970}"/>
            </c:ext>
          </c:extLst>
        </c:ser>
        <c:ser>
          <c:idx val="1"/>
          <c:order val="1"/>
          <c:tx>
            <c:strRef>
              <c:f>Лист1!$C$1</c:f>
              <c:strCache>
                <c:ptCount val="1"/>
                <c:pt idx="0">
                  <c:v>безвозмездные поступления</c:v>
                </c:pt>
              </c:strCache>
            </c:strRef>
          </c:tx>
          <c:spPr>
            <a:solidFill>
              <a:schemeClr val="accent2">
                <a:alpha val="70000"/>
              </a:schemeClr>
            </a:solidFill>
            <a:ln>
              <a:noFill/>
            </a:ln>
            <a:effectLst/>
          </c:spPr>
          <c:invertIfNegative val="0"/>
          <c:dLbls>
            <c:dLbl>
              <c:idx val="0"/>
              <c:dLblPos val="ctr"/>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8-7D51-4513-9844-BDB4C20A7970}"/>
                </c:ext>
              </c:extLst>
            </c:dLbl>
            <c:dLbl>
              <c:idx val="1"/>
              <c:dLblPos val="ctr"/>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9-7D51-4513-9844-BDB4C20A7970}"/>
                </c:ext>
              </c:extLst>
            </c:dLbl>
            <c:dLbl>
              <c:idx val="2"/>
              <c:dLblPos val="ctr"/>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A-7D51-4513-9844-BDB4C20A7970}"/>
                </c:ext>
              </c:extLst>
            </c:dLbl>
            <c:dLbl>
              <c:idx val="3"/>
              <c:numFmt formatCode="#,##0.0" sourceLinked="0"/>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00" b="0" i="0" u="none" strike="noStrike" kern="1200" baseline="0">
                      <a:solidFill>
                        <a:schemeClr val="tx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pPr>
                  <a:endParaRPr lang="ru-RU"/>
                </a:p>
              </c:txPr>
              <c:dLblPos val="ctr"/>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B-7D51-4513-9844-BDB4C20A7970}"/>
                </c:ext>
              </c:extLst>
            </c:dLbl>
            <c:dLbl>
              <c:idx val="4"/>
              <c:tx>
                <c:rich>
                  <a:bodyPr/>
                  <a:lstStyle/>
                  <a:p>
                    <a:fld id="{F02D98E6-70D3-439C-BCB9-5F1D6AD702F2}" type="CELLRANGE">
                      <a:rPr lang="en-US" sz="1100" b="0" baseline="0">
                        <a:effectLst>
                          <a:outerShdw blurRad="38100" dist="38100" dir="2700000" algn="tl">
                            <a:srgbClr val="000000">
                              <a:alpha val="43137"/>
                            </a:srgbClr>
                          </a:outerShdw>
                        </a:effectLst>
                      </a:rPr>
                      <a:pPr/>
                      <a:t>[ДИАПАЗОН ЯЧЕЕК]</a:t>
                    </a:fld>
                    <a:r>
                      <a:rPr lang="en-US" sz="1100" b="0" baseline="0">
                        <a:effectLst>
                          <a:outerShdw blurRad="38100" dist="38100" dir="2700000" algn="tl">
                            <a:srgbClr val="000000">
                              <a:alpha val="43137"/>
                            </a:srgbClr>
                          </a:outerShdw>
                        </a:effectLst>
                      </a:rPr>
                      <a:t> </a:t>
                    </a:r>
                    <a:fld id="{F024E91B-D233-4390-9BA3-E1FB664799DF}" type="VALUE">
                      <a:rPr lang="en-US" sz="1100" b="0" baseline="0">
                        <a:effectLst>
                          <a:outerShdw blurRad="38100" dist="38100" dir="2700000" algn="tl">
                            <a:srgbClr val="000000">
                              <a:alpha val="43137"/>
                            </a:srgbClr>
                          </a:outerShdw>
                        </a:effectLst>
                      </a:rPr>
                      <a:pPr/>
                      <a:t>[ЗНАЧЕНИЕ]</a:t>
                    </a:fld>
                    <a:endParaRPr lang="en-US" sz="1100" b="0" baseline="0">
                      <a:effectLst>
                        <a:outerShdw blurRad="38100" dist="38100" dir="2700000" algn="tl">
                          <a:srgbClr val="000000">
                            <a:alpha val="43137"/>
                          </a:srgbClr>
                        </a:outerShdw>
                      </a:effectLst>
                    </a:endParaRP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C-7D51-4513-9844-BDB4C20A7970}"/>
                </c:ext>
              </c:extLst>
            </c:dLbl>
            <c:dLbl>
              <c:idx val="5"/>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00" b="0" i="0" u="none" strike="noStrike" kern="1200" baseline="0">
                        <a:solidFill>
                          <a:schemeClr val="tx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pPr>
                    <a:fld id="{273B3139-8B54-43AE-9C28-63B4127A059C}" type="CELLRANGE">
                      <a:rPr lang="en-US"/>
                      <a:pPr marL="0" marR="0" lvl="0" indent="0" algn="ctr" defTabSz="914400" rtl="0" eaLnBrk="1" fontAlgn="auto" latinLnBrk="0" hangingPunct="1">
                        <a:lnSpc>
                          <a:spcPct val="100000"/>
                        </a:lnSpc>
                        <a:spcBef>
                          <a:spcPts val="0"/>
                        </a:spcBef>
                        <a:spcAft>
                          <a:spcPts val="0"/>
                        </a:spcAft>
                        <a:buClrTx/>
                        <a:buSzTx/>
                        <a:buFontTx/>
                        <a:buNone/>
                        <a:tabLst/>
                        <a:defRPr sz="11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pPr>
                      <a:t>[ДИАПАЗОН ЯЧЕЕК]</a:t>
                    </a:fld>
                    <a:r>
                      <a:rPr lang="en-US" baseline="0"/>
                      <a:t> </a:t>
                    </a:r>
                    <a:fld id="{7DE5B471-7D5D-4FB3-9AC4-A7B1A1029A25}" type="VALUE">
                      <a:rPr lang="en-US" baseline="0"/>
                      <a:pPr marL="0" marR="0" lvl="0" indent="0" algn="ctr" defTabSz="914400" rtl="0" eaLnBrk="1" fontAlgn="auto" latinLnBrk="0" hangingPunct="1">
                        <a:lnSpc>
                          <a:spcPct val="100000"/>
                        </a:lnSpc>
                        <a:spcBef>
                          <a:spcPts val="0"/>
                        </a:spcBef>
                        <a:spcAft>
                          <a:spcPts val="0"/>
                        </a:spcAft>
                        <a:buClrTx/>
                        <a:buSzTx/>
                        <a:buFontTx/>
                        <a:buNone/>
                        <a:tabLst/>
                        <a:defRPr sz="11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pPr>
                      <a:t>[ЗНАЧЕНИЕ]</a:t>
                    </a:fld>
                    <a:endParaRPr lang="en-US" baseline="0"/>
                  </a:p>
                </c:rich>
              </c:tx>
              <c:numFmt formatCode="#,##0.0" sourceLinked="0"/>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00" b="0" i="0" u="none" strike="noStrike" kern="1200" baseline="0">
                      <a:solidFill>
                        <a:schemeClr val="tx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pPr>
                  <a:endParaRPr lang="ru-RU"/>
                </a:p>
              </c:txPr>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D-7D51-4513-9844-BDB4C20A7970}"/>
                </c:ext>
              </c:extLst>
            </c:dLbl>
            <c:dLbl>
              <c:idx val="6"/>
              <c:dLblPos val="ctr"/>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E-7D51-4513-9844-BDB4C20A7970}"/>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pPr>
                <a:endParaRPr lang="ru-RU"/>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a:solidFill>
                        <a:schemeClr val="tx1">
                          <a:lumMod val="35000"/>
                          <a:lumOff val="65000"/>
                        </a:schemeClr>
                      </a:solidFill>
                    </a:ln>
                    <a:effectLst/>
                  </c:spPr>
                </c15:leaderLines>
              </c:ext>
            </c:extLst>
          </c:dLbls>
          <c:cat>
            <c:strRef>
              <c:f>Лист1!$A$2:$A$8</c:f>
              <c:strCache>
                <c:ptCount val="7"/>
                <c:pt idx="0">
                  <c:v>исполнено в 2022 г.</c:v>
                </c:pt>
                <c:pt idx="1">
                  <c:v>исполнено в 2023 г.</c:v>
                </c:pt>
                <c:pt idx="2">
                  <c:v>уточненный план 2024 г.</c:v>
                </c:pt>
                <c:pt idx="3">
                  <c:v>ожидаемое исполнение 2024 г.</c:v>
                </c:pt>
                <c:pt idx="4">
                  <c:v>план 2025 г.</c:v>
                </c:pt>
                <c:pt idx="5">
                  <c:v>план 2026 г.</c:v>
                </c:pt>
                <c:pt idx="6">
                  <c:v>план 2027 г.</c:v>
                </c:pt>
              </c:strCache>
            </c:strRef>
          </c:cat>
          <c:val>
            <c:numRef>
              <c:f>Лист1!$C$2:$C$8</c:f>
              <c:numCache>
                <c:formatCode>#,##0.0</c:formatCode>
                <c:ptCount val="7"/>
                <c:pt idx="0">
                  <c:v>3478586.8</c:v>
                </c:pt>
                <c:pt idx="1">
                  <c:v>3677474.9</c:v>
                </c:pt>
                <c:pt idx="2">
                  <c:v>3003712.5</c:v>
                </c:pt>
                <c:pt idx="3">
                  <c:v>3003712.5</c:v>
                </c:pt>
                <c:pt idx="4">
                  <c:v>3686996.8</c:v>
                </c:pt>
                <c:pt idx="5">
                  <c:v>3415631.5</c:v>
                </c:pt>
                <c:pt idx="6">
                  <c:v>3771915.6</c:v>
                </c:pt>
              </c:numCache>
            </c:numRef>
          </c:val>
          <c:extLst>
            <c:ext xmlns:c15="http://schemas.microsoft.com/office/drawing/2012/chart" uri="{02D57815-91ED-43cb-92C2-25804820EDAC}">
              <c15:datalabelsRange>
                <c15:f>Лист1!$A$9:$F$9</c15:f>
                <c15:dlblRangeCache>
                  <c:ptCount val="6"/>
                </c15:dlblRangeCache>
              </c15:datalabelsRange>
            </c:ext>
            <c:ext xmlns:c16="http://schemas.microsoft.com/office/drawing/2014/chart" uri="{C3380CC4-5D6E-409C-BE32-E72D297353CC}">
              <c16:uniqueId val="{0000000F-7D51-4513-9844-BDB4C20A7970}"/>
            </c:ext>
          </c:extLst>
        </c:ser>
        <c:dLbls>
          <c:showLegendKey val="0"/>
          <c:showVal val="0"/>
          <c:showCatName val="0"/>
          <c:showSerName val="0"/>
          <c:showPercent val="0"/>
          <c:showBubbleSize val="0"/>
        </c:dLbls>
        <c:gapWidth val="50"/>
        <c:overlap val="100"/>
        <c:axId val="600877696"/>
        <c:axId val="600876712"/>
      </c:barChart>
      <c:catAx>
        <c:axId val="600877696"/>
        <c:scaling>
          <c:orientation val="minMax"/>
        </c:scaling>
        <c:delete val="0"/>
        <c:axPos val="b"/>
        <c:numFmt formatCode="#,##0.00" sourceLinked="0"/>
        <c:majorTickMark val="none"/>
        <c:minorTickMark val="none"/>
        <c:tickLblPos val="nextTo"/>
        <c:spPr>
          <a:noFill/>
          <a:ln w="9525" cap="flat" cmpd="sng" algn="ctr">
            <a:solidFill>
              <a:schemeClr val="tx1">
                <a:lumMod val="25000"/>
                <a:lumOff val="75000"/>
              </a:schemeClr>
            </a:solidFill>
            <a:round/>
            <a:headEnd type="none" w="sm" len="sm"/>
            <a:tailEnd type="none" w="sm" len="sm"/>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ru-RU"/>
          </a:p>
        </c:txPr>
        <c:crossAx val="600876712"/>
        <c:crosses val="autoZero"/>
        <c:auto val="1"/>
        <c:lblAlgn val="ctr"/>
        <c:lblOffset val="100"/>
        <c:noMultiLvlLbl val="0"/>
      </c:catAx>
      <c:valAx>
        <c:axId val="600876712"/>
        <c:scaling>
          <c:orientation val="minMax"/>
        </c:scaling>
        <c:delete val="1"/>
        <c:axPos val="l"/>
        <c:majorGridlines>
          <c:spPr>
            <a:ln w="9525" cap="flat" cmpd="sng" algn="ctr">
              <a:gradFill>
                <a:gsLst>
                  <a:gs pos="0">
                    <a:schemeClr val="tx1">
                      <a:lumMod val="5000"/>
                      <a:lumOff val="95000"/>
                    </a:schemeClr>
                  </a:gs>
                  <a:gs pos="100000">
                    <a:schemeClr val="tx1">
                      <a:lumMod val="15000"/>
                      <a:lumOff val="85000"/>
                    </a:schemeClr>
                  </a:gs>
                </a:gsLst>
                <a:lin ang="5400000" scaled="0"/>
              </a:gradFill>
              <a:round/>
            </a:ln>
            <a:effectLst/>
          </c:spPr>
        </c:majorGridlines>
        <c:numFmt formatCode="#,##0.0" sourceLinked="1"/>
        <c:majorTickMark val="none"/>
        <c:minorTickMark val="none"/>
        <c:tickLblPos val="nextTo"/>
        <c:crossAx val="6008776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r>
              <a:rPr lang="ru-RU"/>
              <a:t>2025</a:t>
            </a:r>
            <a:endParaRPr lang="en-US"/>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endParaRPr lang="ru-RU"/>
        </a:p>
      </c:txPr>
    </c:title>
    <c:autoTitleDeleted val="0"/>
    <c:plotArea>
      <c:layout>
        <c:manualLayout>
          <c:layoutTarget val="inner"/>
          <c:xMode val="edge"/>
          <c:yMode val="edge"/>
          <c:x val="0.25015379348862626"/>
          <c:y val="0.19335130963587299"/>
          <c:w val="0.54898395385690779"/>
          <c:h val="0.50396628303127777"/>
        </c:manualLayout>
      </c:layout>
      <c:doughnutChart>
        <c:varyColors val="1"/>
        <c:ser>
          <c:idx val="0"/>
          <c:order val="0"/>
          <c:tx>
            <c:strRef>
              <c:f>Лист1!$B$1</c:f>
              <c:strCache>
                <c:ptCount val="1"/>
                <c:pt idx="0">
                  <c:v>2025</c:v>
                </c:pt>
              </c:strCache>
            </c:strRef>
          </c:tx>
          <c:dPt>
            <c:idx val="0"/>
            <c:bubble3D val="0"/>
            <c:spPr>
              <a:solidFill>
                <a:schemeClr val="accent2"/>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7F23-4956-9319-FEDE0E754696}"/>
              </c:ext>
            </c:extLst>
          </c:dPt>
          <c:dPt>
            <c:idx val="1"/>
            <c:bubble3D val="0"/>
            <c:spPr>
              <a:solidFill>
                <a:schemeClr val="accent4"/>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7F23-4956-9319-FEDE0E754696}"/>
              </c:ext>
            </c:extLst>
          </c:dPt>
          <c:dPt>
            <c:idx val="2"/>
            <c:bubble3D val="0"/>
            <c:spPr>
              <a:solidFill>
                <a:schemeClr val="accent6"/>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7F23-4956-9319-FEDE0E754696}"/>
              </c:ext>
            </c:extLst>
          </c:dPt>
          <c:dLbls>
            <c:dLbl>
              <c:idx val="0"/>
              <c:tx>
                <c:rich>
                  <a:bodyPr/>
                  <a:lstStyle/>
                  <a:p>
                    <a:fld id="{56269E42-F13B-4DDA-BE32-EFDE21438B2F}" type="PERCENTAGE">
                      <a:rPr lang="en-US">
                        <a:solidFill>
                          <a:schemeClr val="tx1"/>
                        </a:solidFill>
                      </a:rPr>
                      <a:pPr/>
                      <a:t>[ПРОЦЕНТ]</a:t>
                    </a:fld>
                    <a:endParaRPr lang="ru-RU"/>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7F23-4956-9319-FEDE0E754696}"/>
                </c:ext>
              </c:extLst>
            </c:dLbl>
            <c:dLbl>
              <c:idx val="1"/>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ru-RU"/>
                </a:p>
              </c:txPr>
              <c:showLegendKey val="0"/>
              <c:showVal val="0"/>
              <c:showCatName val="0"/>
              <c:showSerName val="0"/>
              <c:showPercent val="1"/>
              <c:showBubbleSize val="0"/>
              <c:extLst>
                <c:ext xmlns:c16="http://schemas.microsoft.com/office/drawing/2014/chart" uri="{C3380CC4-5D6E-409C-BE32-E72D297353CC}">
                  <c16:uniqueId val="{00000003-7F23-4956-9319-FEDE0E754696}"/>
                </c:ext>
              </c:extLst>
            </c:dLbl>
            <c:dLbl>
              <c:idx val="2"/>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ru-RU"/>
                </a:p>
              </c:txPr>
              <c:showLegendKey val="0"/>
              <c:showVal val="0"/>
              <c:showCatName val="0"/>
              <c:showSerName val="0"/>
              <c:showPercent val="1"/>
              <c:showBubbleSize val="0"/>
              <c:extLst>
                <c:ext xmlns:c16="http://schemas.microsoft.com/office/drawing/2014/chart" uri="{C3380CC4-5D6E-409C-BE32-E72D297353CC}">
                  <c16:uniqueId val="{00000005-7F23-4956-9319-FEDE0E754696}"/>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ru-RU"/>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Лист1!$A$2:$A$4</c:f>
              <c:strCache>
                <c:ptCount val="3"/>
                <c:pt idx="0">
                  <c:v>Налоговые доходы</c:v>
                </c:pt>
                <c:pt idx="1">
                  <c:v>Неналоговые доходы</c:v>
                </c:pt>
                <c:pt idx="2">
                  <c:v>Безвозмездные поступления</c:v>
                </c:pt>
              </c:strCache>
            </c:strRef>
          </c:cat>
          <c:val>
            <c:numRef>
              <c:f>Лист1!$B$2:$B$4</c:f>
              <c:numCache>
                <c:formatCode>0%</c:formatCode>
                <c:ptCount val="3"/>
                <c:pt idx="0">
                  <c:v>0.41499999999999998</c:v>
                </c:pt>
                <c:pt idx="1">
                  <c:v>7.2999999999999995E-2</c:v>
                </c:pt>
                <c:pt idx="2">
                  <c:v>0.51180000000000003</c:v>
                </c:pt>
              </c:numCache>
            </c:numRef>
          </c:val>
          <c:extLst>
            <c:ext xmlns:c16="http://schemas.microsoft.com/office/drawing/2014/chart" uri="{C3380CC4-5D6E-409C-BE32-E72D297353CC}">
              <c16:uniqueId val="{00000000-4AAD-466B-B22F-424B5E6722AA}"/>
            </c:ext>
          </c:extLst>
        </c:ser>
        <c:dLbls>
          <c:showLegendKey val="0"/>
          <c:showVal val="0"/>
          <c:showCatName val="0"/>
          <c:showSerName val="0"/>
          <c:showPercent val="1"/>
          <c:showBubbleSize val="0"/>
          <c:showLeaderLines val="1"/>
        </c:dLbls>
        <c:firstSliceAng val="0"/>
        <c:holeSize val="70"/>
      </c:doughnutChart>
      <c:spPr>
        <a:noFill/>
        <a:ln>
          <a:noFill/>
        </a:ln>
        <a:effectLst/>
      </c:spPr>
    </c:plotArea>
    <c:legend>
      <c:legendPos val="b"/>
      <c:overlay val="0"/>
      <c:spPr>
        <a:solidFill>
          <a:schemeClr val="lt1">
            <a:alpha val="78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ru-RU"/>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r>
              <a:rPr lang="ru-RU"/>
              <a:t>2026</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endParaRPr lang="ru-RU"/>
        </a:p>
      </c:txPr>
    </c:title>
    <c:autoTitleDeleted val="0"/>
    <c:plotArea>
      <c:layout>
        <c:manualLayout>
          <c:layoutTarget val="inner"/>
          <c:xMode val="edge"/>
          <c:yMode val="edge"/>
          <c:x val="0.25015379348862626"/>
          <c:y val="0.19335130963587299"/>
          <c:w val="0.54898395385690779"/>
          <c:h val="0.50396628303127777"/>
        </c:manualLayout>
      </c:layout>
      <c:doughnutChart>
        <c:varyColors val="1"/>
        <c:ser>
          <c:idx val="0"/>
          <c:order val="0"/>
          <c:tx>
            <c:strRef>
              <c:f>Лист1!$B$1</c:f>
              <c:strCache>
                <c:ptCount val="1"/>
                <c:pt idx="0">
                  <c:v>2026</c:v>
                </c:pt>
              </c:strCache>
            </c:strRef>
          </c:tx>
          <c:dPt>
            <c:idx val="0"/>
            <c:bubble3D val="0"/>
            <c:spPr>
              <a:solidFill>
                <a:schemeClr val="accent6"/>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7197-49B6-BD1A-1D7C1C669550}"/>
              </c:ext>
            </c:extLst>
          </c:dPt>
          <c:dPt>
            <c:idx val="1"/>
            <c:bubble3D val="0"/>
            <c:spPr>
              <a:solidFill>
                <a:schemeClr val="accent5"/>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7197-49B6-BD1A-1D7C1C669550}"/>
              </c:ext>
            </c:extLst>
          </c:dPt>
          <c:dPt>
            <c:idx val="2"/>
            <c:bubble3D val="0"/>
            <c:spPr>
              <a:solidFill>
                <a:schemeClr val="accent4"/>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7197-49B6-BD1A-1D7C1C669550}"/>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ru-RU"/>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Лист1!$A$2:$A$4</c:f>
              <c:strCache>
                <c:ptCount val="3"/>
                <c:pt idx="0">
                  <c:v>Налоговые доходы</c:v>
                </c:pt>
                <c:pt idx="1">
                  <c:v>Неналоговые доходы</c:v>
                </c:pt>
                <c:pt idx="2">
                  <c:v>Безвозмездные поступления</c:v>
                </c:pt>
              </c:strCache>
            </c:strRef>
          </c:cat>
          <c:val>
            <c:numRef>
              <c:f>Лист1!$B$2:$B$4</c:f>
              <c:numCache>
                <c:formatCode>0%</c:formatCode>
                <c:ptCount val="3"/>
                <c:pt idx="0">
                  <c:v>0.46150000000000002</c:v>
                </c:pt>
                <c:pt idx="1">
                  <c:v>7.0000000000000007E-2</c:v>
                </c:pt>
                <c:pt idx="2">
                  <c:v>0.47</c:v>
                </c:pt>
              </c:numCache>
            </c:numRef>
          </c:val>
          <c:extLst>
            <c:ext xmlns:c16="http://schemas.microsoft.com/office/drawing/2014/chart" uri="{C3380CC4-5D6E-409C-BE32-E72D297353CC}">
              <c16:uniqueId val="{00000006-7197-49B6-BD1A-1D7C1C669550}"/>
            </c:ext>
          </c:extLst>
        </c:ser>
        <c:dLbls>
          <c:showLegendKey val="0"/>
          <c:showVal val="0"/>
          <c:showCatName val="0"/>
          <c:showSerName val="0"/>
          <c:showPercent val="1"/>
          <c:showBubbleSize val="0"/>
          <c:showLeaderLines val="1"/>
        </c:dLbls>
        <c:firstSliceAng val="0"/>
        <c:holeSize val="70"/>
      </c:doughnutChart>
      <c:spPr>
        <a:noFill/>
        <a:ln>
          <a:noFill/>
        </a:ln>
        <a:effectLst/>
      </c:spPr>
    </c:plotArea>
    <c:legend>
      <c:legendPos val="b"/>
      <c:overlay val="0"/>
      <c:spPr>
        <a:solidFill>
          <a:schemeClr val="lt1">
            <a:alpha val="78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ru-RU"/>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r>
              <a:rPr lang="ru-RU"/>
              <a:t>2027</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endParaRPr lang="ru-RU"/>
        </a:p>
      </c:txPr>
    </c:title>
    <c:autoTitleDeleted val="0"/>
    <c:plotArea>
      <c:layout>
        <c:manualLayout>
          <c:layoutTarget val="inner"/>
          <c:xMode val="edge"/>
          <c:yMode val="edge"/>
          <c:x val="0.25015379348862626"/>
          <c:y val="0.19335130963587299"/>
          <c:w val="0.54898395385690779"/>
          <c:h val="0.50396628303127777"/>
        </c:manualLayout>
      </c:layout>
      <c:doughnutChart>
        <c:varyColors val="1"/>
        <c:ser>
          <c:idx val="0"/>
          <c:order val="0"/>
          <c:tx>
            <c:strRef>
              <c:f>Лист1!$B$1</c:f>
              <c:strCache>
                <c:ptCount val="1"/>
                <c:pt idx="0">
                  <c:v>2027</c:v>
                </c:pt>
              </c:strCache>
            </c:strRef>
          </c:tx>
          <c:dPt>
            <c:idx val="0"/>
            <c:bubble3D val="0"/>
            <c:spPr>
              <a:solidFill>
                <a:schemeClr val="accent6"/>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42CC-41FE-9692-1966CDFCBB2E}"/>
              </c:ext>
            </c:extLst>
          </c:dPt>
          <c:dPt>
            <c:idx val="1"/>
            <c:bubble3D val="0"/>
            <c:spPr>
              <a:solidFill>
                <a:schemeClr val="accent5"/>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42CC-41FE-9692-1966CDFCBB2E}"/>
              </c:ext>
            </c:extLst>
          </c:dPt>
          <c:dPt>
            <c:idx val="2"/>
            <c:bubble3D val="0"/>
            <c:spPr>
              <a:solidFill>
                <a:schemeClr val="accent4"/>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42CC-41FE-9692-1966CDFCBB2E}"/>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ru-RU"/>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Лист1!$A$2:$A$4</c:f>
              <c:strCache>
                <c:ptCount val="3"/>
                <c:pt idx="0">
                  <c:v>Налоговые доходы</c:v>
                </c:pt>
                <c:pt idx="1">
                  <c:v>Неналоговые доходы</c:v>
                </c:pt>
                <c:pt idx="2">
                  <c:v>Безвозмездные поступления</c:v>
                </c:pt>
              </c:strCache>
            </c:strRef>
          </c:cat>
          <c:val>
            <c:numRef>
              <c:f>Лист1!$B$2:$B$4</c:f>
              <c:numCache>
                <c:formatCode>0%</c:formatCode>
                <c:ptCount val="3"/>
                <c:pt idx="0">
                  <c:v>0.48</c:v>
                </c:pt>
                <c:pt idx="1">
                  <c:v>0.06</c:v>
                </c:pt>
                <c:pt idx="2">
                  <c:v>0.46</c:v>
                </c:pt>
              </c:numCache>
            </c:numRef>
          </c:val>
          <c:extLst>
            <c:ext xmlns:c16="http://schemas.microsoft.com/office/drawing/2014/chart" uri="{C3380CC4-5D6E-409C-BE32-E72D297353CC}">
              <c16:uniqueId val="{00000006-42CC-41FE-9692-1966CDFCBB2E}"/>
            </c:ext>
          </c:extLst>
        </c:ser>
        <c:dLbls>
          <c:showLegendKey val="0"/>
          <c:showVal val="0"/>
          <c:showCatName val="0"/>
          <c:showSerName val="0"/>
          <c:showPercent val="1"/>
          <c:showBubbleSize val="0"/>
          <c:showLeaderLines val="1"/>
        </c:dLbls>
        <c:firstSliceAng val="0"/>
        <c:holeSize val="70"/>
      </c:doughnutChart>
      <c:spPr>
        <a:noFill/>
        <a:ln>
          <a:noFill/>
        </a:ln>
        <a:effectLst/>
      </c:spPr>
    </c:plotArea>
    <c:legend>
      <c:legendPos val="b"/>
      <c:overlay val="0"/>
      <c:spPr>
        <a:solidFill>
          <a:schemeClr val="lt1">
            <a:alpha val="78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ru-RU"/>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367403059501516"/>
          <c:y val="0.15518770585872904"/>
          <c:w val="0.30648785595419764"/>
          <c:h val="0.75399107708145519"/>
        </c:manualLayout>
      </c:layout>
      <c:pieChart>
        <c:varyColors val="1"/>
        <c:ser>
          <c:idx val="0"/>
          <c:order val="0"/>
          <c:spPr>
            <a:ln>
              <a:solidFill>
                <a:schemeClr val="tx1"/>
              </a:solidFill>
            </a:ln>
            <a:effectLst>
              <a:softEdge rad="0"/>
            </a:effectLst>
            <a:scene3d>
              <a:camera prst="orthographicFront"/>
              <a:lightRig rig="threePt" dir="t"/>
            </a:scene3d>
            <a:sp3d prstMaterial="dkEdge">
              <a:bevelB prst="angle"/>
            </a:sp3d>
          </c:spPr>
          <c:dPt>
            <c:idx val="0"/>
            <c:bubble3D val="0"/>
            <c:spPr>
              <a:solidFill>
                <a:schemeClr val="accent1"/>
              </a:solidFill>
              <a:ln>
                <a:solidFill>
                  <a:schemeClr val="tx1"/>
                </a:solidFill>
              </a:ln>
              <a:effectLst>
                <a:softEdge rad="0"/>
              </a:effectLst>
              <a:scene3d>
                <a:camera prst="orthographicFront"/>
                <a:lightRig rig="threePt" dir="t"/>
              </a:scene3d>
              <a:sp3d prstMaterial="dkEdge">
                <a:bevelB prst="angle"/>
              </a:sp3d>
            </c:spPr>
            <c:extLst>
              <c:ext xmlns:c16="http://schemas.microsoft.com/office/drawing/2014/chart" uri="{C3380CC4-5D6E-409C-BE32-E72D297353CC}">
                <c16:uniqueId val="{00000001-46B4-4E86-9B1B-08AF181380FF}"/>
              </c:ext>
            </c:extLst>
          </c:dPt>
          <c:dPt>
            <c:idx val="1"/>
            <c:bubble3D val="0"/>
            <c:spPr>
              <a:solidFill>
                <a:schemeClr val="accent2"/>
              </a:solidFill>
              <a:ln>
                <a:solidFill>
                  <a:schemeClr val="tx1"/>
                </a:solidFill>
              </a:ln>
              <a:effectLst>
                <a:softEdge rad="0"/>
              </a:effectLst>
              <a:scene3d>
                <a:camera prst="orthographicFront"/>
                <a:lightRig rig="threePt" dir="t"/>
              </a:scene3d>
              <a:sp3d prstMaterial="dkEdge">
                <a:bevelB prst="angle"/>
              </a:sp3d>
            </c:spPr>
            <c:extLst>
              <c:ext xmlns:c16="http://schemas.microsoft.com/office/drawing/2014/chart" uri="{C3380CC4-5D6E-409C-BE32-E72D297353CC}">
                <c16:uniqueId val="{00000003-46B4-4E86-9B1B-08AF181380FF}"/>
              </c:ext>
            </c:extLst>
          </c:dPt>
          <c:dPt>
            <c:idx val="2"/>
            <c:bubble3D val="0"/>
            <c:spPr>
              <a:solidFill>
                <a:schemeClr val="accent3"/>
              </a:solidFill>
              <a:ln>
                <a:solidFill>
                  <a:schemeClr val="tx1"/>
                </a:solidFill>
              </a:ln>
              <a:effectLst>
                <a:softEdge rad="0"/>
              </a:effectLst>
              <a:scene3d>
                <a:camera prst="orthographicFront"/>
                <a:lightRig rig="threePt" dir="t"/>
              </a:scene3d>
              <a:sp3d prstMaterial="dkEdge">
                <a:bevelB prst="angle"/>
              </a:sp3d>
            </c:spPr>
            <c:extLst>
              <c:ext xmlns:c16="http://schemas.microsoft.com/office/drawing/2014/chart" uri="{C3380CC4-5D6E-409C-BE32-E72D297353CC}">
                <c16:uniqueId val="{00000005-46B4-4E86-9B1B-08AF181380FF}"/>
              </c:ext>
            </c:extLst>
          </c:dPt>
          <c:dPt>
            <c:idx val="3"/>
            <c:bubble3D val="0"/>
            <c:spPr>
              <a:solidFill>
                <a:schemeClr val="accent4"/>
              </a:solidFill>
              <a:ln>
                <a:solidFill>
                  <a:schemeClr val="tx1"/>
                </a:solidFill>
              </a:ln>
              <a:effectLst>
                <a:softEdge rad="0"/>
              </a:effectLst>
              <a:scene3d>
                <a:camera prst="orthographicFront"/>
                <a:lightRig rig="threePt" dir="t"/>
              </a:scene3d>
              <a:sp3d prstMaterial="dkEdge">
                <a:bevelB prst="angle"/>
              </a:sp3d>
            </c:spPr>
            <c:extLst>
              <c:ext xmlns:c16="http://schemas.microsoft.com/office/drawing/2014/chart" uri="{C3380CC4-5D6E-409C-BE32-E72D297353CC}">
                <c16:uniqueId val="{00000007-46B4-4E86-9B1B-08AF181380FF}"/>
              </c:ext>
            </c:extLst>
          </c:dPt>
          <c:dPt>
            <c:idx val="4"/>
            <c:bubble3D val="0"/>
            <c:spPr>
              <a:solidFill>
                <a:schemeClr val="accent5"/>
              </a:solidFill>
              <a:ln>
                <a:solidFill>
                  <a:schemeClr val="tx1"/>
                </a:solidFill>
              </a:ln>
              <a:effectLst>
                <a:softEdge rad="0"/>
              </a:effectLst>
              <a:scene3d>
                <a:camera prst="orthographicFront"/>
                <a:lightRig rig="threePt" dir="t"/>
              </a:scene3d>
              <a:sp3d prstMaterial="dkEdge">
                <a:bevelB prst="angle"/>
              </a:sp3d>
            </c:spPr>
            <c:extLst>
              <c:ext xmlns:c16="http://schemas.microsoft.com/office/drawing/2014/chart" uri="{C3380CC4-5D6E-409C-BE32-E72D297353CC}">
                <c16:uniqueId val="{00000009-46B4-4E86-9B1B-08AF181380FF}"/>
              </c:ext>
            </c:extLst>
          </c:dPt>
          <c:dPt>
            <c:idx val="5"/>
            <c:bubble3D val="0"/>
            <c:spPr>
              <a:solidFill>
                <a:schemeClr val="accent6"/>
              </a:solidFill>
              <a:ln>
                <a:solidFill>
                  <a:schemeClr val="tx1"/>
                </a:solidFill>
              </a:ln>
              <a:effectLst>
                <a:softEdge rad="0"/>
              </a:effectLst>
              <a:scene3d>
                <a:camera prst="orthographicFront"/>
                <a:lightRig rig="threePt" dir="t"/>
              </a:scene3d>
              <a:sp3d prstMaterial="dkEdge">
                <a:bevelB prst="angle"/>
              </a:sp3d>
            </c:spPr>
            <c:extLst>
              <c:ext xmlns:c16="http://schemas.microsoft.com/office/drawing/2014/chart" uri="{C3380CC4-5D6E-409C-BE32-E72D297353CC}">
                <c16:uniqueId val="{0000000B-46B4-4E86-9B1B-08AF181380FF}"/>
              </c:ext>
            </c:extLst>
          </c:dPt>
          <c:dPt>
            <c:idx val="6"/>
            <c:bubble3D val="0"/>
            <c:spPr>
              <a:solidFill>
                <a:schemeClr val="accent1">
                  <a:lumMod val="60000"/>
                </a:schemeClr>
              </a:solidFill>
              <a:ln>
                <a:solidFill>
                  <a:schemeClr val="tx1"/>
                </a:solidFill>
              </a:ln>
              <a:effectLst>
                <a:softEdge rad="0"/>
              </a:effectLst>
              <a:scene3d>
                <a:camera prst="orthographicFront"/>
                <a:lightRig rig="threePt" dir="t"/>
              </a:scene3d>
              <a:sp3d prstMaterial="dkEdge">
                <a:bevelB prst="angle"/>
              </a:sp3d>
            </c:spPr>
            <c:extLst>
              <c:ext xmlns:c16="http://schemas.microsoft.com/office/drawing/2014/chart" uri="{C3380CC4-5D6E-409C-BE32-E72D297353CC}">
                <c16:uniqueId val="{0000000D-46B4-4E86-9B1B-08AF181380FF}"/>
              </c:ext>
            </c:extLst>
          </c:dPt>
          <c:dPt>
            <c:idx val="7"/>
            <c:bubble3D val="0"/>
            <c:spPr>
              <a:solidFill>
                <a:schemeClr val="accent2">
                  <a:lumMod val="60000"/>
                </a:schemeClr>
              </a:solidFill>
              <a:ln>
                <a:solidFill>
                  <a:schemeClr val="tx1"/>
                </a:solidFill>
              </a:ln>
              <a:effectLst>
                <a:softEdge rad="0"/>
              </a:effectLst>
              <a:scene3d>
                <a:camera prst="orthographicFront"/>
                <a:lightRig rig="threePt" dir="t"/>
              </a:scene3d>
              <a:sp3d prstMaterial="dkEdge">
                <a:bevelB prst="angle"/>
              </a:sp3d>
            </c:spPr>
            <c:extLst>
              <c:ext xmlns:c16="http://schemas.microsoft.com/office/drawing/2014/chart" uri="{C3380CC4-5D6E-409C-BE32-E72D297353CC}">
                <c16:uniqueId val="{0000000F-46B4-4E86-9B1B-08AF181380FF}"/>
              </c:ext>
            </c:extLst>
          </c:dPt>
          <c:dLbls>
            <c:dLbl>
              <c:idx val="0"/>
              <c:layout>
                <c:manualLayout>
                  <c:x val="2.5117598652088145E-2"/>
                  <c:y val="7.7239786558695837E-3"/>
                </c:manualLayout>
              </c:layout>
              <c:tx>
                <c:rich>
                  <a:bodyPr rot="0" spcFirstLastPara="1" vertOverflow="ellipsis" vert="horz" wrap="square" anchor="ctr" anchorCtr="1"/>
                  <a:lstStyle/>
                  <a:p>
                    <a:pPr>
                      <a:defRPr sz="1000" b="1" i="0" u="none" strike="noStrike" kern="1200" spc="0" baseline="0">
                        <a:solidFill>
                          <a:schemeClr val="accent1"/>
                        </a:solidFill>
                        <a:effectLst>
                          <a:glow>
                            <a:schemeClr val="accent1">
                              <a:alpha val="40000"/>
                            </a:schemeClr>
                          </a:glow>
                        </a:effectLst>
                        <a:latin typeface="+mn-lt"/>
                        <a:ea typeface="+mn-ea"/>
                        <a:cs typeface="+mn-cs"/>
                      </a:defRPr>
                    </a:pPr>
                    <a:fld id="{1154A565-A798-4CB6-AA6E-0A21DABF06D2}" type="CATEGORYNAME">
                      <a:rPr lang="ru-RU"/>
                      <a:pPr>
                        <a:defRPr/>
                      </a:pPr>
                      <a:t>[ИМЯ КАТЕГОРИИ]</a:t>
                    </a:fld>
                    <a:r>
                      <a:rPr lang="ru-RU" baseline="0" dirty="0"/>
                      <a:t>; </a:t>
                    </a:r>
                  </a:p>
                  <a:p>
                    <a:pPr>
                      <a:defRPr/>
                    </a:pPr>
                    <a:fld id="{74E79313-6C6A-48AD-A41A-4290EEAED595}" type="VALUE">
                      <a:rPr lang="ru-RU" baseline="0" smtClean="0"/>
                      <a:pPr>
                        <a:defRPr/>
                      </a:pPr>
                      <a:t>[ЗНАЧЕНИЕ]</a:t>
                    </a:fld>
                    <a:endParaRPr lang="ru-RU"/>
                  </a:p>
                </c:rich>
              </c:tx>
              <c:spPr>
                <a:noFill/>
                <a:ln>
                  <a:solidFill>
                    <a:schemeClr val="tx1"/>
                  </a:solidFill>
                </a:ln>
                <a:effectLst/>
              </c:spPr>
              <c:txPr>
                <a:bodyPr rot="0" spcFirstLastPara="1" vertOverflow="ellipsis" vert="horz" wrap="square" anchor="ctr" anchorCtr="1"/>
                <a:lstStyle/>
                <a:p>
                  <a:pPr>
                    <a:defRPr sz="1000" b="1" i="0" u="none" strike="noStrike" kern="1200" spc="0" baseline="0">
                      <a:solidFill>
                        <a:schemeClr val="accent1"/>
                      </a:solidFill>
                      <a:effectLst>
                        <a:glow>
                          <a:schemeClr val="accent1">
                            <a:alpha val="40000"/>
                          </a:schemeClr>
                        </a:glow>
                      </a:effectLst>
                      <a:latin typeface="+mn-lt"/>
                      <a:ea typeface="+mn-ea"/>
                      <a:cs typeface="+mn-cs"/>
                    </a:defRPr>
                  </a:pPr>
                  <a:endParaRPr lang="ru-RU"/>
                </a:p>
              </c:txPr>
              <c:dLblPos val="bestFit"/>
              <c:showLegendKey val="0"/>
              <c:showVal val="1"/>
              <c:showCatName val="1"/>
              <c:showSerName val="0"/>
              <c:showPercent val="0"/>
              <c:showBubbleSize val="0"/>
              <c:extLst>
                <c:ext xmlns:c15="http://schemas.microsoft.com/office/drawing/2012/chart" uri="{CE6537A1-D6FC-4f65-9D91-7224C49458BB}">
                  <c15:layout>
                    <c:manualLayout>
                      <c:w val="0.16277250493163614"/>
                      <c:h val="0.10661665204651984"/>
                    </c:manualLayout>
                  </c15:layout>
                  <c15:dlblFieldTable/>
                  <c15:showDataLabelsRange val="0"/>
                </c:ext>
                <c:ext xmlns:c16="http://schemas.microsoft.com/office/drawing/2014/chart" uri="{C3380CC4-5D6E-409C-BE32-E72D297353CC}">
                  <c16:uniqueId val="{00000001-46B4-4E86-9B1B-08AF181380FF}"/>
                </c:ext>
              </c:extLst>
            </c:dLbl>
            <c:dLbl>
              <c:idx val="1"/>
              <c:layout>
                <c:manualLayout>
                  <c:x val="3.2443564925613837E-2"/>
                  <c:y val="0"/>
                </c:manualLayout>
              </c:layout>
              <c:tx>
                <c:rich>
                  <a:bodyPr rot="0" spcFirstLastPara="1" vertOverflow="ellipsis" vert="horz" wrap="square" anchor="ctr" anchorCtr="1"/>
                  <a:lstStyle/>
                  <a:p>
                    <a:pPr>
                      <a:defRPr sz="1000" b="1" i="0" u="none" strike="noStrike" kern="1200" spc="0" baseline="0">
                        <a:solidFill>
                          <a:schemeClr val="accent1"/>
                        </a:solidFill>
                        <a:effectLst>
                          <a:glow>
                            <a:schemeClr val="accent1">
                              <a:alpha val="40000"/>
                            </a:schemeClr>
                          </a:glow>
                        </a:effectLst>
                        <a:latin typeface="+mn-lt"/>
                        <a:ea typeface="+mn-ea"/>
                        <a:cs typeface="+mn-cs"/>
                      </a:defRPr>
                    </a:pPr>
                    <a:fld id="{ADE060B6-3060-4C60-992F-7EFEB9FCC3A6}" type="CATEGORYNAME">
                      <a:rPr lang="ru-RU"/>
                      <a:pPr>
                        <a:defRPr>
                          <a:solidFill>
                            <a:schemeClr val="accent1"/>
                          </a:solidFill>
                        </a:defRPr>
                      </a:pPr>
                      <a:t>[ИМЯ КАТЕГОРИИ]</a:t>
                    </a:fld>
                    <a:r>
                      <a:rPr lang="ru-RU" baseline="0"/>
                      <a:t>; </a:t>
                    </a:r>
                  </a:p>
                  <a:p>
                    <a:pPr>
                      <a:defRPr>
                        <a:solidFill>
                          <a:schemeClr val="accent1"/>
                        </a:solidFill>
                      </a:defRPr>
                    </a:pPr>
                    <a:r>
                      <a:rPr lang="ru-RU" baseline="0"/>
                      <a:t> </a:t>
                    </a:r>
                    <a:fld id="{CE6EB27C-A5E4-4D8D-B63A-826A9B68E6BF}" type="VALUE">
                      <a:rPr lang="ru-RU" baseline="0"/>
                      <a:pPr>
                        <a:defRPr>
                          <a:solidFill>
                            <a:schemeClr val="accent1"/>
                          </a:solidFill>
                        </a:defRPr>
                      </a:pPr>
                      <a:t>[ЗНАЧЕНИЕ]</a:t>
                    </a:fld>
                    <a:endParaRPr lang="ru-RU" baseline="0"/>
                  </a:p>
                </c:rich>
              </c:tx>
              <c:spPr>
                <a:noFill/>
                <a:ln>
                  <a:solidFill>
                    <a:schemeClr val="tx1"/>
                  </a:solidFill>
                </a:ln>
                <a:effectLst/>
              </c:spPr>
              <c:txPr>
                <a:bodyPr rot="0" spcFirstLastPara="1" vertOverflow="ellipsis" vert="horz" wrap="square" anchor="ctr" anchorCtr="1"/>
                <a:lstStyle/>
                <a:p>
                  <a:pPr>
                    <a:defRPr sz="1000" b="1" i="0" u="none" strike="noStrike" kern="1200" spc="0" baseline="0">
                      <a:solidFill>
                        <a:schemeClr val="accent1"/>
                      </a:solidFill>
                      <a:effectLst>
                        <a:glow>
                          <a:schemeClr val="accent1">
                            <a:alpha val="40000"/>
                          </a:schemeClr>
                        </a:glow>
                      </a:effectLst>
                      <a:latin typeface="+mn-lt"/>
                      <a:ea typeface="+mn-ea"/>
                      <a:cs typeface="+mn-cs"/>
                    </a:defRPr>
                  </a:pPr>
                  <a:endParaRPr lang="ru-RU"/>
                </a:p>
              </c:txPr>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46B4-4E86-9B1B-08AF181380FF}"/>
                </c:ext>
              </c:extLst>
            </c:dLbl>
            <c:dLbl>
              <c:idx val="2"/>
              <c:layout>
                <c:manualLayout>
                  <c:x val="0.10571059597438524"/>
                  <c:y val="5.1493191039128682E-3"/>
                </c:manualLayout>
              </c:layout>
              <c:tx>
                <c:rich>
                  <a:bodyPr rot="0" spcFirstLastPara="1" vertOverflow="ellipsis" vert="horz" wrap="square" anchor="ctr" anchorCtr="1"/>
                  <a:lstStyle/>
                  <a:p>
                    <a:pPr>
                      <a:defRPr sz="1000" b="1" i="0" u="none" strike="noStrike" kern="1200" spc="0" baseline="0">
                        <a:solidFill>
                          <a:schemeClr val="accent1"/>
                        </a:solidFill>
                        <a:effectLst>
                          <a:glow>
                            <a:schemeClr val="accent1">
                              <a:alpha val="40000"/>
                            </a:schemeClr>
                          </a:glow>
                        </a:effectLst>
                        <a:latin typeface="+mn-lt"/>
                        <a:ea typeface="+mn-ea"/>
                        <a:cs typeface="+mn-cs"/>
                      </a:defRPr>
                    </a:pPr>
                    <a:fld id="{C371CA2A-62C8-4109-B5AA-7911536B653B}" type="CATEGORYNAME">
                      <a:rPr lang="ru-RU"/>
                      <a:pPr>
                        <a:defRPr>
                          <a:solidFill>
                            <a:schemeClr val="accent1"/>
                          </a:solidFill>
                        </a:defRPr>
                      </a:pPr>
                      <a:t>[ИМЯ КАТЕГОРИИ]</a:t>
                    </a:fld>
                    <a:r>
                      <a:rPr lang="ru-RU" baseline="0"/>
                      <a:t>;   </a:t>
                    </a:r>
                  </a:p>
                  <a:p>
                    <a:pPr>
                      <a:defRPr>
                        <a:solidFill>
                          <a:schemeClr val="accent1"/>
                        </a:solidFill>
                      </a:defRPr>
                    </a:pPr>
                    <a:fld id="{A55E0DE4-624B-40BA-81A7-24D69F792DDA}" type="VALUE">
                      <a:rPr lang="ru-RU" baseline="0" smtClean="0"/>
                      <a:pPr>
                        <a:defRPr>
                          <a:solidFill>
                            <a:schemeClr val="accent1"/>
                          </a:solidFill>
                        </a:defRPr>
                      </a:pPr>
                      <a:t>[ЗНАЧЕНИЕ]</a:t>
                    </a:fld>
                    <a:endParaRPr lang="ru-RU"/>
                  </a:p>
                </c:rich>
              </c:tx>
              <c:spPr>
                <a:noFill/>
                <a:ln>
                  <a:solidFill>
                    <a:schemeClr val="tx1"/>
                  </a:solidFill>
                </a:ln>
                <a:effectLst/>
              </c:spPr>
              <c:txPr>
                <a:bodyPr rot="0" spcFirstLastPara="1" vertOverflow="ellipsis" vert="horz" wrap="square" anchor="ctr" anchorCtr="1"/>
                <a:lstStyle/>
                <a:p>
                  <a:pPr>
                    <a:defRPr sz="1000" b="1" i="0" u="none" strike="noStrike" kern="1200" spc="0" baseline="0">
                      <a:solidFill>
                        <a:schemeClr val="accent1"/>
                      </a:solidFill>
                      <a:effectLst>
                        <a:glow>
                          <a:schemeClr val="accent1">
                            <a:alpha val="40000"/>
                          </a:schemeClr>
                        </a:glow>
                      </a:effectLst>
                      <a:latin typeface="+mn-lt"/>
                      <a:ea typeface="+mn-ea"/>
                      <a:cs typeface="+mn-cs"/>
                    </a:defRPr>
                  </a:pPr>
                  <a:endParaRPr lang="ru-RU"/>
                </a:p>
              </c:txPr>
              <c:dLblPos val="bestFit"/>
              <c:showLegendKey val="0"/>
              <c:showVal val="1"/>
              <c:showCatName val="1"/>
              <c:showSerName val="0"/>
              <c:showPercent val="0"/>
              <c:showBubbleSize val="0"/>
              <c:extLst>
                <c:ext xmlns:c15="http://schemas.microsoft.com/office/drawing/2012/chart" uri="{CE6537A1-D6FC-4f65-9D91-7224C49458BB}">
                  <c15:layout>
                    <c:manualLayout>
                      <c:w val="0.14332202327201549"/>
                      <c:h val="7.9871818445550316E-2"/>
                    </c:manualLayout>
                  </c15:layout>
                  <c15:dlblFieldTable/>
                  <c15:showDataLabelsRange val="0"/>
                </c:ext>
                <c:ext xmlns:c16="http://schemas.microsoft.com/office/drawing/2014/chart" uri="{C3380CC4-5D6E-409C-BE32-E72D297353CC}">
                  <c16:uniqueId val="{00000005-46B4-4E86-9B1B-08AF181380FF}"/>
                </c:ext>
              </c:extLst>
            </c:dLbl>
            <c:dLbl>
              <c:idx val="3"/>
              <c:layout>
                <c:manualLayout>
                  <c:x val="-2.5117598652088131E-2"/>
                  <c:y val="2.5746595519565284E-2"/>
                </c:manualLayout>
              </c:layout>
              <c:spPr>
                <a:noFill/>
                <a:ln>
                  <a:solidFill>
                    <a:schemeClr val="tx1"/>
                  </a:solidFill>
                </a:ln>
                <a:effectLst/>
              </c:spPr>
              <c:txPr>
                <a:bodyPr rot="0" spcFirstLastPara="1" vertOverflow="ellipsis" vert="horz" wrap="square" anchor="ctr" anchorCtr="1"/>
                <a:lstStyle/>
                <a:p>
                  <a:pPr>
                    <a:defRPr sz="1000" b="1" i="0" u="none" strike="noStrike" kern="1200" spc="0" baseline="0">
                      <a:solidFill>
                        <a:schemeClr val="accent4"/>
                      </a:solidFill>
                      <a:effectLst>
                        <a:glow>
                          <a:schemeClr val="accent1">
                            <a:alpha val="40000"/>
                          </a:schemeClr>
                        </a:glow>
                      </a:effectLst>
                      <a:latin typeface="+mn-lt"/>
                      <a:ea typeface="+mn-ea"/>
                      <a:cs typeface="+mn-cs"/>
                    </a:defRPr>
                  </a:pPr>
                  <a:endParaRPr lang="ru-RU"/>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6B4-4E86-9B1B-08AF181380FF}"/>
                </c:ext>
              </c:extLst>
            </c:dLbl>
            <c:dLbl>
              <c:idx val="4"/>
              <c:layout>
                <c:manualLayout>
                  <c:x val="-4.4479080946406083E-2"/>
                  <c:y val="7.7239786558695858E-2"/>
                </c:manualLayout>
              </c:layout>
              <c:tx>
                <c:rich>
                  <a:bodyPr rot="0" spcFirstLastPara="1" vertOverflow="ellipsis" vert="horz" wrap="square" anchor="ctr" anchorCtr="1"/>
                  <a:lstStyle/>
                  <a:p>
                    <a:pPr>
                      <a:defRPr sz="1000" b="1" i="0" u="none" strike="noStrike" kern="1200" spc="0" baseline="0">
                        <a:solidFill>
                          <a:schemeClr val="accent1"/>
                        </a:solidFill>
                        <a:effectLst>
                          <a:glow>
                            <a:schemeClr val="accent1">
                              <a:alpha val="40000"/>
                            </a:schemeClr>
                          </a:glow>
                        </a:effectLst>
                        <a:latin typeface="+mn-lt"/>
                        <a:ea typeface="+mn-ea"/>
                        <a:cs typeface="+mn-cs"/>
                      </a:defRPr>
                    </a:pPr>
                    <a:fld id="{B1F443D3-5F65-403A-B572-44AF4316EB02}" type="CATEGORYNAME">
                      <a:rPr lang="ru-RU"/>
                      <a:pPr>
                        <a:defRPr>
                          <a:solidFill>
                            <a:schemeClr val="accent1"/>
                          </a:solidFill>
                        </a:defRPr>
                      </a:pPr>
                      <a:t>[ИМЯ КАТЕГОРИИ]</a:t>
                    </a:fld>
                    <a:r>
                      <a:rPr lang="ru-RU" baseline="0"/>
                      <a:t>; </a:t>
                    </a:r>
                  </a:p>
                  <a:p>
                    <a:pPr>
                      <a:defRPr>
                        <a:solidFill>
                          <a:schemeClr val="accent1"/>
                        </a:solidFill>
                      </a:defRPr>
                    </a:pPr>
                    <a:fld id="{F9B36599-935B-459A-A640-2718ACE4A869}" type="VALUE">
                      <a:rPr lang="ru-RU" baseline="0" smtClean="0"/>
                      <a:pPr>
                        <a:defRPr>
                          <a:solidFill>
                            <a:schemeClr val="accent1"/>
                          </a:solidFill>
                        </a:defRPr>
                      </a:pPr>
                      <a:t>[ЗНАЧЕНИЕ]</a:t>
                    </a:fld>
                    <a:endParaRPr lang="ru-RU"/>
                  </a:p>
                </c:rich>
              </c:tx>
              <c:spPr>
                <a:noFill/>
                <a:ln>
                  <a:solidFill>
                    <a:schemeClr val="tx1"/>
                  </a:solidFill>
                </a:ln>
                <a:effectLst/>
              </c:spPr>
              <c:txPr>
                <a:bodyPr rot="0" spcFirstLastPara="1" vertOverflow="ellipsis" vert="horz" wrap="square" anchor="ctr" anchorCtr="1"/>
                <a:lstStyle/>
                <a:p>
                  <a:pPr>
                    <a:defRPr sz="1000" b="1" i="0" u="none" strike="noStrike" kern="1200" spc="0" baseline="0">
                      <a:solidFill>
                        <a:schemeClr val="accent1"/>
                      </a:solidFill>
                      <a:effectLst>
                        <a:glow>
                          <a:schemeClr val="accent1">
                            <a:alpha val="40000"/>
                          </a:schemeClr>
                        </a:glow>
                      </a:effectLst>
                      <a:latin typeface="+mn-lt"/>
                      <a:ea typeface="+mn-ea"/>
                      <a:cs typeface="+mn-cs"/>
                    </a:defRPr>
                  </a:pPr>
                  <a:endParaRPr lang="ru-RU"/>
                </a:p>
              </c:txPr>
              <c:dLblPos val="bestFit"/>
              <c:showLegendKey val="0"/>
              <c:showVal val="1"/>
              <c:showCatName val="1"/>
              <c:showSerName val="0"/>
              <c:showPercent val="0"/>
              <c:showBubbleSize val="0"/>
              <c:extLst>
                <c:ext xmlns:c15="http://schemas.microsoft.com/office/drawing/2012/chart" uri="{CE6537A1-D6FC-4f65-9D91-7224C49458BB}">
                  <c15:layout>
                    <c:manualLayout>
                      <c:w val="0.14752402941659759"/>
                      <c:h val="7.0571418319128443E-2"/>
                    </c:manualLayout>
                  </c15:layout>
                  <c15:dlblFieldTable/>
                  <c15:showDataLabelsRange val="0"/>
                </c:ext>
                <c:ext xmlns:c16="http://schemas.microsoft.com/office/drawing/2014/chart" uri="{C3380CC4-5D6E-409C-BE32-E72D297353CC}">
                  <c16:uniqueId val="{00000009-46B4-4E86-9B1B-08AF181380FF}"/>
                </c:ext>
              </c:extLst>
            </c:dLbl>
            <c:dLbl>
              <c:idx val="5"/>
              <c:layout>
                <c:manualLayout>
                  <c:x val="-8.3568128112241763E-2"/>
                  <c:y val="9.011318568302773E-2"/>
                </c:manualLayout>
              </c:layout>
              <c:spPr>
                <a:noFill/>
                <a:ln>
                  <a:solidFill>
                    <a:schemeClr val="tx1"/>
                  </a:solidFill>
                </a:ln>
                <a:effectLst/>
              </c:spPr>
              <c:txPr>
                <a:bodyPr rot="0" spcFirstLastPara="1" vertOverflow="ellipsis" vert="horz" wrap="square" anchor="ctr" anchorCtr="1"/>
                <a:lstStyle/>
                <a:p>
                  <a:pPr>
                    <a:defRPr sz="1000" b="1" i="0" u="none" strike="noStrike" kern="1200" spc="0" baseline="0">
                      <a:solidFill>
                        <a:schemeClr val="accent6"/>
                      </a:solidFill>
                      <a:effectLst>
                        <a:glow>
                          <a:schemeClr val="accent1">
                            <a:alpha val="40000"/>
                          </a:schemeClr>
                        </a:glow>
                      </a:effectLst>
                      <a:latin typeface="+mn-lt"/>
                      <a:ea typeface="+mn-ea"/>
                      <a:cs typeface="+mn-cs"/>
                    </a:defRPr>
                  </a:pPr>
                  <a:endParaRPr lang="ru-RU"/>
                </a:p>
              </c:txPr>
              <c:dLblPos val="bestFit"/>
              <c:showLegendKey val="0"/>
              <c:showVal val="1"/>
              <c:showCatName val="1"/>
              <c:showSerName val="0"/>
              <c:showPercent val="0"/>
              <c:showBubbleSize val="0"/>
              <c:extLst>
                <c:ext xmlns:c15="http://schemas.microsoft.com/office/drawing/2012/chart" uri="{CE6537A1-D6FC-4f65-9D91-7224C49458BB}">
                  <c15:layout>
                    <c:manualLayout>
                      <c:w val="0.20828249519279818"/>
                      <c:h val="0.18029063649030516"/>
                    </c:manualLayout>
                  </c15:layout>
                </c:ext>
                <c:ext xmlns:c16="http://schemas.microsoft.com/office/drawing/2014/chart" uri="{C3380CC4-5D6E-409C-BE32-E72D297353CC}">
                  <c16:uniqueId val="{0000000B-46B4-4E86-9B1B-08AF181380FF}"/>
                </c:ext>
              </c:extLst>
            </c:dLbl>
            <c:dLbl>
              <c:idx val="6"/>
              <c:layout>
                <c:manualLayout>
                  <c:x val="-6.1214330561725906E-2"/>
                  <c:y val="2.3171834603059455E-2"/>
                </c:manualLayout>
              </c:layout>
              <c:tx>
                <c:rich>
                  <a:bodyPr rot="0" spcFirstLastPara="1" vertOverflow="ellipsis" vert="horz" wrap="square" anchor="ctr" anchorCtr="0"/>
                  <a:lstStyle/>
                  <a:p>
                    <a:pPr lvl="1" algn="ctr" rtl="0">
                      <a:defRPr sz="1000" b="1" i="0" u="none" strike="noStrike" kern="1200" spc="0" baseline="0">
                        <a:solidFill>
                          <a:srgbClr val="5B9BD5">
                            <a:lumMod val="60000"/>
                          </a:srgbClr>
                        </a:solidFill>
                        <a:effectLst>
                          <a:glow>
                            <a:srgbClr val="5B9BD5">
                              <a:alpha val="40000"/>
                            </a:srgbClr>
                          </a:glow>
                        </a:effectLst>
                        <a:latin typeface="+mn-lt"/>
                        <a:ea typeface="+mn-ea"/>
                        <a:cs typeface="+mn-cs"/>
                      </a:defRPr>
                    </a:pPr>
                    <a:fld id="{19A5C7BA-A756-4D38-AB8F-50539A011C68}" type="CATEGORYNAME">
                      <a:rPr lang="ru-RU"/>
                      <a:pPr lvl="1" algn="ctr" rtl="0">
                        <a:defRPr>
                          <a:solidFill>
                            <a:srgbClr val="5B9BD5">
                              <a:lumMod val="60000"/>
                            </a:srgbClr>
                          </a:solidFill>
                          <a:effectLst>
                            <a:glow>
                              <a:srgbClr val="5B9BD5">
                                <a:alpha val="40000"/>
                              </a:srgbClr>
                            </a:glow>
                          </a:effectLst>
                        </a:defRPr>
                      </a:pPr>
                      <a:t>[ИМЯ КАТЕГОРИИ]</a:t>
                    </a:fld>
                    <a:r>
                      <a:rPr lang="ru-RU" dirty="0"/>
                      <a:t>
</a:t>
                    </a:r>
                    <a:fld id="{D708E01B-C46F-413A-9148-9B06B0691C82}" type="VALUE">
                      <a:rPr lang="ru-RU" smtClean="0"/>
                      <a:pPr lvl="1" algn="ctr" rtl="0">
                        <a:defRPr>
                          <a:solidFill>
                            <a:srgbClr val="5B9BD5">
                              <a:lumMod val="60000"/>
                            </a:srgbClr>
                          </a:solidFill>
                          <a:effectLst>
                            <a:glow>
                              <a:srgbClr val="5B9BD5">
                                <a:alpha val="40000"/>
                              </a:srgbClr>
                            </a:glow>
                          </a:effectLst>
                        </a:defRPr>
                      </a:pPr>
                      <a:t>[ЗНАЧЕНИЕ]</a:t>
                    </a:fld>
                    <a:endParaRPr lang="ru-RU" dirty="0"/>
                  </a:p>
                </c:rich>
              </c:tx>
              <c:spPr>
                <a:noFill/>
                <a:ln>
                  <a:solidFill>
                    <a:schemeClr val="tx1"/>
                  </a:solidFill>
                </a:ln>
                <a:effectLst/>
              </c:spPr>
              <c:txPr>
                <a:bodyPr rot="0" spcFirstLastPara="1" vertOverflow="ellipsis" vert="horz" wrap="square" anchor="ctr" anchorCtr="0"/>
                <a:lstStyle/>
                <a:p>
                  <a:pPr lvl="1" algn="ctr" rtl="0">
                    <a:defRPr sz="1000" b="1" i="0" u="none" strike="noStrike" kern="1200" spc="0" baseline="0">
                      <a:solidFill>
                        <a:srgbClr val="5B9BD5">
                          <a:lumMod val="60000"/>
                        </a:srgbClr>
                      </a:solidFill>
                      <a:effectLst>
                        <a:glow>
                          <a:srgbClr val="5B9BD5">
                            <a:alpha val="40000"/>
                          </a:srgbClr>
                        </a:glow>
                      </a:effectLst>
                      <a:latin typeface="+mn-lt"/>
                      <a:ea typeface="+mn-ea"/>
                      <a:cs typeface="+mn-cs"/>
                    </a:defRPr>
                  </a:pPr>
                  <a:endParaRPr lang="ru-RU"/>
                </a:p>
              </c:txPr>
              <c:dLblPos val="bestFit"/>
              <c:showLegendKey val="0"/>
              <c:showVal val="1"/>
              <c:showCatName val="1"/>
              <c:showSerName val="0"/>
              <c:showPercent val="0"/>
              <c:showBubbleSize val="0"/>
              <c:extLst>
                <c:ext xmlns:c15="http://schemas.microsoft.com/office/drawing/2012/chart" uri="{CE6537A1-D6FC-4f65-9D91-7224C49458BB}">
                  <c15:layout>
                    <c:manualLayout>
                      <c:w val="0.20424793970589666"/>
                      <c:h val="0.19521068722934395"/>
                    </c:manualLayout>
                  </c15:layout>
                  <c15:dlblFieldTable/>
                  <c15:showDataLabelsRange val="0"/>
                </c:ext>
                <c:ext xmlns:c16="http://schemas.microsoft.com/office/drawing/2014/chart" uri="{C3380CC4-5D6E-409C-BE32-E72D297353CC}">
                  <c16:uniqueId val="{0000000D-46B4-4E86-9B1B-08AF181380FF}"/>
                </c:ext>
              </c:extLst>
            </c:dLbl>
            <c:dLbl>
              <c:idx val="7"/>
              <c:spPr>
                <a:noFill/>
                <a:ln>
                  <a:solidFill>
                    <a:schemeClr val="tx1"/>
                  </a:solidFill>
                </a:ln>
                <a:effectLst/>
              </c:spPr>
              <c:txPr>
                <a:bodyPr rot="0" spcFirstLastPara="1" vertOverflow="ellipsis" vert="horz" wrap="square" anchor="ctr" anchorCtr="1"/>
                <a:lstStyle/>
                <a:p>
                  <a:pPr>
                    <a:defRPr sz="1000" b="1" i="0" u="none" strike="noStrike" kern="1200" spc="0" baseline="0">
                      <a:solidFill>
                        <a:schemeClr val="accent2">
                          <a:lumMod val="60000"/>
                        </a:schemeClr>
                      </a:solidFill>
                      <a:effectLst>
                        <a:glow>
                          <a:schemeClr val="accent1">
                            <a:alpha val="40000"/>
                          </a:schemeClr>
                        </a:glow>
                      </a:effectLst>
                      <a:latin typeface="+mn-lt"/>
                      <a:ea typeface="+mn-ea"/>
                      <a:cs typeface="+mn-cs"/>
                    </a:defRPr>
                  </a:pPr>
                  <a:endParaRPr lang="ru-RU"/>
                </a:p>
              </c:txPr>
              <c:dLblPos val="outEnd"/>
              <c:showLegendKey val="0"/>
              <c:showVal val="1"/>
              <c:showCatName val="1"/>
              <c:showSerName val="0"/>
              <c:showPercent val="0"/>
              <c:showBubbleSize val="0"/>
              <c:extLst>
                <c:ext xmlns:c16="http://schemas.microsoft.com/office/drawing/2014/chart" uri="{C3380CC4-5D6E-409C-BE32-E72D297353CC}">
                  <c16:uniqueId val="{0000000F-46B4-4E86-9B1B-08AF181380FF}"/>
                </c:ext>
              </c:extLst>
            </c:dLbl>
            <c:spPr>
              <a:noFill/>
              <a:ln>
                <a:solidFill>
                  <a:schemeClr val="tx1"/>
                </a:solidFill>
              </a:ln>
              <a:effectLst/>
            </c:spPr>
            <c:txPr>
              <a:bodyPr rot="0" spcFirstLastPara="1" vertOverflow="ellipsis" vert="horz" wrap="square" anchor="ctr" anchorCtr="1"/>
              <a:lstStyle/>
              <a:p>
                <a:pPr>
                  <a:defRPr sz="1000" b="1" i="0" u="none" strike="noStrike" kern="1200" spc="0" baseline="0">
                    <a:solidFill>
                      <a:schemeClr val="accent1"/>
                    </a:solidFill>
                    <a:effectLst>
                      <a:glow>
                        <a:schemeClr val="accent1">
                          <a:alpha val="40000"/>
                        </a:schemeClr>
                      </a:glow>
                    </a:effectLst>
                    <a:latin typeface="+mn-lt"/>
                    <a:ea typeface="+mn-ea"/>
                    <a:cs typeface="+mn-cs"/>
                  </a:defRPr>
                </a:pPr>
                <a:endParaRPr lang="ru-RU"/>
              </a:p>
            </c:txPr>
            <c:dLblPos val="outEnd"/>
            <c:showLegendKey val="0"/>
            <c:showVal val="1"/>
            <c:showCatName val="1"/>
            <c:showSerName val="0"/>
            <c:showPercent val="0"/>
            <c:showBubbleSize val="0"/>
            <c:showLeaderLines val="1"/>
            <c:leaderLines>
              <c:spPr>
                <a:ln w="9525" cap="flat" cmpd="sng" algn="ctr">
                  <a:solidFill>
                    <a:schemeClr val="tx1"/>
                  </a:solidFill>
                  <a:round/>
                </a:ln>
                <a:effectLst/>
              </c:spPr>
            </c:leaderLines>
            <c:extLst>
              <c:ext xmlns:c15="http://schemas.microsoft.com/office/drawing/2012/chart" uri="{CE6537A1-D6FC-4f65-9D91-7224C49458BB}"/>
            </c:extLst>
          </c:dLbls>
          <c:cat>
            <c:strRef>
              <c:f>Лист2!$I$4:$I$11</c:f>
              <c:strCache>
                <c:ptCount val="8"/>
                <c:pt idx="0">
                  <c:v>Налог на доходы физических лиц</c:v>
                </c:pt>
                <c:pt idx="1">
                  <c:v>Налоги на товары (работы, услуги), реализуемые на территории РФ</c:v>
                </c:pt>
                <c:pt idx="2">
                  <c:v>Налоги на совокупный доход</c:v>
                </c:pt>
                <c:pt idx="3">
                  <c:v>Налог на имущество физических лиц</c:v>
                </c:pt>
                <c:pt idx="4">
                  <c:v>Земельный налог</c:v>
                </c:pt>
                <c:pt idx="5">
                  <c:v>Иные доходы (госпошлина, экология, доходы от оказания  платных услуг и компенсации затрат государства, штрафы, прочие неналоговые доходы)</c:v>
                </c:pt>
                <c:pt idx="6">
                  <c:v>Доходы от использования имущества, находящегося в государственной и муниципальной собственности</c:v>
                </c:pt>
                <c:pt idx="7">
                  <c:v>Доходы от продажи материальных и нематериальных активов</c:v>
                </c:pt>
              </c:strCache>
            </c:strRef>
          </c:cat>
          <c:val>
            <c:numRef>
              <c:f>Лист2!$J$4:$J$11</c:f>
              <c:numCache>
                <c:formatCode>0.0%</c:formatCode>
                <c:ptCount val="8"/>
                <c:pt idx="0">
                  <c:v>0.36399999999999999</c:v>
                </c:pt>
                <c:pt idx="1">
                  <c:v>3.0000000000000001E-3</c:v>
                </c:pt>
                <c:pt idx="2">
                  <c:v>0.33800000000000002</c:v>
                </c:pt>
                <c:pt idx="3">
                  <c:v>4.8000000000000001E-2</c:v>
                </c:pt>
                <c:pt idx="4">
                  <c:v>8.7999999999999995E-2</c:v>
                </c:pt>
                <c:pt idx="5">
                  <c:v>8.9999999999999993E-3</c:v>
                </c:pt>
                <c:pt idx="6">
                  <c:v>0.114</c:v>
                </c:pt>
                <c:pt idx="7">
                  <c:v>3.4000000000000002E-2</c:v>
                </c:pt>
              </c:numCache>
            </c:numRef>
          </c:val>
          <c:extLst>
            <c:ext xmlns:c16="http://schemas.microsoft.com/office/drawing/2014/chart" uri="{C3380CC4-5D6E-409C-BE32-E72D297353CC}">
              <c16:uniqueId val="{00000010-46B4-4E86-9B1B-08AF181380FF}"/>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effectLst>
            <a:glow>
              <a:schemeClr val="accent1">
                <a:alpha val="40000"/>
              </a:schemeClr>
            </a:glow>
          </a:effectLst>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0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headEnd type="none" w="sm" len="sm"/>
        <a:tailEnd type="none" w="sm" len="sm"/>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fillRef idx="0">
      <cs:styleClr val="auto"/>
    </cs:fillRef>
    <cs:effectRef idx="0"/>
    <cs:fontRef idx="minor">
      <a:schemeClr val="tx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1"/>
            <a:ext cx="2945659" cy="49821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5" y="1"/>
            <a:ext cx="2945659" cy="498215"/>
          </a:xfrm>
          <a:prstGeom prst="rect">
            <a:avLst/>
          </a:prstGeom>
        </p:spPr>
        <p:txBody>
          <a:bodyPr vert="horz" lIns="91440" tIns="45720" rIns="91440" bIns="45720" rtlCol="0"/>
          <a:lstStyle>
            <a:lvl1pPr algn="r">
              <a:defRPr sz="1200"/>
            </a:lvl1pPr>
          </a:lstStyle>
          <a:p>
            <a:fld id="{7D4C5BD8-0531-46F7-88F9-27B0204D4881}" type="datetimeFigureOut">
              <a:rPr lang="ru-RU" smtClean="0"/>
              <a:t>15.01.2025</a:t>
            </a:fld>
            <a:endParaRPr lang="ru-RU"/>
          </a:p>
        </p:txBody>
      </p:sp>
      <p:sp>
        <p:nvSpPr>
          <p:cNvPr id="4" name="Образ слайда 3"/>
          <p:cNvSpPr>
            <a:spLocks noGrp="1" noRot="1" noChangeAspect="1"/>
          </p:cNvSpPr>
          <p:nvPr>
            <p:ph type="sldImg" idx="2"/>
          </p:nvPr>
        </p:nvSpPr>
        <p:spPr>
          <a:xfrm>
            <a:off x="419100" y="1239838"/>
            <a:ext cx="5959475" cy="33528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78723"/>
            <a:ext cx="5438140" cy="390986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2" y="9431599"/>
            <a:ext cx="2945659" cy="498214"/>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5" y="9431599"/>
            <a:ext cx="2945659" cy="498214"/>
          </a:xfrm>
          <a:prstGeom prst="rect">
            <a:avLst/>
          </a:prstGeom>
        </p:spPr>
        <p:txBody>
          <a:bodyPr vert="horz" lIns="91440" tIns="45720" rIns="91440" bIns="45720" rtlCol="0" anchor="b"/>
          <a:lstStyle>
            <a:lvl1pPr algn="r">
              <a:defRPr sz="1200"/>
            </a:lvl1pPr>
          </a:lstStyle>
          <a:p>
            <a:fld id="{EED41EF8-81A9-4A72-8927-F2846589E185}" type="slidenum">
              <a:rPr lang="ru-RU" smtClean="0"/>
              <a:t>‹#›</a:t>
            </a:fld>
            <a:endParaRPr lang="ru-RU"/>
          </a:p>
        </p:txBody>
      </p:sp>
    </p:spTree>
    <p:extLst>
      <p:ext uri="{BB962C8B-B14F-4D97-AF65-F5344CB8AC3E}">
        <p14:creationId xmlns:p14="http://schemas.microsoft.com/office/powerpoint/2010/main" val="3716622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16</a:t>
            </a:fld>
            <a:endParaRPr lang="ru-RU"/>
          </a:p>
        </p:txBody>
      </p:sp>
    </p:spTree>
    <p:extLst>
      <p:ext uri="{BB962C8B-B14F-4D97-AF65-F5344CB8AC3E}">
        <p14:creationId xmlns:p14="http://schemas.microsoft.com/office/powerpoint/2010/main" val="34755848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25</a:t>
            </a:fld>
            <a:endParaRPr lang="ru-RU"/>
          </a:p>
        </p:txBody>
      </p:sp>
    </p:spTree>
    <p:extLst>
      <p:ext uri="{BB962C8B-B14F-4D97-AF65-F5344CB8AC3E}">
        <p14:creationId xmlns:p14="http://schemas.microsoft.com/office/powerpoint/2010/main" val="111599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26</a:t>
            </a:fld>
            <a:endParaRPr lang="ru-RU"/>
          </a:p>
        </p:txBody>
      </p:sp>
    </p:spTree>
    <p:extLst>
      <p:ext uri="{BB962C8B-B14F-4D97-AF65-F5344CB8AC3E}">
        <p14:creationId xmlns:p14="http://schemas.microsoft.com/office/powerpoint/2010/main" val="15977001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27</a:t>
            </a:fld>
            <a:endParaRPr lang="ru-RU"/>
          </a:p>
        </p:txBody>
      </p:sp>
    </p:spTree>
    <p:extLst>
      <p:ext uri="{BB962C8B-B14F-4D97-AF65-F5344CB8AC3E}">
        <p14:creationId xmlns:p14="http://schemas.microsoft.com/office/powerpoint/2010/main" val="2306970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28</a:t>
            </a:fld>
            <a:endParaRPr lang="ru-RU"/>
          </a:p>
        </p:txBody>
      </p:sp>
    </p:spTree>
    <p:extLst>
      <p:ext uri="{BB962C8B-B14F-4D97-AF65-F5344CB8AC3E}">
        <p14:creationId xmlns:p14="http://schemas.microsoft.com/office/powerpoint/2010/main" val="3473094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29</a:t>
            </a:fld>
            <a:endParaRPr lang="ru-RU"/>
          </a:p>
        </p:txBody>
      </p:sp>
    </p:spTree>
    <p:extLst>
      <p:ext uri="{BB962C8B-B14F-4D97-AF65-F5344CB8AC3E}">
        <p14:creationId xmlns:p14="http://schemas.microsoft.com/office/powerpoint/2010/main" val="41153873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FBC13ABC-28E5-454D-8B66-ED3075F422A0}" type="slidenum">
              <a:rPr lang="ru-RU" smtClean="0"/>
              <a:pPr/>
              <a:t>30</a:t>
            </a:fld>
            <a:endParaRPr lang="ru-RU"/>
          </a:p>
        </p:txBody>
      </p:sp>
    </p:spTree>
    <p:extLst>
      <p:ext uri="{BB962C8B-B14F-4D97-AF65-F5344CB8AC3E}">
        <p14:creationId xmlns:p14="http://schemas.microsoft.com/office/powerpoint/2010/main" val="13373071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FBC13ABC-28E5-454D-8B66-ED3075F422A0}" type="slidenum">
              <a:rPr lang="ru-RU" smtClean="0"/>
              <a:pPr/>
              <a:t>31</a:t>
            </a:fld>
            <a:endParaRPr lang="ru-RU"/>
          </a:p>
        </p:txBody>
      </p:sp>
    </p:spTree>
    <p:extLst>
      <p:ext uri="{BB962C8B-B14F-4D97-AF65-F5344CB8AC3E}">
        <p14:creationId xmlns:p14="http://schemas.microsoft.com/office/powerpoint/2010/main" val="17026499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F98D17B2-16C7-49C3-9124-25664BB2AC83}" type="slidenum">
              <a:rPr lang="ru-RU" smtClean="0"/>
              <a:pPr>
                <a:defRPr/>
              </a:pPr>
              <a:t>32</a:t>
            </a:fld>
            <a:endParaRPr lang="ru-RU"/>
          </a:p>
        </p:txBody>
      </p:sp>
    </p:spTree>
    <p:extLst>
      <p:ext uri="{BB962C8B-B14F-4D97-AF65-F5344CB8AC3E}">
        <p14:creationId xmlns:p14="http://schemas.microsoft.com/office/powerpoint/2010/main" val="30553052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98D17B2-16C7-49C3-9124-25664BB2AC83}" type="slidenum">
              <a:rPr kumimoji="0" lang="ru-R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33</a:t>
            </a:fld>
            <a:endParaRPr kumimoji="0" lang="ru-RU"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679363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FBC13ABC-28E5-454D-8B66-ED3075F422A0}" type="slidenum">
              <a:rPr lang="ru-RU" smtClean="0"/>
              <a:pPr/>
              <a:t>40</a:t>
            </a:fld>
            <a:endParaRPr lang="ru-RU"/>
          </a:p>
        </p:txBody>
      </p:sp>
    </p:spTree>
    <p:extLst>
      <p:ext uri="{BB962C8B-B14F-4D97-AF65-F5344CB8AC3E}">
        <p14:creationId xmlns:p14="http://schemas.microsoft.com/office/powerpoint/2010/main" val="46399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17</a:t>
            </a:fld>
            <a:endParaRPr lang="ru-RU"/>
          </a:p>
        </p:txBody>
      </p:sp>
    </p:spTree>
    <p:extLst>
      <p:ext uri="{BB962C8B-B14F-4D97-AF65-F5344CB8AC3E}">
        <p14:creationId xmlns:p14="http://schemas.microsoft.com/office/powerpoint/2010/main" val="24077705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ED41EF8-81A9-4A72-8927-F2846589E185}" type="slidenum">
              <a:rPr lang="ru-RU" smtClean="0"/>
              <a:pPr/>
              <a:t>62</a:t>
            </a:fld>
            <a:endParaRPr lang="ru-RU"/>
          </a:p>
        </p:txBody>
      </p:sp>
    </p:spTree>
    <p:extLst>
      <p:ext uri="{BB962C8B-B14F-4D97-AF65-F5344CB8AC3E}">
        <p14:creationId xmlns:p14="http://schemas.microsoft.com/office/powerpoint/2010/main" val="32444895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ED41EF8-81A9-4A72-8927-F2846589E185}" type="slidenum">
              <a:rPr lang="ru-RU" smtClean="0"/>
              <a:t>69</a:t>
            </a:fld>
            <a:endParaRPr lang="ru-RU"/>
          </a:p>
        </p:txBody>
      </p:sp>
    </p:spTree>
    <p:extLst>
      <p:ext uri="{BB962C8B-B14F-4D97-AF65-F5344CB8AC3E}">
        <p14:creationId xmlns:p14="http://schemas.microsoft.com/office/powerpoint/2010/main" val="42132526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EED41EF8-81A9-4A72-8927-F2846589E185}" type="slidenum">
              <a:rPr lang="ru-RU" smtClean="0"/>
              <a:t>70</a:t>
            </a:fld>
            <a:endParaRPr lang="ru-RU"/>
          </a:p>
        </p:txBody>
      </p:sp>
    </p:spTree>
    <p:extLst>
      <p:ext uri="{BB962C8B-B14F-4D97-AF65-F5344CB8AC3E}">
        <p14:creationId xmlns:p14="http://schemas.microsoft.com/office/powerpoint/2010/main" val="38855930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EED41EF8-81A9-4A72-8927-F2846589E185}" type="slidenum">
              <a:rPr lang="ru-RU" smtClean="0"/>
              <a:t>71</a:t>
            </a:fld>
            <a:endParaRPr lang="ru-RU"/>
          </a:p>
        </p:txBody>
      </p:sp>
    </p:spTree>
    <p:extLst>
      <p:ext uri="{BB962C8B-B14F-4D97-AF65-F5344CB8AC3E}">
        <p14:creationId xmlns:p14="http://schemas.microsoft.com/office/powerpoint/2010/main" val="5663396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EED41EF8-81A9-4A72-8927-F2846589E185}" type="slidenum">
              <a:rPr lang="ru-RU" smtClean="0"/>
              <a:t>72</a:t>
            </a:fld>
            <a:endParaRPr lang="ru-RU"/>
          </a:p>
        </p:txBody>
      </p:sp>
    </p:spTree>
    <p:extLst>
      <p:ext uri="{BB962C8B-B14F-4D97-AF65-F5344CB8AC3E}">
        <p14:creationId xmlns:p14="http://schemas.microsoft.com/office/powerpoint/2010/main" val="29500238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B2359E-838A-3534-D8DA-37EFB674B07B}"/>
            </a:ext>
          </a:extLst>
        </p:cNvPr>
        <p:cNvGrpSpPr/>
        <p:nvPr/>
      </p:nvGrpSpPr>
      <p:grpSpPr>
        <a:xfrm>
          <a:off x="0" y="0"/>
          <a:ext cx="0" cy="0"/>
          <a:chOff x="0" y="0"/>
          <a:chExt cx="0" cy="0"/>
        </a:xfrm>
      </p:grpSpPr>
      <p:sp>
        <p:nvSpPr>
          <p:cNvPr id="2" name="Образ слайда 1">
            <a:extLst>
              <a:ext uri="{FF2B5EF4-FFF2-40B4-BE49-F238E27FC236}">
                <a16:creationId xmlns:a16="http://schemas.microsoft.com/office/drawing/2014/main" id="{7B444C9E-9D94-FB88-6BFE-523D4B07D269}"/>
              </a:ext>
            </a:extLst>
          </p:cNvPr>
          <p:cNvSpPr>
            <a:spLocks noGrp="1" noRot="1" noChangeAspect="1"/>
          </p:cNvSpPr>
          <p:nvPr>
            <p:ph type="sldImg"/>
          </p:nvPr>
        </p:nvSpPr>
        <p:spPr/>
      </p:sp>
      <p:sp>
        <p:nvSpPr>
          <p:cNvPr id="3" name="Заметки 2">
            <a:extLst>
              <a:ext uri="{FF2B5EF4-FFF2-40B4-BE49-F238E27FC236}">
                <a16:creationId xmlns:a16="http://schemas.microsoft.com/office/drawing/2014/main" id="{1A2EE3CD-6C30-E528-8B7C-80B89A364B63}"/>
              </a:ext>
            </a:extLst>
          </p:cNvPr>
          <p:cNvSpPr>
            <a:spLocks noGrp="1"/>
          </p:cNvSpPr>
          <p:nvPr>
            <p:ph type="body" idx="1"/>
          </p:nvPr>
        </p:nvSpPr>
        <p:spPr/>
        <p:txBody>
          <a:bodyPr/>
          <a:lstStyle/>
          <a:p>
            <a:endParaRPr lang="ru-RU" dirty="0"/>
          </a:p>
        </p:txBody>
      </p:sp>
      <p:sp>
        <p:nvSpPr>
          <p:cNvPr id="4" name="Номер слайда 3">
            <a:extLst>
              <a:ext uri="{FF2B5EF4-FFF2-40B4-BE49-F238E27FC236}">
                <a16:creationId xmlns:a16="http://schemas.microsoft.com/office/drawing/2014/main" id="{F29112EA-E92C-A816-D8A3-9F0229C0D318}"/>
              </a:ext>
            </a:extLst>
          </p:cNvPr>
          <p:cNvSpPr>
            <a:spLocks noGrp="1"/>
          </p:cNvSpPr>
          <p:nvPr>
            <p:ph type="sldNum" sz="quarter" idx="5"/>
          </p:nvPr>
        </p:nvSpPr>
        <p:spPr/>
        <p:txBody>
          <a:bodyPr/>
          <a:lstStyle/>
          <a:p>
            <a:fld id="{EED41EF8-81A9-4A72-8927-F2846589E185}" type="slidenum">
              <a:rPr lang="ru-RU" smtClean="0"/>
              <a:t>73</a:t>
            </a:fld>
            <a:endParaRPr lang="ru-RU"/>
          </a:p>
        </p:txBody>
      </p:sp>
    </p:spTree>
    <p:extLst>
      <p:ext uri="{BB962C8B-B14F-4D97-AF65-F5344CB8AC3E}">
        <p14:creationId xmlns:p14="http://schemas.microsoft.com/office/powerpoint/2010/main" val="1904101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18</a:t>
            </a:fld>
            <a:endParaRPr lang="ru-RU"/>
          </a:p>
        </p:txBody>
      </p:sp>
    </p:spTree>
    <p:extLst>
      <p:ext uri="{BB962C8B-B14F-4D97-AF65-F5344CB8AC3E}">
        <p14:creationId xmlns:p14="http://schemas.microsoft.com/office/powerpoint/2010/main" val="2411118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19</a:t>
            </a:fld>
            <a:endParaRPr lang="ru-RU"/>
          </a:p>
        </p:txBody>
      </p:sp>
    </p:spTree>
    <p:extLst>
      <p:ext uri="{BB962C8B-B14F-4D97-AF65-F5344CB8AC3E}">
        <p14:creationId xmlns:p14="http://schemas.microsoft.com/office/powerpoint/2010/main" val="425324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20</a:t>
            </a:fld>
            <a:endParaRPr lang="ru-RU"/>
          </a:p>
        </p:txBody>
      </p:sp>
    </p:spTree>
    <p:extLst>
      <p:ext uri="{BB962C8B-B14F-4D97-AF65-F5344CB8AC3E}">
        <p14:creationId xmlns:p14="http://schemas.microsoft.com/office/powerpoint/2010/main" val="3538741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21</a:t>
            </a:fld>
            <a:endParaRPr lang="ru-RU"/>
          </a:p>
        </p:txBody>
      </p:sp>
    </p:spTree>
    <p:extLst>
      <p:ext uri="{BB962C8B-B14F-4D97-AF65-F5344CB8AC3E}">
        <p14:creationId xmlns:p14="http://schemas.microsoft.com/office/powerpoint/2010/main" val="3007574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22</a:t>
            </a:fld>
            <a:endParaRPr lang="ru-RU"/>
          </a:p>
        </p:txBody>
      </p:sp>
    </p:spTree>
    <p:extLst>
      <p:ext uri="{BB962C8B-B14F-4D97-AF65-F5344CB8AC3E}">
        <p14:creationId xmlns:p14="http://schemas.microsoft.com/office/powerpoint/2010/main" val="2083899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23</a:t>
            </a:fld>
            <a:endParaRPr lang="ru-RU"/>
          </a:p>
        </p:txBody>
      </p:sp>
    </p:spTree>
    <p:extLst>
      <p:ext uri="{BB962C8B-B14F-4D97-AF65-F5344CB8AC3E}">
        <p14:creationId xmlns:p14="http://schemas.microsoft.com/office/powerpoint/2010/main" val="3237522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24</a:t>
            </a:fld>
            <a:endParaRPr lang="ru-RU"/>
          </a:p>
        </p:txBody>
      </p:sp>
    </p:spTree>
    <p:extLst>
      <p:ext uri="{BB962C8B-B14F-4D97-AF65-F5344CB8AC3E}">
        <p14:creationId xmlns:p14="http://schemas.microsoft.com/office/powerpoint/2010/main" val="58620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7D0D1E7B-0856-46EF-BF53-0266FA6D5C93}" type="datetime1">
              <a:rPr lang="ru-RU" smtClean="0"/>
              <a:t>15.01.2025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EB6E89-BA87-4003-BD23-6BDF40F3EBED}" type="slidenum">
              <a:rPr lang="ru-RU" smtClean="0"/>
              <a:pPr/>
              <a:t>‹#›</a:t>
            </a:fld>
            <a:endParaRPr lang="ru-RU"/>
          </a:p>
        </p:txBody>
      </p:sp>
    </p:spTree>
    <p:extLst>
      <p:ext uri="{BB962C8B-B14F-4D97-AF65-F5344CB8AC3E}">
        <p14:creationId xmlns:p14="http://schemas.microsoft.com/office/powerpoint/2010/main" val="3422779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5B40A17-BBE7-47D6-8A1B-3B459713B193}" type="datetime1">
              <a:rPr lang="ru-RU" smtClean="0"/>
              <a:t>15.01.2025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EB6E89-BA87-4003-BD23-6BDF40F3EBED}" type="slidenum">
              <a:rPr lang="ru-RU" smtClean="0"/>
              <a:pPr/>
              <a:t>‹#›</a:t>
            </a:fld>
            <a:endParaRPr lang="ru-RU"/>
          </a:p>
        </p:txBody>
      </p:sp>
    </p:spTree>
    <p:extLst>
      <p:ext uri="{BB962C8B-B14F-4D97-AF65-F5344CB8AC3E}">
        <p14:creationId xmlns:p14="http://schemas.microsoft.com/office/powerpoint/2010/main" val="4265071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0BE8E63A-1337-4F08-A2D4-7FABD279D7C7}" type="datetime1">
              <a:rPr lang="ru-RU" smtClean="0"/>
              <a:t>15.01.2025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EB6E89-BA87-4003-BD23-6BDF40F3EBED}" type="slidenum">
              <a:rPr lang="ru-RU" smtClean="0"/>
              <a:pPr/>
              <a:t>‹#›</a:t>
            </a:fld>
            <a:endParaRPr lang="ru-RU"/>
          </a:p>
        </p:txBody>
      </p:sp>
    </p:spTree>
    <p:extLst>
      <p:ext uri="{BB962C8B-B14F-4D97-AF65-F5344CB8AC3E}">
        <p14:creationId xmlns:p14="http://schemas.microsoft.com/office/powerpoint/2010/main" val="2021524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7F5EB76-B174-4638-B755-63878360F092}" type="datetime1">
              <a:rPr lang="ru-RU" smtClean="0"/>
              <a:t>15.01.2025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57661F-B2B1-4F5C-A5BA-3FA02C8F7456}" type="slidenum">
              <a:rPr lang="ru-RU" smtClean="0"/>
              <a:t>‹#›</a:t>
            </a:fld>
            <a:endParaRPr lang="ru-RU"/>
          </a:p>
        </p:txBody>
      </p:sp>
    </p:spTree>
    <p:extLst>
      <p:ext uri="{BB962C8B-B14F-4D97-AF65-F5344CB8AC3E}">
        <p14:creationId xmlns:p14="http://schemas.microsoft.com/office/powerpoint/2010/main" val="8014333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FFE8924-FB78-4CBD-8ADB-7E6DAD50CD28}" type="datetime1">
              <a:rPr lang="ru-RU" smtClean="0"/>
              <a:t>15.01.2025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57661F-B2B1-4F5C-A5BA-3FA02C8F7456}" type="slidenum">
              <a:rPr lang="ru-RU" smtClean="0"/>
              <a:t>‹#›</a:t>
            </a:fld>
            <a:endParaRPr lang="ru-RU"/>
          </a:p>
        </p:txBody>
      </p:sp>
    </p:spTree>
    <p:extLst>
      <p:ext uri="{BB962C8B-B14F-4D97-AF65-F5344CB8AC3E}">
        <p14:creationId xmlns:p14="http://schemas.microsoft.com/office/powerpoint/2010/main" val="232961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ru-RU"/>
              <a:t>Образец заголовка</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51AA5DE-BE00-4CA0-B322-EAA66A611B83}" type="datetime1">
              <a:rPr lang="ru-RU" smtClean="0"/>
              <a:t>15.01.2025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57661F-B2B1-4F5C-A5BA-3FA02C8F7456}" type="slidenum">
              <a:rPr lang="ru-RU" smtClean="0"/>
              <a:t>‹#›</a:t>
            </a:fld>
            <a:endParaRPr lang="ru-RU"/>
          </a:p>
        </p:txBody>
      </p:sp>
    </p:spTree>
    <p:extLst>
      <p:ext uri="{BB962C8B-B14F-4D97-AF65-F5344CB8AC3E}">
        <p14:creationId xmlns:p14="http://schemas.microsoft.com/office/powerpoint/2010/main" val="3864693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5A3C603-0172-4CF5-9AF3-D4E8BE3DA828}" type="datetime1">
              <a:rPr lang="ru-RU" smtClean="0"/>
              <a:t>15.01.2025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57661F-B2B1-4F5C-A5BA-3FA02C8F7456}" type="slidenum">
              <a:rPr lang="ru-RU" smtClean="0"/>
              <a:t>‹#›</a:t>
            </a:fld>
            <a:endParaRPr lang="ru-RU"/>
          </a:p>
        </p:txBody>
      </p:sp>
    </p:spTree>
    <p:extLst>
      <p:ext uri="{BB962C8B-B14F-4D97-AF65-F5344CB8AC3E}">
        <p14:creationId xmlns:p14="http://schemas.microsoft.com/office/powerpoint/2010/main" val="14679711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45127" y="2507550"/>
            <a:ext cx="5156200" cy="368052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7550"/>
            <a:ext cx="5181601" cy="368052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41CBCC3C-8805-4A50-BAB9-9D1591DE87BC}" type="datetime1">
              <a:rPr lang="ru-RU" smtClean="0"/>
              <a:t>15.01.2025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C57661F-B2B1-4F5C-A5BA-3FA02C8F7456}" type="slidenum">
              <a:rPr lang="ru-RU" smtClean="0"/>
              <a:t>‹#›</a:t>
            </a:fld>
            <a:endParaRPr lang="ru-RU"/>
          </a:p>
        </p:txBody>
      </p:sp>
      <p:sp>
        <p:nvSpPr>
          <p:cNvPr id="10" name="Title 9"/>
          <p:cNvSpPr>
            <a:spLocks noGrp="1"/>
          </p:cNvSpPr>
          <p:nvPr>
            <p:ph type="title"/>
          </p:nvPr>
        </p:nvSpPr>
        <p:spPr/>
        <p:txBody>
          <a:bodyPr/>
          <a:lstStyle/>
          <a:p>
            <a:r>
              <a:rPr lang="ru-RU"/>
              <a:t>Образец заголовка</a:t>
            </a:r>
            <a:endParaRPr lang="en-US" dirty="0"/>
          </a:p>
        </p:txBody>
      </p:sp>
    </p:spTree>
    <p:extLst>
      <p:ext uri="{BB962C8B-B14F-4D97-AF65-F5344CB8AC3E}">
        <p14:creationId xmlns:p14="http://schemas.microsoft.com/office/powerpoint/2010/main" val="14874608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7890E74-548A-4872-8F8C-8FA8BD08C1CF}" type="datetime1">
              <a:rPr lang="ru-RU" smtClean="0"/>
              <a:t>15.01.2025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C57661F-B2B1-4F5C-A5BA-3FA02C8F7456}" type="slidenum">
              <a:rPr lang="ru-RU" smtClean="0"/>
              <a:t>‹#›</a:t>
            </a:fld>
            <a:endParaRPr lang="ru-RU"/>
          </a:p>
        </p:txBody>
      </p:sp>
      <p:sp>
        <p:nvSpPr>
          <p:cNvPr id="6" name="Title 5"/>
          <p:cNvSpPr>
            <a:spLocks noGrp="1"/>
          </p:cNvSpPr>
          <p:nvPr>
            <p:ph type="title"/>
          </p:nvPr>
        </p:nvSpPr>
        <p:spPr/>
        <p:txBody>
          <a:bodyPr/>
          <a:lstStyle/>
          <a:p>
            <a:r>
              <a:rPr lang="ru-RU"/>
              <a:t>Образец заголовка</a:t>
            </a:r>
            <a:endParaRPr lang="en-US"/>
          </a:p>
        </p:txBody>
      </p:sp>
    </p:spTree>
    <p:extLst>
      <p:ext uri="{BB962C8B-B14F-4D97-AF65-F5344CB8AC3E}">
        <p14:creationId xmlns:p14="http://schemas.microsoft.com/office/powerpoint/2010/main" val="37632702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31574-F872-4006-A66B-7070D3391486}" type="datetime1">
              <a:rPr lang="ru-RU" smtClean="0"/>
              <a:t>15.01.2025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C57661F-B2B1-4F5C-A5BA-3FA02C8F7456}" type="slidenum">
              <a:rPr lang="ru-RU" smtClean="0"/>
              <a:t>‹#›</a:t>
            </a:fld>
            <a:endParaRPr lang="ru-RU"/>
          </a:p>
        </p:txBody>
      </p:sp>
    </p:spTree>
    <p:extLst>
      <p:ext uri="{BB962C8B-B14F-4D97-AF65-F5344CB8AC3E}">
        <p14:creationId xmlns:p14="http://schemas.microsoft.com/office/powerpoint/2010/main" val="31534626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ru-RU"/>
              <a:t>Образец заголовка</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C086E5B7-98A6-47BE-B952-BD4424489251}" type="datetime1">
              <a:rPr lang="ru-RU" smtClean="0"/>
              <a:t>15.01.2025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57661F-B2B1-4F5C-A5BA-3FA02C8F7456}" type="slidenum">
              <a:rPr lang="ru-RU" smtClean="0"/>
              <a:t>‹#›</a:t>
            </a:fld>
            <a:endParaRPr lang="ru-RU"/>
          </a:p>
        </p:txBody>
      </p:sp>
    </p:spTree>
    <p:extLst>
      <p:ext uri="{BB962C8B-B14F-4D97-AF65-F5344CB8AC3E}">
        <p14:creationId xmlns:p14="http://schemas.microsoft.com/office/powerpoint/2010/main" val="2045274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7356F6A-C413-428C-85C1-C5CCAB3599FE}" type="datetime1">
              <a:rPr lang="ru-RU" smtClean="0"/>
              <a:t>15.01.2025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EB6E89-BA87-4003-BD23-6BDF40F3EBED}" type="slidenum">
              <a:rPr lang="ru-RU" smtClean="0"/>
              <a:pPr/>
              <a:t>‹#›</a:t>
            </a:fld>
            <a:endParaRPr lang="ru-RU"/>
          </a:p>
        </p:txBody>
      </p:sp>
    </p:spTree>
    <p:extLst>
      <p:ext uri="{BB962C8B-B14F-4D97-AF65-F5344CB8AC3E}">
        <p14:creationId xmlns:p14="http://schemas.microsoft.com/office/powerpoint/2010/main" val="7274601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ru-RU"/>
              <a:t>Образец заголовка</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4F80A9B-9BF6-4289-8249-3008D66EE3FE}" type="datetime1">
              <a:rPr lang="ru-RU" smtClean="0"/>
              <a:t>15.01.2025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57661F-B2B1-4F5C-A5BA-3FA02C8F7456}" type="slidenum">
              <a:rPr lang="ru-RU" smtClean="0"/>
              <a:t>‹#›</a:t>
            </a:fld>
            <a:endParaRPr lang="ru-RU"/>
          </a:p>
        </p:txBody>
      </p:sp>
    </p:spTree>
    <p:extLst>
      <p:ext uri="{BB962C8B-B14F-4D97-AF65-F5344CB8AC3E}">
        <p14:creationId xmlns:p14="http://schemas.microsoft.com/office/powerpoint/2010/main" val="34526938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E82700E-AE97-428C-A4D1-2B5D619FB207}" type="datetime1">
              <a:rPr lang="ru-RU" smtClean="0"/>
              <a:t>15.01.2025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57661F-B2B1-4F5C-A5BA-3FA02C8F7456}" type="slidenum">
              <a:rPr lang="ru-RU" smtClean="0"/>
              <a:t>‹#›</a:t>
            </a:fld>
            <a:endParaRPr lang="ru-RU"/>
          </a:p>
        </p:txBody>
      </p:sp>
    </p:spTree>
    <p:extLst>
      <p:ext uri="{BB962C8B-B14F-4D97-AF65-F5344CB8AC3E}">
        <p14:creationId xmlns:p14="http://schemas.microsoft.com/office/powerpoint/2010/main" val="38562716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063DBB-BEDC-4ABD-B88B-5CAC2B4BFE75}" type="datetime1">
              <a:rPr lang="ru-RU" smtClean="0"/>
              <a:t>15.01.2025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57661F-B2B1-4F5C-A5BA-3FA02C8F7456}" type="slidenum">
              <a:rPr lang="ru-RU" smtClean="0"/>
              <a:t>‹#›</a:t>
            </a:fld>
            <a:endParaRPr lang="ru-RU"/>
          </a:p>
        </p:txBody>
      </p:sp>
    </p:spTree>
    <p:extLst>
      <p:ext uri="{BB962C8B-B14F-4D97-AF65-F5344CB8AC3E}">
        <p14:creationId xmlns:p14="http://schemas.microsoft.com/office/powerpoint/2010/main" val="1302754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ru-RU"/>
              <a:t>Образец заголовка</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9C25D49-8A56-4291-9FD3-73D237F4EDDD}" type="datetime1">
              <a:rPr lang="ru-RU" smtClean="0"/>
              <a:t>15.01.2025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EB6E89-BA87-4003-BD23-6BDF40F3EBED}" type="slidenum">
              <a:rPr lang="ru-RU" smtClean="0"/>
              <a:pPr/>
              <a:t>‹#›</a:t>
            </a:fld>
            <a:endParaRPr lang="ru-RU"/>
          </a:p>
        </p:txBody>
      </p:sp>
    </p:spTree>
    <p:extLst>
      <p:ext uri="{BB962C8B-B14F-4D97-AF65-F5344CB8AC3E}">
        <p14:creationId xmlns:p14="http://schemas.microsoft.com/office/powerpoint/2010/main" val="3680517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A3C167B-0F33-4464-9AC7-93F41ABBF46B}" type="datetime1">
              <a:rPr lang="ru-RU" smtClean="0"/>
              <a:t>15.01.2025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4EB6E89-BA87-4003-BD23-6BDF40F3EBED}" type="slidenum">
              <a:rPr lang="ru-RU" smtClean="0"/>
              <a:pPr/>
              <a:t>‹#›</a:t>
            </a:fld>
            <a:endParaRPr lang="ru-RU"/>
          </a:p>
        </p:txBody>
      </p:sp>
    </p:spTree>
    <p:extLst>
      <p:ext uri="{BB962C8B-B14F-4D97-AF65-F5344CB8AC3E}">
        <p14:creationId xmlns:p14="http://schemas.microsoft.com/office/powerpoint/2010/main" val="3994572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45127" y="2507550"/>
            <a:ext cx="5156200" cy="368052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7550"/>
            <a:ext cx="5181601" cy="368052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9AE57213-6B52-40ED-AE7F-AE25B1591522}" type="datetime1">
              <a:rPr lang="ru-RU" smtClean="0"/>
              <a:t>15.01.2025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4EB6E89-BA87-4003-BD23-6BDF40F3EBED}" type="slidenum">
              <a:rPr lang="ru-RU" smtClean="0"/>
              <a:pPr/>
              <a:t>‹#›</a:t>
            </a:fld>
            <a:endParaRPr lang="ru-RU"/>
          </a:p>
        </p:txBody>
      </p:sp>
      <p:sp>
        <p:nvSpPr>
          <p:cNvPr id="10" name="Title 9"/>
          <p:cNvSpPr>
            <a:spLocks noGrp="1"/>
          </p:cNvSpPr>
          <p:nvPr>
            <p:ph type="title"/>
          </p:nvPr>
        </p:nvSpPr>
        <p:spPr/>
        <p:txBody>
          <a:bodyPr/>
          <a:lstStyle/>
          <a:p>
            <a:r>
              <a:rPr lang="ru-RU"/>
              <a:t>Образец заголовка</a:t>
            </a:r>
            <a:endParaRPr lang="en-US" dirty="0"/>
          </a:p>
        </p:txBody>
      </p:sp>
    </p:spTree>
    <p:extLst>
      <p:ext uri="{BB962C8B-B14F-4D97-AF65-F5344CB8AC3E}">
        <p14:creationId xmlns:p14="http://schemas.microsoft.com/office/powerpoint/2010/main" val="4283571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B18DE9C-70F3-453D-8800-C11DAD735040}" type="datetime1">
              <a:rPr lang="ru-RU" smtClean="0"/>
              <a:t>15.01.2025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4EB6E89-BA87-4003-BD23-6BDF40F3EBED}" type="slidenum">
              <a:rPr lang="ru-RU" smtClean="0"/>
              <a:pPr/>
              <a:t>‹#›</a:t>
            </a:fld>
            <a:endParaRPr lang="ru-RU"/>
          </a:p>
        </p:txBody>
      </p:sp>
      <p:sp>
        <p:nvSpPr>
          <p:cNvPr id="6" name="Title 5"/>
          <p:cNvSpPr>
            <a:spLocks noGrp="1"/>
          </p:cNvSpPr>
          <p:nvPr>
            <p:ph type="title"/>
          </p:nvPr>
        </p:nvSpPr>
        <p:spPr/>
        <p:txBody>
          <a:bodyPr/>
          <a:lstStyle/>
          <a:p>
            <a:r>
              <a:rPr lang="ru-RU"/>
              <a:t>Образец заголовка</a:t>
            </a:r>
            <a:endParaRPr lang="en-US"/>
          </a:p>
        </p:txBody>
      </p:sp>
    </p:spTree>
    <p:extLst>
      <p:ext uri="{BB962C8B-B14F-4D97-AF65-F5344CB8AC3E}">
        <p14:creationId xmlns:p14="http://schemas.microsoft.com/office/powerpoint/2010/main" val="1661859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B4686E-8613-4A11-8AB0-0095880EE47A}" type="datetime1">
              <a:rPr lang="ru-RU" smtClean="0"/>
              <a:t>15.01.2025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4EB6E89-BA87-4003-BD23-6BDF40F3EBED}" type="slidenum">
              <a:rPr lang="ru-RU" smtClean="0"/>
              <a:pPr/>
              <a:t>‹#›</a:t>
            </a:fld>
            <a:endParaRPr lang="ru-RU"/>
          </a:p>
        </p:txBody>
      </p:sp>
    </p:spTree>
    <p:extLst>
      <p:ext uri="{BB962C8B-B14F-4D97-AF65-F5344CB8AC3E}">
        <p14:creationId xmlns:p14="http://schemas.microsoft.com/office/powerpoint/2010/main" val="437636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ru-RU"/>
              <a:t>Образец заголовка</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BAD1B34-FC17-4507-8E52-8DF24A989AE0}" type="datetime1">
              <a:rPr lang="ru-RU" smtClean="0"/>
              <a:t>15.01.2025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4EB6E89-BA87-4003-BD23-6BDF40F3EBED}" type="slidenum">
              <a:rPr lang="ru-RU" smtClean="0"/>
              <a:pPr/>
              <a:t>‹#›</a:t>
            </a:fld>
            <a:endParaRPr lang="ru-RU"/>
          </a:p>
        </p:txBody>
      </p:sp>
    </p:spTree>
    <p:extLst>
      <p:ext uri="{BB962C8B-B14F-4D97-AF65-F5344CB8AC3E}">
        <p14:creationId xmlns:p14="http://schemas.microsoft.com/office/powerpoint/2010/main" val="3047493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ru-RU"/>
              <a:t>Образец заголовка</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82CF34E-8289-4FD0-B89D-9C9C68981209}" type="datetime1">
              <a:rPr lang="ru-RU" smtClean="0"/>
              <a:t>15.01.2025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4EB6E89-BA87-4003-BD23-6BDF40F3EBED}" type="slidenum">
              <a:rPr lang="ru-RU" smtClean="0"/>
              <a:pPr/>
              <a:t>‹#›</a:t>
            </a:fld>
            <a:endParaRPr lang="ru-RU"/>
          </a:p>
        </p:txBody>
      </p:sp>
    </p:spTree>
    <p:extLst>
      <p:ext uri="{BB962C8B-B14F-4D97-AF65-F5344CB8AC3E}">
        <p14:creationId xmlns:p14="http://schemas.microsoft.com/office/powerpoint/2010/main" val="3766928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40796745-3B40-4461-B640-8AE9DE0C3B28}" type="datetime1">
              <a:rPr lang="ru-RU" smtClean="0"/>
              <a:t>15.01.2025</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ru-RU"/>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E4EB6E89-BA87-4003-BD23-6BDF40F3EBED}" type="slidenum">
              <a:rPr lang="ru-RU" smtClean="0"/>
              <a:pPr/>
              <a:t>‹#›</a:t>
            </a:fld>
            <a:endParaRPr lang="ru-RU"/>
          </a:p>
        </p:txBody>
      </p:sp>
    </p:spTree>
    <p:extLst>
      <p:ext uri="{BB962C8B-B14F-4D97-AF65-F5344CB8AC3E}">
        <p14:creationId xmlns:p14="http://schemas.microsoft.com/office/powerpoint/2010/main" val="309274583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C87C552A-DBAE-4BE7-A89F-CBAE99D7898D}" type="datetime1">
              <a:rPr lang="ru-RU" smtClean="0"/>
              <a:t>15.01.2025</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ru-RU"/>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5C57661F-B2B1-4F5C-A5BA-3FA02C8F7456}" type="slidenum">
              <a:rPr lang="ru-RU" smtClean="0"/>
              <a:t>‹#›</a:t>
            </a:fld>
            <a:endParaRPr lang="ru-RU"/>
          </a:p>
        </p:txBody>
      </p:sp>
    </p:spTree>
    <p:extLst>
      <p:ext uri="{BB962C8B-B14F-4D97-AF65-F5344CB8AC3E}">
        <p14:creationId xmlns:p14="http://schemas.microsoft.com/office/powerpoint/2010/main" val="40033585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hyperlink" Target="https://budget.mosreg.ru/analitika/ispolnenie-byudjeta-subekta/otdelnye-parametry-byudzheta-municipalnyx-obrazovanij/"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ru.wikipedia.org/wiki/%D0%9F%D0%B0%D0%B2%D0%B5%D0%BB%D1%8C%D1%86%D0%B5%D0%B2%D0%BE_(%D0%BC%D0%B8%D0%BA%D1%80%D0%BE%D1%80%D0%B0%D0%B9%D0%BE%D0%BD_%D0%94%D0%BE%D0%BB%D0%B3%D0%BE%D0%BF%D1%80%D1%83%D0%B4%D0%BD%D0%BE%D0%B3%D0%BE)" TargetMode="External"/><Relationship Id="rId2" Type="http://schemas.openxmlformats.org/officeDocument/2006/relationships/hyperlink" Target="https://ru.wikipedia.org/wiki/%D0%A5%D0%BB%D0%B5%D0%B1%D0%BD%D0%B8%D0%BA%D0%BE%D0%B2%D0%BE_(%D0%BC%D0%B8%D0%BA%D1%80%D0%BE%D1%80%D0%B0%D0%B9%D0%BE%D0%BD_%D0%94%D0%BE%D0%BB%D0%B3%D0%BE%D0%BF%D1%80%D1%83%D0%B4%D0%BD%D0%BE%D0%B3%D0%BE)"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ru.wikipedia.org/wiki/%D0%A8%D0%B5%D1%80%D0%B5%D0%BC%D0%B5%D1%82%D1%8C%D0%B5%D0%B2%D1%81%D0%BA%D0%B8%D0%B9_(%D0%BC%D0%B8%D0%BA%D1%80%D0%BE%D1%80%D0%B0%D0%B9%D0%BE%D0%BD_%D0%94%D0%BE%D0%BB%D0%B3%D0%BE%D0%BF%D1%80%D1%83%D0%B4%D0%BD%D0%BE%D0%B3%D0%BE)"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dolgopfu@yandex.ru"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38000">
              <a:schemeClr val="accent4">
                <a:lumMod val="20000"/>
                <a:lumOff val="80000"/>
              </a:schemeClr>
            </a:gs>
            <a:gs pos="100000">
              <a:schemeClr val="accent5">
                <a:lumMod val="20000"/>
                <a:lumOff val="80000"/>
              </a:schemeClr>
            </a:gs>
            <a:gs pos="76000">
              <a:schemeClr val="accent2">
                <a:lumMod val="20000"/>
                <a:lumOff val="80000"/>
              </a:schemeClr>
            </a:gs>
          </a:gsLst>
          <a:lin ang="5400000" scaled="1"/>
          <a:tileRect/>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87CCA48-5D75-46BE-A785-924B0B2AC1F6}"/>
              </a:ext>
            </a:extLst>
          </p:cNvPr>
          <p:cNvSpPr>
            <a:spLocks noGrp="1"/>
          </p:cNvSpPr>
          <p:nvPr>
            <p:ph type="ctrTitle"/>
          </p:nvPr>
        </p:nvSpPr>
        <p:spPr>
          <a:xfrm>
            <a:off x="1561707" y="2337444"/>
            <a:ext cx="9068586" cy="1388537"/>
          </a:xfrm>
        </p:spPr>
        <p:txBody>
          <a:bodyPr>
            <a:normAutofit fontScale="90000"/>
          </a:bodyPr>
          <a:lstStyle/>
          <a:p>
            <a:r>
              <a:rPr lang="ru-RU" dirty="0">
                <a:latin typeface="Century Gothic" panose="020B0502020202020204" pitchFamily="34" charset="0"/>
              </a:rPr>
              <a:t>БЮДЖЕТ ДЛЯ ГРАЖДАН</a:t>
            </a:r>
          </a:p>
        </p:txBody>
      </p:sp>
      <p:sp>
        <p:nvSpPr>
          <p:cNvPr id="3" name="Подзаголовок 2">
            <a:extLst>
              <a:ext uri="{FF2B5EF4-FFF2-40B4-BE49-F238E27FC236}">
                <a16:creationId xmlns:a16="http://schemas.microsoft.com/office/drawing/2014/main" id="{7E5A73B4-16B2-446C-870A-BF4DF75C6C55}"/>
              </a:ext>
            </a:extLst>
          </p:cNvPr>
          <p:cNvSpPr>
            <a:spLocks noGrp="1"/>
          </p:cNvSpPr>
          <p:nvPr>
            <p:ph type="subTitle" idx="1"/>
          </p:nvPr>
        </p:nvSpPr>
        <p:spPr>
          <a:xfrm>
            <a:off x="1562100" y="4307840"/>
            <a:ext cx="9070848" cy="1712714"/>
          </a:xfrm>
        </p:spPr>
        <p:txBody>
          <a:bodyPr>
            <a:normAutofit/>
          </a:bodyPr>
          <a:lstStyle/>
          <a:p>
            <a:pPr>
              <a:lnSpc>
                <a:spcPct val="100000"/>
              </a:lnSpc>
            </a:pPr>
            <a:r>
              <a:rPr lang="ru-RU" sz="2000" dirty="0">
                <a:latin typeface="Century Gothic" panose="020B0502020202020204" pitchFamily="34" charset="0"/>
              </a:rPr>
              <a:t>На основании </a:t>
            </a:r>
            <a:r>
              <a:rPr lang="ru-RU" sz="2000" dirty="0" smtClean="0">
                <a:latin typeface="Century Gothic" panose="020B0502020202020204" pitchFamily="34" charset="0"/>
              </a:rPr>
              <a:t>решения </a:t>
            </a:r>
            <a:r>
              <a:rPr lang="ru-RU" sz="2000" dirty="0">
                <a:latin typeface="Century Gothic" panose="020B0502020202020204" pitchFamily="34" charset="0"/>
              </a:rPr>
              <a:t>Совета депутатов городского округа Долгопрудный Московской области от 18.12.2024 № 40-нр</a:t>
            </a:r>
          </a:p>
          <a:p>
            <a:pPr>
              <a:lnSpc>
                <a:spcPct val="100000"/>
              </a:lnSpc>
            </a:pPr>
            <a:r>
              <a:rPr lang="ru-RU" sz="2000" dirty="0" smtClean="0">
                <a:latin typeface="Century Gothic" panose="020B0502020202020204" pitchFamily="34" charset="0"/>
              </a:rPr>
              <a:t>«</a:t>
            </a:r>
            <a:r>
              <a:rPr lang="ru-RU" sz="2000" dirty="0">
                <a:latin typeface="Century Gothic" panose="020B0502020202020204" pitchFamily="34" charset="0"/>
              </a:rPr>
              <a:t>О бюджете городского округа Долгопрудный на </a:t>
            </a:r>
            <a:r>
              <a:rPr lang="ru-RU" sz="2000" dirty="0" smtClean="0">
                <a:latin typeface="Century Gothic" panose="020B0502020202020204" pitchFamily="34" charset="0"/>
              </a:rPr>
              <a:t>2025 </a:t>
            </a:r>
            <a:r>
              <a:rPr lang="ru-RU" sz="2000" dirty="0">
                <a:latin typeface="Century Gothic" panose="020B0502020202020204" pitchFamily="34" charset="0"/>
              </a:rPr>
              <a:t>год и плановый период </a:t>
            </a:r>
            <a:r>
              <a:rPr lang="ru-RU" sz="2000" dirty="0" smtClean="0">
                <a:latin typeface="Century Gothic" panose="020B0502020202020204" pitchFamily="34" charset="0"/>
              </a:rPr>
              <a:t>2026 </a:t>
            </a:r>
            <a:r>
              <a:rPr lang="ru-RU" sz="2000" dirty="0">
                <a:latin typeface="Century Gothic" panose="020B0502020202020204" pitchFamily="34" charset="0"/>
              </a:rPr>
              <a:t>и </a:t>
            </a:r>
            <a:r>
              <a:rPr lang="ru-RU" sz="2000" dirty="0" smtClean="0">
                <a:latin typeface="Century Gothic" panose="020B0502020202020204" pitchFamily="34" charset="0"/>
              </a:rPr>
              <a:t>2027 </a:t>
            </a:r>
            <a:r>
              <a:rPr lang="ru-RU" sz="2000" dirty="0">
                <a:latin typeface="Century Gothic" panose="020B0502020202020204" pitchFamily="34" charset="0"/>
              </a:rPr>
              <a:t>годов</a:t>
            </a:r>
            <a:r>
              <a:rPr lang="ru-RU" sz="2000" dirty="0" smtClean="0">
                <a:latin typeface="Century Gothic" panose="020B0502020202020204" pitchFamily="34" charset="0"/>
              </a:rPr>
              <a:t>»</a:t>
            </a:r>
          </a:p>
          <a:p>
            <a:endParaRPr lang="ru-RU" sz="2000" dirty="0">
              <a:latin typeface="Century Gothic" panose="020B0502020202020204" pitchFamily="34" charset="0"/>
            </a:endParaRPr>
          </a:p>
        </p:txBody>
      </p:sp>
      <p:pic>
        <p:nvPicPr>
          <p:cNvPr id="6" name="Рисунок 5">
            <a:extLst>
              <a:ext uri="{FF2B5EF4-FFF2-40B4-BE49-F238E27FC236}">
                <a16:creationId xmlns:a16="http://schemas.microsoft.com/office/drawing/2014/main" id="{74E3E947-420D-4791-BCA8-3817510FCE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7725" y="573387"/>
            <a:ext cx="2876550" cy="1981200"/>
          </a:xfrm>
          <a:prstGeom prst="rect">
            <a:avLst/>
          </a:prstGeom>
        </p:spPr>
      </p:pic>
    </p:spTree>
    <p:extLst>
      <p:ext uri="{BB962C8B-B14F-4D97-AF65-F5344CB8AC3E}">
        <p14:creationId xmlns:p14="http://schemas.microsoft.com/office/powerpoint/2010/main" val="2816103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6C73AF-0C2D-49B8-A3F0-C9E73E0CE68E}"/>
              </a:ext>
            </a:extLst>
          </p:cNvPr>
          <p:cNvSpPr>
            <a:spLocks noGrp="1"/>
          </p:cNvSpPr>
          <p:nvPr>
            <p:ph type="title"/>
          </p:nvPr>
        </p:nvSpPr>
        <p:spPr>
          <a:xfrm>
            <a:off x="137160" y="0"/>
            <a:ext cx="11917680" cy="1023041"/>
          </a:xfrm>
        </p:spPr>
        <p:txBody>
          <a:bodyPr vert="horz" lIns="91440" tIns="45720" rIns="91440" bIns="45720" rtlCol="0" anchor="ctr">
            <a:noAutofit/>
          </a:bodyPr>
          <a:lstStyle/>
          <a:p>
            <a:pPr algn="ctr"/>
            <a:r>
              <a:rPr lang="ru-RU" sz="2800" dirty="0">
                <a:latin typeface="Century Gothic" panose="020B0502020202020204" pitchFamily="34" charset="0"/>
              </a:rPr>
              <a:t>Социально-экономическое развитие городского округа Долгопрудный</a:t>
            </a:r>
            <a:endParaRPr lang="ru-RU" sz="2800" dirty="0"/>
          </a:p>
        </p:txBody>
      </p:sp>
      <p:sp>
        <p:nvSpPr>
          <p:cNvPr id="3" name="Объект 2">
            <a:extLst>
              <a:ext uri="{FF2B5EF4-FFF2-40B4-BE49-F238E27FC236}">
                <a16:creationId xmlns:a16="http://schemas.microsoft.com/office/drawing/2014/main" id="{C1E81DAF-54F0-426F-A98B-95DE6F76A757}"/>
              </a:ext>
            </a:extLst>
          </p:cNvPr>
          <p:cNvSpPr>
            <a:spLocks noGrp="1"/>
          </p:cNvSpPr>
          <p:nvPr>
            <p:ph idx="1"/>
          </p:nvPr>
        </p:nvSpPr>
        <p:spPr>
          <a:xfrm>
            <a:off x="137160" y="998912"/>
            <a:ext cx="11805716" cy="5859087"/>
          </a:xfrm>
          <a:gradFill>
            <a:gsLst>
              <a:gs pos="63760">
                <a:schemeClr val="accent1">
                  <a:lumMod val="40000"/>
                  <a:lumOff val="60000"/>
                </a:schemeClr>
              </a:gs>
              <a:gs pos="20000">
                <a:schemeClr val="accent6">
                  <a:tint val="9000"/>
                </a:schemeClr>
              </a:gs>
              <a:gs pos="100000">
                <a:schemeClr val="accent4">
                  <a:lumMod val="20000"/>
                  <a:lumOff val="80000"/>
                </a:schemeClr>
              </a:gs>
            </a:gsLst>
          </a:gra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oAutofit/>
          </a:bodyPr>
          <a:lstStyle/>
          <a:p>
            <a:pPr>
              <a:lnSpc>
                <a:spcPct val="100000"/>
              </a:lnSpc>
              <a:spcBef>
                <a:spcPts val="600"/>
              </a:spcBef>
              <a:buFont typeface="Wingdings" panose="05000000000000000000" pitchFamily="2" charset="2"/>
              <a:buChar char="v"/>
            </a:pPr>
            <a:r>
              <a:rPr lang="ru-RU" sz="1250" dirty="0">
                <a:solidFill>
                  <a:schemeClr val="accent5">
                    <a:lumMod val="50000"/>
                  </a:schemeClr>
                </a:solidFill>
              </a:rPr>
              <a:t>организация производства деталей и комплектующих для спецтехники, используемой в горнодобывающей промышленности, строительстве и при ремонте дорог. Инициатор проекта - ООО «УДТ-техника». Общий инвестиций – 135,0 млн. рублей. Количество создаваемых рабочих мест 51; </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организация производства изделия из нержавеющей стали для объектов с высокой интенсивностью использования и пропускной способностью, такими как Московский Метрополитен, торговые и развлекательные центры, предприятия автотранспортного обслуживания. Инициатор проекта - ООО «ТД </a:t>
            </a:r>
            <a:r>
              <a:rPr lang="ru-RU" sz="1250" dirty="0" err="1">
                <a:solidFill>
                  <a:schemeClr val="accent5">
                    <a:lumMod val="50000"/>
                  </a:schemeClr>
                </a:solidFill>
              </a:rPr>
              <a:t>Искра.НК</a:t>
            </a:r>
            <a:r>
              <a:rPr lang="ru-RU" sz="1250" dirty="0">
                <a:solidFill>
                  <a:schemeClr val="accent5">
                    <a:lumMod val="50000"/>
                  </a:schemeClr>
                </a:solidFill>
              </a:rPr>
              <a:t>». Общий инвестиций – 50,0 млн. рублей. Количество создаваемых рабочих мест 20; </a:t>
            </a:r>
          </a:p>
          <a:p>
            <a:pPr>
              <a:lnSpc>
                <a:spcPct val="100000"/>
              </a:lnSpc>
              <a:spcBef>
                <a:spcPts val="600"/>
              </a:spcBef>
              <a:buFont typeface="Wingdings" panose="05000000000000000000" pitchFamily="2" charset="2"/>
              <a:buChar char="v"/>
            </a:pPr>
            <a:r>
              <a:rPr lang="ru-RU" sz="1250" dirty="0">
                <a:effectLst/>
                <a:ea typeface="Times New Roman" panose="02020603050405020304" pitchFamily="18" charset="0"/>
              </a:rPr>
              <a:t>строительство производственного комплекса по производству шаровых кранов в  пенополиуретановой изоляции. Инициатор проекта: ООО «ИСО». Земельный участок предоставлен в рамках программы поддержки импортозамещения в Московской области «Земля за 1 рубль». Общий объем инвестиций – 124,3 млн. рублей, 22 рабочих места. Внебюджетные средства. Завершение проекта планируется в 2026 году.</a:t>
            </a:r>
            <a:endParaRPr lang="ru-RU" sz="1250" dirty="0">
              <a:solidFill>
                <a:schemeClr val="accent5">
                  <a:lumMod val="50000"/>
                </a:schemeClr>
              </a:solidFill>
            </a:endParaRPr>
          </a:p>
          <a:p>
            <a:pPr marL="0" indent="457200">
              <a:lnSpc>
                <a:spcPct val="100000"/>
              </a:lnSpc>
              <a:spcBef>
                <a:spcPts val="600"/>
              </a:spcBef>
              <a:buNone/>
            </a:pPr>
            <a:r>
              <a:rPr lang="ru-RU" sz="1250" dirty="0">
                <a:solidFill>
                  <a:schemeClr val="accent5">
                    <a:lumMod val="50000"/>
                  </a:schemeClr>
                </a:solidFill>
              </a:rPr>
              <a:t> </a:t>
            </a:r>
            <a:r>
              <a:rPr lang="ru-RU" sz="1250" b="1" dirty="0">
                <a:solidFill>
                  <a:schemeClr val="accent5">
                    <a:lumMod val="50000"/>
                  </a:schemeClr>
                </a:solidFill>
              </a:rPr>
              <a:t>В рамках программы поддержки предпринимательства Московской области в соответствии с Законом Московской области №27/2015-ОЗ:</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строительство спортивного комплекса на бале ледовой арены ООО «Валдай тур». Объем инвестиций – 250,0 млн. рублей. Количество создаваемых рабочих мест – 30.  Заработная плата - 55 тыс. рублей;</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создания отеля с тематическим парком ООО «Физтех-</a:t>
            </a:r>
            <a:r>
              <a:rPr lang="ru-RU" sz="1250" dirty="0" err="1">
                <a:solidFill>
                  <a:schemeClr val="accent5">
                    <a:lumMod val="50000"/>
                  </a:schemeClr>
                </a:solidFill>
              </a:rPr>
              <a:t>лэнд</a:t>
            </a:r>
            <a:r>
              <a:rPr lang="ru-RU" sz="1250" dirty="0">
                <a:solidFill>
                  <a:schemeClr val="accent5">
                    <a:lumMod val="50000"/>
                  </a:schemeClr>
                </a:solidFill>
              </a:rPr>
              <a:t>». Инвестиции в проект составят более 1,5 млрд рублей. Ожидается создание около 40 новых рабочих мест;</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строительство административно-делового центра ООО «Рынок Подмосковья -2». Объем инвестиций – 45,0 млн. рублей. Количество создаваемых рабочих мест – 3.  </a:t>
            </a:r>
          </a:p>
          <a:p>
            <a:pPr marL="0" indent="457200">
              <a:lnSpc>
                <a:spcPct val="100000"/>
              </a:lnSpc>
              <a:spcBef>
                <a:spcPts val="600"/>
              </a:spcBef>
              <a:buNone/>
            </a:pPr>
            <a:r>
              <a:rPr lang="ru-RU" sz="1250" b="1" dirty="0">
                <a:solidFill>
                  <a:schemeClr val="accent5">
                    <a:lumMod val="50000"/>
                  </a:schemeClr>
                </a:solidFill>
              </a:rPr>
              <a:t>Одной из приоритетных задач социально-экономического развития городского округа Долгопрудный является повышение доступности жилья для населения и обеспечение комфортных условий проживания жителей городского округа Долгопрудный. </a:t>
            </a:r>
          </a:p>
          <a:p>
            <a:pPr marL="0" indent="457200">
              <a:lnSpc>
                <a:spcPct val="100000"/>
              </a:lnSpc>
              <a:spcBef>
                <a:spcPts val="600"/>
              </a:spcBef>
              <a:buNone/>
            </a:pPr>
            <a:r>
              <a:rPr lang="ru-RU" sz="1250" dirty="0">
                <a:solidFill>
                  <a:schemeClr val="accent5">
                    <a:lumMod val="50000"/>
                  </a:schemeClr>
                </a:solidFill>
              </a:rPr>
              <a:t>Общая площадь жилых помещений в городском округе Долгопрудный, введенная в действие за 2023 год составила 132,99 тыс. </a:t>
            </a:r>
            <a:r>
              <a:rPr lang="ru-RU" sz="1250" dirty="0" err="1">
                <a:solidFill>
                  <a:schemeClr val="accent5">
                    <a:lumMod val="50000"/>
                  </a:schemeClr>
                </a:solidFill>
              </a:rPr>
              <a:t>кв.м</a:t>
            </a:r>
            <a:r>
              <a:rPr lang="ru-RU" sz="1250" dirty="0">
                <a:solidFill>
                  <a:schemeClr val="accent5">
                    <a:lumMod val="50000"/>
                  </a:schemeClr>
                </a:solidFill>
              </a:rPr>
              <a:t>. В первом полугодии 2024 года в эксплуатацию введено 5 535 кв.м. жилья. Общая площадь жилищного фонда в городском округе Долгопрудный по состоянию на 01.01.2024 составляет 3 884,1 тыс. кв. метров, к концу 2024 года по оценке объем жилищного фонда составит 3 894,1 тыс. кв. метров. Общая площадь жилых помещений, приходящихся на одного жителя городского округа Долгопрудный, в 2023 году составила 32,62 кв.м., по оценке 2024 года уровень обеспеченности населения жильем составит 32,66 кв.м. на человека. Также в прогнозном периоде 2025-2027 годов, планируется ввод в эксплуатацию жилых домов:</a:t>
            </a:r>
          </a:p>
          <a:p>
            <a:pPr marL="0" indent="457200">
              <a:lnSpc>
                <a:spcPct val="100000"/>
              </a:lnSpc>
              <a:spcBef>
                <a:spcPts val="600"/>
              </a:spcBef>
              <a:buNone/>
            </a:pPr>
            <a:r>
              <a:rPr lang="ru-RU" sz="1250" kern="1000" dirty="0">
                <a:solidFill>
                  <a:schemeClr val="accent5">
                    <a:lumMod val="50000"/>
                  </a:schemeClr>
                </a:solidFill>
              </a:rPr>
              <a:t>2025 г.: 2 многоквартирных дома площадью 28,5 тыс. кв.м. по ул. Заводская д. 2: корпус 2 (12078,6 кв.м.) и корпус 3 (16443,2 кв.м.), застройщик ООО СЗ «</a:t>
            </a:r>
            <a:r>
              <a:rPr lang="ru-RU" sz="1250" kern="1000" dirty="0" err="1">
                <a:solidFill>
                  <a:schemeClr val="accent5">
                    <a:lumMod val="50000"/>
                  </a:schemeClr>
                </a:solidFill>
              </a:rPr>
              <a:t>Гранель</a:t>
            </a:r>
            <a:r>
              <a:rPr lang="ru-RU" sz="1250" kern="1000" dirty="0">
                <a:solidFill>
                  <a:schemeClr val="accent5">
                    <a:lumMod val="50000"/>
                  </a:schemeClr>
                </a:solidFill>
              </a:rPr>
              <a:t> Инвест»; </a:t>
            </a:r>
          </a:p>
          <a:p>
            <a:pPr marL="0" indent="457200">
              <a:lnSpc>
                <a:spcPct val="100000"/>
              </a:lnSpc>
              <a:spcBef>
                <a:spcPts val="600"/>
              </a:spcBef>
              <a:buNone/>
            </a:pPr>
            <a:r>
              <a:rPr lang="ru-RU" sz="1250" kern="1000" dirty="0">
                <a:solidFill>
                  <a:schemeClr val="accent5">
                    <a:lumMod val="50000"/>
                  </a:schemeClr>
                </a:solidFill>
              </a:rPr>
              <a:t>2026 г.: 1 многоквартирный дом площадью 17,3 тыс. </a:t>
            </a:r>
            <a:r>
              <a:rPr lang="ru-RU" sz="1250" kern="1000" dirty="0" err="1">
                <a:solidFill>
                  <a:schemeClr val="accent5">
                    <a:lumMod val="50000"/>
                  </a:schemeClr>
                </a:solidFill>
              </a:rPr>
              <a:t>кв.м</a:t>
            </a:r>
            <a:r>
              <a:rPr lang="ru-RU" sz="1250" kern="1000" dirty="0">
                <a:solidFill>
                  <a:schemeClr val="accent5">
                    <a:lumMod val="50000"/>
                  </a:schemeClr>
                </a:solidFill>
              </a:rPr>
              <a:t>. по ул. Заводская д. 2, застройщик ООО СЗ «</a:t>
            </a:r>
            <a:r>
              <a:rPr lang="ru-RU" sz="1250" kern="1000" dirty="0" err="1">
                <a:solidFill>
                  <a:schemeClr val="accent5">
                    <a:lumMod val="50000"/>
                  </a:schemeClr>
                </a:solidFill>
              </a:rPr>
              <a:t>Гранель</a:t>
            </a:r>
            <a:r>
              <a:rPr lang="ru-RU" sz="1250" kern="1000" dirty="0">
                <a:solidFill>
                  <a:schemeClr val="accent5">
                    <a:lumMod val="50000"/>
                  </a:schemeClr>
                </a:solidFill>
              </a:rPr>
              <a:t> Инвест»; </a:t>
            </a:r>
          </a:p>
          <a:p>
            <a:pPr marL="0" indent="457200">
              <a:lnSpc>
                <a:spcPct val="100000"/>
              </a:lnSpc>
              <a:spcBef>
                <a:spcPts val="600"/>
              </a:spcBef>
              <a:buNone/>
            </a:pPr>
            <a:r>
              <a:rPr lang="ru-RU" sz="1250" kern="1000" dirty="0">
                <a:solidFill>
                  <a:schemeClr val="accent5">
                    <a:lumMod val="50000"/>
                  </a:schemeClr>
                </a:solidFill>
              </a:rPr>
              <a:t>2027 г.: планируется строительство многоэтажной жилой застройки общей площадью квартир 41,24 тыс. кв. м по ул. Парковой в рамках масштабного инвестиционного проекта по расселению граждан из аварийных жилых домов</a:t>
            </a:r>
            <a:r>
              <a:rPr lang="ru-RU" sz="1250" dirty="0">
                <a:solidFill>
                  <a:schemeClr val="accent5">
                    <a:lumMod val="50000"/>
                  </a:schemeClr>
                </a:solidFill>
              </a:rPr>
              <a:t>.</a:t>
            </a: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p:txBody>
      </p:sp>
      <p:sp>
        <p:nvSpPr>
          <p:cNvPr id="14" name="Номер слайда 13">
            <a:extLst>
              <a:ext uri="{FF2B5EF4-FFF2-40B4-BE49-F238E27FC236}">
                <a16:creationId xmlns:a16="http://schemas.microsoft.com/office/drawing/2014/main" id="{C01AFC23-D631-4528-B753-64AF47C1C452}"/>
              </a:ext>
            </a:extLst>
          </p:cNvPr>
          <p:cNvSpPr>
            <a:spLocks noGrp="1"/>
          </p:cNvSpPr>
          <p:nvPr>
            <p:ph type="sldNum" sz="quarter" idx="12"/>
          </p:nvPr>
        </p:nvSpPr>
        <p:spPr>
          <a:xfrm>
            <a:off x="9448800" y="6492875"/>
            <a:ext cx="2743200" cy="365125"/>
          </a:xfrm>
        </p:spPr>
        <p:txBody>
          <a:bodyPr/>
          <a:lstStyle/>
          <a:p>
            <a:fld id="{E4EB6E89-BA87-4003-BD23-6BDF40F3EBED}" type="slidenum">
              <a:rPr lang="ru-RU" smtClean="0"/>
              <a:pPr/>
              <a:t>10</a:t>
            </a:fld>
            <a:endParaRPr lang="ru-RU" dirty="0"/>
          </a:p>
        </p:txBody>
      </p:sp>
      <p:pic>
        <p:nvPicPr>
          <p:cNvPr id="5" name="Объект 6">
            <a:extLst>
              <a:ext uri="{FF2B5EF4-FFF2-40B4-BE49-F238E27FC236}">
                <a16:creationId xmlns:a16="http://schemas.microsoft.com/office/drawing/2014/main" id="{1722C189-B12A-41CD-ADD8-5240111645C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923839066"/>
      </p:ext>
    </p:extLst>
  </p:cSld>
  <p:clrMapOvr>
    <a:masterClrMapping/>
  </p:clrMapOvr>
  <p:transition spd="med">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6C73AF-0C2D-49B8-A3F0-C9E73E0CE68E}"/>
              </a:ext>
            </a:extLst>
          </p:cNvPr>
          <p:cNvSpPr>
            <a:spLocks noGrp="1"/>
          </p:cNvSpPr>
          <p:nvPr>
            <p:ph type="title"/>
          </p:nvPr>
        </p:nvSpPr>
        <p:spPr>
          <a:xfrm>
            <a:off x="137160" y="0"/>
            <a:ext cx="11917680" cy="1023041"/>
          </a:xfrm>
        </p:spPr>
        <p:txBody>
          <a:bodyPr vert="horz" lIns="91440" tIns="45720" rIns="91440" bIns="45720" rtlCol="0" anchor="ctr">
            <a:noAutofit/>
          </a:bodyPr>
          <a:lstStyle/>
          <a:p>
            <a:pPr algn="ctr"/>
            <a:r>
              <a:rPr lang="ru-RU" sz="2800" dirty="0">
                <a:latin typeface="Century Gothic" panose="020B0502020202020204" pitchFamily="34" charset="0"/>
              </a:rPr>
              <a:t>Социально-экономическое развитие городского округа Долгопрудный</a:t>
            </a:r>
            <a:endParaRPr lang="ru-RU" sz="2800" dirty="0"/>
          </a:p>
        </p:txBody>
      </p:sp>
      <p:sp>
        <p:nvSpPr>
          <p:cNvPr id="3" name="Объект 2">
            <a:extLst>
              <a:ext uri="{FF2B5EF4-FFF2-40B4-BE49-F238E27FC236}">
                <a16:creationId xmlns:a16="http://schemas.microsoft.com/office/drawing/2014/main" id="{C1E81DAF-54F0-426F-A98B-95DE6F76A757}"/>
              </a:ext>
            </a:extLst>
          </p:cNvPr>
          <p:cNvSpPr>
            <a:spLocks noGrp="1"/>
          </p:cNvSpPr>
          <p:nvPr>
            <p:ph idx="1"/>
          </p:nvPr>
        </p:nvSpPr>
        <p:spPr>
          <a:xfrm>
            <a:off x="137160" y="998913"/>
            <a:ext cx="11805716" cy="5493962"/>
          </a:xfrm>
          <a:gradFill>
            <a:gsLst>
              <a:gs pos="63760">
                <a:schemeClr val="accent1">
                  <a:lumMod val="40000"/>
                  <a:lumOff val="60000"/>
                </a:schemeClr>
              </a:gs>
              <a:gs pos="20000">
                <a:schemeClr val="accent6">
                  <a:tint val="9000"/>
                </a:schemeClr>
              </a:gs>
              <a:gs pos="100000">
                <a:schemeClr val="accent4">
                  <a:lumMod val="20000"/>
                  <a:lumOff val="80000"/>
                </a:schemeClr>
              </a:gs>
            </a:gsLst>
          </a:gra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oAutofit/>
          </a:bodyPr>
          <a:lstStyle/>
          <a:p>
            <a:pPr marL="0" indent="457200">
              <a:lnSpc>
                <a:spcPct val="100000"/>
              </a:lnSpc>
              <a:spcBef>
                <a:spcPts val="600"/>
              </a:spcBef>
              <a:buNone/>
            </a:pPr>
            <a:r>
              <a:rPr lang="ru-RU" sz="1250" b="1" dirty="0">
                <a:solidFill>
                  <a:schemeClr val="accent5">
                    <a:lumMod val="50000"/>
                  </a:schemeClr>
                </a:solidFill>
              </a:rPr>
              <a:t>В 2023 году в городском округе Долгопрудный создано 6 836 новых рабочих мест</a:t>
            </a:r>
            <a:r>
              <a:rPr lang="ru-RU" sz="1250" dirty="0">
                <a:solidFill>
                  <a:schemeClr val="accent5">
                    <a:lumMod val="50000"/>
                  </a:schemeClr>
                </a:solidFill>
              </a:rPr>
              <a:t>, на прогнозный период 2025-2027 годов планируется к созданию еще около 7,0 тысяч рабочих мест. Большое значение для создания в городском округе новых рабочих мест имеет создание и развитие в городе высокотехнологичных и наукоемких производств. В январе-июне 2024 года создано </a:t>
            </a:r>
            <a:r>
              <a:rPr lang="en-US" sz="1250" dirty="0">
                <a:solidFill>
                  <a:schemeClr val="accent5">
                    <a:lumMod val="50000"/>
                  </a:schemeClr>
                </a:solidFill>
              </a:rPr>
              <a:t>1695</a:t>
            </a:r>
            <a:r>
              <a:rPr lang="ru-RU" sz="1250" dirty="0">
                <a:solidFill>
                  <a:schemeClr val="accent5">
                    <a:lumMod val="50000"/>
                  </a:schemeClr>
                </a:solidFill>
              </a:rPr>
              <a:t> новых рабочих мест, до конца 202</a:t>
            </a:r>
            <a:r>
              <a:rPr lang="en-US" sz="1250" dirty="0">
                <a:solidFill>
                  <a:schemeClr val="accent5">
                    <a:lumMod val="50000"/>
                  </a:schemeClr>
                </a:solidFill>
              </a:rPr>
              <a:t>4</a:t>
            </a:r>
            <a:r>
              <a:rPr lang="ru-RU" sz="1250" dirty="0">
                <a:solidFill>
                  <a:schemeClr val="accent5">
                    <a:lumMod val="50000"/>
                  </a:schemeClr>
                </a:solidFill>
              </a:rPr>
              <a:t> года планируется создание еще </a:t>
            </a:r>
            <a:r>
              <a:rPr lang="en-US" sz="1250" dirty="0">
                <a:solidFill>
                  <a:schemeClr val="accent5">
                    <a:lumMod val="50000"/>
                  </a:schemeClr>
                </a:solidFill>
              </a:rPr>
              <a:t>2236</a:t>
            </a:r>
            <a:r>
              <a:rPr lang="ru-RU" sz="1250" dirty="0">
                <a:solidFill>
                  <a:schemeClr val="accent5">
                    <a:lumMod val="50000"/>
                  </a:schemeClr>
                </a:solidFill>
              </a:rPr>
              <a:t> новых рабочих мест. </a:t>
            </a:r>
          </a:p>
          <a:p>
            <a:pPr marL="0" indent="457200">
              <a:lnSpc>
                <a:spcPct val="100000"/>
              </a:lnSpc>
              <a:spcBef>
                <a:spcPts val="600"/>
              </a:spcBef>
              <a:buNone/>
            </a:pPr>
            <a:r>
              <a:rPr lang="ru-RU" sz="1250" dirty="0">
                <a:solidFill>
                  <a:schemeClr val="accent5">
                    <a:lumMod val="50000"/>
                  </a:schemeClr>
                </a:solidFill>
              </a:rPr>
              <a:t>До конца 202</a:t>
            </a:r>
            <a:r>
              <a:rPr lang="en-US" sz="1250" dirty="0">
                <a:solidFill>
                  <a:schemeClr val="accent5">
                    <a:lumMod val="50000"/>
                  </a:schemeClr>
                </a:solidFill>
              </a:rPr>
              <a:t>4</a:t>
            </a:r>
            <a:r>
              <a:rPr lang="ru-RU" sz="1250" dirty="0">
                <a:solidFill>
                  <a:schemeClr val="accent5">
                    <a:lumMod val="50000"/>
                  </a:schemeClr>
                </a:solidFill>
              </a:rPr>
              <a:t> года запланировано создание рабочих мест  за счет  расширения производственных мощностей, увеличения штатного расписания в рамках выполнения гособоронзаказа и ввода новых производств таких компаний как АО «НИОПИК», ООО «</a:t>
            </a:r>
            <a:r>
              <a:rPr lang="ru-RU" sz="1250" dirty="0" err="1">
                <a:solidFill>
                  <a:schemeClr val="accent5">
                    <a:lumMod val="50000"/>
                  </a:schemeClr>
                </a:solidFill>
              </a:rPr>
              <a:t>ДенталГрупп</a:t>
            </a:r>
            <a:r>
              <a:rPr lang="ru-RU" sz="1250" dirty="0">
                <a:solidFill>
                  <a:schemeClr val="accent5">
                    <a:lumMod val="50000"/>
                  </a:schemeClr>
                </a:solidFill>
              </a:rPr>
              <a:t>», ООО «ВИК», АО «</a:t>
            </a:r>
            <a:r>
              <a:rPr lang="ru-RU" sz="1250" dirty="0" err="1">
                <a:solidFill>
                  <a:schemeClr val="accent5">
                    <a:lumMod val="50000"/>
                  </a:schemeClr>
                </a:solidFill>
              </a:rPr>
              <a:t>Ремстрой</a:t>
            </a:r>
            <a:r>
              <a:rPr lang="ru-RU" sz="1250" dirty="0">
                <a:solidFill>
                  <a:schemeClr val="accent5">
                    <a:lumMod val="50000"/>
                  </a:schemeClr>
                </a:solidFill>
              </a:rPr>
              <a:t>-Алекс» и другие.</a:t>
            </a:r>
          </a:p>
          <a:p>
            <a:pPr marL="0" indent="457200">
              <a:lnSpc>
                <a:spcPct val="100000"/>
              </a:lnSpc>
              <a:spcBef>
                <a:spcPts val="600"/>
              </a:spcBef>
              <a:buNone/>
            </a:pPr>
            <a:r>
              <a:rPr lang="ru-RU" sz="1250" dirty="0">
                <a:solidFill>
                  <a:schemeClr val="accent5">
                    <a:lumMod val="50000"/>
                  </a:schemeClr>
                </a:solidFill>
              </a:rPr>
              <a:t>На прогнозный период до 2027 года запланировано увеличение количества новых рабочих мест за счет модернизации и расширения действующих предприятий и организаций (ПАО ДНПП,  АО «НИОПИК», ООО «</a:t>
            </a:r>
            <a:r>
              <a:rPr lang="ru-RU" sz="1250" dirty="0" err="1">
                <a:solidFill>
                  <a:schemeClr val="accent5">
                    <a:lumMod val="50000"/>
                  </a:schemeClr>
                </a:solidFill>
              </a:rPr>
              <a:t>Мосавтостекло</a:t>
            </a:r>
            <a:r>
              <a:rPr lang="ru-RU" sz="1250" dirty="0">
                <a:solidFill>
                  <a:schemeClr val="accent5">
                    <a:lumMod val="50000"/>
                  </a:schemeClr>
                </a:solidFill>
              </a:rPr>
              <a:t>», ООО ТД «ЛИТ» и пр.), ввода новых  производственных, торговых и общественно-деловых объектов (таких как молокоперерабатывающий завод – ООО «Чистая линия», научно-производственный центр ООО «</a:t>
            </a:r>
            <a:r>
              <a:rPr lang="ru-RU" sz="1250" dirty="0" err="1">
                <a:solidFill>
                  <a:schemeClr val="accent5">
                    <a:lumMod val="50000"/>
                  </a:schemeClr>
                </a:solidFill>
              </a:rPr>
              <a:t>Глобалхимфарм</a:t>
            </a:r>
            <a:r>
              <a:rPr lang="ru-RU" sz="1250" dirty="0">
                <a:solidFill>
                  <a:schemeClr val="accent5">
                    <a:lumMod val="50000"/>
                  </a:schemeClr>
                </a:solidFill>
              </a:rPr>
              <a:t>»), за счет создания новых рабочих мест в субъектах малого бизнеса и пр.</a:t>
            </a:r>
          </a:p>
          <a:p>
            <a:pPr marL="0" indent="457200">
              <a:lnSpc>
                <a:spcPct val="100000"/>
              </a:lnSpc>
              <a:spcBef>
                <a:spcPts val="600"/>
              </a:spcBef>
              <a:buNone/>
            </a:pPr>
            <a:r>
              <a:rPr lang="ru-RU" sz="1250" b="1" dirty="0">
                <a:solidFill>
                  <a:schemeClr val="accent5">
                    <a:lumMod val="50000"/>
                  </a:schemeClr>
                </a:solidFill>
              </a:rPr>
              <a:t>Обеспеченность населения площадью торговых объектов </a:t>
            </a:r>
            <a:r>
              <a:rPr lang="ru-RU" sz="1250" dirty="0">
                <a:solidFill>
                  <a:schemeClr val="accent5">
                    <a:lumMod val="50000"/>
                  </a:schemeClr>
                </a:solidFill>
              </a:rPr>
              <a:t>в 2023 году составила 869,9 кв. метров на 1000 человек, что выше норматива установленного постановлением правительства Московской области от 15.03.2014 № 23-ПП «Об утверждении значения коэффициентов, используемых для расчета нормативов минимальной обеспеченности населения Московской области площадью торговых объектов, и нормативов минимальной обеспеченности населения Московской области площадью торговых объектов». По оценке в 2024 году планируется увеличение обеспеченности до 897,9 кв. метров на 1000 человек. Прогнозируемая величина обеспеченности населения площадью торговых объектов на 2025 год – 904,1/908 кв. метров на 1000 человек; на 2026 год – 909,1/916,7 кв. метров на 1000 человек; на 2027 год – 921,8/928,8 кв. метров на 1000 человек.</a:t>
            </a:r>
          </a:p>
          <a:p>
            <a:pPr marL="0" indent="457200">
              <a:lnSpc>
                <a:spcPct val="100000"/>
              </a:lnSpc>
              <a:spcBef>
                <a:spcPts val="600"/>
              </a:spcBef>
              <a:buNone/>
            </a:pPr>
            <a:r>
              <a:rPr lang="ru-RU" sz="1250" dirty="0">
                <a:solidFill>
                  <a:schemeClr val="accent5">
                    <a:lumMod val="50000"/>
                  </a:schemeClr>
                </a:solidFill>
              </a:rPr>
              <a:t>По оценке в 2024 году предполагается увеличение объема розничного товарооборота по крупным и средним предприятиям до 30 000,2 </a:t>
            </a:r>
            <a:r>
              <a:rPr lang="ru-RU" sz="1250" dirty="0" err="1">
                <a:solidFill>
                  <a:schemeClr val="accent5">
                    <a:lumMod val="50000"/>
                  </a:schemeClr>
                </a:solidFill>
              </a:rPr>
              <a:t>млн.рублей</a:t>
            </a:r>
            <a:r>
              <a:rPr lang="ru-RU" sz="1250" dirty="0">
                <a:solidFill>
                  <a:schemeClr val="accent5">
                    <a:lumMod val="50000"/>
                  </a:schemeClr>
                </a:solidFill>
              </a:rPr>
              <a:t>, индекс физического объема 120,0%. За январь-июнь 2024 года объем розничного товарооборота по крупным и средним предприятиям городского округа составил 14 497,1 млн. рублей, темп роста к аналогичному периоду 2023 года составил 130,1%.</a:t>
            </a:r>
          </a:p>
          <a:p>
            <a:pPr marL="0" indent="457200">
              <a:lnSpc>
                <a:spcPct val="100000"/>
              </a:lnSpc>
              <a:spcBef>
                <a:spcPts val="600"/>
              </a:spcBef>
              <a:buNone/>
            </a:pPr>
            <a:r>
              <a:rPr lang="ru-RU" sz="1250" dirty="0">
                <a:solidFill>
                  <a:schemeClr val="accent5">
                    <a:lumMod val="50000"/>
                  </a:schemeClr>
                </a:solidFill>
              </a:rPr>
              <a:t>В прогнозном периоде росту оборота розничной торговли будет способствовать прирост торговых площадей, стабилизация ситуации в экономике, проведение рекламных мероприятий, расширение ассортимента предприятий торговли, за счет переформатирования цепочек поставок и </a:t>
            </a:r>
            <a:r>
              <a:rPr lang="ru-RU" sz="1250" dirty="0" err="1">
                <a:solidFill>
                  <a:schemeClr val="accent5">
                    <a:lumMod val="50000"/>
                  </a:schemeClr>
                </a:solidFill>
              </a:rPr>
              <a:t>импортозамещения</a:t>
            </a:r>
            <a:r>
              <a:rPr lang="ru-RU" sz="1250" dirty="0">
                <a:solidFill>
                  <a:schemeClr val="accent5">
                    <a:lumMod val="50000"/>
                  </a:schemeClr>
                </a:solidFill>
              </a:rPr>
              <a:t>, дополнительный рост товарооборота прогнозируется за счет расширения услуги «доставка товаров по интернет-заказу». Прогнозируемая величина оборота розничной торговли по крупным и средним организациям на 2025 год – 32 572,4/32 698,3 млн. рублей, индекс физического объема – 103,7/104,5%; на 2026 год – 35 230,2/35 638,9 млн. рублей, индекс физического объема 103,8/104,6%; на 2027 год – 38 141,6/38 880,9; индекс физического объема 104,0/104,8%. </a:t>
            </a: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p:txBody>
      </p:sp>
      <p:sp>
        <p:nvSpPr>
          <p:cNvPr id="14" name="Номер слайда 13">
            <a:extLst>
              <a:ext uri="{FF2B5EF4-FFF2-40B4-BE49-F238E27FC236}">
                <a16:creationId xmlns:a16="http://schemas.microsoft.com/office/drawing/2014/main" id="{C01AFC23-D631-4528-B753-64AF47C1C452}"/>
              </a:ext>
            </a:extLst>
          </p:cNvPr>
          <p:cNvSpPr>
            <a:spLocks noGrp="1"/>
          </p:cNvSpPr>
          <p:nvPr>
            <p:ph type="sldNum" sz="quarter" idx="12"/>
          </p:nvPr>
        </p:nvSpPr>
        <p:spPr>
          <a:xfrm>
            <a:off x="9448800" y="6492875"/>
            <a:ext cx="2743200" cy="365125"/>
          </a:xfrm>
        </p:spPr>
        <p:txBody>
          <a:bodyPr/>
          <a:lstStyle/>
          <a:p>
            <a:fld id="{E4EB6E89-BA87-4003-BD23-6BDF40F3EBED}" type="slidenum">
              <a:rPr lang="ru-RU" smtClean="0"/>
              <a:pPr/>
              <a:t>11</a:t>
            </a:fld>
            <a:endParaRPr lang="ru-RU" dirty="0"/>
          </a:p>
        </p:txBody>
      </p:sp>
      <p:pic>
        <p:nvPicPr>
          <p:cNvPr id="5" name="Объект 6">
            <a:extLst>
              <a:ext uri="{FF2B5EF4-FFF2-40B4-BE49-F238E27FC236}">
                <a16:creationId xmlns:a16="http://schemas.microsoft.com/office/drawing/2014/main" id="{1722C189-B12A-41CD-ADD8-5240111645C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2810529702"/>
      </p:ext>
    </p:extLst>
  </p:cSld>
  <p:clrMapOvr>
    <a:masterClrMapping/>
  </p:clrMapOvr>
  <p:transition spd="med">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6C73AF-0C2D-49B8-A3F0-C9E73E0CE68E}"/>
              </a:ext>
            </a:extLst>
          </p:cNvPr>
          <p:cNvSpPr>
            <a:spLocks noGrp="1"/>
          </p:cNvSpPr>
          <p:nvPr>
            <p:ph type="title"/>
          </p:nvPr>
        </p:nvSpPr>
        <p:spPr>
          <a:xfrm>
            <a:off x="137160" y="0"/>
            <a:ext cx="11917680" cy="1023041"/>
          </a:xfrm>
        </p:spPr>
        <p:txBody>
          <a:bodyPr vert="horz" lIns="91440" tIns="45720" rIns="91440" bIns="45720" rtlCol="0" anchor="ctr">
            <a:noAutofit/>
          </a:bodyPr>
          <a:lstStyle/>
          <a:p>
            <a:pPr algn="ctr"/>
            <a:r>
              <a:rPr lang="ru-RU" sz="2800" dirty="0"/>
              <a:t>Основные задачи и приоритеты  бюджетной политики </a:t>
            </a:r>
            <a:br>
              <a:rPr lang="ru-RU" sz="2800" dirty="0"/>
            </a:br>
            <a:r>
              <a:rPr lang="ru-RU" sz="2800" dirty="0"/>
              <a:t>на </a:t>
            </a:r>
            <a:r>
              <a:rPr lang="ru-RU" sz="2800" dirty="0" smtClean="0"/>
              <a:t>2025 </a:t>
            </a:r>
            <a:r>
              <a:rPr lang="ru-RU" sz="2800" dirty="0"/>
              <a:t>год и на плановый период </a:t>
            </a:r>
            <a:r>
              <a:rPr lang="ru-RU" sz="2800" dirty="0" smtClean="0"/>
              <a:t>2026 </a:t>
            </a:r>
            <a:r>
              <a:rPr lang="ru-RU" sz="2800" dirty="0"/>
              <a:t>и </a:t>
            </a:r>
            <a:r>
              <a:rPr lang="ru-RU" sz="2800" dirty="0" smtClean="0"/>
              <a:t>2027 </a:t>
            </a:r>
            <a:r>
              <a:rPr lang="ru-RU" sz="2800" dirty="0"/>
              <a:t>годов:</a:t>
            </a:r>
          </a:p>
        </p:txBody>
      </p:sp>
      <p:sp>
        <p:nvSpPr>
          <p:cNvPr id="3" name="Объект 2">
            <a:extLst>
              <a:ext uri="{FF2B5EF4-FFF2-40B4-BE49-F238E27FC236}">
                <a16:creationId xmlns:a16="http://schemas.microsoft.com/office/drawing/2014/main" id="{C1E81DAF-54F0-426F-A98B-95DE6F76A757}"/>
              </a:ext>
            </a:extLst>
          </p:cNvPr>
          <p:cNvSpPr>
            <a:spLocks noGrp="1"/>
          </p:cNvSpPr>
          <p:nvPr>
            <p:ph idx="1"/>
          </p:nvPr>
        </p:nvSpPr>
        <p:spPr>
          <a:xfrm>
            <a:off x="137160" y="998913"/>
            <a:ext cx="11805716" cy="5493962"/>
          </a:xfrm>
          <a:gradFill>
            <a:gsLst>
              <a:gs pos="63760">
                <a:schemeClr val="accent1">
                  <a:lumMod val="40000"/>
                  <a:lumOff val="60000"/>
                </a:schemeClr>
              </a:gs>
              <a:gs pos="20000">
                <a:schemeClr val="accent6">
                  <a:tint val="9000"/>
                </a:schemeClr>
              </a:gs>
              <a:gs pos="100000">
                <a:schemeClr val="accent4">
                  <a:lumMod val="20000"/>
                  <a:lumOff val="80000"/>
                </a:schemeClr>
              </a:gs>
            </a:gsLst>
          </a:gra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oAutofit/>
          </a:bodyPr>
          <a:lstStyle/>
          <a:p>
            <a:pPr>
              <a:lnSpc>
                <a:spcPct val="100000"/>
              </a:lnSpc>
              <a:spcBef>
                <a:spcPts val="600"/>
              </a:spcBef>
            </a:pPr>
            <a:r>
              <a:rPr lang="ru-RU" sz="1250" dirty="0"/>
              <a:t>неукоснительное исполнение основных социальных обязательств, в том числе публичных нормативных обязательств и сохранение показателей оплаты труда работников бюджетной сферы;</a:t>
            </a:r>
          </a:p>
          <a:p>
            <a:pPr>
              <a:lnSpc>
                <a:spcPct val="100000"/>
              </a:lnSpc>
              <a:spcBef>
                <a:spcPts val="600"/>
              </a:spcBef>
            </a:pPr>
            <a:r>
              <a:rPr lang="ru-RU" sz="1250" dirty="0"/>
              <a:t>повышение эффективности распределения бюджетных средств, ответственного подхода к принятию новых расходных обязательств с учетом их социально-экономической значимости и обеспеченности источниками финансирования;</a:t>
            </a:r>
          </a:p>
          <a:p>
            <a:pPr>
              <a:lnSpc>
                <a:spcPct val="100000"/>
              </a:lnSpc>
              <a:spcBef>
                <a:spcPts val="600"/>
              </a:spcBef>
            </a:pPr>
            <a:r>
              <a:rPr lang="ru-RU" sz="1250" dirty="0"/>
              <a:t>формирование мероприятий и показателей муниципальных программ городского округа Долгопрудный, позволяющих участвовать в федеральных проектах, входящих в состав национальных проектов, мероприятий государственных программ, с целью привлечения бюджетных средств других уровней на решение вопросов местного значения;</a:t>
            </a:r>
          </a:p>
          <a:p>
            <a:pPr>
              <a:lnSpc>
                <a:spcPct val="100000"/>
              </a:lnSpc>
              <a:spcBef>
                <a:spcPts val="600"/>
              </a:spcBef>
            </a:pPr>
            <a:r>
              <a:rPr lang="ru-RU" sz="1250" dirty="0"/>
              <a:t>проведение оценки целесообразности и актуальности мероприятий муниципальных программ городского округа Долгопрудный и их финансового обеспечения;</a:t>
            </a:r>
          </a:p>
          <a:p>
            <a:pPr>
              <a:lnSpc>
                <a:spcPct val="100000"/>
              </a:lnSpc>
              <a:spcBef>
                <a:spcPts val="600"/>
              </a:spcBef>
            </a:pPr>
            <a:r>
              <a:rPr lang="ru-RU" sz="1250" dirty="0"/>
              <a:t>осуществление закупок товаров, работ, услуг для обеспечения нужд городского округа Долгопрудный конкурентными способами, обеспечивающими наименьшие затраты при сохранении качественных характеристик приобретаемых товаров, работ, услуг;</a:t>
            </a:r>
          </a:p>
          <a:p>
            <a:pPr>
              <a:lnSpc>
                <a:spcPct val="100000"/>
              </a:lnSpc>
              <a:spcBef>
                <a:spcPts val="600"/>
              </a:spcBef>
            </a:pPr>
            <a:r>
              <a:rPr lang="ru-RU" sz="1250" dirty="0"/>
              <a:t>ведение претензионной работы с подрядными организациями, допустившими нарушения при исполнении муниципальных контрактов, устранение замечаний по объектам в рамках исполнения гарантийных обязательств;</a:t>
            </a:r>
          </a:p>
          <a:p>
            <a:pPr>
              <a:lnSpc>
                <a:spcPct val="100000"/>
              </a:lnSpc>
              <a:spcBef>
                <a:spcPts val="600"/>
              </a:spcBef>
            </a:pPr>
            <a:r>
              <a:rPr lang="ru-RU" sz="1250" dirty="0"/>
              <a:t>недопущение образования просроченной кредиторской задолженности по принятым обязательствам, в том числе по заработной плате и социальным выплатам;</a:t>
            </a:r>
          </a:p>
          <a:p>
            <a:pPr>
              <a:lnSpc>
                <a:spcPct val="100000"/>
              </a:lnSpc>
              <a:spcBef>
                <a:spcPts val="600"/>
              </a:spcBef>
            </a:pPr>
            <a:r>
              <a:rPr lang="ru-RU" sz="1250" dirty="0"/>
              <a:t>усиление контроля за расходованием средств в рамках осуществления внутреннего муниципального финансового контроля и систематического ведомственного контроля в отношении подведомственных учреждений;</a:t>
            </a:r>
          </a:p>
          <a:p>
            <a:pPr>
              <a:lnSpc>
                <a:spcPct val="100000"/>
              </a:lnSpc>
              <a:spcBef>
                <a:spcPts val="600"/>
              </a:spcBef>
            </a:pPr>
            <a:r>
              <a:rPr lang="ru-RU" sz="1250" dirty="0"/>
              <a:t>совершенствование деятельности муниципальных учреждений городского округа Долгопрудный;</a:t>
            </a:r>
          </a:p>
          <a:p>
            <a:pPr>
              <a:lnSpc>
                <a:spcPct val="100000"/>
              </a:lnSpc>
              <a:spcBef>
                <a:spcPts val="600"/>
              </a:spcBef>
            </a:pPr>
            <a:r>
              <a:rPr lang="ru-RU" sz="1250" dirty="0"/>
              <a:t>обеспечение органами, осуществляющими функции и полномочия учредителя, контроля за достижением показателей объема и качества муниципальных услуг (работ), оказываемых (выполняемых) муниципальными учреждениями городского округа Долгопрудный;</a:t>
            </a:r>
          </a:p>
          <a:p>
            <a:pPr>
              <a:lnSpc>
                <a:spcPct val="100000"/>
              </a:lnSpc>
              <a:spcBef>
                <a:spcPts val="600"/>
              </a:spcBef>
            </a:pPr>
            <a:r>
              <a:rPr lang="ru-RU" sz="1250" dirty="0"/>
              <a:t>повышение качества финансового менеджмента главных администраторов бюджетных средств городского округа Долгопрудный;</a:t>
            </a:r>
          </a:p>
          <a:p>
            <a:pPr>
              <a:lnSpc>
                <a:spcPct val="100000"/>
              </a:lnSpc>
              <a:spcBef>
                <a:spcPts val="600"/>
              </a:spcBef>
            </a:pPr>
            <a:r>
              <a:rPr lang="ru-RU" sz="1250" dirty="0"/>
              <a:t>создание условий для повышения качества предоставления муниципальных услуг и обеспечение их доступности в электронном виде;</a:t>
            </a:r>
          </a:p>
          <a:p>
            <a:pPr>
              <a:lnSpc>
                <a:spcPct val="100000"/>
              </a:lnSpc>
              <a:spcBef>
                <a:spcPts val="600"/>
              </a:spcBef>
            </a:pPr>
            <a:r>
              <a:rPr lang="ru-RU" sz="1250" dirty="0"/>
              <a:t>дальнейшее вовлечение институтов гражданского общества в бюджетный процесс;</a:t>
            </a:r>
          </a:p>
          <a:p>
            <a:pPr>
              <a:lnSpc>
                <a:spcPct val="100000"/>
              </a:lnSpc>
              <a:spcBef>
                <a:spcPts val="600"/>
              </a:spcBef>
            </a:pPr>
            <a:r>
              <a:rPr lang="ru-RU" sz="1250" dirty="0"/>
              <a:t>обеспечение высокого уровня открытости бюджетных данных, характеризующих прозрачность бюджетного процесса городского округа Долгопрудный.</a:t>
            </a:r>
            <a:endParaRPr lang="ru-RU" sz="1250" dirty="0">
              <a:solidFill>
                <a:schemeClr val="accent5">
                  <a:lumMod val="50000"/>
                </a:schemeClr>
              </a:solidFill>
            </a:endParaRPr>
          </a:p>
        </p:txBody>
      </p:sp>
      <p:sp>
        <p:nvSpPr>
          <p:cNvPr id="14" name="Номер слайда 13">
            <a:extLst>
              <a:ext uri="{FF2B5EF4-FFF2-40B4-BE49-F238E27FC236}">
                <a16:creationId xmlns:a16="http://schemas.microsoft.com/office/drawing/2014/main" id="{C01AFC23-D631-4528-B753-64AF47C1C452}"/>
              </a:ext>
            </a:extLst>
          </p:cNvPr>
          <p:cNvSpPr>
            <a:spLocks noGrp="1"/>
          </p:cNvSpPr>
          <p:nvPr>
            <p:ph type="sldNum" sz="quarter" idx="12"/>
          </p:nvPr>
        </p:nvSpPr>
        <p:spPr>
          <a:xfrm>
            <a:off x="9448800" y="6492875"/>
            <a:ext cx="2743200" cy="365125"/>
          </a:xfrm>
        </p:spPr>
        <p:txBody>
          <a:bodyPr/>
          <a:lstStyle/>
          <a:p>
            <a:fld id="{E4EB6E89-BA87-4003-BD23-6BDF40F3EBED}" type="slidenum">
              <a:rPr lang="ru-RU" smtClean="0"/>
              <a:pPr/>
              <a:t>12</a:t>
            </a:fld>
            <a:endParaRPr lang="ru-RU" dirty="0"/>
          </a:p>
        </p:txBody>
      </p:sp>
      <p:pic>
        <p:nvPicPr>
          <p:cNvPr id="5" name="Объект 6">
            <a:extLst>
              <a:ext uri="{FF2B5EF4-FFF2-40B4-BE49-F238E27FC236}">
                <a16:creationId xmlns:a16="http://schemas.microsoft.com/office/drawing/2014/main" id="{1722C189-B12A-41CD-ADD8-5240111645C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425356650"/>
      </p:ext>
    </p:extLst>
  </p:cSld>
  <p:clrMapOvr>
    <a:masterClrMapping/>
  </p:clrMapOvr>
  <p:transition spd="med">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C869C6-B09A-4555-9DB6-EA48C33B2418}"/>
              </a:ext>
            </a:extLst>
          </p:cNvPr>
          <p:cNvSpPr>
            <a:spLocks noGrp="1"/>
          </p:cNvSpPr>
          <p:nvPr>
            <p:ph type="title"/>
          </p:nvPr>
        </p:nvSpPr>
        <p:spPr>
          <a:xfrm>
            <a:off x="852054" y="116137"/>
            <a:ext cx="10515600" cy="1325562"/>
          </a:xfrm>
        </p:spPr>
        <p:txBody>
          <a:bodyPr>
            <a:noAutofit/>
          </a:bodyPr>
          <a:lstStyle/>
          <a:p>
            <a:pPr algn="ctr"/>
            <a:r>
              <a:rPr lang="ru-RU" sz="3600" dirty="0"/>
              <a:t>Основные направления бюджетной и налоговой политики на </a:t>
            </a:r>
            <a:r>
              <a:rPr lang="ru-RU" sz="3600" dirty="0" smtClean="0"/>
              <a:t>2025 </a:t>
            </a:r>
            <a:r>
              <a:rPr lang="ru-RU" sz="3600" dirty="0"/>
              <a:t>год </a:t>
            </a:r>
            <a:br>
              <a:rPr lang="ru-RU" sz="3600" dirty="0"/>
            </a:br>
            <a:r>
              <a:rPr lang="ru-RU" sz="3600" dirty="0"/>
              <a:t>и на плановый период </a:t>
            </a:r>
            <a:r>
              <a:rPr lang="ru-RU" sz="3600" dirty="0" smtClean="0"/>
              <a:t>2026 </a:t>
            </a:r>
            <a:r>
              <a:rPr lang="ru-RU" sz="3600" dirty="0"/>
              <a:t>и </a:t>
            </a:r>
            <a:r>
              <a:rPr lang="ru-RU" sz="3600" dirty="0" smtClean="0"/>
              <a:t>2027 </a:t>
            </a:r>
            <a:r>
              <a:rPr lang="ru-RU" sz="3600" dirty="0"/>
              <a:t>годов </a:t>
            </a:r>
          </a:p>
        </p:txBody>
      </p:sp>
      <p:sp>
        <p:nvSpPr>
          <p:cNvPr id="6" name="Номер слайда 5">
            <a:extLst>
              <a:ext uri="{FF2B5EF4-FFF2-40B4-BE49-F238E27FC236}">
                <a16:creationId xmlns:a16="http://schemas.microsoft.com/office/drawing/2014/main" id="{6FABAF7D-E536-42A0-B214-2A2A148A0383}"/>
              </a:ext>
            </a:extLst>
          </p:cNvPr>
          <p:cNvSpPr>
            <a:spLocks noGrp="1"/>
          </p:cNvSpPr>
          <p:nvPr>
            <p:ph type="sldNum" sz="quarter" idx="12"/>
          </p:nvPr>
        </p:nvSpPr>
        <p:spPr>
          <a:xfrm>
            <a:off x="9448800" y="6492875"/>
            <a:ext cx="2743200" cy="365125"/>
          </a:xfrm>
        </p:spPr>
        <p:txBody>
          <a:bodyPr/>
          <a:lstStyle/>
          <a:p>
            <a:fld id="{E4EB6E89-BA87-4003-BD23-6BDF40F3EBED}" type="slidenum">
              <a:rPr lang="ru-RU" smtClean="0"/>
              <a:pPr/>
              <a:t>13</a:t>
            </a:fld>
            <a:endParaRPr lang="ru-RU" dirty="0"/>
          </a:p>
        </p:txBody>
      </p:sp>
      <p:sp>
        <p:nvSpPr>
          <p:cNvPr id="4" name="Прямоугольник 3">
            <a:extLst>
              <a:ext uri="{FF2B5EF4-FFF2-40B4-BE49-F238E27FC236}">
                <a16:creationId xmlns:a16="http://schemas.microsoft.com/office/drawing/2014/main" id="{9FD866B0-9F79-4235-AB18-995EEBEFE3DC}"/>
              </a:ext>
            </a:extLst>
          </p:cNvPr>
          <p:cNvSpPr/>
          <p:nvPr/>
        </p:nvSpPr>
        <p:spPr>
          <a:xfrm>
            <a:off x="13854" y="4712677"/>
            <a:ext cx="12192000" cy="464871"/>
          </a:xfrm>
          <a:prstGeom prst="rect">
            <a:avLst/>
          </a:prstGeom>
        </p:spPr>
        <p:txBody>
          <a:bodyPr wrap="square">
            <a:spAutoFit/>
          </a:bodyPr>
          <a:lstStyle/>
          <a:p>
            <a:pPr>
              <a:lnSpc>
                <a:spcPct val="150000"/>
              </a:lnSpc>
              <a:spcAft>
                <a:spcPts val="0"/>
              </a:spcAft>
            </a:pPr>
            <a:r>
              <a:rPr lang="ru-RU" dirty="0">
                <a:ea typeface="Times New Roman" panose="02020603050405020304" pitchFamily="18" charset="0"/>
              </a:rPr>
              <a:t>         </a:t>
            </a:r>
            <a:endParaRPr lang="ru-RU" dirty="0">
              <a:solidFill>
                <a:srgbClr val="FF5050"/>
              </a:solidFill>
              <a:ea typeface="Times New Roman" panose="02020603050405020304" pitchFamily="18" charset="0"/>
            </a:endParaRPr>
          </a:p>
        </p:txBody>
      </p:sp>
      <p:sp>
        <p:nvSpPr>
          <p:cNvPr id="5" name="Прямоугольник 4">
            <a:extLst>
              <a:ext uri="{FF2B5EF4-FFF2-40B4-BE49-F238E27FC236}">
                <a16:creationId xmlns:a16="http://schemas.microsoft.com/office/drawing/2014/main" id="{255B2AE3-5284-42EC-A6B8-423CCFFA3DB2}"/>
              </a:ext>
            </a:extLst>
          </p:cNvPr>
          <p:cNvSpPr/>
          <p:nvPr/>
        </p:nvSpPr>
        <p:spPr>
          <a:xfrm>
            <a:off x="284480" y="2044690"/>
            <a:ext cx="11623040" cy="4154984"/>
          </a:xfrm>
          <a:prstGeom prst="rect">
            <a:avLst/>
          </a:prstGeom>
          <a:solidFill>
            <a:schemeClr val="accent1">
              <a:lumMod val="20000"/>
              <a:lumOff val="80000"/>
            </a:schemeClr>
          </a:solidFill>
          <a:effectLst>
            <a:outerShdw blurRad="50800" dist="38100" dir="5400000" algn="t" rotWithShape="0">
              <a:prstClr val="black">
                <a:alpha val="40000"/>
              </a:prstClr>
            </a:outerShdw>
          </a:effectLst>
        </p:spPr>
        <p:txBody>
          <a:bodyPr wrap="square">
            <a:spAutoFit/>
          </a:bodyPr>
          <a:lstStyle/>
          <a:p>
            <a:pPr algn="ctr"/>
            <a:r>
              <a:rPr lang="ru-RU" sz="2400" dirty="0"/>
              <a:t>Основные направления бюджетной и налоговой  политики городского округа Долгопрудный  на </a:t>
            </a:r>
            <a:r>
              <a:rPr lang="ru-RU" sz="2400" dirty="0" smtClean="0"/>
              <a:t>2025 </a:t>
            </a:r>
            <a:r>
              <a:rPr lang="ru-RU" sz="2400" dirty="0"/>
              <a:t>год и плановый период </a:t>
            </a:r>
            <a:r>
              <a:rPr lang="ru-RU" sz="2400" dirty="0" smtClean="0"/>
              <a:t>2026 </a:t>
            </a:r>
            <a:r>
              <a:rPr lang="ru-RU" sz="2400" dirty="0"/>
              <a:t>и </a:t>
            </a:r>
            <a:r>
              <a:rPr lang="ru-RU" sz="2400" dirty="0" smtClean="0"/>
              <a:t>2027 </a:t>
            </a:r>
            <a:r>
              <a:rPr lang="ru-RU" sz="2400" dirty="0"/>
              <a:t>годов подготовлены:</a:t>
            </a:r>
          </a:p>
          <a:p>
            <a:pPr marL="342900" indent="-342900">
              <a:buFont typeface="Wingdings" panose="05000000000000000000" pitchFamily="2" charset="2"/>
              <a:buChar char="Ø"/>
            </a:pPr>
            <a:r>
              <a:rPr lang="ru-RU" sz="2400" dirty="0"/>
              <a:t> в соответствии со статьями 172, 184.2 Бюджетного кодекса Российской Федерации;</a:t>
            </a:r>
          </a:p>
          <a:p>
            <a:pPr marL="342900" indent="-342900">
              <a:buFont typeface="Wingdings" panose="05000000000000000000" pitchFamily="2" charset="2"/>
              <a:buChar char="Ø"/>
            </a:pPr>
            <a:r>
              <a:rPr lang="ru-RU" sz="2400" dirty="0"/>
              <a:t> с учетом итогов реализации бюджетной и налоговой политики на период </a:t>
            </a:r>
            <a:r>
              <a:rPr lang="ru-RU" sz="2400" dirty="0" smtClean="0"/>
              <a:t>2024-2026 </a:t>
            </a:r>
            <a:r>
              <a:rPr lang="ru-RU" sz="2400" dirty="0"/>
              <a:t>годов;</a:t>
            </a:r>
          </a:p>
          <a:p>
            <a:pPr marL="342900" indent="-342900">
              <a:buFont typeface="Wingdings" panose="05000000000000000000" pitchFamily="2" charset="2"/>
              <a:buChar char="Ø"/>
            </a:pPr>
            <a:r>
              <a:rPr lang="ru-RU" sz="2400" dirty="0"/>
              <a:t>в соответствии с Положением о бюджетном процессе в городском округе Долгопрудный, утвержденным решением Совета депутатов  городского округа Долгопрудный от 17.09.2021 № </a:t>
            </a:r>
            <a:r>
              <a:rPr lang="ru-RU" sz="2400" dirty="0" smtClean="0"/>
              <a:t>69-нр (с изменениями);</a:t>
            </a:r>
            <a:endParaRPr lang="ru-RU" sz="2400" dirty="0"/>
          </a:p>
          <a:p>
            <a:pPr marL="342900" indent="-342900">
              <a:buFont typeface="Wingdings" panose="05000000000000000000" pitchFamily="2" charset="2"/>
              <a:buChar char="Ø"/>
            </a:pPr>
            <a:r>
              <a:rPr lang="ru-RU" sz="2400" dirty="0"/>
              <a:t>с учетом прогноза социально-экономического развития городского округа Долгопрудный на </a:t>
            </a:r>
            <a:r>
              <a:rPr lang="ru-RU" sz="2400" dirty="0" smtClean="0"/>
              <a:t>2025-2027 </a:t>
            </a:r>
            <a:r>
              <a:rPr lang="ru-RU" sz="2400" dirty="0"/>
              <a:t>годы, утвержденного постановлением администрации городского округа Долгопрудный  от </a:t>
            </a:r>
            <a:r>
              <a:rPr lang="ru-RU" sz="2400" dirty="0" smtClean="0"/>
              <a:t>25.10.2024 </a:t>
            </a:r>
            <a:r>
              <a:rPr lang="ru-RU" sz="2400" dirty="0"/>
              <a:t>№ </a:t>
            </a:r>
            <a:r>
              <a:rPr lang="ru-RU" sz="2400" dirty="0" smtClean="0"/>
              <a:t>631-ПА</a:t>
            </a:r>
            <a:r>
              <a:rPr lang="ru-RU" sz="2400" dirty="0"/>
              <a:t>.</a:t>
            </a:r>
          </a:p>
        </p:txBody>
      </p:sp>
      <p:pic>
        <p:nvPicPr>
          <p:cNvPr id="8" name="Объект 6">
            <a:extLst>
              <a:ext uri="{FF2B5EF4-FFF2-40B4-BE49-F238E27FC236}">
                <a16:creationId xmlns:a16="http://schemas.microsoft.com/office/drawing/2014/main" id="{49810A4C-763E-4D60-B5AA-F65970928CA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844603834"/>
      </p:ext>
    </p:extLst>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CBFDF32E-C0DB-4E97-8579-255528AD337C}"/>
              </a:ext>
            </a:extLst>
          </p:cNvPr>
          <p:cNvSpPr txBox="1">
            <a:spLocks/>
          </p:cNvSpPr>
          <p:nvPr/>
        </p:nvSpPr>
        <p:spPr>
          <a:xfrm>
            <a:off x="250824" y="877675"/>
            <a:ext cx="11698241" cy="788164"/>
          </a:xfrm>
          <a:prstGeom prst="rect">
            <a:avLst/>
          </a:prstGeom>
          <a:solidFill>
            <a:schemeClr val="accent3">
              <a:lumMod val="20000"/>
              <a:lumOff val="80000"/>
              <a:alpha val="66000"/>
            </a:schemeClr>
          </a:solidFill>
          <a:scene3d>
            <a:camera prst="orthographicFront"/>
            <a:lightRig rig="threePt" dir="t"/>
          </a:scene3d>
          <a:sp3d prstMaterial="matte">
            <a:bevelT/>
            <a:bevelB/>
          </a:sp3d>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01168" lvl="1" indent="0" algn="ctr">
              <a:lnSpc>
                <a:spcPct val="120000"/>
              </a:lnSpc>
              <a:spcBef>
                <a:spcPts val="0"/>
              </a:spcBef>
              <a:spcAft>
                <a:spcPts val="0"/>
              </a:spcAft>
              <a:buNone/>
            </a:pPr>
            <a:r>
              <a:rPr lang="ru-RU" dirty="0" smtClean="0">
                <a:latin typeface="Century Gothic" panose="020B0502020202020204" pitchFamily="34" charset="0"/>
              </a:rPr>
              <a:t>Бюджет </a:t>
            </a:r>
            <a:r>
              <a:rPr lang="ru-RU" dirty="0">
                <a:latin typeface="Century Gothic" panose="020B0502020202020204" pitchFamily="34" charset="0"/>
              </a:rPr>
              <a:t>на </a:t>
            </a:r>
            <a:r>
              <a:rPr lang="ru-RU" dirty="0" smtClean="0">
                <a:latin typeface="Century Gothic" panose="020B0502020202020204" pitchFamily="34" charset="0"/>
              </a:rPr>
              <a:t>2025 </a:t>
            </a:r>
            <a:r>
              <a:rPr lang="ru-RU" dirty="0">
                <a:latin typeface="Century Gothic" panose="020B0502020202020204" pitchFamily="34" charset="0"/>
              </a:rPr>
              <a:t>год и плановый период </a:t>
            </a:r>
            <a:r>
              <a:rPr lang="ru-RU" dirty="0" smtClean="0">
                <a:latin typeface="Century Gothic" panose="020B0502020202020204" pitchFamily="34" charset="0"/>
              </a:rPr>
              <a:t>2026 </a:t>
            </a:r>
            <a:r>
              <a:rPr lang="ru-RU" dirty="0">
                <a:latin typeface="Century Gothic" panose="020B0502020202020204" pitchFamily="34" charset="0"/>
              </a:rPr>
              <a:t>и </a:t>
            </a:r>
            <a:r>
              <a:rPr lang="ru-RU" dirty="0" smtClean="0">
                <a:latin typeface="Century Gothic" panose="020B0502020202020204" pitchFamily="34" charset="0"/>
              </a:rPr>
              <a:t>2027 </a:t>
            </a:r>
            <a:r>
              <a:rPr lang="ru-RU" dirty="0">
                <a:latin typeface="Century Gothic" panose="020B0502020202020204" pitchFamily="34" charset="0"/>
              </a:rPr>
              <a:t>годов утвержден решением Совета депутатов городского округа Долгопрудный Московской области </a:t>
            </a:r>
            <a:r>
              <a:rPr lang="ru-RU" dirty="0" smtClean="0">
                <a:latin typeface="Century Gothic" panose="020B0502020202020204" pitchFamily="34" charset="0"/>
              </a:rPr>
              <a:t>от 18.12.2024 № 40-нр</a:t>
            </a:r>
            <a:endParaRPr lang="ru-RU" dirty="0">
              <a:latin typeface="Century Gothic" panose="020B0502020202020204" pitchFamily="34" charset="0"/>
            </a:endParaRPr>
          </a:p>
          <a:p>
            <a:pPr marL="201168" lvl="1" indent="0">
              <a:lnSpc>
                <a:spcPct val="120000"/>
              </a:lnSpc>
              <a:spcBef>
                <a:spcPts val="0"/>
              </a:spcBef>
              <a:spcAft>
                <a:spcPts val="0"/>
              </a:spcAft>
              <a:buNone/>
            </a:pPr>
            <a:endParaRPr lang="ru-RU" dirty="0">
              <a:latin typeface="Century Gothic" panose="020B0502020202020204" pitchFamily="34" charset="0"/>
            </a:endParaRPr>
          </a:p>
        </p:txBody>
      </p:sp>
      <p:sp>
        <p:nvSpPr>
          <p:cNvPr id="4" name="Заголовок 1">
            <a:extLst>
              <a:ext uri="{FF2B5EF4-FFF2-40B4-BE49-F238E27FC236}">
                <a16:creationId xmlns:a16="http://schemas.microsoft.com/office/drawing/2014/main" id="{244DC4D9-D3C8-4F75-BA18-0149785A45C9}"/>
              </a:ext>
            </a:extLst>
          </p:cNvPr>
          <p:cNvSpPr txBox="1">
            <a:spLocks/>
          </p:cNvSpPr>
          <p:nvPr/>
        </p:nvSpPr>
        <p:spPr>
          <a:xfrm>
            <a:off x="873760" y="160760"/>
            <a:ext cx="11075306" cy="461665"/>
          </a:xfrm>
          <a:prstGeom prst="rect">
            <a:avLst/>
          </a:prstGeom>
          <a:noFill/>
          <a:effectLst>
            <a:softEdge rad="12700"/>
          </a:effectLst>
          <a:scene3d>
            <a:camera prst="orthographicFront"/>
            <a:lightRig rig="threePt" dir="t"/>
          </a:scene3d>
          <a:sp3d prstMaterial="plastic">
            <a:bevelT/>
            <a:bevelB/>
          </a:sp3d>
        </p:spPr>
        <p:txBody>
          <a:bodyPr wrap="square">
            <a:spAutoFit/>
          </a:bodyPr>
          <a:lstStyle>
            <a:defPPr>
              <a:defRPr lang="en-US"/>
            </a:defPPr>
            <a:lvl1pPr algn="ctr">
              <a:defRPr sz="2400">
                <a:effectLst>
                  <a:outerShdw blurRad="38100" dist="38100" dir="2700000" algn="tl">
                    <a:srgbClr val="000000">
                      <a:alpha val="43137"/>
                    </a:srgbClr>
                  </a:outerShdw>
                </a:effectLst>
                <a:latin typeface="+mj-lt"/>
                <a:cs typeface="Arial" panose="020B0604020202020204" pitchFamily="34" charset="0"/>
              </a:defRPr>
            </a:lvl1pPr>
          </a:lstStyle>
          <a:p>
            <a:r>
              <a:rPr lang="ru-RU" dirty="0">
                <a:effectLst/>
                <a:latin typeface="Century Gothic" panose="020B0502020202020204" pitchFamily="34" charset="0"/>
              </a:rPr>
              <a:t>Основные характеристики бюджета городского округа Долгопрудный</a:t>
            </a:r>
          </a:p>
        </p:txBody>
      </p:sp>
      <p:graphicFrame>
        <p:nvGraphicFramePr>
          <p:cNvPr id="5" name="Объект 11">
            <a:extLst>
              <a:ext uri="{FF2B5EF4-FFF2-40B4-BE49-F238E27FC236}">
                <a16:creationId xmlns:a16="http://schemas.microsoft.com/office/drawing/2014/main" id="{D40406BB-36E1-4F07-8368-58E61D7448B9}"/>
              </a:ext>
            </a:extLst>
          </p:cNvPr>
          <p:cNvGraphicFramePr>
            <a:graphicFrameLocks/>
          </p:cNvGraphicFramePr>
          <p:nvPr>
            <p:extLst>
              <p:ext uri="{D42A27DB-BD31-4B8C-83A1-F6EECF244321}">
                <p14:modId xmlns:p14="http://schemas.microsoft.com/office/powerpoint/2010/main" val="2472161172"/>
              </p:ext>
            </p:extLst>
          </p:nvPr>
        </p:nvGraphicFramePr>
        <p:xfrm>
          <a:off x="250824" y="2359412"/>
          <a:ext cx="11706132" cy="2679303"/>
        </p:xfrm>
        <a:graphic>
          <a:graphicData uri="http://schemas.openxmlformats.org/drawingml/2006/table">
            <a:tbl>
              <a:tblPr firstRow="1" bandRow="1">
                <a:tableStyleId>{21E4AEA4-8DFA-4A89-87EB-49C32662AFE0}</a:tableStyleId>
              </a:tblPr>
              <a:tblGrid>
                <a:gridCol w="2063387">
                  <a:extLst>
                    <a:ext uri="{9D8B030D-6E8A-4147-A177-3AD203B41FA5}">
                      <a16:colId xmlns:a16="http://schemas.microsoft.com/office/drawing/2014/main" val="3431088041"/>
                    </a:ext>
                  </a:extLst>
                </a:gridCol>
                <a:gridCol w="1117599">
                  <a:extLst>
                    <a:ext uri="{9D8B030D-6E8A-4147-A177-3AD203B41FA5}">
                      <a16:colId xmlns:a16="http://schemas.microsoft.com/office/drawing/2014/main" val="2950022372"/>
                    </a:ext>
                  </a:extLst>
                </a:gridCol>
                <a:gridCol w="1137920">
                  <a:extLst>
                    <a:ext uri="{9D8B030D-6E8A-4147-A177-3AD203B41FA5}">
                      <a16:colId xmlns:a16="http://schemas.microsoft.com/office/drawing/2014/main" val="1973147019"/>
                    </a:ext>
                  </a:extLst>
                </a:gridCol>
                <a:gridCol w="1066800">
                  <a:extLst>
                    <a:ext uri="{9D8B030D-6E8A-4147-A177-3AD203B41FA5}">
                      <a16:colId xmlns:a16="http://schemas.microsoft.com/office/drawing/2014/main" val="2066423679"/>
                    </a:ext>
                  </a:extLst>
                </a:gridCol>
                <a:gridCol w="1066800">
                  <a:extLst>
                    <a:ext uri="{9D8B030D-6E8A-4147-A177-3AD203B41FA5}">
                      <a16:colId xmlns:a16="http://schemas.microsoft.com/office/drawing/2014/main" val="594510457"/>
                    </a:ext>
                  </a:extLst>
                </a:gridCol>
                <a:gridCol w="1076962">
                  <a:extLst>
                    <a:ext uri="{9D8B030D-6E8A-4147-A177-3AD203B41FA5}">
                      <a16:colId xmlns:a16="http://schemas.microsoft.com/office/drawing/2014/main" val="2544822589"/>
                    </a:ext>
                  </a:extLst>
                </a:gridCol>
                <a:gridCol w="1046480">
                  <a:extLst>
                    <a:ext uri="{9D8B030D-6E8A-4147-A177-3AD203B41FA5}">
                      <a16:colId xmlns:a16="http://schemas.microsoft.com/office/drawing/2014/main" val="1883531635"/>
                    </a:ext>
                  </a:extLst>
                </a:gridCol>
                <a:gridCol w="1005840">
                  <a:extLst>
                    <a:ext uri="{9D8B030D-6E8A-4147-A177-3AD203B41FA5}">
                      <a16:colId xmlns:a16="http://schemas.microsoft.com/office/drawing/2014/main" val="2520791032"/>
                    </a:ext>
                  </a:extLst>
                </a:gridCol>
                <a:gridCol w="1158240">
                  <a:extLst>
                    <a:ext uri="{9D8B030D-6E8A-4147-A177-3AD203B41FA5}">
                      <a16:colId xmlns:a16="http://schemas.microsoft.com/office/drawing/2014/main" val="228933895"/>
                    </a:ext>
                  </a:extLst>
                </a:gridCol>
                <a:gridCol w="966104">
                  <a:extLst>
                    <a:ext uri="{9D8B030D-6E8A-4147-A177-3AD203B41FA5}">
                      <a16:colId xmlns:a16="http://schemas.microsoft.com/office/drawing/2014/main" val="2537692044"/>
                    </a:ext>
                  </a:extLst>
                </a:gridCol>
              </a:tblGrid>
              <a:tr h="658108">
                <a:tc rowSpan="2">
                  <a:txBody>
                    <a:bodyPr/>
                    <a:lstStyle/>
                    <a:p>
                      <a:pPr algn="ctr" rtl="0" fontAlgn="ctr"/>
                      <a:r>
                        <a:rPr lang="ru-RU" sz="1400" u="none" strike="noStrike" dirty="0">
                          <a:effectLst>
                            <a:outerShdw blurRad="38100" dist="38100" dir="2700000" algn="tl">
                              <a:srgbClr val="000000">
                                <a:alpha val="43137"/>
                              </a:srgbClr>
                            </a:outerShdw>
                          </a:effectLst>
                        </a:rPr>
                        <a:t>Параметры бюджета</a:t>
                      </a:r>
                      <a:endParaRPr lang="ru-RU" sz="1400" b="1" i="0" u="none" strike="noStrike" dirty="0">
                        <a:solidFill>
                          <a:srgbClr val="FFFFFF"/>
                        </a:solidFill>
                        <a:effectLst>
                          <a:outerShdw blurRad="38100" dist="38100" dir="2700000" algn="tl">
                            <a:srgbClr val="000000">
                              <a:alpha val="43137"/>
                            </a:srgbClr>
                          </a:outerShdw>
                        </a:effectLst>
                        <a:latin typeface="Calibri" panose="020F0502020204030204" pitchFamily="34" charset="0"/>
                      </a:endParaRPr>
                    </a:p>
                  </a:txBody>
                  <a:tcPr marL="8313" marR="8313" marT="8313" marB="0" anchor="ctr">
                    <a:solidFill>
                      <a:schemeClr val="accent1">
                        <a:lumMod val="60000"/>
                        <a:lumOff val="40000"/>
                      </a:schemeClr>
                    </a:solidFill>
                  </a:tcPr>
                </a:tc>
                <a:tc rowSpan="2">
                  <a:txBody>
                    <a:bodyPr/>
                    <a:lstStyle/>
                    <a:p>
                      <a:pPr algn="ctr" rtl="0" fontAlgn="ctr"/>
                      <a:r>
                        <a:rPr lang="ru-RU" sz="1400" u="none" strike="noStrike" dirty="0">
                          <a:effectLst>
                            <a:outerShdw blurRad="38100" dist="38100" dir="2700000" algn="tl">
                              <a:srgbClr val="000000">
                                <a:alpha val="43137"/>
                              </a:srgbClr>
                            </a:outerShdw>
                          </a:effectLst>
                        </a:rPr>
                        <a:t>Исполнено в</a:t>
                      </a:r>
                      <a:endParaRPr lang="ru-RU" sz="1400" b="1" i="0" u="none" strike="noStrike" dirty="0">
                        <a:solidFill>
                          <a:srgbClr val="FFFFFF"/>
                        </a:solidFill>
                        <a:effectLst>
                          <a:outerShdw blurRad="38100" dist="38100" dir="2700000" algn="tl">
                            <a:srgbClr val="000000">
                              <a:alpha val="43137"/>
                            </a:srgbClr>
                          </a:outerShdw>
                        </a:effectLst>
                        <a:latin typeface="Calibri" panose="020F0502020204030204" pitchFamily="34" charset="0"/>
                      </a:endParaRPr>
                    </a:p>
                    <a:p>
                      <a:pPr marL="0" algn="ctr" defTabSz="914400" rtl="0" eaLnBrk="1" fontAlgn="ctr" latinLnBrk="0" hangingPunct="1"/>
                      <a:r>
                        <a:rPr lang="ru-RU" sz="1400" u="none" strike="noStrike" kern="1200" dirty="0" smtClean="0">
                          <a:effectLst>
                            <a:outerShdw blurRad="38100" dist="38100" dir="2700000" algn="tl">
                              <a:srgbClr val="000000">
                                <a:alpha val="43137"/>
                              </a:srgbClr>
                            </a:outerShdw>
                          </a:effectLst>
                        </a:rPr>
                        <a:t>2022 </a:t>
                      </a:r>
                      <a:r>
                        <a:rPr lang="ru-RU" sz="1400" u="none" strike="noStrike" kern="1200" dirty="0">
                          <a:effectLst>
                            <a:outerShdw blurRad="38100" dist="38100" dir="2700000" algn="tl">
                              <a:srgbClr val="000000">
                                <a:alpha val="43137"/>
                              </a:srgbClr>
                            </a:outerShdw>
                          </a:effectLst>
                        </a:rPr>
                        <a:t>г.</a:t>
                      </a:r>
                      <a:endParaRPr lang="ru-RU" sz="1400" b="1" u="none" strike="noStrike" kern="1200" dirty="0">
                        <a:solidFill>
                          <a:schemeClr val="lt1"/>
                        </a:solidFill>
                        <a:effectLst>
                          <a:outerShdw blurRad="38100" dist="38100" dir="2700000" algn="tl">
                            <a:srgbClr val="000000">
                              <a:alpha val="43137"/>
                            </a:srgbClr>
                          </a:outerShdw>
                        </a:effectLst>
                        <a:latin typeface="+mn-lt"/>
                        <a:ea typeface="+mn-ea"/>
                        <a:cs typeface="+mn-cs"/>
                      </a:endParaRPr>
                    </a:p>
                  </a:txBody>
                  <a:tcPr marL="8313" marR="8313" marT="8313" marB="0" anchor="ctr">
                    <a:solidFill>
                      <a:schemeClr val="accent1">
                        <a:lumMod val="60000"/>
                        <a:lumOff val="40000"/>
                      </a:schemeClr>
                    </a:solidFill>
                  </a:tcPr>
                </a:tc>
                <a:tc rowSpan="2">
                  <a:txBody>
                    <a:bodyPr/>
                    <a:lstStyle/>
                    <a:p>
                      <a:pPr algn="ctr" rtl="0" fontAlgn="ctr"/>
                      <a:r>
                        <a:rPr lang="ru-RU" sz="1400" u="none" strike="noStrike" dirty="0">
                          <a:effectLst>
                            <a:outerShdw blurRad="38100" dist="38100" dir="2700000" algn="tl">
                              <a:srgbClr val="000000">
                                <a:alpha val="43137"/>
                              </a:srgbClr>
                            </a:outerShdw>
                          </a:effectLst>
                        </a:rPr>
                        <a:t>Исполнено в</a:t>
                      </a:r>
                      <a:endParaRPr lang="ru-RU" sz="1400" b="1" i="0" u="none" strike="noStrike" dirty="0">
                        <a:solidFill>
                          <a:srgbClr val="FFFFFF"/>
                        </a:solidFill>
                        <a:effectLst>
                          <a:outerShdw blurRad="38100" dist="38100" dir="2700000" algn="tl">
                            <a:srgbClr val="000000">
                              <a:alpha val="43137"/>
                            </a:srgbClr>
                          </a:outerShdw>
                        </a:effectLst>
                        <a:latin typeface="Calibri" panose="020F0502020204030204" pitchFamily="34" charset="0"/>
                      </a:endParaRPr>
                    </a:p>
                    <a:p>
                      <a:pPr marL="0" algn="ctr" defTabSz="914400" rtl="0" eaLnBrk="1" fontAlgn="ctr" latinLnBrk="0" hangingPunct="1"/>
                      <a:r>
                        <a:rPr lang="ru-RU" sz="1400" u="none" strike="noStrike" kern="1200" dirty="0" smtClean="0">
                          <a:effectLst>
                            <a:outerShdw blurRad="38100" dist="38100" dir="2700000" algn="tl">
                              <a:srgbClr val="000000">
                                <a:alpha val="43137"/>
                              </a:srgbClr>
                            </a:outerShdw>
                          </a:effectLst>
                        </a:rPr>
                        <a:t>2023 </a:t>
                      </a:r>
                      <a:r>
                        <a:rPr lang="ru-RU" sz="1400" u="none" strike="noStrike" kern="1200" dirty="0">
                          <a:effectLst>
                            <a:outerShdw blurRad="38100" dist="38100" dir="2700000" algn="tl">
                              <a:srgbClr val="000000">
                                <a:alpha val="43137"/>
                              </a:srgbClr>
                            </a:outerShdw>
                          </a:effectLst>
                        </a:rPr>
                        <a:t>г.</a:t>
                      </a:r>
                      <a:endParaRPr lang="ru-RU" sz="1400" b="1" u="none" strike="noStrike" kern="1200" dirty="0">
                        <a:solidFill>
                          <a:schemeClr val="lt1"/>
                        </a:solidFill>
                        <a:effectLst>
                          <a:outerShdw blurRad="38100" dist="38100" dir="2700000" algn="tl">
                            <a:srgbClr val="000000">
                              <a:alpha val="43137"/>
                            </a:srgbClr>
                          </a:outerShdw>
                        </a:effectLst>
                        <a:latin typeface="+mn-lt"/>
                        <a:ea typeface="+mn-ea"/>
                        <a:cs typeface="+mn-cs"/>
                      </a:endParaRPr>
                    </a:p>
                  </a:txBody>
                  <a:tcPr marL="8313" marR="8313" marT="8313" marB="0" anchor="ctr">
                    <a:solidFill>
                      <a:schemeClr val="accent1">
                        <a:lumMod val="60000"/>
                        <a:lumOff val="40000"/>
                      </a:schemeClr>
                    </a:solidFill>
                  </a:tcPr>
                </a:tc>
                <a:tc rowSpan="2">
                  <a:txBody>
                    <a:bodyPr/>
                    <a:lstStyle/>
                    <a:p>
                      <a:pPr marL="0" algn="ctr" defTabSz="914400" rtl="0" eaLnBrk="1" fontAlgn="ctr" latinLnBrk="0" hangingPunct="1"/>
                      <a:r>
                        <a:rPr lang="ru-RU" sz="1400" b="1" u="none" strike="noStrike" kern="1200" dirty="0">
                          <a:solidFill>
                            <a:schemeClr val="lt1"/>
                          </a:solidFill>
                          <a:effectLst>
                            <a:outerShdw blurRad="38100" dist="38100" dir="2700000" algn="tl">
                              <a:srgbClr val="000000">
                                <a:alpha val="43137"/>
                              </a:srgbClr>
                            </a:outerShdw>
                          </a:effectLst>
                          <a:latin typeface="+mn-lt"/>
                          <a:ea typeface="+mn-ea"/>
                          <a:cs typeface="+mn-cs"/>
                        </a:rPr>
                        <a:t>Уточненный план</a:t>
                      </a:r>
                    </a:p>
                    <a:p>
                      <a:pPr marL="0" algn="ctr" defTabSz="914400" rtl="0" eaLnBrk="1" fontAlgn="ctr" latinLnBrk="0" hangingPunct="1"/>
                      <a:r>
                        <a:rPr lang="ru-RU" sz="1400" b="1" u="none" strike="noStrike" kern="1200" dirty="0" smtClean="0">
                          <a:solidFill>
                            <a:schemeClr val="lt1"/>
                          </a:solidFill>
                          <a:effectLst>
                            <a:outerShdw blurRad="38100" dist="38100" dir="2700000" algn="tl">
                              <a:srgbClr val="000000">
                                <a:alpha val="43137"/>
                              </a:srgbClr>
                            </a:outerShdw>
                          </a:effectLst>
                          <a:latin typeface="+mn-lt"/>
                          <a:ea typeface="+mn-ea"/>
                          <a:cs typeface="+mn-cs"/>
                        </a:rPr>
                        <a:t>2024 </a:t>
                      </a:r>
                      <a:r>
                        <a:rPr lang="ru-RU" sz="1400" b="1" u="none" strike="noStrike" kern="1200" dirty="0">
                          <a:solidFill>
                            <a:schemeClr val="lt1"/>
                          </a:solidFill>
                          <a:effectLst>
                            <a:outerShdw blurRad="38100" dist="38100" dir="2700000" algn="tl">
                              <a:srgbClr val="000000">
                                <a:alpha val="43137"/>
                              </a:srgbClr>
                            </a:outerShdw>
                          </a:effectLst>
                          <a:latin typeface="+mn-lt"/>
                          <a:ea typeface="+mn-ea"/>
                          <a:cs typeface="+mn-cs"/>
                        </a:rPr>
                        <a:t>г.</a:t>
                      </a:r>
                    </a:p>
                  </a:txBody>
                  <a:tcPr marL="8313" marR="8313" marT="8313" marB="0" anchor="ctr">
                    <a:solidFill>
                      <a:schemeClr val="accent1">
                        <a:lumMod val="60000"/>
                        <a:lumOff val="40000"/>
                      </a:schemeClr>
                    </a:solidFill>
                  </a:tcPr>
                </a:tc>
                <a:tc rowSpan="2">
                  <a:txBody>
                    <a:bodyPr/>
                    <a:lstStyle/>
                    <a:p>
                      <a:pPr marL="0" algn="ctr" defTabSz="914400" rtl="0" eaLnBrk="1" fontAlgn="ctr" latinLnBrk="0" hangingPunct="1"/>
                      <a:r>
                        <a:rPr lang="ru-RU" sz="1400" b="1" u="none" strike="noStrike" kern="1200" dirty="0">
                          <a:solidFill>
                            <a:schemeClr val="lt1"/>
                          </a:solidFill>
                          <a:effectLst>
                            <a:outerShdw blurRad="38100" dist="38100" dir="2700000" algn="tl">
                              <a:srgbClr val="000000">
                                <a:alpha val="43137"/>
                              </a:srgbClr>
                            </a:outerShdw>
                          </a:effectLst>
                          <a:latin typeface="+mn-lt"/>
                          <a:ea typeface="+mn-ea"/>
                          <a:cs typeface="+mn-cs"/>
                        </a:rPr>
                        <a:t>Ожидаемое исполнение</a:t>
                      </a:r>
                    </a:p>
                    <a:p>
                      <a:pPr marL="0" algn="ctr" defTabSz="914400" rtl="0" eaLnBrk="1" fontAlgn="ctr" latinLnBrk="0" hangingPunct="1"/>
                      <a:r>
                        <a:rPr lang="ru-RU" sz="1400" b="1" u="none" strike="noStrike" kern="1200" dirty="0" smtClean="0">
                          <a:solidFill>
                            <a:schemeClr val="lt1"/>
                          </a:solidFill>
                          <a:effectLst>
                            <a:outerShdw blurRad="38100" dist="38100" dir="2700000" algn="tl">
                              <a:srgbClr val="000000">
                                <a:alpha val="43137"/>
                              </a:srgbClr>
                            </a:outerShdw>
                          </a:effectLst>
                          <a:latin typeface="+mn-lt"/>
                          <a:ea typeface="+mn-ea"/>
                          <a:cs typeface="+mn-cs"/>
                        </a:rPr>
                        <a:t>2024 </a:t>
                      </a:r>
                      <a:r>
                        <a:rPr lang="ru-RU" sz="1400" b="1" u="none" strike="noStrike" kern="1200" dirty="0">
                          <a:solidFill>
                            <a:schemeClr val="lt1"/>
                          </a:solidFill>
                          <a:effectLst>
                            <a:outerShdw blurRad="38100" dist="38100" dir="2700000" algn="tl">
                              <a:srgbClr val="000000">
                                <a:alpha val="43137"/>
                              </a:srgbClr>
                            </a:outerShdw>
                          </a:effectLst>
                          <a:latin typeface="+mn-lt"/>
                          <a:ea typeface="+mn-ea"/>
                          <a:cs typeface="+mn-cs"/>
                        </a:rPr>
                        <a:t>г.</a:t>
                      </a:r>
                    </a:p>
                  </a:txBody>
                  <a:tcPr marL="8313" marR="8313" marT="8313" marB="0" anchor="ctr">
                    <a:solidFill>
                      <a:schemeClr val="accent1">
                        <a:lumMod val="60000"/>
                        <a:lumOff val="40000"/>
                      </a:schemeClr>
                    </a:solidFill>
                  </a:tcPr>
                </a:tc>
                <a:tc gridSpan="2">
                  <a:txBody>
                    <a:bodyPr/>
                    <a:lstStyle/>
                    <a:p>
                      <a:pPr marL="0" algn="ctr" defTabSz="914400" rtl="0" eaLnBrk="1" fontAlgn="ctr" latinLnBrk="0" hangingPunct="1"/>
                      <a:r>
                        <a:rPr lang="ru-RU" sz="1400" b="1" u="none" strike="noStrike" kern="1200" dirty="0">
                          <a:solidFill>
                            <a:schemeClr val="lt1"/>
                          </a:solidFill>
                          <a:effectLst>
                            <a:outerShdw blurRad="38100" dist="38100" dir="2700000" algn="tl">
                              <a:srgbClr val="000000">
                                <a:alpha val="43137"/>
                              </a:srgbClr>
                            </a:outerShdw>
                          </a:effectLst>
                          <a:latin typeface="+mn-lt"/>
                          <a:ea typeface="+mn-ea"/>
                          <a:cs typeface="+mn-cs"/>
                        </a:rPr>
                        <a:t>Отклонения от плана в </a:t>
                      </a:r>
                      <a:r>
                        <a:rPr lang="ru-RU" sz="1400" b="1" u="none" strike="noStrike" kern="1200" dirty="0" smtClean="0">
                          <a:solidFill>
                            <a:schemeClr val="lt1"/>
                          </a:solidFill>
                          <a:effectLst>
                            <a:outerShdw blurRad="38100" dist="38100" dir="2700000" algn="tl">
                              <a:srgbClr val="000000">
                                <a:alpha val="43137"/>
                              </a:srgbClr>
                            </a:outerShdw>
                          </a:effectLst>
                          <a:latin typeface="+mn-lt"/>
                          <a:ea typeface="+mn-ea"/>
                          <a:cs typeface="+mn-cs"/>
                        </a:rPr>
                        <a:t>2024 </a:t>
                      </a:r>
                      <a:r>
                        <a:rPr lang="ru-RU" sz="1400" b="1" u="none" strike="noStrike" kern="1200" dirty="0">
                          <a:solidFill>
                            <a:schemeClr val="lt1"/>
                          </a:solidFill>
                          <a:effectLst>
                            <a:outerShdw blurRad="38100" dist="38100" dir="2700000" algn="tl">
                              <a:srgbClr val="000000">
                                <a:alpha val="43137"/>
                              </a:srgbClr>
                            </a:outerShdw>
                          </a:effectLst>
                          <a:latin typeface="+mn-lt"/>
                          <a:ea typeface="+mn-ea"/>
                          <a:cs typeface="+mn-cs"/>
                        </a:rPr>
                        <a:t>г.</a:t>
                      </a:r>
                    </a:p>
                  </a:txBody>
                  <a:tcPr marL="8313" marR="8313" marT="8313" marB="0" anchor="ctr">
                    <a:solidFill>
                      <a:schemeClr val="accent1">
                        <a:lumMod val="60000"/>
                        <a:lumOff val="40000"/>
                      </a:schemeClr>
                    </a:solidFill>
                  </a:tcPr>
                </a:tc>
                <a:tc hMerge="1">
                  <a:txBody>
                    <a:bodyPr/>
                    <a:lstStyle/>
                    <a:p>
                      <a:pPr algn="ctr" rtl="0" fontAlgn="ctr"/>
                      <a:endParaRPr lang="ru-RU" sz="1400" b="1" i="0" u="none" strike="noStrike" dirty="0">
                        <a:solidFill>
                          <a:srgbClr val="FF0000"/>
                        </a:solidFill>
                        <a:effectLst/>
                        <a:latin typeface="Calibri" panose="020F0502020204030204" pitchFamily="34" charset="0"/>
                      </a:endParaRPr>
                    </a:p>
                  </a:txBody>
                  <a:tcPr marL="8313" marR="8313" marT="8313"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tcPr>
                </a:tc>
                <a:tc gridSpan="3">
                  <a:txBody>
                    <a:bodyPr/>
                    <a:lstStyle/>
                    <a:p>
                      <a:pPr algn="ctr" rtl="0" fontAlgn="ctr"/>
                      <a:r>
                        <a:rPr lang="ru-RU" sz="1400" u="none" strike="noStrike" dirty="0">
                          <a:effectLst>
                            <a:outerShdw blurRad="38100" dist="38100" dir="2700000" algn="tl">
                              <a:srgbClr val="000000">
                                <a:alpha val="43137"/>
                              </a:srgbClr>
                            </a:outerShdw>
                          </a:effectLst>
                        </a:rPr>
                        <a:t>План</a:t>
                      </a:r>
                      <a:endParaRPr lang="ru-RU" sz="1400" b="1" i="0" u="none" strike="noStrike" dirty="0">
                        <a:solidFill>
                          <a:srgbClr val="FFFFFF"/>
                        </a:solidFill>
                        <a:effectLst>
                          <a:outerShdw blurRad="38100" dist="38100" dir="2700000" algn="tl">
                            <a:srgbClr val="000000">
                              <a:alpha val="43137"/>
                            </a:srgbClr>
                          </a:outerShdw>
                        </a:effectLst>
                        <a:latin typeface="Calibri" panose="020F0502020204030204" pitchFamily="34" charset="0"/>
                      </a:endParaRPr>
                    </a:p>
                  </a:txBody>
                  <a:tcPr marL="8313" marR="8313" marT="8313" marB="0" anchor="ctr">
                    <a:solidFill>
                      <a:schemeClr val="accent1">
                        <a:lumMod val="60000"/>
                        <a:lumOff val="40000"/>
                      </a:schemeClr>
                    </a:solidFill>
                  </a:tcPr>
                </a:tc>
                <a:tc hMerge="1">
                  <a:txBody>
                    <a:bodyPr/>
                    <a:lstStyle/>
                    <a:p>
                      <a:pPr algn="ctr" rtl="0" fontAlgn="ctr"/>
                      <a:endParaRPr lang="ru-RU" sz="1800" b="1" i="0" u="none" strike="noStrike" dirty="0">
                        <a:solidFill>
                          <a:srgbClr val="FFFFFF"/>
                        </a:solidFill>
                        <a:effectLst/>
                        <a:latin typeface="Calibri" panose="020F0502020204030204" pitchFamily="34" charset="0"/>
                      </a:endParaRPr>
                    </a:p>
                  </a:txBody>
                  <a:tcPr marL="8313" marR="8313" marT="8313" marB="0" anchor="ctr">
                    <a:lnB w="25400" cmpd="sng">
                      <a:noFill/>
                    </a:lnB>
                  </a:tcPr>
                </a:tc>
                <a:tc hMerge="1">
                  <a:txBody>
                    <a:bodyPr/>
                    <a:lstStyle/>
                    <a:p>
                      <a:pPr algn="ctr" rtl="0" fontAlgn="ctr"/>
                      <a:endParaRPr lang="ru-RU" sz="1800" b="1" i="0" u="none" strike="noStrike" dirty="0">
                        <a:solidFill>
                          <a:srgbClr val="FFFFFF"/>
                        </a:solidFill>
                        <a:effectLst/>
                        <a:latin typeface="Calibri" panose="020F0502020204030204" pitchFamily="34" charset="0"/>
                      </a:endParaRPr>
                    </a:p>
                  </a:txBody>
                  <a:tcPr marL="8313" marR="8313" marT="8313" marB="0" anchor="ctr">
                    <a:lnB w="25400" cmpd="sng">
                      <a:noFill/>
                    </a:lnB>
                  </a:tcPr>
                </a:tc>
                <a:extLst>
                  <a:ext uri="{0D108BD9-81ED-4DB2-BD59-A6C34878D82A}">
                    <a16:rowId xmlns:a16="http://schemas.microsoft.com/office/drawing/2014/main" val="3029156917"/>
                  </a:ext>
                </a:extLst>
              </a:tr>
              <a:tr h="230511">
                <a:tc vMerge="1">
                  <a:txBody>
                    <a:bodyPr/>
                    <a:lstStyle/>
                    <a:p>
                      <a:pPr algn="ctr" rtl="0" fontAlgn="ctr"/>
                      <a:endParaRPr lang="ru-RU" sz="1800" b="1" i="0" u="none" strike="noStrike" dirty="0">
                        <a:solidFill>
                          <a:srgbClr val="FFFFFF"/>
                        </a:solidFill>
                        <a:effectLst/>
                        <a:latin typeface="Calibri" panose="020F0502020204030204" pitchFamily="34" charset="0"/>
                      </a:endParaRPr>
                    </a:p>
                  </a:txBody>
                  <a:tcPr marL="8313" marR="8313" marT="8313" marB="0" anchor="ctr"/>
                </a:tc>
                <a:tc vMerge="1">
                  <a:txBody>
                    <a:bodyPr/>
                    <a:lstStyle/>
                    <a:p>
                      <a:pPr marL="0" algn="ctr" defTabSz="914400" rtl="0" eaLnBrk="1" fontAlgn="ctr" latinLnBrk="0" hangingPunct="1"/>
                      <a:endParaRPr lang="ru-RU" sz="1400" b="1" u="none" strike="noStrike" kern="1200" dirty="0">
                        <a:solidFill>
                          <a:schemeClr val="lt1"/>
                        </a:solidFill>
                        <a:effectLst/>
                        <a:latin typeface="+mn-lt"/>
                        <a:ea typeface="+mn-ea"/>
                        <a:cs typeface="+mn-cs"/>
                      </a:endParaRPr>
                    </a:p>
                  </a:txBody>
                  <a:tcPr marL="8313" marR="8313" marT="8313" marB="0" anchor="ctr"/>
                </a:tc>
                <a:tc vMerge="1">
                  <a:txBody>
                    <a:bodyPr/>
                    <a:lstStyle/>
                    <a:p>
                      <a:pPr marL="0" algn="ctr" defTabSz="914400" rtl="0" eaLnBrk="1" fontAlgn="ctr" latinLnBrk="0" hangingPunct="1"/>
                      <a:endParaRPr lang="ru-RU" sz="1400" b="1" u="none" strike="noStrike" kern="1200" dirty="0">
                        <a:solidFill>
                          <a:schemeClr val="lt1"/>
                        </a:solidFill>
                        <a:effectLst/>
                        <a:latin typeface="+mn-lt"/>
                        <a:ea typeface="+mn-ea"/>
                        <a:cs typeface="+mn-cs"/>
                      </a:endParaRPr>
                    </a:p>
                  </a:txBody>
                  <a:tcPr marL="8313" marR="8313" marT="8313" marB="0" anchor="ctr"/>
                </a:tc>
                <a:tc vMerge="1">
                  <a:txBody>
                    <a:bodyPr/>
                    <a:lstStyle/>
                    <a:p>
                      <a:pPr marL="0" algn="ctr" defTabSz="914400" rtl="0" eaLnBrk="1" fontAlgn="ctr" latinLnBrk="0" hangingPunct="1"/>
                      <a:endParaRPr lang="ru-RU" sz="1400" b="1" u="none" strike="noStrike" kern="1200" dirty="0">
                        <a:solidFill>
                          <a:srgbClr val="FF0000"/>
                        </a:solidFill>
                        <a:effectLst/>
                        <a:latin typeface="+mn-lt"/>
                        <a:ea typeface="+mn-ea"/>
                        <a:cs typeface="+mn-cs"/>
                      </a:endParaRPr>
                    </a:p>
                  </a:txBody>
                  <a:tcPr marL="8313" marR="8313" marT="8313" marB="0" anchor="ctr"/>
                </a:tc>
                <a:tc vMerge="1">
                  <a:txBody>
                    <a:bodyPr/>
                    <a:lstStyle/>
                    <a:p>
                      <a:pPr marL="0" algn="ctr" defTabSz="914400" rtl="0" eaLnBrk="1" fontAlgn="ctr" latinLnBrk="0" hangingPunct="1"/>
                      <a:endParaRPr lang="ru-RU" sz="1400" b="1" u="none" strike="noStrike" kern="1200" dirty="0">
                        <a:solidFill>
                          <a:srgbClr val="FF0000"/>
                        </a:solidFill>
                        <a:effectLst/>
                        <a:latin typeface="+mn-lt"/>
                        <a:ea typeface="+mn-ea"/>
                        <a:cs typeface="+mn-cs"/>
                      </a:endParaRPr>
                    </a:p>
                  </a:txBody>
                  <a:tcPr marL="8313" marR="8313" marT="8313" marB="0" anchor="ctr"/>
                </a:tc>
                <a:tc>
                  <a:txBody>
                    <a:bodyPr/>
                    <a:lstStyle/>
                    <a:p>
                      <a:pPr marL="0" algn="ctr" defTabSz="914400" rtl="0" eaLnBrk="1" fontAlgn="ctr" latinLnBrk="0" hangingPunct="1"/>
                      <a:r>
                        <a:rPr lang="ru-RU" sz="1400" u="none" strike="noStrike" kern="1200" dirty="0">
                          <a:solidFill>
                            <a:schemeClr val="dk1"/>
                          </a:solidFill>
                          <a:effectLst/>
                          <a:latin typeface="+mn-lt"/>
                          <a:ea typeface="+mn-ea"/>
                          <a:cs typeface="+mn-cs"/>
                        </a:rPr>
                        <a:t>абсолютные значения</a:t>
                      </a:r>
                    </a:p>
                  </a:txBody>
                  <a:tcPr marL="8313" marR="8313" marT="8313" marB="0" anchor="ctr"/>
                </a:tc>
                <a:tc>
                  <a:txBody>
                    <a:bodyPr/>
                    <a:lstStyle/>
                    <a:p>
                      <a:pPr marL="0" algn="ctr" defTabSz="914400" rtl="0" eaLnBrk="1" fontAlgn="ctr" latinLnBrk="0" hangingPunct="1"/>
                      <a:r>
                        <a:rPr lang="ru-RU" sz="1400" u="none" strike="noStrike" kern="1200" dirty="0">
                          <a:solidFill>
                            <a:schemeClr val="dk1"/>
                          </a:solidFill>
                          <a:effectLst/>
                          <a:latin typeface="+mn-lt"/>
                          <a:ea typeface="+mn-ea"/>
                          <a:cs typeface="+mn-cs"/>
                        </a:rPr>
                        <a:t>в %</a:t>
                      </a:r>
                    </a:p>
                  </a:txBody>
                  <a:tcPr marL="8313" marR="8313" marT="8313" marB="0" anchor="ctr"/>
                </a:tc>
                <a:tc>
                  <a:txBody>
                    <a:bodyPr/>
                    <a:lstStyle/>
                    <a:p>
                      <a:pPr marL="0" algn="ctr" defTabSz="914400" rtl="0" eaLnBrk="1" fontAlgn="ctr" latinLnBrk="0" hangingPunct="1"/>
                      <a:r>
                        <a:rPr lang="ru-RU" sz="1400" u="none" strike="noStrike" kern="1200" dirty="0" smtClean="0">
                          <a:effectLst/>
                        </a:rPr>
                        <a:t>2025 </a:t>
                      </a:r>
                      <a:r>
                        <a:rPr lang="ru-RU" sz="1400" u="none" strike="noStrike" kern="1200" dirty="0">
                          <a:effectLst/>
                        </a:rPr>
                        <a:t>г.</a:t>
                      </a:r>
                      <a:endParaRPr lang="ru-RU" sz="1400" b="1" u="none" strike="noStrike" kern="1200" dirty="0">
                        <a:solidFill>
                          <a:schemeClr val="lt1"/>
                        </a:solidFill>
                        <a:effectLst/>
                        <a:latin typeface="+mn-lt"/>
                        <a:ea typeface="+mn-ea"/>
                        <a:cs typeface="+mn-cs"/>
                      </a:endParaRPr>
                    </a:p>
                  </a:txBody>
                  <a:tcPr marL="8313" marR="8313" marT="8313" marB="0" anchor="ctr"/>
                </a:tc>
                <a:tc>
                  <a:txBody>
                    <a:bodyPr/>
                    <a:lstStyle/>
                    <a:p>
                      <a:pPr marL="0" algn="ctr" defTabSz="914400" rtl="0" eaLnBrk="1" fontAlgn="ctr" latinLnBrk="0" hangingPunct="1"/>
                      <a:r>
                        <a:rPr lang="ru-RU" sz="1400" u="none" strike="noStrike" kern="1200" dirty="0" smtClean="0">
                          <a:effectLst/>
                        </a:rPr>
                        <a:t>2026 </a:t>
                      </a:r>
                      <a:r>
                        <a:rPr lang="ru-RU" sz="1400" u="none" strike="noStrike" kern="1200" dirty="0">
                          <a:effectLst/>
                        </a:rPr>
                        <a:t>г.</a:t>
                      </a:r>
                      <a:endParaRPr lang="ru-RU" sz="1400" b="1" u="none" strike="noStrike" kern="1200" dirty="0">
                        <a:solidFill>
                          <a:schemeClr val="lt1"/>
                        </a:solidFill>
                        <a:effectLst/>
                        <a:latin typeface="+mn-lt"/>
                        <a:ea typeface="+mn-ea"/>
                        <a:cs typeface="+mn-cs"/>
                      </a:endParaRPr>
                    </a:p>
                  </a:txBody>
                  <a:tcPr marL="8313" marR="8313" marT="8313" marB="0" anchor="ctr"/>
                </a:tc>
                <a:tc>
                  <a:txBody>
                    <a:bodyPr/>
                    <a:lstStyle/>
                    <a:p>
                      <a:pPr marL="0" algn="ctr" defTabSz="914400" rtl="0" eaLnBrk="1" fontAlgn="ctr" latinLnBrk="0" hangingPunct="1"/>
                      <a:r>
                        <a:rPr lang="ru-RU" sz="1400" u="none" strike="noStrike" kern="1200" dirty="0" smtClean="0">
                          <a:effectLst/>
                        </a:rPr>
                        <a:t>2027 </a:t>
                      </a:r>
                      <a:r>
                        <a:rPr lang="ru-RU" sz="1400" u="none" strike="noStrike" kern="1200" dirty="0">
                          <a:effectLst/>
                        </a:rPr>
                        <a:t>г.</a:t>
                      </a:r>
                      <a:endParaRPr lang="ru-RU" sz="1400" b="1" u="none" strike="noStrike" kern="1200" dirty="0">
                        <a:solidFill>
                          <a:schemeClr val="lt1"/>
                        </a:solidFill>
                        <a:effectLst/>
                        <a:latin typeface="+mn-lt"/>
                        <a:ea typeface="+mn-ea"/>
                        <a:cs typeface="+mn-cs"/>
                      </a:endParaRPr>
                    </a:p>
                  </a:txBody>
                  <a:tcPr marL="8313" marR="8313" marT="8313" marB="0" anchor="ctr"/>
                </a:tc>
                <a:extLst>
                  <a:ext uri="{0D108BD9-81ED-4DB2-BD59-A6C34878D82A}">
                    <a16:rowId xmlns:a16="http://schemas.microsoft.com/office/drawing/2014/main" val="2062652111"/>
                  </a:ext>
                </a:extLst>
              </a:tr>
              <a:tr h="452377">
                <a:tc>
                  <a:txBody>
                    <a:bodyPr/>
                    <a:lstStyle/>
                    <a:p>
                      <a:pPr algn="l" rtl="0" fontAlgn="ctr"/>
                      <a:r>
                        <a:rPr lang="ru-RU" sz="1400" u="none" strike="noStrike" dirty="0">
                          <a:effectLst>
                            <a:outerShdw blurRad="38100" dist="38100" dir="2700000" algn="tl">
                              <a:srgbClr val="000000">
                                <a:alpha val="43137"/>
                              </a:srgbClr>
                            </a:outerShdw>
                          </a:effectLst>
                        </a:rPr>
                        <a:t>Общий объем доходов</a:t>
                      </a:r>
                      <a:endParaRPr lang="ru-RU" sz="1400" b="1" i="0" u="none" strike="noStrike" dirty="0">
                        <a:solidFill>
                          <a:srgbClr val="000000"/>
                        </a:solidFill>
                        <a:effectLst>
                          <a:outerShdw blurRad="38100" dist="38100" dir="2700000" algn="tl">
                            <a:srgbClr val="000000">
                              <a:alpha val="43137"/>
                            </a:srgbClr>
                          </a:outerShdw>
                        </a:effectLst>
                        <a:latin typeface="Calibri" panose="020F0502020204030204" pitchFamily="34" charset="0"/>
                      </a:endParaRPr>
                    </a:p>
                  </a:txBody>
                  <a:tcPr marL="8313" marR="8313" marT="8313" marB="0" anchor="ctr"/>
                </a:tc>
                <a:tc>
                  <a:txBody>
                    <a:bodyPr/>
                    <a:lstStyle/>
                    <a:p>
                      <a:pPr algn="ctr" fontAlgn="ctr"/>
                      <a:r>
                        <a:rPr lang="ru-RU" sz="1400" b="1" i="0" u="none" strike="noStrike" dirty="0" smtClean="0">
                          <a:solidFill>
                            <a:schemeClr val="tx1"/>
                          </a:solidFill>
                          <a:effectLst/>
                          <a:latin typeface="+mj-lt"/>
                          <a:cs typeface="Arial" panose="020B0604020202020204" pitchFamily="34" charset="0"/>
                        </a:rPr>
                        <a:t>6 093 137,2</a:t>
                      </a:r>
                      <a:endParaRPr lang="ru-RU" sz="1400" b="1" i="0" u="none" strike="noStrike" dirty="0">
                        <a:solidFill>
                          <a:schemeClr val="tx1"/>
                        </a:solidFill>
                        <a:effectLst/>
                        <a:latin typeface="+mj-lt"/>
                        <a:cs typeface="Arial" panose="020B0604020202020204" pitchFamily="34" charset="0"/>
                      </a:endParaRPr>
                    </a:p>
                  </a:txBody>
                  <a:tcPr marL="8313" marR="8313" marT="8313" marB="0" anchor="ctr"/>
                </a:tc>
                <a:tc>
                  <a:txBody>
                    <a:bodyPr/>
                    <a:lstStyle/>
                    <a:p>
                      <a:pPr algn="ctr" fontAlgn="ctr"/>
                      <a:r>
                        <a:rPr lang="ru-RU" sz="1400" b="1" i="0" u="none" strike="noStrike" dirty="0" smtClean="0">
                          <a:solidFill>
                            <a:schemeClr val="tx1"/>
                          </a:solidFill>
                          <a:effectLst/>
                          <a:latin typeface="+mj-lt"/>
                          <a:cs typeface="Arial" panose="020B0604020202020204" pitchFamily="34" charset="0"/>
                        </a:rPr>
                        <a:t>6 601 721,6</a:t>
                      </a:r>
                      <a:endParaRPr lang="ru-RU" sz="1400" b="1" i="0" u="none" strike="noStrike" dirty="0">
                        <a:solidFill>
                          <a:schemeClr val="tx1"/>
                        </a:solidFill>
                        <a:effectLst/>
                        <a:latin typeface="+mj-lt"/>
                        <a:cs typeface="Arial" panose="020B0604020202020204" pitchFamily="34" charset="0"/>
                      </a:endParaRPr>
                    </a:p>
                  </a:txBody>
                  <a:tcPr marL="8313" marR="8313" marT="8313"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6 079 536,9</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6161" marR="6161" marT="6161"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6 079 536,9</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6161" marR="6161" marT="6161" marB="0" anchor="ctr"/>
                </a:tc>
                <a:tc>
                  <a:txBody>
                    <a:bodyPr/>
                    <a:lstStyle/>
                    <a:p>
                      <a:pPr marL="0" algn="ctr" defTabSz="914400" rtl="0" eaLnBrk="1" fontAlgn="ctr" latinLnBrk="0" hangingPunct="1"/>
                      <a:r>
                        <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rPr>
                        <a:t>0,00</a:t>
                      </a:r>
                    </a:p>
                  </a:txBody>
                  <a:tcPr marL="8313" marR="8313" marT="8313" marB="0" anchor="ctr"/>
                </a:tc>
                <a:tc>
                  <a:txBody>
                    <a:bodyPr/>
                    <a:lstStyle/>
                    <a:p>
                      <a:pPr marL="0" algn="ctr" defTabSz="914400" rtl="0" eaLnBrk="1" fontAlgn="ctr" latinLnBrk="0" hangingPunct="1"/>
                      <a:r>
                        <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rPr>
                        <a:t>0,0</a:t>
                      </a:r>
                    </a:p>
                  </a:txBody>
                  <a:tcPr marL="8313" marR="8313" marT="8313" marB="0" anchor="ctr"/>
                </a:tc>
                <a:tc>
                  <a:txBody>
                    <a:bodyPr/>
                    <a:lstStyle/>
                    <a:p>
                      <a:pPr marL="0" algn="ctr" defTabSz="914400" rtl="0" eaLnBrk="1" fontAlgn="ctr" latinLnBrk="0" hangingPunct="1"/>
                      <a:r>
                        <a:rPr lang="ru-RU" sz="1400" u="none" strike="noStrike" kern="1200" dirty="0" smtClean="0">
                          <a:solidFill>
                            <a:schemeClr val="tx1"/>
                          </a:solidFill>
                          <a:effectLst>
                            <a:outerShdw blurRad="38100" dist="38100" dir="2700000" algn="tl">
                              <a:srgbClr val="000000">
                                <a:alpha val="43137"/>
                              </a:srgbClr>
                            </a:outerShdw>
                          </a:effectLst>
                          <a:latin typeface="+mn-lt"/>
                          <a:ea typeface="+mn-ea"/>
                          <a:cs typeface="+mn-cs"/>
                        </a:rPr>
                        <a:t>7 199 473,2</a:t>
                      </a:r>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txBody>
                  <a:tcPr marL="8313" marR="8313" marT="8313" marB="0" anchor="ctr"/>
                </a:tc>
                <a:tc>
                  <a:txBody>
                    <a:bodyPr/>
                    <a:lstStyle/>
                    <a:p>
                      <a:pPr marL="0" algn="ctr" defTabSz="914400" rtl="0" eaLnBrk="1" fontAlgn="ctr" latinLnBrk="0" hangingPunct="1"/>
                      <a:r>
                        <a:rPr lang="ru-RU" sz="1400" u="none" strike="noStrike" kern="1200" dirty="0" smtClean="0">
                          <a:solidFill>
                            <a:schemeClr val="tx1"/>
                          </a:solidFill>
                          <a:effectLst>
                            <a:outerShdw blurRad="38100" dist="38100" dir="2700000" algn="tl">
                              <a:srgbClr val="000000">
                                <a:alpha val="43137"/>
                              </a:srgbClr>
                            </a:outerShdw>
                          </a:effectLst>
                          <a:latin typeface="+mn-lt"/>
                          <a:ea typeface="+mn-ea"/>
                          <a:cs typeface="+mn-cs"/>
                        </a:rPr>
                        <a:t>7 285 456,3</a:t>
                      </a:r>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txBody>
                  <a:tcPr marL="8313" marR="8313" marT="8313" marB="0" anchor="ctr"/>
                </a:tc>
                <a:tc>
                  <a:txBody>
                    <a:bodyPr/>
                    <a:lstStyle/>
                    <a:p>
                      <a:pPr marL="0" algn="ctr" defTabSz="914400" rtl="0" eaLnBrk="1" fontAlgn="ctr" latinLnBrk="0" hangingPunct="1"/>
                      <a:r>
                        <a:rPr lang="ru-RU" sz="1400" u="none" strike="noStrike" kern="1200" dirty="0" smtClean="0">
                          <a:solidFill>
                            <a:schemeClr val="tx1"/>
                          </a:solidFill>
                          <a:effectLst>
                            <a:outerShdw blurRad="38100" dist="38100" dir="2700000" algn="tl">
                              <a:srgbClr val="000000">
                                <a:alpha val="43137"/>
                              </a:srgbClr>
                            </a:outerShdw>
                          </a:effectLst>
                          <a:latin typeface="+mn-lt"/>
                          <a:ea typeface="+mn-ea"/>
                          <a:cs typeface="+mn-cs"/>
                        </a:rPr>
                        <a:t>8 186 390,7</a:t>
                      </a:r>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txBody>
                  <a:tcPr marL="8313" marR="8313" marT="8313" marB="0" anchor="ctr"/>
                </a:tc>
                <a:extLst>
                  <a:ext uri="{0D108BD9-81ED-4DB2-BD59-A6C34878D82A}">
                    <a16:rowId xmlns:a16="http://schemas.microsoft.com/office/drawing/2014/main" val="1091864798"/>
                  </a:ext>
                </a:extLst>
              </a:tr>
              <a:tr h="452377">
                <a:tc>
                  <a:txBody>
                    <a:bodyPr/>
                    <a:lstStyle/>
                    <a:p>
                      <a:pPr algn="l" rtl="0" fontAlgn="ctr"/>
                      <a:r>
                        <a:rPr lang="ru-RU" sz="1400" u="none" strike="noStrike" dirty="0">
                          <a:effectLst>
                            <a:outerShdw blurRad="38100" dist="38100" dir="2700000" algn="tl">
                              <a:srgbClr val="000000">
                                <a:alpha val="43137"/>
                              </a:srgbClr>
                            </a:outerShdw>
                          </a:effectLst>
                        </a:rPr>
                        <a:t>Общий объем  расходов </a:t>
                      </a:r>
                      <a:endParaRPr lang="ru-RU" sz="1400" b="1" i="0" u="none" strike="noStrike" dirty="0">
                        <a:solidFill>
                          <a:srgbClr val="000000"/>
                        </a:solidFill>
                        <a:effectLst>
                          <a:outerShdw blurRad="38100" dist="38100" dir="2700000" algn="tl">
                            <a:srgbClr val="000000">
                              <a:alpha val="43137"/>
                            </a:srgbClr>
                          </a:outerShdw>
                        </a:effectLst>
                        <a:latin typeface="Calibri" panose="020F0502020204030204" pitchFamily="34" charset="0"/>
                      </a:endParaRPr>
                    </a:p>
                  </a:txBody>
                  <a:tcPr marL="8313" marR="8313" marT="8313" marB="0" anchor="ctr"/>
                </a:tc>
                <a:tc>
                  <a:txBody>
                    <a:bodyPr/>
                    <a:lstStyle/>
                    <a:p>
                      <a:pPr algn="ctr" fontAlgn="ctr"/>
                      <a:r>
                        <a:rPr lang="ru-RU" sz="1400" b="1" i="0" u="none" strike="noStrike" dirty="0" smtClean="0">
                          <a:solidFill>
                            <a:schemeClr val="tx1"/>
                          </a:solidFill>
                          <a:effectLst/>
                          <a:latin typeface="+mj-lt"/>
                          <a:cs typeface="Arial" panose="020B0604020202020204" pitchFamily="34" charset="0"/>
                        </a:rPr>
                        <a:t>6 105 823,3</a:t>
                      </a:r>
                      <a:endParaRPr lang="ru-RU" sz="1400" b="1" i="0" u="none" strike="noStrike" dirty="0">
                        <a:solidFill>
                          <a:schemeClr val="tx1"/>
                        </a:solidFill>
                        <a:effectLst/>
                        <a:latin typeface="+mj-lt"/>
                        <a:cs typeface="Arial" panose="020B0604020202020204" pitchFamily="34" charset="0"/>
                      </a:endParaRPr>
                    </a:p>
                  </a:txBody>
                  <a:tcPr marL="8313" marR="8313" marT="8313" marB="0" anchor="ctr"/>
                </a:tc>
                <a:tc>
                  <a:txBody>
                    <a:bodyPr/>
                    <a:lstStyle/>
                    <a:p>
                      <a:pPr algn="ctr" fontAlgn="ctr"/>
                      <a:r>
                        <a:rPr lang="ru-RU" sz="1400" b="1" i="0" u="none" strike="noStrike" dirty="0" smtClean="0">
                          <a:solidFill>
                            <a:schemeClr val="tx1"/>
                          </a:solidFill>
                          <a:effectLst/>
                          <a:latin typeface="+mj-lt"/>
                          <a:cs typeface="Arial" panose="020B0604020202020204" pitchFamily="34" charset="0"/>
                        </a:rPr>
                        <a:t>6 778 915,6</a:t>
                      </a:r>
                      <a:endParaRPr lang="ru-RU" sz="1400" b="1" i="0" u="none" strike="noStrike" dirty="0">
                        <a:solidFill>
                          <a:schemeClr val="tx1"/>
                        </a:solidFill>
                        <a:effectLst/>
                        <a:latin typeface="+mj-lt"/>
                        <a:cs typeface="Arial" panose="020B0604020202020204" pitchFamily="34" charset="0"/>
                      </a:endParaRPr>
                    </a:p>
                  </a:txBody>
                  <a:tcPr marL="8313" marR="8313" marT="8313"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6 471 153,0</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6161" marR="6161" marT="6161"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6 471 153,0</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6161" marR="6161" marT="6161" marB="0" anchor="ctr"/>
                </a:tc>
                <a:tc>
                  <a:txBody>
                    <a:bodyPr/>
                    <a:lstStyle/>
                    <a:p>
                      <a:pPr marL="0" algn="ctr" defTabSz="914400" rtl="0" eaLnBrk="1" fontAlgn="ctr" latinLnBrk="0" hangingPunct="1"/>
                      <a:r>
                        <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rPr>
                        <a:t>0,00</a:t>
                      </a:r>
                    </a:p>
                  </a:txBody>
                  <a:tcPr marL="8313" marR="8313" marT="8313" marB="0" anchor="ctr"/>
                </a:tc>
                <a:tc>
                  <a:txBody>
                    <a:bodyPr/>
                    <a:lstStyle/>
                    <a:p>
                      <a:pPr marL="0" algn="ctr" defTabSz="914400" rtl="0" eaLnBrk="1" fontAlgn="ctr" latinLnBrk="0" hangingPunct="1"/>
                      <a:r>
                        <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rPr>
                        <a:t>0,0</a:t>
                      </a:r>
                    </a:p>
                  </a:txBody>
                  <a:tcPr marL="8313" marR="8313" marT="8313" marB="0" anchor="ctr"/>
                </a:tc>
                <a:tc>
                  <a:txBody>
                    <a:bodyPr/>
                    <a:lstStyle/>
                    <a:p>
                      <a:pPr marL="0" algn="ctr" defTabSz="914400" rtl="0" eaLnBrk="1" fontAlgn="ctr" latinLnBrk="0" hangingPunct="1"/>
                      <a:r>
                        <a:rPr lang="ru-RU" sz="1400" u="none" strike="noStrike" kern="1200" dirty="0" smtClean="0">
                          <a:solidFill>
                            <a:schemeClr val="tx1"/>
                          </a:solidFill>
                          <a:effectLst>
                            <a:outerShdw blurRad="38100" dist="38100" dir="2700000" algn="tl">
                              <a:srgbClr val="000000">
                                <a:alpha val="43137"/>
                              </a:srgbClr>
                            </a:outerShdw>
                          </a:effectLst>
                          <a:latin typeface="+mn-lt"/>
                          <a:ea typeface="+mn-ea"/>
                          <a:cs typeface="+mn-cs"/>
                        </a:rPr>
                        <a:t>7 199 473,2</a:t>
                      </a:r>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txBody>
                  <a:tcPr marL="8313" marR="8313" marT="8313" marB="0" anchor="ctr"/>
                </a:tc>
                <a:tc>
                  <a:txBody>
                    <a:bodyPr/>
                    <a:lstStyle/>
                    <a:p>
                      <a:pPr marL="0" algn="ctr" defTabSz="914400" rtl="0" eaLnBrk="1" fontAlgn="ctr" latinLnBrk="0" hangingPunct="1"/>
                      <a:r>
                        <a:rPr lang="ru-RU" sz="1400" u="none" strike="noStrike" kern="1200" dirty="0" smtClean="0">
                          <a:solidFill>
                            <a:schemeClr val="tx1"/>
                          </a:solidFill>
                          <a:effectLst>
                            <a:outerShdw blurRad="38100" dist="38100" dir="2700000" algn="tl">
                              <a:srgbClr val="000000">
                                <a:alpha val="43137"/>
                              </a:srgbClr>
                            </a:outerShdw>
                          </a:effectLst>
                          <a:latin typeface="+mn-lt"/>
                          <a:ea typeface="+mn-ea"/>
                          <a:cs typeface="+mn-cs"/>
                        </a:rPr>
                        <a:t>7 285 456,3</a:t>
                      </a:r>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txBody>
                  <a:tcPr marL="8313" marR="8313" marT="8313" marB="0" anchor="ctr"/>
                </a:tc>
                <a:tc>
                  <a:txBody>
                    <a:bodyPr/>
                    <a:lstStyle/>
                    <a:p>
                      <a:pPr marL="0" algn="ctr" defTabSz="914400" rtl="0" eaLnBrk="1" fontAlgn="ctr" latinLnBrk="0" hangingPunct="1"/>
                      <a:r>
                        <a:rPr lang="ru-RU" sz="1400" u="none" strike="noStrike" kern="1200" dirty="0" smtClean="0">
                          <a:solidFill>
                            <a:schemeClr val="tx1"/>
                          </a:solidFill>
                          <a:effectLst>
                            <a:outerShdw blurRad="38100" dist="38100" dir="2700000" algn="tl">
                              <a:srgbClr val="000000">
                                <a:alpha val="43137"/>
                              </a:srgbClr>
                            </a:outerShdw>
                          </a:effectLst>
                          <a:latin typeface="+mn-lt"/>
                          <a:ea typeface="+mn-ea"/>
                          <a:cs typeface="+mn-cs"/>
                        </a:rPr>
                        <a:t>8 186 390,7</a:t>
                      </a:r>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txBody>
                  <a:tcPr marL="8313" marR="8313" marT="8313" marB="0" anchor="ctr"/>
                </a:tc>
                <a:extLst>
                  <a:ext uri="{0D108BD9-81ED-4DB2-BD59-A6C34878D82A}">
                    <a16:rowId xmlns:a16="http://schemas.microsoft.com/office/drawing/2014/main" val="2846770848"/>
                  </a:ext>
                </a:extLst>
              </a:tr>
              <a:tr h="681408">
                <a:tc>
                  <a:txBody>
                    <a:bodyPr/>
                    <a:lstStyle/>
                    <a:p>
                      <a:pPr algn="l" rtl="0" fontAlgn="ctr"/>
                      <a:r>
                        <a:rPr lang="ru-RU" sz="1400" u="none" strike="noStrike" dirty="0">
                          <a:effectLst>
                            <a:outerShdw blurRad="38100" dist="38100" dir="2700000" algn="tl">
                              <a:srgbClr val="000000">
                                <a:alpha val="43137"/>
                              </a:srgbClr>
                            </a:outerShdw>
                          </a:effectLst>
                        </a:rPr>
                        <a:t>Дефицит «-» / Профицит «+» </a:t>
                      </a:r>
                      <a:endParaRPr lang="ru-RU" sz="1400" b="1" i="0" u="none" strike="noStrike" dirty="0">
                        <a:solidFill>
                          <a:srgbClr val="000000"/>
                        </a:solidFill>
                        <a:effectLst>
                          <a:outerShdw blurRad="38100" dist="38100" dir="2700000" algn="tl">
                            <a:srgbClr val="000000">
                              <a:alpha val="43137"/>
                            </a:srgbClr>
                          </a:outerShdw>
                        </a:effectLst>
                        <a:latin typeface="Calibri" panose="020F0502020204030204" pitchFamily="34" charset="0"/>
                      </a:endParaRPr>
                    </a:p>
                  </a:txBody>
                  <a:tcPr marL="8313" marR="8313" marT="831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400" b="1" i="0" u="none" strike="noStrike" kern="1200" dirty="0" smtClean="0">
                          <a:solidFill>
                            <a:srgbClr val="FF0000"/>
                          </a:solidFill>
                          <a:effectLst/>
                          <a:latin typeface="+mj-lt"/>
                          <a:ea typeface="+mn-ea"/>
                          <a:cs typeface="Arial" panose="020B0604020202020204" pitchFamily="34" charset="0"/>
                        </a:rPr>
                        <a:t>- 12 686,1</a:t>
                      </a:r>
                      <a:endParaRPr lang="ru-RU" sz="1400" b="1" i="0" u="none" strike="noStrike" kern="1200" dirty="0">
                        <a:solidFill>
                          <a:srgbClr val="FF0000"/>
                        </a:solidFill>
                        <a:effectLst/>
                        <a:latin typeface="+mj-lt"/>
                        <a:ea typeface="+mn-ea"/>
                        <a:cs typeface="Arial" panose="020B0604020202020204" pitchFamily="34" charset="0"/>
                      </a:endParaRPr>
                    </a:p>
                  </a:txBody>
                  <a:tcPr marL="8313" marR="8313" marT="831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400" b="1" i="0" u="none" strike="noStrike" kern="1200" dirty="0" smtClean="0">
                          <a:solidFill>
                            <a:srgbClr val="FF0000"/>
                          </a:solidFill>
                          <a:effectLst/>
                          <a:latin typeface="+mj-lt"/>
                          <a:ea typeface="+mn-ea"/>
                          <a:cs typeface="Arial" panose="020B0604020202020204" pitchFamily="34" charset="0"/>
                        </a:rPr>
                        <a:t>- 177 194,0</a:t>
                      </a:r>
                      <a:endParaRPr lang="ru-RU" sz="1400" b="1" i="0" u="none" strike="noStrike" kern="1200" dirty="0">
                        <a:solidFill>
                          <a:srgbClr val="FF0000"/>
                        </a:solidFill>
                        <a:effectLst/>
                        <a:latin typeface="+mj-lt"/>
                        <a:ea typeface="+mn-ea"/>
                        <a:cs typeface="Arial" panose="020B0604020202020204" pitchFamily="34" charset="0"/>
                      </a:endParaRPr>
                    </a:p>
                  </a:txBody>
                  <a:tcPr marL="8313" marR="8313" marT="8313" marB="0" anchor="ctr"/>
                </a:tc>
                <a:tc>
                  <a:txBody>
                    <a:bodyPr/>
                    <a:lstStyle/>
                    <a:p>
                      <a:pPr marL="0" algn="ctr" defTabSz="914400" rtl="0" eaLnBrk="1" fontAlgn="b" latinLnBrk="0" hangingPunct="1"/>
                      <a:r>
                        <a:rPr lang="ru-RU" sz="1400" u="none" strike="noStrike" kern="1200" dirty="0">
                          <a:solidFill>
                            <a:srgbClr val="FF0000"/>
                          </a:solidFill>
                          <a:effectLst>
                            <a:outerShdw blurRad="50800" dist="38100" algn="tr" rotWithShape="0">
                              <a:prstClr val="black">
                                <a:alpha val="40000"/>
                              </a:prstClr>
                            </a:outerShdw>
                          </a:effectLst>
                          <a:latin typeface="+mn-lt"/>
                          <a:ea typeface="+mn-ea"/>
                          <a:cs typeface="+mn-cs"/>
                        </a:rPr>
                        <a:t>- </a:t>
                      </a:r>
                      <a:r>
                        <a:rPr lang="ru-RU" sz="1400" u="none" strike="noStrike" kern="1200" dirty="0" smtClean="0">
                          <a:solidFill>
                            <a:srgbClr val="FF0000"/>
                          </a:solidFill>
                          <a:effectLst>
                            <a:outerShdw blurRad="50800" dist="38100" algn="tr" rotWithShape="0">
                              <a:prstClr val="black">
                                <a:alpha val="40000"/>
                              </a:prstClr>
                            </a:outerShdw>
                          </a:effectLst>
                          <a:latin typeface="+mn-lt"/>
                          <a:ea typeface="+mn-ea"/>
                          <a:cs typeface="+mn-cs"/>
                        </a:rPr>
                        <a:t>391 616,1</a:t>
                      </a:r>
                      <a:endParaRPr lang="ru-RU" sz="1400" u="none" strike="noStrike" kern="1200" dirty="0">
                        <a:solidFill>
                          <a:srgbClr val="FF0000"/>
                        </a:solidFill>
                        <a:effectLst>
                          <a:outerShdw blurRad="50800" dist="38100" algn="tr" rotWithShape="0">
                            <a:prstClr val="black">
                              <a:alpha val="40000"/>
                            </a:prstClr>
                          </a:outerShdw>
                        </a:effectLst>
                        <a:latin typeface="+mn-lt"/>
                        <a:ea typeface="+mn-ea"/>
                        <a:cs typeface="+mn-cs"/>
                      </a:endParaRPr>
                    </a:p>
                  </a:txBody>
                  <a:tcPr marL="6161" marR="6161" marT="6161" marB="0" anchor="ctr"/>
                </a:tc>
                <a:tc>
                  <a:txBody>
                    <a:bodyPr/>
                    <a:lstStyle/>
                    <a:p>
                      <a:pPr marL="0" algn="ctr" defTabSz="914400" rtl="0" eaLnBrk="1" fontAlgn="b" latinLnBrk="0" hangingPunct="1"/>
                      <a:r>
                        <a:rPr lang="ru-RU" sz="1400" u="none" strike="noStrike" kern="1200" dirty="0">
                          <a:solidFill>
                            <a:srgbClr val="FF0000"/>
                          </a:solidFill>
                          <a:effectLst>
                            <a:outerShdw blurRad="50800" dist="38100" algn="tr" rotWithShape="0">
                              <a:prstClr val="black">
                                <a:alpha val="40000"/>
                              </a:prstClr>
                            </a:outerShdw>
                          </a:effectLst>
                          <a:latin typeface="+mn-lt"/>
                          <a:ea typeface="+mn-ea"/>
                          <a:cs typeface="+mn-cs"/>
                        </a:rPr>
                        <a:t>- </a:t>
                      </a:r>
                      <a:r>
                        <a:rPr lang="ru-RU" sz="1400" u="none" strike="noStrike" kern="1200" dirty="0" smtClean="0">
                          <a:solidFill>
                            <a:srgbClr val="FF0000"/>
                          </a:solidFill>
                          <a:effectLst>
                            <a:outerShdw blurRad="50800" dist="38100" algn="tr" rotWithShape="0">
                              <a:prstClr val="black">
                                <a:alpha val="40000"/>
                              </a:prstClr>
                            </a:outerShdw>
                          </a:effectLst>
                          <a:latin typeface="+mn-lt"/>
                          <a:ea typeface="+mn-ea"/>
                          <a:cs typeface="+mn-cs"/>
                        </a:rPr>
                        <a:t>391 616,1</a:t>
                      </a:r>
                      <a:endParaRPr lang="ru-RU" sz="1400" u="none" strike="noStrike" kern="1200" dirty="0">
                        <a:solidFill>
                          <a:srgbClr val="FF0000"/>
                        </a:solidFill>
                        <a:effectLst>
                          <a:outerShdw blurRad="50800" dist="38100" algn="tr" rotWithShape="0">
                            <a:prstClr val="black">
                              <a:alpha val="40000"/>
                            </a:prstClr>
                          </a:outerShdw>
                        </a:effectLst>
                        <a:latin typeface="+mn-lt"/>
                        <a:ea typeface="+mn-ea"/>
                        <a:cs typeface="+mn-cs"/>
                      </a:endParaRPr>
                    </a:p>
                  </a:txBody>
                  <a:tcPr marL="6161" marR="6161" marT="6161" marB="0" anchor="ctr"/>
                </a:tc>
                <a:tc>
                  <a:txBody>
                    <a:bodyPr/>
                    <a:lstStyle/>
                    <a:p>
                      <a:pPr marL="0" algn="ctr" defTabSz="914400" rtl="0" eaLnBrk="1" fontAlgn="ctr" latinLnBrk="0" hangingPunct="1"/>
                      <a:r>
                        <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rPr>
                        <a:t>0,00</a:t>
                      </a:r>
                    </a:p>
                  </a:txBody>
                  <a:tcPr marL="8313" marR="8313" marT="8313" marB="0" anchor="ctr"/>
                </a:tc>
                <a:tc>
                  <a:txBody>
                    <a:bodyPr/>
                    <a:lstStyle/>
                    <a:p>
                      <a:pPr marL="0" algn="ctr" defTabSz="914400" rtl="0" eaLnBrk="1" fontAlgn="ctr" latinLnBrk="0" hangingPunct="1"/>
                      <a:r>
                        <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rPr>
                        <a:t>0,0</a:t>
                      </a:r>
                    </a:p>
                  </a:txBody>
                  <a:tcPr marL="8313" marR="8313" marT="8313" marB="0" anchor="ctr"/>
                </a:tc>
                <a:tc>
                  <a:txBody>
                    <a:bodyPr/>
                    <a:lstStyle/>
                    <a:p>
                      <a:pPr algn="ctr" rtl="0" fontAlgn="ctr"/>
                      <a:r>
                        <a:rPr lang="ru-RU" sz="1400" u="none" strike="noStrike" dirty="0">
                          <a:solidFill>
                            <a:schemeClr val="tx1"/>
                          </a:solidFill>
                          <a:effectLst>
                            <a:outerShdw blurRad="38100" dist="38100" dir="2700000" algn="tl">
                              <a:srgbClr val="000000">
                                <a:alpha val="43137"/>
                              </a:srgbClr>
                            </a:outerShdw>
                          </a:effectLst>
                        </a:rPr>
                        <a:t>0,0</a:t>
                      </a:r>
                      <a:endParaRPr lang="ru-RU" sz="1400" b="0" i="0" u="none" strike="noStrike" dirty="0">
                        <a:solidFill>
                          <a:schemeClr val="tx1"/>
                        </a:solidFill>
                        <a:effectLst>
                          <a:outerShdw blurRad="38100" dist="38100" dir="2700000" algn="tl">
                            <a:srgbClr val="000000">
                              <a:alpha val="43137"/>
                            </a:srgbClr>
                          </a:outerShdw>
                        </a:effectLst>
                        <a:latin typeface="Calibri" panose="020F0502020204030204" pitchFamily="34" charset="0"/>
                      </a:endParaRPr>
                    </a:p>
                  </a:txBody>
                  <a:tcPr marL="8313" marR="8313" marT="8313" marB="0" anchor="ctr"/>
                </a:tc>
                <a:tc>
                  <a:txBody>
                    <a:bodyPr/>
                    <a:lstStyle/>
                    <a:p>
                      <a:pPr algn="ctr" rtl="0" fontAlgn="ctr"/>
                      <a:r>
                        <a:rPr lang="ru-RU" sz="1400" u="none" strike="noStrike" dirty="0">
                          <a:solidFill>
                            <a:schemeClr val="tx1"/>
                          </a:solidFill>
                          <a:effectLst>
                            <a:outerShdw blurRad="38100" dist="38100" dir="2700000" algn="tl">
                              <a:srgbClr val="000000">
                                <a:alpha val="43137"/>
                              </a:srgbClr>
                            </a:outerShdw>
                          </a:effectLst>
                        </a:rPr>
                        <a:t>0,0</a:t>
                      </a:r>
                      <a:endParaRPr lang="ru-RU" sz="1400" b="0" i="0" u="none" strike="noStrike" dirty="0">
                        <a:solidFill>
                          <a:schemeClr val="tx1"/>
                        </a:solidFill>
                        <a:effectLst>
                          <a:outerShdw blurRad="38100" dist="38100" dir="2700000" algn="tl">
                            <a:srgbClr val="000000">
                              <a:alpha val="43137"/>
                            </a:srgbClr>
                          </a:outerShdw>
                        </a:effectLst>
                        <a:latin typeface="Calibri" panose="020F0502020204030204" pitchFamily="34" charset="0"/>
                      </a:endParaRPr>
                    </a:p>
                  </a:txBody>
                  <a:tcPr marL="8313" marR="8313" marT="8313" marB="0" anchor="ctr"/>
                </a:tc>
                <a:tc>
                  <a:txBody>
                    <a:bodyPr/>
                    <a:lstStyle/>
                    <a:p>
                      <a:pPr algn="ctr" rtl="0" fontAlgn="ctr"/>
                      <a:r>
                        <a:rPr lang="ru-RU" sz="1400" u="none" strike="noStrike" dirty="0">
                          <a:solidFill>
                            <a:schemeClr val="tx1"/>
                          </a:solidFill>
                          <a:effectLst>
                            <a:outerShdw blurRad="38100" dist="38100" dir="2700000" algn="tl">
                              <a:srgbClr val="000000">
                                <a:alpha val="43137"/>
                              </a:srgbClr>
                            </a:outerShdw>
                          </a:effectLst>
                        </a:rPr>
                        <a:t>0,0</a:t>
                      </a:r>
                      <a:endParaRPr lang="ru-RU" sz="1400" b="0" i="0" u="none" strike="noStrike" dirty="0">
                        <a:solidFill>
                          <a:schemeClr val="tx1"/>
                        </a:solidFill>
                        <a:effectLst>
                          <a:outerShdw blurRad="38100" dist="38100" dir="2700000" algn="tl">
                            <a:srgbClr val="000000">
                              <a:alpha val="43137"/>
                            </a:srgbClr>
                          </a:outerShdw>
                        </a:effectLst>
                        <a:latin typeface="Calibri" panose="020F0502020204030204" pitchFamily="34" charset="0"/>
                      </a:endParaRPr>
                    </a:p>
                  </a:txBody>
                  <a:tcPr marL="8313" marR="8313" marT="8313" marB="0" anchor="ctr"/>
                </a:tc>
                <a:extLst>
                  <a:ext uri="{0D108BD9-81ED-4DB2-BD59-A6C34878D82A}">
                    <a16:rowId xmlns:a16="http://schemas.microsoft.com/office/drawing/2014/main" val="3023402707"/>
                  </a:ext>
                </a:extLst>
              </a:tr>
            </a:tbl>
          </a:graphicData>
        </a:graphic>
      </p:graphicFrame>
      <p:sp>
        <p:nvSpPr>
          <p:cNvPr id="7" name="Прямоугольник 28">
            <a:extLst>
              <a:ext uri="{FF2B5EF4-FFF2-40B4-BE49-F238E27FC236}">
                <a16:creationId xmlns:a16="http://schemas.microsoft.com/office/drawing/2014/main" id="{6DF0AF8A-B17B-4784-A4B8-39C244D8AA56}"/>
              </a:ext>
            </a:extLst>
          </p:cNvPr>
          <p:cNvSpPr>
            <a:spLocks noChangeArrowheads="1"/>
          </p:cNvSpPr>
          <p:nvPr/>
        </p:nvSpPr>
        <p:spPr bwMode="auto">
          <a:xfrm>
            <a:off x="242933" y="5422711"/>
            <a:ext cx="11706132" cy="830997"/>
          </a:xfrm>
          <a:prstGeom prst="rect">
            <a:avLst/>
          </a:prstGeom>
          <a:solidFill>
            <a:srgbClr val="FFFFCC"/>
          </a:solidFill>
          <a:ln/>
        </p:spPr>
        <p:style>
          <a:lnRef idx="3">
            <a:schemeClr val="lt1"/>
          </a:lnRef>
          <a:fillRef idx="1">
            <a:schemeClr val="accent2"/>
          </a:fillRef>
          <a:effectRef idx="1">
            <a:schemeClr val="accent2"/>
          </a:effectRef>
          <a:fontRef idx="minor">
            <a:schemeClr val="lt1"/>
          </a:fontRef>
        </p:style>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a:r>
              <a:rPr lang="ru-RU" altLang="ru-RU" sz="1600" dirty="0"/>
              <a:t>Муниципальный долг </a:t>
            </a:r>
            <a:r>
              <a:rPr lang="ru-RU" altLang="ru-RU" sz="1600" dirty="0" smtClean="0"/>
              <a:t>по состоянию на 01 января 2024 года составлял 80 000,0 тыс. руб.</a:t>
            </a:r>
            <a:endParaRPr lang="ru-RU" altLang="ru-RU" sz="1600" dirty="0"/>
          </a:p>
          <a:p>
            <a:pPr algn="ctr"/>
            <a:r>
              <a:rPr lang="ru-RU" altLang="ru-RU" sz="1600" dirty="0" smtClean="0"/>
              <a:t>Муниципальные </a:t>
            </a:r>
            <a:r>
              <a:rPr lang="ru-RU" altLang="ru-RU" sz="1600" dirty="0"/>
              <a:t>заимствования </a:t>
            </a:r>
            <a:r>
              <a:rPr lang="ru-RU" altLang="ru-RU" sz="1600" dirty="0" smtClean="0"/>
              <a:t>на 01 января 2025 года составляют 180 000,0 тыс. руб., на плановый период 2026 </a:t>
            </a:r>
            <a:r>
              <a:rPr lang="ru-RU" altLang="ru-RU" sz="1600" dirty="0"/>
              <a:t>и </a:t>
            </a:r>
            <a:r>
              <a:rPr lang="ru-RU" altLang="ru-RU" sz="1600" dirty="0" smtClean="0"/>
              <a:t>2027 </a:t>
            </a:r>
            <a:r>
              <a:rPr lang="ru-RU" altLang="ru-RU" sz="1600" dirty="0"/>
              <a:t>годов не </a:t>
            </a:r>
            <a:r>
              <a:rPr lang="ru-RU" altLang="ru-RU" sz="1600" dirty="0" smtClean="0"/>
              <a:t>планируются</a:t>
            </a:r>
            <a:endParaRPr lang="ru-RU" altLang="ru-RU" sz="1600" dirty="0"/>
          </a:p>
        </p:txBody>
      </p:sp>
      <p:sp>
        <p:nvSpPr>
          <p:cNvPr id="3" name="Прямоугольник 2">
            <a:extLst>
              <a:ext uri="{FF2B5EF4-FFF2-40B4-BE49-F238E27FC236}">
                <a16:creationId xmlns:a16="http://schemas.microsoft.com/office/drawing/2014/main" id="{6E08222F-98E2-4E0E-9265-F6EE77CD0740}"/>
              </a:ext>
            </a:extLst>
          </p:cNvPr>
          <p:cNvSpPr/>
          <p:nvPr/>
        </p:nvSpPr>
        <p:spPr>
          <a:xfrm>
            <a:off x="250824" y="1737353"/>
            <a:ext cx="11706132" cy="367472"/>
          </a:xfrm>
          <a:prstGeom prst="rect">
            <a:avLst/>
          </a:prstGeom>
          <a:solidFill>
            <a:schemeClr val="accent3">
              <a:lumMod val="20000"/>
              <a:lumOff val="80000"/>
              <a:alpha val="66000"/>
            </a:schemeClr>
          </a:solidFill>
          <a:scene3d>
            <a:camera prst="orthographicFront"/>
            <a:lightRig rig="threePt" dir="t"/>
          </a:scene3d>
          <a:sp3d prstMaterial="matte">
            <a:bevelT/>
            <a:bevelB/>
          </a:sp3d>
        </p:spPr>
        <p:txBody>
          <a:bodyPr>
            <a:normAutofit/>
          </a:bodyPr>
          <a:lstStyle/>
          <a:p>
            <a:pPr lvl="1" algn="ctr"/>
            <a:r>
              <a:rPr lang="ru-RU" dirty="0">
                <a:solidFill>
                  <a:schemeClr val="tx1">
                    <a:lumMod val="75000"/>
                    <a:lumOff val="25000"/>
                  </a:schemeClr>
                </a:solidFill>
                <a:latin typeface="Century Gothic" panose="020B0502020202020204" pitchFamily="34" charset="0"/>
              </a:rPr>
              <a:t>Основные характеристики </a:t>
            </a:r>
            <a:r>
              <a:rPr lang="ru-RU" dirty="0" smtClean="0">
                <a:solidFill>
                  <a:schemeClr val="tx1">
                    <a:lumMod val="75000"/>
                    <a:lumOff val="25000"/>
                  </a:schemeClr>
                </a:solidFill>
                <a:latin typeface="Century Gothic" panose="020B0502020202020204" pitchFamily="34" charset="0"/>
              </a:rPr>
              <a:t>бюджета</a:t>
            </a:r>
            <a:endParaRPr lang="ru-RU" dirty="0">
              <a:solidFill>
                <a:schemeClr val="tx1">
                  <a:lumMod val="75000"/>
                  <a:lumOff val="25000"/>
                </a:schemeClr>
              </a:solidFill>
              <a:latin typeface="Century Gothic" panose="020B0502020202020204" pitchFamily="34" charset="0"/>
            </a:endParaRPr>
          </a:p>
        </p:txBody>
      </p:sp>
      <p:sp>
        <p:nvSpPr>
          <p:cNvPr id="9" name="Прямоугольник 8">
            <a:extLst>
              <a:ext uri="{FF2B5EF4-FFF2-40B4-BE49-F238E27FC236}">
                <a16:creationId xmlns:a16="http://schemas.microsoft.com/office/drawing/2014/main" id="{9C7A5D47-7D2C-4782-8867-2225B4DBDD46}"/>
              </a:ext>
            </a:extLst>
          </p:cNvPr>
          <p:cNvSpPr/>
          <p:nvPr/>
        </p:nvSpPr>
        <p:spPr>
          <a:xfrm>
            <a:off x="10997783" y="2086689"/>
            <a:ext cx="959173" cy="307777"/>
          </a:xfrm>
          <a:prstGeom prst="rect">
            <a:avLst/>
          </a:prstGeom>
        </p:spPr>
        <p:txBody>
          <a:bodyPr wrap="none">
            <a:spAutoFit/>
          </a:bodyPr>
          <a:lstStyle/>
          <a:p>
            <a:r>
              <a:rPr lang="ru-RU" sz="1400" dirty="0"/>
              <a:t>(тыс. руб.)</a:t>
            </a:r>
          </a:p>
        </p:txBody>
      </p:sp>
      <p:sp>
        <p:nvSpPr>
          <p:cNvPr id="10" name="Номер слайда 9">
            <a:extLst>
              <a:ext uri="{FF2B5EF4-FFF2-40B4-BE49-F238E27FC236}">
                <a16:creationId xmlns:a16="http://schemas.microsoft.com/office/drawing/2014/main" id="{A94F6C35-E26A-45C2-A35F-8D8AF88FF22E}"/>
              </a:ext>
            </a:extLst>
          </p:cNvPr>
          <p:cNvSpPr>
            <a:spLocks noGrp="1"/>
          </p:cNvSpPr>
          <p:nvPr>
            <p:ph type="sldNum" sz="quarter" idx="12"/>
          </p:nvPr>
        </p:nvSpPr>
        <p:spPr/>
        <p:txBody>
          <a:bodyPr/>
          <a:lstStyle/>
          <a:p>
            <a:fld id="{E4EB6E89-BA87-4003-BD23-6BDF40F3EBED}" type="slidenum">
              <a:rPr lang="ru-RU" smtClean="0"/>
              <a:pPr/>
              <a:t>14</a:t>
            </a:fld>
            <a:endParaRPr lang="ru-RU" dirty="0"/>
          </a:p>
        </p:txBody>
      </p:sp>
      <p:pic>
        <p:nvPicPr>
          <p:cNvPr id="11" name="Объект 6">
            <a:extLst>
              <a:ext uri="{FF2B5EF4-FFF2-40B4-BE49-F238E27FC236}">
                <a16:creationId xmlns:a16="http://schemas.microsoft.com/office/drawing/2014/main" id="{29F8EF1A-B159-49C7-B3A0-AC30357252F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1148700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2A690AA4-EBC1-452D-8A72-C4412AB31F33}"/>
              </a:ext>
            </a:extLst>
          </p:cNvPr>
          <p:cNvSpPr>
            <a:spLocks noGrp="1"/>
          </p:cNvSpPr>
          <p:nvPr>
            <p:ph type="sldNum" sz="quarter" idx="12"/>
          </p:nvPr>
        </p:nvSpPr>
        <p:spPr/>
        <p:txBody>
          <a:bodyPr/>
          <a:lstStyle/>
          <a:p>
            <a:fld id="{E4EB6E89-BA87-4003-BD23-6BDF40F3EBED}" type="slidenum">
              <a:rPr lang="ru-RU" smtClean="0"/>
              <a:pPr/>
              <a:t>15</a:t>
            </a:fld>
            <a:endParaRPr lang="ru-RU"/>
          </a:p>
        </p:txBody>
      </p:sp>
      <p:graphicFrame>
        <p:nvGraphicFramePr>
          <p:cNvPr id="7" name="Таблица 6">
            <a:extLst>
              <a:ext uri="{FF2B5EF4-FFF2-40B4-BE49-F238E27FC236}">
                <a16:creationId xmlns:a16="http://schemas.microsoft.com/office/drawing/2014/main" id="{21D9CF2A-49DE-4BE6-8521-E311DE40FE39}"/>
              </a:ext>
            </a:extLst>
          </p:cNvPr>
          <p:cNvGraphicFramePr>
            <a:graphicFrameLocks noGrp="1"/>
          </p:cNvGraphicFramePr>
          <p:nvPr>
            <p:extLst>
              <p:ext uri="{D42A27DB-BD31-4B8C-83A1-F6EECF244321}">
                <p14:modId xmlns:p14="http://schemas.microsoft.com/office/powerpoint/2010/main" val="3192148732"/>
              </p:ext>
            </p:extLst>
          </p:nvPr>
        </p:nvGraphicFramePr>
        <p:xfrm>
          <a:off x="274318" y="1594871"/>
          <a:ext cx="11673841" cy="2113440"/>
        </p:xfrm>
        <a:graphic>
          <a:graphicData uri="http://schemas.openxmlformats.org/drawingml/2006/table">
            <a:tbl>
              <a:tblPr firstRow="1" firstCol="1" bandRow="1">
                <a:tableStyleId>{21E4AEA4-8DFA-4A89-87EB-49C32662AFE0}</a:tableStyleId>
              </a:tblPr>
              <a:tblGrid>
                <a:gridCol w="2009507">
                  <a:extLst>
                    <a:ext uri="{9D8B030D-6E8A-4147-A177-3AD203B41FA5}">
                      <a16:colId xmlns:a16="http://schemas.microsoft.com/office/drawing/2014/main" val="4161677615"/>
                    </a:ext>
                  </a:extLst>
                </a:gridCol>
                <a:gridCol w="1140279">
                  <a:extLst>
                    <a:ext uri="{9D8B030D-6E8A-4147-A177-3AD203B41FA5}">
                      <a16:colId xmlns:a16="http://schemas.microsoft.com/office/drawing/2014/main" val="2787440657"/>
                    </a:ext>
                  </a:extLst>
                </a:gridCol>
                <a:gridCol w="1158972">
                  <a:extLst>
                    <a:ext uri="{9D8B030D-6E8A-4147-A177-3AD203B41FA5}">
                      <a16:colId xmlns:a16="http://schemas.microsoft.com/office/drawing/2014/main" val="2205677832"/>
                    </a:ext>
                  </a:extLst>
                </a:gridCol>
                <a:gridCol w="1196358">
                  <a:extLst>
                    <a:ext uri="{9D8B030D-6E8A-4147-A177-3AD203B41FA5}">
                      <a16:colId xmlns:a16="http://schemas.microsoft.com/office/drawing/2014/main" val="283380301"/>
                    </a:ext>
                  </a:extLst>
                </a:gridCol>
                <a:gridCol w="1079528">
                  <a:extLst>
                    <a:ext uri="{9D8B030D-6E8A-4147-A177-3AD203B41FA5}">
                      <a16:colId xmlns:a16="http://schemas.microsoft.com/office/drawing/2014/main" val="885610543"/>
                    </a:ext>
                  </a:extLst>
                </a:gridCol>
                <a:gridCol w="1136957">
                  <a:extLst>
                    <a:ext uri="{9D8B030D-6E8A-4147-A177-3AD203B41FA5}">
                      <a16:colId xmlns:a16="http://schemas.microsoft.com/office/drawing/2014/main" val="1517910416"/>
                    </a:ext>
                  </a:extLst>
                </a:gridCol>
                <a:gridCol w="568787">
                  <a:extLst>
                    <a:ext uri="{9D8B030D-6E8A-4147-A177-3AD203B41FA5}">
                      <a16:colId xmlns:a16="http://schemas.microsoft.com/office/drawing/2014/main" val="2168018087"/>
                    </a:ext>
                  </a:extLst>
                </a:gridCol>
                <a:gridCol w="1086483">
                  <a:extLst>
                    <a:ext uri="{9D8B030D-6E8A-4147-A177-3AD203B41FA5}">
                      <a16:colId xmlns:a16="http://schemas.microsoft.com/office/drawing/2014/main" val="1742181491"/>
                    </a:ext>
                  </a:extLst>
                </a:gridCol>
                <a:gridCol w="1148485">
                  <a:extLst>
                    <a:ext uri="{9D8B030D-6E8A-4147-A177-3AD203B41FA5}">
                      <a16:colId xmlns:a16="http://schemas.microsoft.com/office/drawing/2014/main" val="745138396"/>
                    </a:ext>
                  </a:extLst>
                </a:gridCol>
                <a:gridCol w="1148485">
                  <a:extLst>
                    <a:ext uri="{9D8B030D-6E8A-4147-A177-3AD203B41FA5}">
                      <a16:colId xmlns:a16="http://schemas.microsoft.com/office/drawing/2014/main" val="3387468951"/>
                    </a:ext>
                  </a:extLst>
                </a:gridCol>
              </a:tblGrid>
              <a:tr h="413700">
                <a:tc rowSpan="2">
                  <a:txBody>
                    <a:bodyPr/>
                    <a:lstStyle/>
                    <a:p>
                      <a:pPr algn="ctr" rtl="0" fontAlgn="ctr"/>
                      <a:r>
                        <a:rPr lang="ru-RU" sz="1400" u="none" strike="noStrike" dirty="0">
                          <a:effectLst>
                            <a:outerShdw blurRad="50800" dist="38100" algn="tr" rotWithShape="0">
                              <a:prstClr val="black">
                                <a:alpha val="40000"/>
                              </a:prstClr>
                            </a:outerShdw>
                          </a:effectLst>
                        </a:rPr>
                        <a:t>Показатели</a:t>
                      </a:r>
                      <a:endParaRPr lang="ru-RU" sz="140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endParaRPr>
                    </a:p>
                  </a:txBody>
                  <a:tcPr marL="8313" marR="8313" marT="8313" marB="0" anchor="ctr">
                    <a:solidFill>
                      <a:schemeClr val="accent1">
                        <a:lumMod val="60000"/>
                        <a:lumOff val="40000"/>
                      </a:schemeClr>
                    </a:solidFill>
                  </a:tcPr>
                </a:tc>
                <a:tc rowSpan="2">
                  <a:txBody>
                    <a:bodyPr/>
                    <a:lstStyle/>
                    <a:p>
                      <a:pPr algn="ctr" rtl="0" fontAlgn="ctr"/>
                      <a:r>
                        <a:rPr lang="ru-RU" sz="1400" u="none" strike="noStrike" dirty="0">
                          <a:effectLst>
                            <a:outerShdw blurRad="50800" dist="38100" algn="tr" rotWithShape="0">
                              <a:prstClr val="black">
                                <a:alpha val="40000"/>
                              </a:prstClr>
                            </a:outerShdw>
                          </a:effectLst>
                        </a:rPr>
                        <a:t>Исполнено в </a:t>
                      </a:r>
                      <a:r>
                        <a:rPr lang="ru-RU" sz="1400" u="none" strike="noStrike" dirty="0" smtClean="0">
                          <a:effectLst>
                            <a:outerShdw blurRad="50800" dist="38100" algn="tr" rotWithShape="0">
                              <a:prstClr val="black">
                                <a:alpha val="40000"/>
                              </a:prstClr>
                            </a:outerShdw>
                          </a:effectLst>
                        </a:rPr>
                        <a:t>2022 </a:t>
                      </a:r>
                      <a:r>
                        <a:rPr lang="ru-RU" sz="1400" u="none" strike="noStrike" dirty="0">
                          <a:effectLst>
                            <a:outerShdw blurRad="50800" dist="38100" algn="tr" rotWithShape="0">
                              <a:prstClr val="black">
                                <a:alpha val="40000"/>
                              </a:prstClr>
                            </a:outerShdw>
                          </a:effectLst>
                        </a:rPr>
                        <a:t>г.</a:t>
                      </a:r>
                      <a:endParaRPr lang="ru-RU" sz="140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endParaRPr>
                    </a:p>
                  </a:txBody>
                  <a:tcPr marL="8313" marR="8313" marT="8313" marB="0" anchor="ctr">
                    <a:solidFill>
                      <a:schemeClr val="accent1">
                        <a:lumMod val="60000"/>
                        <a:lumOff val="40000"/>
                      </a:schemeClr>
                    </a:solidFill>
                  </a:tcPr>
                </a:tc>
                <a:tc rowSpan="2">
                  <a:txBody>
                    <a:bodyPr/>
                    <a:lstStyle/>
                    <a:p>
                      <a:pPr algn="ctr" rtl="0" fontAlgn="ctr"/>
                      <a:r>
                        <a:rPr lang="ru-RU" sz="1400" u="none" strike="noStrike" dirty="0">
                          <a:effectLst>
                            <a:outerShdw blurRad="50800" dist="38100" algn="tr" rotWithShape="0">
                              <a:prstClr val="black">
                                <a:alpha val="40000"/>
                              </a:prstClr>
                            </a:outerShdw>
                          </a:effectLst>
                        </a:rPr>
                        <a:t>Исполнено в </a:t>
                      </a:r>
                      <a:r>
                        <a:rPr lang="ru-RU" sz="1400" u="none" strike="noStrike" dirty="0" smtClean="0">
                          <a:effectLst>
                            <a:outerShdw blurRad="50800" dist="38100" algn="tr" rotWithShape="0">
                              <a:prstClr val="black">
                                <a:alpha val="40000"/>
                              </a:prstClr>
                            </a:outerShdw>
                          </a:effectLst>
                        </a:rPr>
                        <a:t>2023 </a:t>
                      </a:r>
                      <a:r>
                        <a:rPr lang="ru-RU" sz="1400" u="none" strike="noStrike" dirty="0">
                          <a:effectLst>
                            <a:outerShdw blurRad="50800" dist="38100" algn="tr" rotWithShape="0">
                              <a:prstClr val="black">
                                <a:alpha val="40000"/>
                              </a:prstClr>
                            </a:outerShdw>
                          </a:effectLst>
                        </a:rPr>
                        <a:t>г.</a:t>
                      </a:r>
                      <a:endParaRPr lang="ru-RU" sz="140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endParaRPr>
                    </a:p>
                  </a:txBody>
                  <a:tcPr marL="8313" marR="8313" marT="8313" marB="0" anchor="ctr">
                    <a:solidFill>
                      <a:schemeClr val="accent1">
                        <a:lumMod val="60000"/>
                        <a:lumOff val="40000"/>
                      </a:schemeClr>
                    </a:solidFill>
                  </a:tcPr>
                </a:tc>
                <a:tc rowSpan="2">
                  <a:txBody>
                    <a:bodyPr/>
                    <a:lstStyle/>
                    <a:p>
                      <a:pPr marL="0" algn="ctr" defTabSz="914400" rtl="0" eaLnBrk="1" fontAlgn="ctr" latinLnBrk="0" hangingPunct="1"/>
                      <a:r>
                        <a:rPr lang="ru-RU" sz="1400" b="1" u="none" strike="noStrike" kern="1200" dirty="0">
                          <a:solidFill>
                            <a:schemeClr val="lt1"/>
                          </a:solidFill>
                          <a:effectLst>
                            <a:outerShdw blurRad="50800" dist="38100" algn="tr" rotWithShape="0">
                              <a:prstClr val="black">
                                <a:alpha val="40000"/>
                              </a:prstClr>
                            </a:outerShdw>
                          </a:effectLst>
                          <a:latin typeface="+mn-lt"/>
                          <a:ea typeface="+mn-ea"/>
                          <a:cs typeface="+mn-cs"/>
                        </a:rPr>
                        <a:t>Уточненный план </a:t>
                      </a:r>
                      <a:r>
                        <a:rPr lang="ru-RU" sz="1400" b="1" u="none" strike="noStrike" kern="1200" dirty="0" smtClean="0">
                          <a:solidFill>
                            <a:schemeClr val="lt1"/>
                          </a:solidFill>
                          <a:effectLst>
                            <a:outerShdw blurRad="50800" dist="38100" algn="tr" rotWithShape="0">
                              <a:prstClr val="black">
                                <a:alpha val="40000"/>
                              </a:prstClr>
                            </a:outerShdw>
                          </a:effectLst>
                          <a:latin typeface="+mn-lt"/>
                          <a:ea typeface="+mn-ea"/>
                          <a:cs typeface="+mn-cs"/>
                        </a:rPr>
                        <a:t>2024 </a:t>
                      </a:r>
                      <a:r>
                        <a:rPr lang="ru-RU" sz="1400" b="1" u="none" strike="noStrike" kern="1200" dirty="0">
                          <a:solidFill>
                            <a:schemeClr val="lt1"/>
                          </a:solidFill>
                          <a:effectLst>
                            <a:outerShdw blurRad="50800" dist="38100" algn="tr" rotWithShape="0">
                              <a:prstClr val="black">
                                <a:alpha val="40000"/>
                              </a:prstClr>
                            </a:outerShdw>
                          </a:effectLst>
                          <a:latin typeface="+mn-lt"/>
                          <a:ea typeface="+mn-ea"/>
                          <a:cs typeface="+mn-cs"/>
                        </a:rPr>
                        <a:t>г. </a:t>
                      </a:r>
                    </a:p>
                  </a:txBody>
                  <a:tcPr marL="8313" marR="8313" marT="8313" marB="0" anchor="ctr">
                    <a:solidFill>
                      <a:schemeClr val="accent1">
                        <a:lumMod val="60000"/>
                        <a:lumOff val="40000"/>
                      </a:schemeClr>
                    </a:solidFill>
                  </a:tcPr>
                </a:tc>
                <a:tc rowSpan="2">
                  <a:txBody>
                    <a:bodyPr/>
                    <a:lstStyle/>
                    <a:p>
                      <a:pPr marL="0" algn="ctr" defTabSz="914400" rtl="0" eaLnBrk="1" fontAlgn="ctr" latinLnBrk="0" hangingPunct="1"/>
                      <a:r>
                        <a:rPr lang="ru-RU" sz="1400" b="1" u="none" strike="noStrike" kern="1200" dirty="0">
                          <a:solidFill>
                            <a:schemeClr val="lt1"/>
                          </a:solidFill>
                          <a:effectLst>
                            <a:outerShdw blurRad="50800" dist="38100" algn="tr" rotWithShape="0">
                              <a:prstClr val="black">
                                <a:alpha val="40000"/>
                              </a:prstClr>
                            </a:outerShdw>
                          </a:effectLst>
                          <a:latin typeface="+mn-lt"/>
                          <a:ea typeface="+mn-ea"/>
                          <a:cs typeface="+mn-cs"/>
                        </a:rPr>
                        <a:t>Ожидаемое исполнение </a:t>
                      </a:r>
                      <a:r>
                        <a:rPr lang="ru-RU" sz="1400" b="1" u="none" strike="noStrike" kern="1200" dirty="0" smtClean="0">
                          <a:solidFill>
                            <a:schemeClr val="lt1"/>
                          </a:solidFill>
                          <a:effectLst>
                            <a:outerShdw blurRad="50800" dist="38100" algn="tr" rotWithShape="0">
                              <a:prstClr val="black">
                                <a:alpha val="40000"/>
                              </a:prstClr>
                            </a:outerShdw>
                          </a:effectLst>
                          <a:latin typeface="+mn-lt"/>
                          <a:ea typeface="+mn-ea"/>
                          <a:cs typeface="+mn-cs"/>
                        </a:rPr>
                        <a:t>2024 </a:t>
                      </a:r>
                      <a:r>
                        <a:rPr lang="ru-RU" sz="1400" b="1" u="none" strike="noStrike" kern="1200" dirty="0">
                          <a:solidFill>
                            <a:schemeClr val="lt1"/>
                          </a:solidFill>
                          <a:effectLst>
                            <a:outerShdw blurRad="50800" dist="38100" algn="tr" rotWithShape="0">
                              <a:prstClr val="black">
                                <a:alpha val="40000"/>
                              </a:prstClr>
                            </a:outerShdw>
                          </a:effectLst>
                          <a:latin typeface="+mn-lt"/>
                          <a:ea typeface="+mn-ea"/>
                          <a:cs typeface="+mn-cs"/>
                        </a:rPr>
                        <a:t>г.</a:t>
                      </a:r>
                    </a:p>
                  </a:txBody>
                  <a:tcPr marL="8313" marR="8313" marT="8313" marB="0" anchor="ctr">
                    <a:solidFill>
                      <a:schemeClr val="accent1">
                        <a:lumMod val="60000"/>
                        <a:lumOff val="40000"/>
                      </a:schemeClr>
                    </a:solidFill>
                  </a:tcPr>
                </a:tc>
                <a:tc gridSpan="2">
                  <a:txBody>
                    <a:bodyPr/>
                    <a:lstStyle/>
                    <a:p>
                      <a:pPr marL="0" algn="ctr" defTabSz="914400" rtl="0" eaLnBrk="1" fontAlgn="ctr" latinLnBrk="0" hangingPunct="1"/>
                      <a:r>
                        <a:rPr lang="ru-RU" sz="1400" b="1" u="none" strike="noStrike" kern="1200" dirty="0">
                          <a:solidFill>
                            <a:schemeClr val="lt1"/>
                          </a:solidFill>
                          <a:effectLst>
                            <a:outerShdw blurRad="50800" dist="38100" algn="tr" rotWithShape="0">
                              <a:prstClr val="black">
                                <a:alpha val="40000"/>
                              </a:prstClr>
                            </a:outerShdw>
                          </a:effectLst>
                          <a:latin typeface="+mn-lt"/>
                          <a:ea typeface="+mn-ea"/>
                          <a:cs typeface="+mn-cs"/>
                        </a:rPr>
                        <a:t>Отклонения от плана в </a:t>
                      </a:r>
                      <a:r>
                        <a:rPr lang="ru-RU" sz="1400" b="1" u="none" strike="noStrike" kern="1200" dirty="0" smtClean="0">
                          <a:solidFill>
                            <a:schemeClr val="lt1"/>
                          </a:solidFill>
                          <a:effectLst>
                            <a:outerShdw blurRad="50800" dist="38100" algn="tr" rotWithShape="0">
                              <a:prstClr val="black">
                                <a:alpha val="40000"/>
                              </a:prstClr>
                            </a:outerShdw>
                          </a:effectLst>
                          <a:latin typeface="+mn-lt"/>
                          <a:ea typeface="+mn-ea"/>
                          <a:cs typeface="+mn-cs"/>
                        </a:rPr>
                        <a:t>2024 </a:t>
                      </a:r>
                      <a:r>
                        <a:rPr lang="ru-RU" sz="1400" b="1" u="none" strike="noStrike" kern="1200" dirty="0">
                          <a:solidFill>
                            <a:schemeClr val="lt1"/>
                          </a:solidFill>
                          <a:effectLst>
                            <a:outerShdw blurRad="50800" dist="38100" algn="tr" rotWithShape="0">
                              <a:prstClr val="black">
                                <a:alpha val="40000"/>
                              </a:prstClr>
                            </a:outerShdw>
                          </a:effectLst>
                          <a:latin typeface="+mn-lt"/>
                          <a:ea typeface="+mn-ea"/>
                          <a:cs typeface="+mn-cs"/>
                        </a:rPr>
                        <a:t>г.</a:t>
                      </a:r>
                    </a:p>
                  </a:txBody>
                  <a:tcPr marL="8313" marR="8313" marT="8313" marB="0" anchor="ctr">
                    <a:solidFill>
                      <a:schemeClr val="accent1">
                        <a:lumMod val="60000"/>
                        <a:lumOff val="40000"/>
                      </a:schemeClr>
                    </a:solidFill>
                  </a:tcPr>
                </a:tc>
                <a:tc hMerge="1">
                  <a:txBody>
                    <a:bodyPr/>
                    <a:lstStyle/>
                    <a:p>
                      <a:endParaRPr lang="ru-RU"/>
                    </a:p>
                  </a:txBody>
                  <a:tcPr/>
                </a:tc>
                <a:tc gridSpan="3">
                  <a:txBody>
                    <a:bodyPr/>
                    <a:lstStyle/>
                    <a:p>
                      <a:pPr algn="ctr" rtl="0" fontAlgn="ctr"/>
                      <a:r>
                        <a:rPr lang="ru-RU" sz="1400" u="none" strike="noStrike" dirty="0">
                          <a:effectLst>
                            <a:outerShdw blurRad="50800" dist="38100" algn="tr" rotWithShape="0">
                              <a:prstClr val="black">
                                <a:alpha val="40000"/>
                              </a:prstClr>
                            </a:outerShdw>
                          </a:effectLst>
                        </a:rPr>
                        <a:t>План</a:t>
                      </a:r>
                      <a:endParaRPr lang="ru-RU" sz="140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endParaRPr>
                    </a:p>
                  </a:txBody>
                  <a:tcPr marL="8313" marR="8313" marT="8313" marB="0" anchor="ctr">
                    <a:solidFill>
                      <a:schemeClr val="accent1">
                        <a:lumMod val="60000"/>
                        <a:lumOff val="40000"/>
                      </a:schemeClr>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952382078"/>
                  </a:ext>
                </a:extLst>
              </a:tr>
              <a:tr h="413700">
                <a:tc vMerge="1">
                  <a:txBody>
                    <a:bodyPr/>
                    <a:lstStyle/>
                    <a:p>
                      <a:endParaRPr lang="ru-RU"/>
                    </a:p>
                  </a:txBody>
                  <a:tcPr/>
                </a:tc>
                <a:tc vMerge="1">
                  <a:txBody>
                    <a:bodyPr/>
                    <a:lstStyle/>
                    <a:p>
                      <a:endParaRPr lang="ru-RU" dirty="0"/>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r>
                        <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rPr>
                        <a:t>абсолютные значения</a:t>
                      </a:r>
                      <a:endParaRPr lang="ru-RU" dirty="0"/>
                    </a:p>
                  </a:txBody>
                  <a:tcPr marL="8313" marR="8313" marT="8313" marB="0" anchor="ctr"/>
                </a:tc>
                <a:tc>
                  <a:txBody>
                    <a:bodyPr/>
                    <a:lstStyle/>
                    <a:p>
                      <a:pPr algn="ctr"/>
                      <a:r>
                        <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rPr>
                        <a:t>в %</a:t>
                      </a:r>
                      <a:endParaRPr lang="ru-RU" dirty="0"/>
                    </a:p>
                  </a:txBody>
                  <a:tcPr marL="8313" marR="8313" marT="8313" marB="0" anchor="ctr"/>
                </a:tc>
                <a:tc>
                  <a:txBody>
                    <a:bodyPr/>
                    <a:lstStyle/>
                    <a:p>
                      <a:pPr algn="ctr" rtl="0" fontAlgn="ctr"/>
                      <a:r>
                        <a:rPr lang="ru-RU" sz="1400" u="none" strike="noStrike" dirty="0" smtClean="0">
                          <a:effectLst>
                            <a:outerShdw blurRad="50800" dist="38100" algn="tr" rotWithShape="0">
                              <a:prstClr val="black">
                                <a:alpha val="40000"/>
                              </a:prstClr>
                            </a:outerShdw>
                          </a:effectLst>
                        </a:rPr>
                        <a:t>2025 </a:t>
                      </a:r>
                      <a:r>
                        <a:rPr lang="ru-RU" sz="1400" u="none" strike="noStrike" dirty="0">
                          <a:effectLst>
                            <a:outerShdw blurRad="50800" dist="38100" algn="tr" rotWithShape="0">
                              <a:prstClr val="black">
                                <a:alpha val="40000"/>
                              </a:prstClr>
                            </a:outerShdw>
                          </a:effectLst>
                        </a:rPr>
                        <a:t>г.</a:t>
                      </a:r>
                      <a:endParaRPr lang="ru-RU" sz="140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endParaRPr>
                    </a:p>
                  </a:txBody>
                  <a:tcPr marL="8313" marR="8313" marT="8313" marB="0" anchor="ctr"/>
                </a:tc>
                <a:tc>
                  <a:txBody>
                    <a:bodyPr/>
                    <a:lstStyle/>
                    <a:p>
                      <a:pPr algn="ctr" rtl="0" fontAlgn="ctr"/>
                      <a:r>
                        <a:rPr lang="ru-RU" sz="1400" u="none" strike="noStrike" dirty="0" smtClean="0">
                          <a:effectLst>
                            <a:outerShdw blurRad="50800" dist="38100" algn="tr" rotWithShape="0">
                              <a:prstClr val="black">
                                <a:alpha val="40000"/>
                              </a:prstClr>
                            </a:outerShdw>
                          </a:effectLst>
                        </a:rPr>
                        <a:t>2026 </a:t>
                      </a:r>
                      <a:r>
                        <a:rPr lang="ru-RU" sz="1400" u="none" strike="noStrike" dirty="0">
                          <a:effectLst>
                            <a:outerShdw blurRad="50800" dist="38100" algn="tr" rotWithShape="0">
                              <a:prstClr val="black">
                                <a:alpha val="40000"/>
                              </a:prstClr>
                            </a:outerShdw>
                          </a:effectLst>
                        </a:rPr>
                        <a:t>г.</a:t>
                      </a:r>
                      <a:endParaRPr lang="ru-RU" sz="140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endParaRPr>
                    </a:p>
                  </a:txBody>
                  <a:tcPr marL="8313" marR="8313" marT="8313" marB="0" anchor="ctr"/>
                </a:tc>
                <a:tc>
                  <a:txBody>
                    <a:bodyPr/>
                    <a:lstStyle/>
                    <a:p>
                      <a:pPr algn="ctr" rtl="0" fontAlgn="ctr"/>
                      <a:r>
                        <a:rPr lang="ru-RU" sz="1400" u="none" strike="noStrike" dirty="0" smtClean="0">
                          <a:effectLst>
                            <a:outerShdw blurRad="50800" dist="38100" algn="tr" rotWithShape="0">
                              <a:prstClr val="black">
                                <a:alpha val="40000"/>
                              </a:prstClr>
                            </a:outerShdw>
                          </a:effectLst>
                        </a:rPr>
                        <a:t>2027 </a:t>
                      </a:r>
                      <a:r>
                        <a:rPr lang="ru-RU" sz="1400" u="none" strike="noStrike" dirty="0">
                          <a:effectLst>
                            <a:outerShdw blurRad="50800" dist="38100" algn="tr" rotWithShape="0">
                              <a:prstClr val="black">
                                <a:alpha val="40000"/>
                              </a:prstClr>
                            </a:outerShdw>
                          </a:effectLst>
                        </a:rPr>
                        <a:t>г.</a:t>
                      </a:r>
                      <a:endParaRPr lang="ru-RU" sz="140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endParaRPr>
                    </a:p>
                  </a:txBody>
                  <a:tcPr marL="8313" marR="8313" marT="8313" marB="0" anchor="ctr"/>
                </a:tc>
                <a:extLst>
                  <a:ext uri="{0D108BD9-81ED-4DB2-BD59-A6C34878D82A}">
                    <a16:rowId xmlns:a16="http://schemas.microsoft.com/office/drawing/2014/main" val="2729211327"/>
                  </a:ext>
                </a:extLst>
              </a:tr>
              <a:tr h="373308">
                <a:tc>
                  <a:txBody>
                    <a:bodyPr/>
                    <a:lstStyle/>
                    <a:p>
                      <a:pPr algn="l" rtl="0" fontAlgn="ctr"/>
                      <a:r>
                        <a:rPr lang="ru-RU" sz="1400" b="1" u="none" strike="noStrike" dirty="0">
                          <a:effectLst>
                            <a:outerShdw blurRad="38100" dist="38100" dir="2700000" algn="tl">
                              <a:srgbClr val="000000">
                                <a:alpha val="43137"/>
                              </a:srgbClr>
                            </a:outerShdw>
                          </a:effectLst>
                        </a:rPr>
                        <a:t>Доходы (всего)</a:t>
                      </a:r>
                      <a:endParaRPr lang="ru-RU" sz="1400" b="1" i="1" u="none" strike="noStrike" dirty="0">
                        <a:solidFill>
                          <a:srgbClr val="000000"/>
                        </a:solidFill>
                        <a:effectLst>
                          <a:outerShdw blurRad="38100" dist="38100" dir="2700000" algn="tl">
                            <a:srgbClr val="000000">
                              <a:alpha val="43137"/>
                            </a:srgbClr>
                          </a:outerShdw>
                        </a:effectLst>
                        <a:latin typeface="Calibri" panose="020F0502020204030204" pitchFamily="34" charset="0"/>
                      </a:endParaRPr>
                    </a:p>
                  </a:txBody>
                  <a:tcPr marL="8313" marR="8313" marT="8313" marB="0" anchor="ctr">
                    <a:solidFill>
                      <a:schemeClr val="accent1">
                        <a:lumMod val="60000"/>
                        <a:lumOff val="40000"/>
                      </a:schemeClr>
                    </a:solidFill>
                  </a:tcP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6 093 137,2</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8313" marR="8313" marT="8313"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6 601 721,6</a:t>
                      </a:r>
                    </a:p>
                  </a:txBody>
                  <a:tcPr marL="8313" marR="8313" marT="8313"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6 079 536,9</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6161" marR="6161" marT="6161"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6 079 536,9</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6161" marR="6161" marT="6161" marB="0" anchor="ctr"/>
                </a:tc>
                <a:tc>
                  <a:txBody>
                    <a:bodyPr/>
                    <a:lstStyle/>
                    <a:p>
                      <a:pPr marL="0" algn="ctr" defTabSz="914400" rtl="0" eaLnBrk="1" fontAlgn="b" latinLnBrk="0" hangingPunct="1"/>
                      <a:r>
                        <a:rPr lang="ru-RU" sz="1400" u="none" strike="noStrike" kern="1200" dirty="0">
                          <a:solidFill>
                            <a:schemeClr val="tx1"/>
                          </a:solidFill>
                          <a:effectLst>
                            <a:outerShdw blurRad="38100" dist="38100" dir="2700000" algn="tl">
                              <a:srgbClr val="000000">
                                <a:alpha val="43137"/>
                              </a:srgbClr>
                            </a:outerShdw>
                          </a:effectLst>
                          <a:latin typeface="Calibri" panose="020F0502020204030204"/>
                          <a:ea typeface="+mn-ea"/>
                          <a:cs typeface="+mn-cs"/>
                        </a:rPr>
                        <a:t>0,00</a:t>
                      </a:r>
                    </a:p>
                  </a:txBody>
                  <a:tcPr marL="8313" marR="8313" marT="8313" marB="0" anchor="b"/>
                </a:tc>
                <a:tc>
                  <a:txBody>
                    <a:bodyPr/>
                    <a:lstStyle/>
                    <a:p>
                      <a:pPr marL="0" algn="ctr" defTabSz="914400" rtl="0" eaLnBrk="1" fontAlgn="b" latinLnBrk="0" hangingPunct="1"/>
                      <a:r>
                        <a:rPr lang="ru-RU" sz="1400" u="none" strike="noStrike" kern="1200" dirty="0">
                          <a:solidFill>
                            <a:schemeClr val="tx1"/>
                          </a:solidFill>
                          <a:effectLst>
                            <a:outerShdw blurRad="38100" dist="38100" dir="2700000" algn="tl">
                              <a:srgbClr val="000000">
                                <a:alpha val="43137"/>
                              </a:srgbClr>
                            </a:outerShdw>
                          </a:effectLst>
                          <a:latin typeface="Calibri" panose="020F0502020204030204"/>
                          <a:ea typeface="+mn-ea"/>
                          <a:cs typeface="+mn-cs"/>
                        </a:rPr>
                        <a:t>0,0</a:t>
                      </a:r>
                    </a:p>
                  </a:txBody>
                  <a:tcPr marL="8313" marR="8313" marT="8313" marB="0" anchor="b"/>
                </a:tc>
                <a:tc>
                  <a:txBody>
                    <a:bodyPr/>
                    <a:lstStyle/>
                    <a:p>
                      <a:pPr marL="0" algn="ctr" defTabSz="914400" rtl="0" eaLnBrk="1" fontAlgn="ctr" latinLnBrk="0" hangingPunct="1"/>
                      <a:r>
                        <a:rPr lang="ru-RU" sz="1400" u="none" strike="noStrike" kern="1200" dirty="0" smtClean="0">
                          <a:solidFill>
                            <a:schemeClr val="tx1"/>
                          </a:solidFill>
                          <a:effectLst>
                            <a:outerShdw blurRad="38100" dist="38100" dir="2700000" algn="tl">
                              <a:srgbClr val="000000">
                                <a:alpha val="43137"/>
                              </a:srgbClr>
                            </a:outerShdw>
                          </a:effectLst>
                          <a:latin typeface="+mn-lt"/>
                          <a:ea typeface="+mn-ea"/>
                          <a:cs typeface="+mn-cs"/>
                        </a:rPr>
                        <a:t>7 199 473,2</a:t>
                      </a:r>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txBody>
                  <a:tcPr marL="8313" marR="8313" marT="8313" marB="0" anchor="ctr"/>
                </a:tc>
                <a:tc>
                  <a:txBody>
                    <a:bodyPr/>
                    <a:lstStyle/>
                    <a:p>
                      <a:pPr marL="0" algn="ctr" defTabSz="914400" rtl="0" eaLnBrk="1" fontAlgn="ctr" latinLnBrk="0" hangingPunct="1"/>
                      <a:r>
                        <a:rPr lang="ru-RU" sz="1400" u="none" strike="noStrike" kern="1200" dirty="0" smtClean="0">
                          <a:solidFill>
                            <a:schemeClr val="tx1"/>
                          </a:solidFill>
                          <a:effectLst>
                            <a:outerShdw blurRad="38100" dist="38100" dir="2700000" algn="tl">
                              <a:srgbClr val="000000">
                                <a:alpha val="43137"/>
                              </a:srgbClr>
                            </a:outerShdw>
                          </a:effectLst>
                          <a:latin typeface="+mn-lt"/>
                          <a:ea typeface="+mn-ea"/>
                          <a:cs typeface="+mn-cs"/>
                        </a:rPr>
                        <a:t>7 285 456,3</a:t>
                      </a:r>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txBody>
                  <a:tcPr marL="8313" marR="8313" marT="8313" marB="0" anchor="ctr"/>
                </a:tc>
                <a:tc>
                  <a:txBody>
                    <a:bodyPr/>
                    <a:lstStyle/>
                    <a:p>
                      <a:pPr marL="0" algn="ctr" defTabSz="914400" rtl="0" eaLnBrk="1" fontAlgn="ctr" latinLnBrk="0" hangingPunct="1"/>
                      <a:r>
                        <a:rPr lang="ru-RU" sz="1400" u="none" strike="noStrike" kern="1200" dirty="0" smtClean="0">
                          <a:solidFill>
                            <a:schemeClr val="tx1"/>
                          </a:solidFill>
                          <a:effectLst>
                            <a:outerShdw blurRad="38100" dist="38100" dir="2700000" algn="tl">
                              <a:srgbClr val="000000">
                                <a:alpha val="43137"/>
                              </a:srgbClr>
                            </a:outerShdw>
                          </a:effectLst>
                          <a:latin typeface="+mn-lt"/>
                          <a:ea typeface="+mn-ea"/>
                          <a:cs typeface="+mn-cs"/>
                        </a:rPr>
                        <a:t>8 186 390,7</a:t>
                      </a:r>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txBody>
                  <a:tcPr marL="8313" marR="8313" marT="8313" marB="0" anchor="ctr"/>
                </a:tc>
                <a:extLst>
                  <a:ext uri="{0D108BD9-81ED-4DB2-BD59-A6C34878D82A}">
                    <a16:rowId xmlns:a16="http://schemas.microsoft.com/office/drawing/2014/main" val="1661959642"/>
                  </a:ext>
                </a:extLst>
              </a:tr>
              <a:tr h="413700">
                <a:tc>
                  <a:txBody>
                    <a:bodyPr/>
                    <a:lstStyle/>
                    <a:p>
                      <a:pPr algn="l" rtl="0" fontAlgn="b"/>
                      <a:r>
                        <a:rPr lang="ru-RU" sz="1400" b="1" u="none" strike="noStrike" dirty="0">
                          <a:effectLst>
                            <a:outerShdw blurRad="38100" dist="38100" dir="2700000" algn="tl">
                              <a:srgbClr val="000000">
                                <a:alpha val="43137"/>
                              </a:srgbClr>
                            </a:outerShdw>
                          </a:effectLst>
                        </a:rPr>
                        <a:t>в том числе налоговые и неналоговые до</a:t>
                      </a:r>
                      <a:r>
                        <a:rPr lang="ru-RU" sz="1400" b="1" u="none" strike="noStrike" kern="1200" dirty="0">
                          <a:solidFill>
                            <a:schemeClr val="lt1"/>
                          </a:solidFill>
                          <a:effectLst>
                            <a:outerShdw blurRad="38100" dist="38100" dir="2700000" algn="tl">
                              <a:srgbClr val="000000">
                                <a:alpha val="43137"/>
                              </a:srgbClr>
                            </a:outerShdw>
                          </a:effectLst>
                          <a:latin typeface="+mn-lt"/>
                          <a:ea typeface="+mn-ea"/>
                          <a:cs typeface="+mn-cs"/>
                        </a:rPr>
                        <a:t>х</a:t>
                      </a:r>
                      <a:r>
                        <a:rPr lang="ru-RU" sz="1400" b="1" u="none" strike="noStrike" dirty="0">
                          <a:effectLst>
                            <a:outerShdw blurRad="38100" dist="38100" dir="2700000" algn="tl">
                              <a:srgbClr val="000000">
                                <a:alpha val="43137"/>
                              </a:srgbClr>
                            </a:outerShdw>
                          </a:effectLst>
                        </a:rPr>
                        <a:t>оды</a:t>
                      </a:r>
                      <a:endParaRPr lang="ru-RU" sz="1400" b="1" i="0" u="none" strike="noStrike" dirty="0">
                        <a:solidFill>
                          <a:srgbClr val="000000"/>
                        </a:solidFill>
                        <a:effectLst>
                          <a:outerShdw blurRad="38100" dist="38100" dir="2700000" algn="tl">
                            <a:srgbClr val="000000">
                              <a:alpha val="43137"/>
                            </a:srgbClr>
                          </a:outerShdw>
                        </a:effectLst>
                        <a:latin typeface="Arial" panose="020B0604020202020204" pitchFamily="34" charset="0"/>
                      </a:endParaRPr>
                    </a:p>
                  </a:txBody>
                  <a:tcPr marL="8313" marR="8313" marT="8313" marB="0" anchor="ctr">
                    <a:solidFill>
                      <a:schemeClr val="accent1">
                        <a:lumMod val="60000"/>
                        <a:lumOff val="40000"/>
                      </a:schemeClr>
                    </a:solidFill>
                  </a:tcP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2 614 550,4</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8313" marR="8313" marT="8313"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2 924 246,7</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8313" marR="8313" marT="8313"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3 075 824,5</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8313" marR="8313" marT="8313"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3 075 824,5</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8313" marR="8313" marT="8313" marB="0" anchor="ctr"/>
                </a:tc>
                <a:tc>
                  <a:txBody>
                    <a:bodyPr/>
                    <a:lstStyle/>
                    <a:p>
                      <a:pPr marL="0" algn="ctr" defTabSz="914400" rtl="0" eaLnBrk="1" fontAlgn="b" latinLnBrk="0" hangingPunct="1"/>
                      <a:r>
                        <a:rPr lang="ru-RU" sz="1400" u="none" strike="noStrike" kern="1200" dirty="0">
                          <a:solidFill>
                            <a:schemeClr val="tx1"/>
                          </a:solidFill>
                          <a:effectLst>
                            <a:outerShdw blurRad="38100" dist="38100" dir="2700000" algn="tl">
                              <a:srgbClr val="000000">
                                <a:alpha val="43137"/>
                              </a:srgbClr>
                            </a:outerShdw>
                          </a:effectLst>
                          <a:latin typeface="Calibri" panose="020F0502020204030204"/>
                          <a:ea typeface="+mn-ea"/>
                          <a:cs typeface="+mn-cs"/>
                        </a:rPr>
                        <a:t>0,00</a:t>
                      </a:r>
                    </a:p>
                  </a:txBody>
                  <a:tcPr marL="8313" marR="8313" marT="8313" marB="0" anchor="b"/>
                </a:tc>
                <a:tc>
                  <a:txBody>
                    <a:bodyPr/>
                    <a:lstStyle/>
                    <a:p>
                      <a:pPr marL="0" algn="ctr" defTabSz="914400" rtl="0" eaLnBrk="1" fontAlgn="b" latinLnBrk="0" hangingPunct="1"/>
                      <a:r>
                        <a:rPr lang="ru-RU" sz="1400" u="none" strike="noStrike" kern="1200" dirty="0">
                          <a:solidFill>
                            <a:schemeClr val="tx1"/>
                          </a:solidFill>
                          <a:effectLst>
                            <a:outerShdw blurRad="38100" dist="38100" dir="2700000" algn="tl">
                              <a:srgbClr val="000000">
                                <a:alpha val="43137"/>
                              </a:srgbClr>
                            </a:outerShdw>
                          </a:effectLst>
                          <a:latin typeface="Calibri" panose="020F0502020204030204"/>
                          <a:ea typeface="+mn-ea"/>
                          <a:cs typeface="+mn-cs"/>
                        </a:rPr>
                        <a:t>0,0</a:t>
                      </a:r>
                    </a:p>
                  </a:txBody>
                  <a:tcPr marL="8313" marR="8313" marT="8313" marB="0" anchor="b"/>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3 514 476,4</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8313" marR="8313" marT="8313" marB="0" anchor="b"/>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3 869 824,8</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8313" marR="8313" marT="8313" marB="0" anchor="b"/>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4 414 475,1</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8313" marR="8313" marT="8313" marB="0" anchor="b"/>
                </a:tc>
                <a:extLst>
                  <a:ext uri="{0D108BD9-81ED-4DB2-BD59-A6C34878D82A}">
                    <a16:rowId xmlns:a16="http://schemas.microsoft.com/office/drawing/2014/main" val="1483463138"/>
                  </a:ext>
                </a:extLst>
              </a:tr>
              <a:tr h="414853">
                <a:tc>
                  <a:txBody>
                    <a:bodyPr/>
                    <a:lstStyle/>
                    <a:p>
                      <a:pPr algn="l" rtl="0" fontAlgn="b"/>
                      <a:r>
                        <a:rPr lang="ru-RU" sz="1400" b="1" u="none" strike="noStrike" kern="1200" dirty="0">
                          <a:solidFill>
                            <a:schemeClr val="lt1"/>
                          </a:solidFill>
                          <a:effectLst>
                            <a:outerShdw blurRad="38100" dist="38100" dir="2700000" algn="tl">
                              <a:srgbClr val="000000">
                                <a:alpha val="43137"/>
                              </a:srgbClr>
                            </a:outerShdw>
                          </a:effectLst>
                          <a:latin typeface="+mn-lt"/>
                          <a:ea typeface="+mn-ea"/>
                          <a:cs typeface="+mn-cs"/>
                        </a:rPr>
                        <a:t>Безвозмездные поступления</a:t>
                      </a:r>
                    </a:p>
                  </a:txBody>
                  <a:tcPr marL="8313" marR="8313" marT="8313" marB="0" anchor="ctr">
                    <a:solidFill>
                      <a:schemeClr val="accent1">
                        <a:lumMod val="60000"/>
                        <a:lumOff val="40000"/>
                      </a:schemeClr>
                    </a:solidFill>
                  </a:tcP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3 478 586,8</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3 677 474,9</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3 003 712,5</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8313" marR="8313" marT="8313"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3 003 712,5</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8313" marR="8313" marT="8313" marB="0" anchor="ctr"/>
                </a:tc>
                <a:tc>
                  <a:txBody>
                    <a:bodyPr/>
                    <a:lstStyle/>
                    <a:p>
                      <a:pPr marL="0" algn="ctr" defTabSz="914400" rtl="0" eaLnBrk="1" fontAlgn="b" latinLnBrk="0" hangingPunct="1"/>
                      <a:r>
                        <a:rPr lang="ru-RU" sz="1400" u="none" strike="noStrike" kern="1200" dirty="0">
                          <a:solidFill>
                            <a:schemeClr val="tx1"/>
                          </a:solidFill>
                          <a:effectLst>
                            <a:outerShdw blurRad="38100" dist="38100" dir="2700000" algn="tl">
                              <a:srgbClr val="000000">
                                <a:alpha val="43137"/>
                              </a:srgbClr>
                            </a:outerShdw>
                          </a:effectLst>
                          <a:latin typeface="Calibri" panose="020F0502020204030204"/>
                          <a:ea typeface="+mn-ea"/>
                          <a:cs typeface="+mn-cs"/>
                        </a:rPr>
                        <a:t>0,00</a:t>
                      </a:r>
                    </a:p>
                  </a:txBody>
                  <a:tcPr marL="8313" marR="8313" marT="8313" marB="0" anchor="b"/>
                </a:tc>
                <a:tc>
                  <a:txBody>
                    <a:bodyPr/>
                    <a:lstStyle/>
                    <a:p>
                      <a:pPr marL="0" algn="ctr" defTabSz="914400" rtl="0" eaLnBrk="1" fontAlgn="b" latinLnBrk="0" hangingPunct="1"/>
                      <a:r>
                        <a:rPr lang="ru-RU" sz="1400" u="none" strike="noStrike" kern="1200" dirty="0">
                          <a:solidFill>
                            <a:schemeClr val="tx1"/>
                          </a:solidFill>
                          <a:effectLst>
                            <a:outerShdw blurRad="38100" dist="38100" dir="2700000" algn="tl">
                              <a:srgbClr val="000000">
                                <a:alpha val="43137"/>
                              </a:srgbClr>
                            </a:outerShdw>
                          </a:effectLst>
                          <a:latin typeface="Calibri" panose="020F0502020204030204"/>
                          <a:ea typeface="+mn-ea"/>
                          <a:cs typeface="+mn-cs"/>
                        </a:rPr>
                        <a:t>0,0</a:t>
                      </a:r>
                    </a:p>
                  </a:txBody>
                  <a:tcPr marL="8313" marR="8313" marT="8313" marB="0" anchor="b"/>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3 686 996,8</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3 415 631,5</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3 771 915,6</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tc>
                <a:extLst>
                  <a:ext uri="{0D108BD9-81ED-4DB2-BD59-A6C34878D82A}">
                    <a16:rowId xmlns:a16="http://schemas.microsoft.com/office/drawing/2014/main" val="269821288"/>
                  </a:ext>
                </a:extLst>
              </a:tr>
            </a:tbl>
          </a:graphicData>
        </a:graphic>
      </p:graphicFrame>
      <p:graphicFrame>
        <p:nvGraphicFramePr>
          <p:cNvPr id="8" name="Диаграмма 7">
            <a:extLst>
              <a:ext uri="{FF2B5EF4-FFF2-40B4-BE49-F238E27FC236}">
                <a16:creationId xmlns:a16="http://schemas.microsoft.com/office/drawing/2014/main" id="{7BC95A5B-0887-4ED5-90B1-72FCD29D8989}"/>
              </a:ext>
            </a:extLst>
          </p:cNvPr>
          <p:cNvGraphicFramePr/>
          <p:nvPr>
            <p:extLst>
              <p:ext uri="{D42A27DB-BD31-4B8C-83A1-F6EECF244321}">
                <p14:modId xmlns:p14="http://schemas.microsoft.com/office/powerpoint/2010/main" val="1136860944"/>
              </p:ext>
            </p:extLst>
          </p:nvPr>
        </p:nvGraphicFramePr>
        <p:xfrm>
          <a:off x="1173478" y="3937055"/>
          <a:ext cx="9875520" cy="2912709"/>
        </p:xfrm>
        <a:graphic>
          <a:graphicData uri="http://schemas.openxmlformats.org/drawingml/2006/chart">
            <c:chart xmlns:c="http://schemas.openxmlformats.org/drawingml/2006/chart" xmlns:r="http://schemas.openxmlformats.org/officeDocument/2006/relationships" r:id="rId2"/>
          </a:graphicData>
        </a:graphic>
      </p:graphicFrame>
      <p:sp>
        <p:nvSpPr>
          <p:cNvPr id="9" name="Прямоугольник 8">
            <a:extLst>
              <a:ext uri="{FF2B5EF4-FFF2-40B4-BE49-F238E27FC236}">
                <a16:creationId xmlns:a16="http://schemas.microsoft.com/office/drawing/2014/main" id="{A6F2E1BC-0795-4F76-85B7-D5CFAE15D137}"/>
              </a:ext>
            </a:extLst>
          </p:cNvPr>
          <p:cNvSpPr/>
          <p:nvPr/>
        </p:nvSpPr>
        <p:spPr>
          <a:xfrm>
            <a:off x="11048999" y="1288647"/>
            <a:ext cx="959173" cy="307777"/>
          </a:xfrm>
          <a:prstGeom prst="rect">
            <a:avLst/>
          </a:prstGeom>
        </p:spPr>
        <p:txBody>
          <a:bodyPr wrap="none">
            <a:spAutoFit/>
          </a:bodyPr>
          <a:lstStyle/>
          <a:p>
            <a:r>
              <a:rPr lang="ru-RU" sz="1400" dirty="0"/>
              <a:t>(тыс. руб.)</a:t>
            </a:r>
          </a:p>
        </p:txBody>
      </p:sp>
      <p:sp>
        <p:nvSpPr>
          <p:cNvPr id="3" name="Заголовок 2">
            <a:extLst>
              <a:ext uri="{FF2B5EF4-FFF2-40B4-BE49-F238E27FC236}">
                <a16:creationId xmlns:a16="http://schemas.microsoft.com/office/drawing/2014/main" id="{A1706DF7-1D40-4CF9-ACE7-73EFF93E7744}"/>
              </a:ext>
            </a:extLst>
          </p:cNvPr>
          <p:cNvSpPr>
            <a:spLocks noGrp="1"/>
          </p:cNvSpPr>
          <p:nvPr>
            <p:ph type="title"/>
          </p:nvPr>
        </p:nvSpPr>
        <p:spPr>
          <a:xfrm>
            <a:off x="543208" y="792480"/>
            <a:ext cx="11404951" cy="369332"/>
          </a:xfrm>
        </p:spPr>
        <p:txBody>
          <a:bodyPr>
            <a:noAutofit/>
          </a:bodyPr>
          <a:lstStyle/>
          <a:p>
            <a:pPr algn="ctr"/>
            <a:r>
              <a:rPr lang="ru-RU" sz="3600" dirty="0"/>
              <a:t>Динамика доходной части бюджета городского округа </a:t>
            </a:r>
            <a:r>
              <a:rPr lang="ru-RU" sz="3600" dirty="0" smtClean="0"/>
              <a:t>2022-2027 </a:t>
            </a:r>
            <a:r>
              <a:rPr lang="ru-RU" sz="3600" dirty="0"/>
              <a:t>гг.</a:t>
            </a:r>
            <a:br>
              <a:rPr lang="ru-RU" sz="3600" dirty="0"/>
            </a:br>
            <a:endParaRPr lang="ru-RU" sz="3600" dirty="0"/>
          </a:p>
        </p:txBody>
      </p:sp>
      <p:pic>
        <p:nvPicPr>
          <p:cNvPr id="10" name="Объект 6">
            <a:extLst>
              <a:ext uri="{FF2B5EF4-FFF2-40B4-BE49-F238E27FC236}">
                <a16:creationId xmlns:a16="http://schemas.microsoft.com/office/drawing/2014/main" id="{28FDD45D-6C7D-46A1-AB15-39EEB4276B36}"/>
              </a:ext>
            </a:extLst>
          </p:cNvPr>
          <p:cNvPicPr>
            <a:picLocks noGrp="1" noChangeAspect="1"/>
          </p:cNvPicPr>
          <p:nvPr>
            <p:ph idx="1"/>
          </p:nvPr>
        </p:nvPicPr>
        <p:blipFill>
          <a:blip r:embed="rId3" cstate="hqprint">
            <a:extLst>
              <a:ext uri="{28A0092B-C50C-407E-A947-70E740481C1C}">
                <a14:useLocalDpi xmlns:a14="http://schemas.microsoft.com/office/drawing/2010/main" val="0"/>
              </a:ext>
            </a:extLst>
          </a:blip>
          <a:stretch>
            <a:fillRect/>
          </a:stretch>
        </p:blipFill>
        <p:spPr>
          <a:xfrm>
            <a:off x="153910" y="170694"/>
            <a:ext cx="760490" cy="342008"/>
          </a:xfrm>
        </p:spPr>
      </p:pic>
    </p:spTree>
    <p:extLst>
      <p:ext uri="{BB962C8B-B14F-4D97-AF65-F5344CB8AC3E}">
        <p14:creationId xmlns:p14="http://schemas.microsoft.com/office/powerpoint/2010/main" val="3917708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16</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extLst>
              <p:ext uri="{D42A27DB-BD31-4B8C-83A1-F6EECF244321}">
                <p14:modId xmlns:p14="http://schemas.microsoft.com/office/powerpoint/2010/main" val="32172277"/>
              </p:ext>
            </p:extLst>
          </p:nvPr>
        </p:nvGraphicFramePr>
        <p:xfrm>
          <a:off x="289711" y="1290639"/>
          <a:ext cx="11748378" cy="5184734"/>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57966">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marL="0" algn="l"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1 00 00 000 00 0000 000</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НАЛОГОВЫЕ И НЕНАЛОГОВЫЕ ДОХОДЫ</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2 924 246,7</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solidFill>
                            <a:schemeClr val="dk1"/>
                          </a:solidFill>
                          <a:effectLst/>
                          <a:latin typeface="Arial" panose="020B0604020202020204" pitchFamily="34" charset="0"/>
                          <a:ea typeface="+mn-ea"/>
                          <a:cs typeface="Arial" panose="020B0604020202020204" pitchFamily="34" charset="0"/>
                        </a:rPr>
                        <a:t>3 075 824,5</a:t>
                      </a:r>
                    </a:p>
                  </a:txBody>
                  <a:tcPr marL="9525" marR="9525" marT="9525" marB="0" anchor="ctr"/>
                </a:tc>
                <a:tc>
                  <a:txBody>
                    <a:bodyPr/>
                    <a:lstStyle/>
                    <a:p>
                      <a:pPr marL="0" algn="ctr" defTabSz="914400" rtl="0" eaLnBrk="1" fontAlgn="b" latinLnBrk="0" hangingPunct="1"/>
                      <a:r>
                        <a:rPr lang="ru-RU" sz="800" b="1" u="none" strike="noStrike" kern="1200" dirty="0">
                          <a:solidFill>
                            <a:schemeClr val="dk1"/>
                          </a:solidFill>
                          <a:effectLst/>
                          <a:latin typeface="Arial" panose="020B0604020202020204" pitchFamily="34" charset="0"/>
                          <a:ea typeface="+mn-ea"/>
                          <a:cs typeface="Arial" panose="020B0604020202020204" pitchFamily="34" charset="0"/>
                        </a:rPr>
                        <a:t>3 514 476,4</a:t>
                      </a: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3 869 824,8</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a:effectLst/>
                          <a:latin typeface="Arial" panose="020B0604020202020204" pitchFamily="34" charset="0"/>
                          <a:cs typeface="Arial" panose="020B0604020202020204" pitchFamily="34" charset="0"/>
                        </a:rPr>
                        <a:t>4 414 475,1</a:t>
                      </a:r>
                      <a:endParaRPr lang="ru-RU" sz="8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135595096"/>
                  </a:ext>
                </a:extLst>
              </a:tr>
              <a:tr h="230946">
                <a:tc>
                  <a:txBody>
                    <a:bodyPr/>
                    <a:lstStyle/>
                    <a:p>
                      <a:pPr marL="0" algn="l"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1 01 00 000 00 0000 000</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НАЛОГИ НА ПРИБЫЛЬ, ДОХОДЫ</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940 022,0</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solidFill>
                            <a:schemeClr val="dk1"/>
                          </a:solidFill>
                          <a:effectLst/>
                          <a:latin typeface="Arial" panose="020B0604020202020204" pitchFamily="34" charset="0"/>
                          <a:ea typeface="+mn-ea"/>
                          <a:cs typeface="Arial" panose="020B0604020202020204" pitchFamily="34" charset="0"/>
                        </a:rPr>
                        <a:t>1 009 337,3</a:t>
                      </a:r>
                    </a:p>
                  </a:txBody>
                  <a:tcPr marL="9525" marR="9525" marT="9525" marB="0" anchor="ctr"/>
                </a:tc>
                <a:tc>
                  <a:txBody>
                    <a:bodyPr/>
                    <a:lstStyle/>
                    <a:p>
                      <a:pPr marL="0" algn="ctr" defTabSz="914400" rtl="0" eaLnBrk="1" fontAlgn="b" latinLnBrk="0" hangingPunct="1"/>
                      <a:r>
                        <a:rPr lang="ru-RU" sz="800" b="1" u="none" strike="noStrike" kern="1200" dirty="0">
                          <a:solidFill>
                            <a:schemeClr val="dk1"/>
                          </a:solidFill>
                          <a:effectLst/>
                          <a:latin typeface="Arial" panose="020B0604020202020204" pitchFamily="34" charset="0"/>
                          <a:ea typeface="+mn-ea"/>
                          <a:cs typeface="Arial" panose="020B0604020202020204" pitchFamily="34" charset="0"/>
                        </a:rPr>
                        <a:t>1 279 778,4</a:t>
                      </a: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1 440 251,2</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1 646 336,7</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3322408017"/>
                  </a:ext>
                </a:extLst>
              </a:tr>
              <a:tr h="230946">
                <a:tc>
                  <a:txBody>
                    <a:bodyPr/>
                    <a:lstStyle/>
                    <a:p>
                      <a:pPr marL="0" algn="l" defTabSz="914400" rtl="0" eaLnBrk="1" fontAlgn="b" latinLnBrk="0" hangingPunct="1"/>
                      <a:r>
                        <a:rPr lang="ru-RU" sz="800" u="none" strike="noStrike" kern="1200">
                          <a:effectLst/>
                          <a:latin typeface="Arial" panose="020B0604020202020204" pitchFamily="34" charset="0"/>
                          <a:cs typeface="Arial" panose="020B0604020202020204" pitchFamily="34" charset="0"/>
                        </a:rPr>
                        <a:t>1 01 02 000 01 0000 110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Налог на доходы физических лиц</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940 022,0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solidFill>
                            <a:schemeClr val="dk1"/>
                          </a:solidFill>
                          <a:effectLst/>
                          <a:latin typeface="Arial" panose="020B0604020202020204" pitchFamily="34" charset="0"/>
                          <a:ea typeface="+mn-ea"/>
                          <a:cs typeface="Arial" panose="020B0604020202020204" pitchFamily="34" charset="0"/>
                        </a:rPr>
                        <a:t>1 009 337,3</a:t>
                      </a:r>
                    </a:p>
                  </a:txBody>
                  <a:tcPr marL="9525" marR="9525" marT="9525" marB="0" anchor="ctr"/>
                </a:tc>
                <a:tc>
                  <a:txBody>
                    <a:bodyPr/>
                    <a:lstStyle/>
                    <a:p>
                      <a:pPr marL="0" algn="ctr" defTabSz="914400" rtl="0" eaLnBrk="1" fontAlgn="b" latinLnBrk="0" hangingPunct="1"/>
                      <a:r>
                        <a:rPr lang="ru-RU" sz="800" u="none" strike="noStrike" kern="1200" dirty="0">
                          <a:solidFill>
                            <a:schemeClr val="dk1"/>
                          </a:solidFill>
                          <a:effectLst/>
                          <a:latin typeface="Arial" panose="020B0604020202020204" pitchFamily="34" charset="0"/>
                          <a:ea typeface="+mn-ea"/>
                          <a:cs typeface="Arial" panose="020B0604020202020204" pitchFamily="34" charset="0"/>
                        </a:rPr>
                        <a:t>1 279 778,4</a:t>
                      </a: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1 440 251,2</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1 646 336,7</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436005037"/>
                  </a:ext>
                </a:extLst>
              </a:tr>
              <a:tr h="357966">
                <a:tc>
                  <a:txBody>
                    <a:bodyPr/>
                    <a:lstStyle/>
                    <a:p>
                      <a:pPr marL="0" algn="l"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1 03 00 000 00 0000 000</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НАЛОГИ НА ТОВАРЫ (РАБОТЫ, УСЛУГИ), РЕАЛИЗУЕМЫЕ НА ТЕРРИТОРИИ РОССИЙСКОЙ ФЕДЕРАЦИИ</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a:effectLst/>
                          <a:latin typeface="Arial" panose="020B0604020202020204" pitchFamily="34" charset="0"/>
                          <a:cs typeface="Arial" panose="020B0604020202020204" pitchFamily="34" charset="0"/>
                        </a:rPr>
                        <a:t>11 160,7</a:t>
                      </a:r>
                      <a:endParaRPr lang="ru-RU" sz="8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solidFill>
                            <a:schemeClr val="dk1"/>
                          </a:solidFill>
                          <a:effectLst/>
                          <a:latin typeface="Arial" panose="020B0604020202020204" pitchFamily="34" charset="0"/>
                          <a:ea typeface="+mn-ea"/>
                          <a:cs typeface="Arial" panose="020B0604020202020204" pitchFamily="34" charset="0"/>
                        </a:rPr>
                        <a:t>12 493,6</a:t>
                      </a: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11 817,1</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12 690,1</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13 269,6</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1347569359"/>
                  </a:ext>
                </a:extLst>
              </a:tr>
              <a:tr h="357966">
                <a:tc>
                  <a:txBody>
                    <a:bodyPr/>
                    <a:lstStyle/>
                    <a:p>
                      <a:pPr marL="0" algn="l" defTabSz="914400" rtl="0" eaLnBrk="1" fontAlgn="b" latinLnBrk="0" hangingPunct="1"/>
                      <a:r>
                        <a:rPr lang="ru-RU" sz="800" u="none" strike="noStrike" kern="1200">
                          <a:effectLst/>
                          <a:latin typeface="Arial" panose="020B0604020202020204" pitchFamily="34" charset="0"/>
                          <a:cs typeface="Arial" panose="020B0604020202020204" pitchFamily="34" charset="0"/>
                        </a:rPr>
                        <a:t>1 03 02 000 01 0000 110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Акцизы по подакцизным товарам (продукции), производимым на территории Российской Федерации</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11 160,7</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solidFill>
                            <a:schemeClr val="dk1"/>
                          </a:solidFill>
                          <a:effectLst/>
                          <a:latin typeface="Arial" panose="020B0604020202020204" pitchFamily="34" charset="0"/>
                          <a:ea typeface="+mn-ea"/>
                          <a:cs typeface="Arial" panose="020B0604020202020204" pitchFamily="34" charset="0"/>
                        </a:rPr>
                        <a:t>12 493,6</a:t>
                      </a: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11 817,1</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12 690,1</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13 269,6</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584367982"/>
                  </a:ext>
                </a:extLst>
              </a:tr>
              <a:tr h="230946">
                <a:tc>
                  <a:txBody>
                    <a:bodyPr/>
                    <a:lstStyle/>
                    <a:p>
                      <a:pPr marL="0" algn="l"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1 05 00 000 00 0000 000</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НАЛОГИ НА СОВОКУПНЫЙ ДОХОД</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703 750,9</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solidFill>
                            <a:schemeClr val="dk1"/>
                          </a:solidFill>
                          <a:effectLst/>
                          <a:latin typeface="Arial" panose="020B0604020202020204" pitchFamily="34" charset="0"/>
                          <a:ea typeface="+mn-ea"/>
                          <a:cs typeface="Arial" panose="020B0604020202020204" pitchFamily="34" charset="0"/>
                        </a:rPr>
                        <a:t>943 133,4</a:t>
                      </a:r>
                    </a:p>
                  </a:txBody>
                  <a:tcPr marL="9525" marR="9525" marT="9525" marB="0" anchor="ctr"/>
                </a:tc>
                <a:tc>
                  <a:txBody>
                    <a:bodyPr/>
                    <a:lstStyle/>
                    <a:p>
                      <a:pPr marL="0" algn="ctr" defTabSz="914400" rtl="0" eaLnBrk="1" fontAlgn="b" latinLnBrk="0" hangingPunct="1"/>
                      <a:r>
                        <a:rPr lang="ru-RU" sz="800" b="1" u="none" strike="noStrike" kern="1200" dirty="0">
                          <a:solidFill>
                            <a:schemeClr val="dk1"/>
                          </a:solidFill>
                          <a:effectLst/>
                          <a:latin typeface="Arial" panose="020B0604020202020204" pitchFamily="34" charset="0"/>
                          <a:ea typeface="+mn-ea"/>
                          <a:cs typeface="Arial" panose="020B0604020202020204" pitchFamily="34" charset="0"/>
                        </a:rPr>
                        <a:t>1 213 104,1</a:t>
                      </a: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1 394 656,1</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1 698 927,8</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339754622"/>
                  </a:ext>
                </a:extLst>
              </a:tr>
              <a:tr h="357966">
                <a:tc>
                  <a:txBody>
                    <a:bodyPr/>
                    <a:lstStyle/>
                    <a:p>
                      <a:pPr marL="0" algn="l" defTabSz="914400" rtl="0" eaLnBrk="1" fontAlgn="b" latinLnBrk="0" hangingPunct="1"/>
                      <a:r>
                        <a:rPr lang="ru-RU" sz="800" u="none" strike="noStrike" kern="1200">
                          <a:effectLst/>
                          <a:latin typeface="Arial" panose="020B0604020202020204" pitchFamily="34" charset="0"/>
                          <a:cs typeface="Arial" panose="020B0604020202020204" pitchFamily="34" charset="0"/>
                        </a:rPr>
                        <a:t>1 05 01 000 00 0000 110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Налог, взимаемый в связи с применением упрощенной системы налогообложения</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688 107,7</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solidFill>
                            <a:schemeClr val="dk1"/>
                          </a:solidFill>
                          <a:effectLst/>
                          <a:latin typeface="Arial" panose="020B0604020202020204" pitchFamily="34" charset="0"/>
                          <a:ea typeface="+mn-ea"/>
                          <a:cs typeface="Arial" panose="020B0604020202020204" pitchFamily="34" charset="0"/>
                        </a:rPr>
                        <a:t>893 322,9</a:t>
                      </a:r>
                    </a:p>
                  </a:txBody>
                  <a:tcPr marL="9525" marR="9525" marT="9525" marB="0" anchor="ctr"/>
                </a:tc>
                <a:tc>
                  <a:txBody>
                    <a:bodyPr/>
                    <a:lstStyle/>
                    <a:p>
                      <a:pPr marL="0" algn="ctr" defTabSz="914400" rtl="0" eaLnBrk="1" fontAlgn="b" latinLnBrk="0" hangingPunct="1"/>
                      <a:r>
                        <a:rPr lang="ru-RU" sz="800" u="none" strike="noStrike" kern="1200" dirty="0">
                          <a:solidFill>
                            <a:schemeClr val="dk1"/>
                          </a:solidFill>
                          <a:effectLst/>
                          <a:latin typeface="Arial" panose="020B0604020202020204" pitchFamily="34" charset="0"/>
                          <a:ea typeface="+mn-ea"/>
                          <a:cs typeface="Arial" panose="020B0604020202020204" pitchFamily="34" charset="0"/>
                        </a:rPr>
                        <a:t>1 137 390,0</a:t>
                      </a: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1 334 065,0</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1 632 711,8</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2992045659"/>
                  </a:ext>
                </a:extLst>
              </a:tr>
              <a:tr h="357966">
                <a:tc>
                  <a:txBody>
                    <a:bodyPr/>
                    <a:lstStyle/>
                    <a:p>
                      <a:pPr marL="0" algn="l" defTabSz="914400" rtl="0" eaLnBrk="1" fontAlgn="b" latinLnBrk="0" hangingPunct="1"/>
                      <a:r>
                        <a:rPr lang="ru-RU" sz="800" u="none" strike="noStrike" kern="1200">
                          <a:effectLst/>
                          <a:latin typeface="Arial" panose="020B0604020202020204" pitchFamily="34" charset="0"/>
                          <a:cs typeface="Arial" panose="020B0604020202020204" pitchFamily="34" charset="0"/>
                        </a:rPr>
                        <a:t>1 05 04 000 02 0000 110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Налог, взимаемый в связи с применением патентной системы налогообложения</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15 850,4</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solidFill>
                            <a:schemeClr val="dk1"/>
                          </a:solidFill>
                          <a:effectLst/>
                          <a:latin typeface="Arial" panose="020B0604020202020204" pitchFamily="34" charset="0"/>
                          <a:ea typeface="+mn-ea"/>
                          <a:cs typeface="Arial" panose="020B0604020202020204" pitchFamily="34" charset="0"/>
                        </a:rPr>
                        <a:t>46 351,0</a:t>
                      </a: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69 849,7</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54 162,4</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59 190,7</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1032490024"/>
                  </a:ext>
                </a:extLst>
              </a:tr>
              <a:tr h="357966">
                <a:tc>
                  <a:txBody>
                    <a:bodyPr/>
                    <a:lstStyle/>
                    <a:p>
                      <a:pPr marL="0" algn="l" defTabSz="914400" rtl="0" eaLnBrk="1" fontAlgn="b" latinLnBrk="0" hangingPunct="1"/>
                      <a:r>
                        <a:rPr lang="ru-RU" sz="800" u="none" strike="noStrike" kern="1200">
                          <a:effectLst/>
                          <a:latin typeface="Arial" panose="020B0604020202020204" pitchFamily="34" charset="0"/>
                          <a:cs typeface="Arial" panose="020B0604020202020204" pitchFamily="34" charset="0"/>
                        </a:rPr>
                        <a:t>1 05 04 010 02 0000 110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Налог, взимаемый в связи с применением патентной системы налогообложения, зачисляемый в бюджеты городских округов</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15 850,4</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solidFill>
                            <a:schemeClr val="dk1"/>
                          </a:solidFill>
                          <a:effectLst/>
                          <a:latin typeface="Arial" panose="020B0604020202020204" pitchFamily="34" charset="0"/>
                          <a:ea typeface="+mn-ea"/>
                          <a:cs typeface="Arial" panose="020B0604020202020204" pitchFamily="34" charset="0"/>
                        </a:rPr>
                        <a:t>46 351,0</a:t>
                      </a: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69 849,7</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54 162,4</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59 190,7</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04752390"/>
                  </a:ext>
                </a:extLst>
              </a:tr>
              <a:tr h="531175">
                <a:tc>
                  <a:txBody>
                    <a:bodyPr/>
                    <a:lstStyle/>
                    <a:p>
                      <a:pPr marL="0" algn="l" defTabSz="914400" rtl="0" eaLnBrk="1" fontAlgn="b" latinLnBrk="0" hangingPunct="1"/>
                      <a:r>
                        <a:rPr lang="ru-RU" sz="800" u="none" strike="noStrike" kern="1200">
                          <a:effectLst/>
                          <a:latin typeface="Arial" panose="020B0604020202020204" pitchFamily="34" charset="0"/>
                          <a:cs typeface="Arial" panose="020B0604020202020204" pitchFamily="34" charset="0"/>
                        </a:rPr>
                        <a:t>1 05 07 000 01 0000 110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Налог, взимаемый в связи с применением специального налогового режима "Автоматизированная упрощенная система налогообложения"</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1829,2</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solidFill>
                            <a:schemeClr val="dk1"/>
                          </a:solidFill>
                          <a:effectLst/>
                          <a:latin typeface="Arial" panose="020B0604020202020204" pitchFamily="34" charset="0"/>
                          <a:ea typeface="+mn-ea"/>
                          <a:cs typeface="Arial" panose="020B0604020202020204" pitchFamily="34" charset="0"/>
                        </a:rPr>
                        <a:t>3 033,8</a:t>
                      </a: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5 864,4</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6 428,7</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7 025,3</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425288904"/>
                  </a:ext>
                </a:extLst>
              </a:tr>
              <a:tr h="357966">
                <a:tc>
                  <a:txBody>
                    <a:bodyPr/>
                    <a:lstStyle/>
                    <a:p>
                      <a:pPr marL="0" algn="l" defTabSz="914400" rtl="0" eaLnBrk="1" fontAlgn="b" latinLnBrk="0" hangingPunct="1"/>
                      <a:r>
                        <a:rPr lang="ru-RU" sz="800" u="none" strike="noStrike" kern="1200">
                          <a:effectLst/>
                          <a:latin typeface="Arial" panose="020B0604020202020204" pitchFamily="34" charset="0"/>
                          <a:cs typeface="Arial" panose="020B0604020202020204" pitchFamily="34" charset="0"/>
                        </a:rPr>
                        <a:t>1 05 07 000 01 0000 110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Налог, взимаемый в связи с применением специального налогового режима "Автоматизированная упрощенная система налогообложения"</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1829,2</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solidFill>
                            <a:schemeClr val="dk1"/>
                          </a:solidFill>
                          <a:effectLst/>
                          <a:latin typeface="Arial" panose="020B0604020202020204" pitchFamily="34" charset="0"/>
                          <a:ea typeface="+mn-ea"/>
                          <a:cs typeface="Arial" panose="020B0604020202020204" pitchFamily="34" charset="0"/>
                        </a:rPr>
                        <a:t>3 033,8</a:t>
                      </a: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5 864,4</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6 428,7</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7 025,3</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266741480"/>
                  </a:ext>
                </a:extLst>
              </a:tr>
              <a:tr h="230946">
                <a:tc>
                  <a:txBody>
                    <a:bodyPr/>
                    <a:lstStyle/>
                    <a:p>
                      <a:pPr marL="0" algn="l"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1 06 00 000 00 0000 000</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НАЛОГИ НА ИМУЩЕСТВО</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391 255,4</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solidFill>
                            <a:schemeClr val="dk1"/>
                          </a:solidFill>
                          <a:effectLst/>
                          <a:latin typeface="Arial" panose="020B0604020202020204" pitchFamily="34" charset="0"/>
                          <a:ea typeface="+mn-ea"/>
                          <a:cs typeface="Arial" panose="020B0604020202020204" pitchFamily="34" charset="0"/>
                        </a:rPr>
                        <a:t>443 658,0</a:t>
                      </a: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468 307,3</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499 581,3</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532 048,4</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1411454162"/>
                  </a:ext>
                </a:extLst>
              </a:tr>
              <a:tr h="230946">
                <a:tc>
                  <a:txBody>
                    <a:bodyPr/>
                    <a:lstStyle/>
                    <a:p>
                      <a:pPr marL="0" algn="l" defTabSz="914400" rtl="0" eaLnBrk="1" fontAlgn="b" latinLnBrk="0" hangingPunct="1"/>
                      <a:r>
                        <a:rPr lang="ru-RU" sz="800" u="none" strike="noStrike" kern="1200">
                          <a:effectLst/>
                          <a:latin typeface="Arial" panose="020B0604020202020204" pitchFamily="34" charset="0"/>
                          <a:cs typeface="Arial" panose="020B0604020202020204" pitchFamily="34" charset="0"/>
                        </a:rPr>
                        <a:t>1 06 01 000 00 0000 110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Налог на имущество физических лиц</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145 004,7</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solidFill>
                            <a:schemeClr val="dk1"/>
                          </a:solidFill>
                          <a:effectLst/>
                          <a:latin typeface="Arial" panose="020B0604020202020204" pitchFamily="34" charset="0"/>
                          <a:ea typeface="+mn-ea"/>
                          <a:cs typeface="Arial" panose="020B0604020202020204" pitchFamily="34" charset="0"/>
                        </a:rPr>
                        <a:t>143 658,0</a:t>
                      </a: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166 836,2</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192 879,5</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222 987,7</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1371982376"/>
                  </a:ext>
                </a:extLst>
              </a:tr>
              <a:tr h="531175">
                <a:tc>
                  <a:txBody>
                    <a:bodyPr/>
                    <a:lstStyle/>
                    <a:p>
                      <a:pPr marL="0" algn="l" defTabSz="914400" rtl="0" eaLnBrk="1" fontAlgn="b" latinLnBrk="0" hangingPunct="1"/>
                      <a:r>
                        <a:rPr lang="ru-RU" sz="800" u="none" strike="noStrike" kern="1200">
                          <a:effectLst/>
                          <a:latin typeface="Arial" panose="020B0604020202020204" pitchFamily="34" charset="0"/>
                          <a:cs typeface="Arial" panose="020B0604020202020204" pitchFamily="34" charset="0"/>
                        </a:rPr>
                        <a:t>1 06 01 020 04 0000 110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Налог на имущество физических лиц, взимаемый по ставкам, применяемым к объектам налогообложения, расположенным в границах городских округов</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145 004,7</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solidFill>
                            <a:schemeClr val="dk1"/>
                          </a:solidFill>
                          <a:effectLst/>
                          <a:latin typeface="Arial" panose="020B0604020202020204" pitchFamily="34" charset="0"/>
                          <a:ea typeface="+mn-ea"/>
                          <a:cs typeface="Arial" panose="020B0604020202020204" pitchFamily="34" charset="0"/>
                        </a:rPr>
                        <a:t>143 658,0</a:t>
                      </a: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166 836,2</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192 879,5</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222 987,7</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4034388787"/>
                  </a:ext>
                </a:extLst>
              </a:tr>
            </a:tbl>
          </a:graphicData>
        </a:graphic>
      </p:graphicFrame>
    </p:spTree>
    <p:extLst>
      <p:ext uri="{BB962C8B-B14F-4D97-AF65-F5344CB8AC3E}">
        <p14:creationId xmlns:p14="http://schemas.microsoft.com/office/powerpoint/2010/main" val="945577477"/>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17</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extLst>
              <p:ext uri="{D42A27DB-BD31-4B8C-83A1-F6EECF244321}">
                <p14:modId xmlns:p14="http://schemas.microsoft.com/office/powerpoint/2010/main" val="3247247878"/>
              </p:ext>
            </p:extLst>
          </p:nvPr>
        </p:nvGraphicFramePr>
        <p:xfrm>
          <a:off x="153910" y="1290639"/>
          <a:ext cx="11884179" cy="4932138"/>
        </p:xfrm>
        <a:graphic>
          <a:graphicData uri="http://schemas.openxmlformats.org/drawingml/2006/table">
            <a:tbl>
              <a:tblPr>
                <a:tableStyleId>{3C2FFA5D-87B4-456A-9821-1D502468CF0F}</a:tableStyleId>
              </a:tblPr>
              <a:tblGrid>
                <a:gridCol w="1896728">
                  <a:extLst>
                    <a:ext uri="{9D8B030D-6E8A-4147-A177-3AD203B41FA5}">
                      <a16:colId xmlns:a16="http://schemas.microsoft.com/office/drawing/2014/main" val="1525282622"/>
                    </a:ext>
                  </a:extLst>
                </a:gridCol>
                <a:gridCol w="4877296">
                  <a:extLst>
                    <a:ext uri="{9D8B030D-6E8A-4147-A177-3AD203B41FA5}">
                      <a16:colId xmlns:a16="http://schemas.microsoft.com/office/drawing/2014/main" val="1057098412"/>
                    </a:ext>
                  </a:extLst>
                </a:gridCol>
                <a:gridCol w="1049974">
                  <a:extLst>
                    <a:ext uri="{9D8B030D-6E8A-4147-A177-3AD203B41FA5}">
                      <a16:colId xmlns:a16="http://schemas.microsoft.com/office/drawing/2014/main" val="2914851502"/>
                    </a:ext>
                  </a:extLst>
                </a:gridCol>
                <a:gridCol w="812883">
                  <a:extLst>
                    <a:ext uri="{9D8B030D-6E8A-4147-A177-3AD203B41FA5}">
                      <a16:colId xmlns:a16="http://schemas.microsoft.com/office/drawing/2014/main" val="1476295305"/>
                    </a:ext>
                  </a:extLst>
                </a:gridCol>
                <a:gridCol w="1083844">
                  <a:extLst>
                    <a:ext uri="{9D8B030D-6E8A-4147-A177-3AD203B41FA5}">
                      <a16:colId xmlns:a16="http://schemas.microsoft.com/office/drawing/2014/main" val="40484963"/>
                    </a:ext>
                  </a:extLst>
                </a:gridCol>
                <a:gridCol w="1083844">
                  <a:extLst>
                    <a:ext uri="{9D8B030D-6E8A-4147-A177-3AD203B41FA5}">
                      <a16:colId xmlns:a16="http://schemas.microsoft.com/office/drawing/2014/main" val="917232191"/>
                    </a:ext>
                  </a:extLst>
                </a:gridCol>
                <a:gridCol w="1079610">
                  <a:extLst>
                    <a:ext uri="{9D8B030D-6E8A-4147-A177-3AD203B41FA5}">
                      <a16:colId xmlns:a16="http://schemas.microsoft.com/office/drawing/2014/main" val="2284572094"/>
                    </a:ext>
                  </a:extLst>
                </a:gridCol>
              </a:tblGrid>
              <a:tr h="237882">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68717">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7882">
                <a:tc>
                  <a:txBody>
                    <a:bodyPr/>
                    <a:lstStyle/>
                    <a:p>
                      <a:pPr algn="l" fontAlgn="ctr"/>
                      <a:r>
                        <a:rPr lang="ru-RU" sz="800" b="1" i="0" u="none" strike="noStrike">
                          <a:solidFill>
                            <a:srgbClr val="000000"/>
                          </a:solidFill>
                          <a:effectLst/>
                          <a:latin typeface="Arial" panose="020B0604020202020204" pitchFamily="34" charset="0"/>
                        </a:rPr>
                        <a:t>1 06 06 000 00 0000 110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Земельный налог</a:t>
                      </a:r>
                    </a:p>
                  </a:txBody>
                  <a:tcPr marL="9525" marR="9525" marT="9525" marB="0" anchor="ctr"/>
                </a:tc>
                <a:tc>
                  <a:txBody>
                    <a:bodyPr/>
                    <a:lstStyle/>
                    <a:p>
                      <a:pPr algn="ctr" fontAlgn="b"/>
                      <a:r>
                        <a:rPr lang="ru-RU" sz="800" b="1" i="0" u="none" strike="noStrike" dirty="0">
                          <a:solidFill>
                            <a:srgbClr val="000000"/>
                          </a:solidFill>
                          <a:effectLst/>
                          <a:latin typeface="Arial" panose="020B0604020202020204" pitchFamily="34" charset="0"/>
                        </a:rPr>
                        <a:t>246 250,7</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300 000,0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301 471,1</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306 701,8</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309 060,7</a:t>
                      </a:r>
                    </a:p>
                  </a:txBody>
                  <a:tcPr marL="9525" marR="9525" marT="9525" marB="0" anchor="ctr"/>
                </a:tc>
                <a:extLst>
                  <a:ext uri="{0D108BD9-81ED-4DB2-BD59-A6C34878D82A}">
                    <a16:rowId xmlns:a16="http://schemas.microsoft.com/office/drawing/2014/main" val="135595096"/>
                  </a:ext>
                </a:extLst>
              </a:tr>
              <a:tr h="260974">
                <a:tc>
                  <a:txBody>
                    <a:bodyPr/>
                    <a:lstStyle/>
                    <a:p>
                      <a:pPr algn="l" fontAlgn="ctr"/>
                      <a:r>
                        <a:rPr lang="ru-RU" sz="800" b="0" i="0" u="none" strike="noStrike">
                          <a:solidFill>
                            <a:srgbClr val="000000"/>
                          </a:solidFill>
                          <a:effectLst/>
                          <a:latin typeface="Arial" panose="020B0604020202020204" pitchFamily="34" charset="0"/>
                        </a:rPr>
                        <a:t>1 06 06 032 04 0000 110</a:t>
                      </a:r>
                    </a:p>
                  </a:txBody>
                  <a:tcPr marL="9525" marR="9525" marT="9525" marB="0" anchor="ctr"/>
                </a:tc>
                <a:tc>
                  <a:txBody>
                    <a:bodyPr/>
                    <a:lstStyle/>
                    <a:p>
                      <a:pPr algn="l" fontAlgn="ctr"/>
                      <a:r>
                        <a:rPr lang="ru-RU" sz="800" b="0" i="0" u="none" strike="noStrike" dirty="0">
                          <a:solidFill>
                            <a:srgbClr val="000000"/>
                          </a:solidFill>
                          <a:effectLst/>
                          <a:latin typeface="Arial" panose="020B0604020202020204" pitchFamily="34" charset="0"/>
                        </a:rPr>
                        <a:t>Земельный налог с организаций, обладающих земельным участком, расположенным в границах городских округов</a:t>
                      </a:r>
                    </a:p>
                  </a:txBody>
                  <a:tcPr marL="9525" marR="9525" marT="9525" marB="0" anchor="ctr"/>
                </a:tc>
                <a:tc>
                  <a:txBody>
                    <a:bodyPr/>
                    <a:lstStyle/>
                    <a:p>
                      <a:pPr algn="ctr" fontAlgn="b"/>
                      <a:r>
                        <a:rPr lang="ru-RU" sz="800" b="0" i="0" u="none" strike="noStrike" dirty="0" smtClean="0">
                          <a:solidFill>
                            <a:srgbClr val="000000"/>
                          </a:solidFill>
                          <a:effectLst/>
                          <a:latin typeface="Arial" panose="020B0604020202020204" pitchFamily="34" charset="0"/>
                        </a:rPr>
                        <a:t>202 416,3</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algn="ctr" defTabSz="914400" rtl="0" eaLnBrk="1" fontAlgn="ctr" latinLnBrk="0" hangingPunct="1"/>
                      <a:r>
                        <a:rPr lang="ru-RU" sz="800" b="0" i="0" u="none" strike="noStrike" kern="1200">
                          <a:solidFill>
                            <a:srgbClr val="000000"/>
                          </a:solidFill>
                          <a:effectLst/>
                          <a:latin typeface="Arial" panose="020B0604020202020204" pitchFamily="34" charset="0"/>
                          <a:ea typeface="+mn-ea"/>
                          <a:cs typeface="+mn-cs"/>
                        </a:rPr>
                        <a:t>256 500,0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256 900,0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261 700,0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263 785,0</a:t>
                      </a:r>
                    </a:p>
                  </a:txBody>
                  <a:tcPr marL="9525" marR="9525" marT="9525" marB="0" anchor="ctr"/>
                </a:tc>
                <a:extLst>
                  <a:ext uri="{0D108BD9-81ED-4DB2-BD59-A6C34878D82A}">
                    <a16:rowId xmlns:a16="http://schemas.microsoft.com/office/drawing/2014/main" val="3322408017"/>
                  </a:ext>
                </a:extLst>
              </a:tr>
              <a:tr h="260974">
                <a:tc>
                  <a:txBody>
                    <a:bodyPr/>
                    <a:lstStyle/>
                    <a:p>
                      <a:pPr algn="l" fontAlgn="ctr"/>
                      <a:r>
                        <a:rPr lang="ru-RU" sz="800" b="0" i="0" u="none" strike="noStrike" dirty="0">
                          <a:solidFill>
                            <a:srgbClr val="000000"/>
                          </a:solidFill>
                          <a:effectLst/>
                          <a:latin typeface="Arial" panose="020B0604020202020204" pitchFamily="34" charset="0"/>
                        </a:rPr>
                        <a:t>1 06 06 042 04 0000 110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Земельный налог с физических лиц, обладающих земельным участком, расположенным в границах городских округов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43834,4</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43 500,0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44 571,1</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45 001,8</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45 275,7</a:t>
                      </a:r>
                    </a:p>
                  </a:txBody>
                  <a:tcPr marL="9525" marR="9525" marT="9525" marB="0" anchor="ctr"/>
                </a:tc>
                <a:extLst>
                  <a:ext uri="{0D108BD9-81ED-4DB2-BD59-A6C34878D82A}">
                    <a16:rowId xmlns:a16="http://schemas.microsoft.com/office/drawing/2014/main" val="436005037"/>
                  </a:ext>
                </a:extLst>
              </a:tr>
              <a:tr h="368717">
                <a:tc>
                  <a:txBody>
                    <a:bodyPr/>
                    <a:lstStyle/>
                    <a:p>
                      <a:pPr algn="l" fontAlgn="ctr"/>
                      <a:r>
                        <a:rPr lang="ru-RU" sz="800" b="1" i="0" u="none" strike="noStrike">
                          <a:solidFill>
                            <a:srgbClr val="000000"/>
                          </a:solidFill>
                          <a:effectLst/>
                          <a:latin typeface="Arial" panose="020B0604020202020204" pitchFamily="34" charset="0"/>
                        </a:rPr>
                        <a:t>1 08 00 000 00 0000 000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ГОСУДАРСТВЕННАЯ ПОШЛИНА</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17 489,8</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27 005,0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14 753,5</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15 521,1</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16 328,6</a:t>
                      </a:r>
                    </a:p>
                  </a:txBody>
                  <a:tcPr marL="9525" marR="9525" marT="9525" marB="0" anchor="ctr"/>
                </a:tc>
                <a:extLst>
                  <a:ext uri="{0D108BD9-81ED-4DB2-BD59-A6C34878D82A}">
                    <a16:rowId xmlns:a16="http://schemas.microsoft.com/office/drawing/2014/main" val="1347569359"/>
                  </a:ext>
                </a:extLst>
              </a:tr>
              <a:tr h="368717">
                <a:tc>
                  <a:txBody>
                    <a:bodyPr/>
                    <a:lstStyle/>
                    <a:p>
                      <a:pPr algn="l" fontAlgn="ctr"/>
                      <a:r>
                        <a:rPr lang="ru-RU" sz="800" b="1" i="0" u="none" strike="noStrike">
                          <a:solidFill>
                            <a:srgbClr val="000000"/>
                          </a:solidFill>
                          <a:effectLst/>
                          <a:latin typeface="Arial" panose="020B0604020202020204" pitchFamily="34" charset="0"/>
                        </a:rPr>
                        <a:t>1 08 03 000 01 0000 110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Государственная пошлина по делам, рассматриваемым в судах общей юрисдикции, мировыми судьями</a:t>
                      </a:r>
                    </a:p>
                  </a:txBody>
                  <a:tcPr marL="9525" marR="9525" marT="9525" marB="0" anchor="ctr"/>
                </a:tc>
                <a:tc>
                  <a:txBody>
                    <a:bodyPr/>
                    <a:lstStyle/>
                    <a:p>
                      <a:pPr algn="ctr" fontAlgn="b"/>
                      <a:r>
                        <a:rPr lang="ru-RU" sz="800" b="1" i="0" u="none" strike="noStrike" dirty="0" smtClean="0">
                          <a:solidFill>
                            <a:srgbClr val="000000"/>
                          </a:solidFill>
                          <a:effectLst/>
                          <a:latin typeface="Arial" panose="020B0604020202020204" pitchFamily="34" charset="0"/>
                        </a:rPr>
                        <a:t>17 </a:t>
                      </a:r>
                      <a:r>
                        <a:rPr lang="ru-RU" sz="800" b="1" i="0" u="none" strike="noStrike" dirty="0">
                          <a:solidFill>
                            <a:srgbClr val="000000"/>
                          </a:solidFill>
                          <a:effectLst/>
                          <a:latin typeface="Arial" panose="020B0604020202020204" pitchFamily="34" charset="0"/>
                        </a:rPr>
                        <a:t>449,8   </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26 990,0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14 753,5</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15 521,1</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16 328,6</a:t>
                      </a:r>
                    </a:p>
                  </a:txBody>
                  <a:tcPr marL="9525" marR="9525" marT="9525" marB="0" anchor="ctr"/>
                </a:tc>
                <a:extLst>
                  <a:ext uri="{0D108BD9-81ED-4DB2-BD59-A6C34878D82A}">
                    <a16:rowId xmlns:a16="http://schemas.microsoft.com/office/drawing/2014/main" val="584367982"/>
                  </a:ext>
                </a:extLst>
              </a:tr>
              <a:tr h="386556">
                <a:tc>
                  <a:txBody>
                    <a:bodyPr/>
                    <a:lstStyle/>
                    <a:p>
                      <a:pPr algn="l" fontAlgn="ctr"/>
                      <a:r>
                        <a:rPr lang="ru-RU" sz="800" b="0" i="0" u="none" strike="noStrike">
                          <a:solidFill>
                            <a:srgbClr val="000000"/>
                          </a:solidFill>
                          <a:effectLst/>
                          <a:latin typeface="Arial" panose="020B0604020202020204" pitchFamily="34" charset="0"/>
                        </a:rPr>
                        <a:t>1 08 03 010 01 1050 110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Государственная пошлина по делам, рассматриваемым в судах общей юрисдикции, мировыми судьями (за исключением Верховного Суда Российской Федерации) (государственная пошлина, уплачиваемая при обращении в суды)</a:t>
                      </a:r>
                    </a:p>
                  </a:txBody>
                  <a:tcPr marL="9525" marR="9525" marT="9525" marB="0" anchor="ctr"/>
                </a:tc>
                <a:tc>
                  <a:txBody>
                    <a:bodyPr/>
                    <a:lstStyle/>
                    <a:p>
                      <a:pPr algn="ctr" fontAlgn="b"/>
                      <a:r>
                        <a:rPr lang="ru-RU" sz="800" b="0" i="0" u="none" strike="noStrike" dirty="0" smtClean="0">
                          <a:solidFill>
                            <a:srgbClr val="000000"/>
                          </a:solidFill>
                          <a:effectLst/>
                          <a:latin typeface="Arial" panose="020B0604020202020204" pitchFamily="34" charset="0"/>
                        </a:rPr>
                        <a:t>17 </a:t>
                      </a:r>
                      <a:r>
                        <a:rPr lang="ru-RU" sz="800" b="0" i="0" u="none" strike="noStrike" dirty="0">
                          <a:solidFill>
                            <a:srgbClr val="000000"/>
                          </a:solidFill>
                          <a:effectLst/>
                          <a:latin typeface="Arial" panose="020B0604020202020204" pitchFamily="34" charset="0"/>
                        </a:rPr>
                        <a:t>449,8   </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26 990,0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14 753,5</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15 521,1</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16 328,6</a:t>
                      </a:r>
                    </a:p>
                  </a:txBody>
                  <a:tcPr marL="9525" marR="9525" marT="9525" marB="0" anchor="ctr"/>
                </a:tc>
                <a:extLst>
                  <a:ext uri="{0D108BD9-81ED-4DB2-BD59-A6C34878D82A}">
                    <a16:rowId xmlns:a16="http://schemas.microsoft.com/office/drawing/2014/main" val="339754622"/>
                  </a:ext>
                </a:extLst>
              </a:tr>
              <a:tr h="368717">
                <a:tc>
                  <a:txBody>
                    <a:bodyPr/>
                    <a:lstStyle/>
                    <a:p>
                      <a:pPr algn="l" fontAlgn="ctr"/>
                      <a:r>
                        <a:rPr lang="ru-RU" sz="800" b="1" i="0" u="none" strike="noStrike">
                          <a:solidFill>
                            <a:srgbClr val="000000"/>
                          </a:solidFill>
                          <a:effectLst/>
                          <a:latin typeface="Arial" panose="020B0604020202020204" pitchFamily="34" charset="0"/>
                        </a:rPr>
                        <a:t>1 08 07 000 01 0000 110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Государственная пошлина за государственную регистрацию, а также за совершение прочих юридически значимых действий</a:t>
                      </a:r>
                    </a:p>
                  </a:txBody>
                  <a:tcPr marL="9525" marR="9525" marT="9525" marB="0" anchor="ctr"/>
                </a:tc>
                <a:tc>
                  <a:txBody>
                    <a:bodyPr/>
                    <a:lstStyle/>
                    <a:p>
                      <a:pPr algn="ctr" fontAlgn="b"/>
                      <a:r>
                        <a:rPr lang="ru-RU" sz="800" b="0" i="0" u="none" strike="noStrike" dirty="0" smtClean="0">
                          <a:solidFill>
                            <a:srgbClr val="000000"/>
                          </a:solidFill>
                          <a:effectLst/>
                          <a:latin typeface="Arial" panose="020B0604020202020204" pitchFamily="34" charset="0"/>
                        </a:rPr>
                        <a:t>40,0   </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15,0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992045659"/>
                  </a:ext>
                </a:extLst>
              </a:tr>
              <a:tr h="368717">
                <a:tc>
                  <a:txBody>
                    <a:bodyPr/>
                    <a:lstStyle/>
                    <a:p>
                      <a:pPr algn="l" fontAlgn="ctr"/>
                      <a:r>
                        <a:rPr lang="ru-RU" sz="800" b="0" i="0" u="none" strike="noStrike">
                          <a:solidFill>
                            <a:srgbClr val="000000"/>
                          </a:solidFill>
                          <a:effectLst/>
                          <a:latin typeface="Arial" panose="020B0604020202020204" pitchFamily="34" charset="0"/>
                        </a:rPr>
                        <a:t>1 08 07 150 01 0000 110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Государственная пошлина за выдачу разрешения на установку рекламной конструкции</a:t>
                      </a:r>
                    </a:p>
                  </a:txBody>
                  <a:tcPr marL="9525" marR="9525" marT="9525" marB="0" anchor="ctr"/>
                </a:tc>
                <a:tc>
                  <a:txBody>
                    <a:bodyPr/>
                    <a:lstStyle/>
                    <a:p>
                      <a:pPr algn="ctr" fontAlgn="b"/>
                      <a:r>
                        <a:rPr lang="ru-RU" sz="800" b="0" i="0" u="none" strike="noStrike" dirty="0" smtClean="0">
                          <a:solidFill>
                            <a:srgbClr val="000000"/>
                          </a:solidFill>
                          <a:effectLst/>
                          <a:latin typeface="Arial" panose="020B0604020202020204" pitchFamily="34" charset="0"/>
                        </a:rPr>
                        <a:t>40,0   </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15,0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032490024"/>
                  </a:ext>
                </a:extLst>
              </a:tr>
              <a:tr h="368717">
                <a:tc>
                  <a:txBody>
                    <a:bodyPr/>
                    <a:lstStyle/>
                    <a:p>
                      <a:pPr algn="l" fontAlgn="ctr"/>
                      <a:r>
                        <a:rPr lang="ru-RU" sz="800" b="1" i="0" u="none" strike="noStrike">
                          <a:solidFill>
                            <a:srgbClr val="000000"/>
                          </a:solidFill>
                          <a:effectLst/>
                          <a:latin typeface="Arial" panose="020B0604020202020204" pitchFamily="34" charset="0"/>
                        </a:rPr>
                        <a:t>1 11 00 000 00 0000 000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ОТ ИСПОЛЬЗОВАНИЯ ИМУЩЕСТВА, НАХОДЯЩЕГОСЯ В ГОСУДАРСТВЕННОЙ И МУНИЦИПАЛЬНОЙ СОБСТВЕННОСТИ</a:t>
                      </a:r>
                    </a:p>
                  </a:txBody>
                  <a:tcPr marL="9525" marR="9525" marT="9525" marB="0" anchor="ctr"/>
                </a:tc>
                <a:tc>
                  <a:txBody>
                    <a:bodyPr/>
                    <a:lstStyle/>
                    <a:p>
                      <a:pPr algn="ctr" fontAlgn="b"/>
                      <a:r>
                        <a:rPr lang="ru-RU" sz="800" b="1" i="0" u="none" strike="noStrike" dirty="0" smtClean="0">
                          <a:solidFill>
                            <a:srgbClr val="000000"/>
                          </a:solidFill>
                          <a:effectLst/>
                          <a:latin typeface="Arial" panose="020B0604020202020204" pitchFamily="34" charset="0"/>
                        </a:rPr>
                        <a:t>2 </a:t>
                      </a:r>
                      <a:r>
                        <a:rPr lang="ru-RU" sz="800" b="1" i="0" u="none" strike="noStrike" dirty="0">
                          <a:solidFill>
                            <a:srgbClr val="000000"/>
                          </a:solidFill>
                          <a:effectLst/>
                          <a:latin typeface="Arial" panose="020B0604020202020204" pitchFamily="34" charset="0"/>
                        </a:rPr>
                        <a:t>063 712,4   </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412 625,7</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393 777,0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394 524,0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395 301,0</a:t>
                      </a:r>
                    </a:p>
                  </a:txBody>
                  <a:tcPr marL="9525" marR="9525" marT="9525" marB="0" anchor="ctr"/>
                </a:tc>
                <a:extLst>
                  <a:ext uri="{0D108BD9-81ED-4DB2-BD59-A6C34878D82A}">
                    <a16:rowId xmlns:a16="http://schemas.microsoft.com/office/drawing/2014/main" val="804752390"/>
                  </a:ext>
                </a:extLst>
              </a:tr>
              <a:tr h="547128">
                <a:tc>
                  <a:txBody>
                    <a:bodyPr/>
                    <a:lstStyle/>
                    <a:p>
                      <a:pPr algn="l" fontAlgn="ctr"/>
                      <a:r>
                        <a:rPr lang="ru-RU" sz="800" b="1" i="0" u="none" strike="noStrike">
                          <a:solidFill>
                            <a:srgbClr val="000000"/>
                          </a:solidFill>
                          <a:effectLst/>
                          <a:latin typeface="Arial" panose="020B0604020202020204" pitchFamily="34" charset="0"/>
                        </a:rPr>
                        <a:t>1 11 05 000 00 0000 120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получаемые в виде арендной либо иной платы за передачу в возмездное пользование государственного и муниципального имущества (за исключением имущества бюджетных и автономных учреждений, а также имущества государственных и муниципальных унитарных предприятий, в том числе казенных)</a:t>
                      </a:r>
                    </a:p>
                  </a:txBody>
                  <a:tcPr marL="9525" marR="9525" marT="9525" marB="0" anchor="ctr"/>
                </a:tc>
                <a:tc>
                  <a:txBody>
                    <a:bodyPr/>
                    <a:lstStyle/>
                    <a:p>
                      <a:pPr algn="ctr" fontAlgn="b"/>
                      <a:r>
                        <a:rPr lang="ru-RU" sz="800" b="1" i="0" u="none" strike="noStrike" dirty="0">
                          <a:solidFill>
                            <a:srgbClr val="000000"/>
                          </a:solidFill>
                          <a:effectLst/>
                          <a:latin typeface="Arial" panose="020B0604020202020204" pitchFamily="34" charset="0"/>
                        </a:rPr>
                        <a:t>434 629,1</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356 320,2</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340 639,0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341 386,0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342 163,0</a:t>
                      </a:r>
                    </a:p>
                  </a:txBody>
                  <a:tcPr marL="9525" marR="9525" marT="9525" marB="0" anchor="ctr"/>
                </a:tc>
                <a:extLst>
                  <a:ext uri="{0D108BD9-81ED-4DB2-BD59-A6C34878D82A}">
                    <a16:rowId xmlns:a16="http://schemas.microsoft.com/office/drawing/2014/main" val="425288904"/>
                  </a:ext>
                </a:extLst>
              </a:tr>
              <a:tr h="401884">
                <a:tc>
                  <a:txBody>
                    <a:bodyPr/>
                    <a:lstStyle/>
                    <a:p>
                      <a:pPr algn="l" fontAlgn="ctr"/>
                      <a:r>
                        <a:rPr lang="ru-RU" sz="800" b="0" i="0" u="none" strike="noStrike">
                          <a:solidFill>
                            <a:srgbClr val="000000"/>
                          </a:solidFill>
                          <a:effectLst/>
                          <a:latin typeface="Arial" panose="020B0604020202020204" pitchFamily="34" charset="0"/>
                        </a:rPr>
                        <a:t>1 11 05 012 04 0000 120</a:t>
                      </a:r>
                    </a:p>
                  </a:txBody>
                  <a:tcPr marL="9525" marR="9525" marT="9525" marB="0" anchor="ctr"/>
                </a:tc>
                <a:tc>
                  <a:txBody>
                    <a:bodyPr/>
                    <a:lstStyle/>
                    <a:p>
                      <a:pPr algn="l" fontAlgn="ctr"/>
                      <a:r>
                        <a:rPr lang="ru-RU" sz="800" b="0" i="0" u="none" strike="noStrike" dirty="0">
                          <a:solidFill>
                            <a:srgbClr val="000000"/>
                          </a:solidFill>
                          <a:effectLst/>
                          <a:latin typeface="Arial" panose="020B0604020202020204" pitchFamily="34" charset="0"/>
                        </a:rPr>
                        <a:t>Доходы, получаемые в виде арендной платы за земельные участки, государственная собственность на которые не разграничена и которые расположены в границах городских округов, а также средства от продажи права на заключение договоров аренды указанных земельных участков</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334 941,0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324 142,5</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312 133,0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312 133,0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312 133,0</a:t>
                      </a:r>
                    </a:p>
                  </a:txBody>
                  <a:tcPr marL="9525" marR="9525" marT="9525" marB="0" anchor="ctr"/>
                </a:tc>
                <a:extLst>
                  <a:ext uri="{0D108BD9-81ED-4DB2-BD59-A6C34878D82A}">
                    <a16:rowId xmlns:a16="http://schemas.microsoft.com/office/drawing/2014/main" val="266741480"/>
                  </a:ext>
                </a:extLst>
              </a:tr>
              <a:tr h="386556">
                <a:tc>
                  <a:txBody>
                    <a:bodyPr/>
                    <a:lstStyle/>
                    <a:p>
                      <a:pPr algn="l" fontAlgn="ctr"/>
                      <a:r>
                        <a:rPr lang="ru-RU" sz="800" b="0" i="0" u="none" strike="noStrike">
                          <a:solidFill>
                            <a:srgbClr val="000000"/>
                          </a:solidFill>
                          <a:effectLst/>
                          <a:latin typeface="Arial" panose="020B0604020202020204" pitchFamily="34" charset="0"/>
                        </a:rPr>
                        <a:t>1 11 05 024 04 0000 120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получаемые в виде арендной платы, а также средства от продажи права на заключение договоров аренды за земли, находящиеся в собственности городских округов (за исключением земельных участков муниципальных бюджетных и автономных учреждений)</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8 372,7</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7 803,0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9 823,0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9 823,0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9 823,0</a:t>
                      </a:r>
                    </a:p>
                  </a:txBody>
                  <a:tcPr marL="9525" marR="9525" marT="9525" marB="0" anchor="ctr"/>
                </a:tc>
                <a:extLst>
                  <a:ext uri="{0D108BD9-81ED-4DB2-BD59-A6C34878D82A}">
                    <a16:rowId xmlns:a16="http://schemas.microsoft.com/office/drawing/2014/main" val="1411454162"/>
                  </a:ext>
                </a:extLst>
              </a:tr>
            </a:tbl>
          </a:graphicData>
        </a:graphic>
      </p:graphicFrame>
    </p:spTree>
    <p:extLst>
      <p:ext uri="{BB962C8B-B14F-4D97-AF65-F5344CB8AC3E}">
        <p14:creationId xmlns:p14="http://schemas.microsoft.com/office/powerpoint/2010/main" val="2268885676"/>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18</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extLst>
              <p:ext uri="{D42A27DB-BD31-4B8C-83A1-F6EECF244321}">
                <p14:modId xmlns:p14="http://schemas.microsoft.com/office/powerpoint/2010/main" val="929685469"/>
              </p:ext>
            </p:extLst>
          </p:nvPr>
        </p:nvGraphicFramePr>
        <p:xfrm>
          <a:off x="289712" y="1204309"/>
          <a:ext cx="11748378" cy="5320879"/>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57966">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0" i="0" u="none" strike="noStrike">
                          <a:solidFill>
                            <a:srgbClr val="000000"/>
                          </a:solidFill>
                          <a:effectLst/>
                          <a:latin typeface="Arial" panose="020B0604020202020204" pitchFamily="34" charset="0"/>
                        </a:rPr>
                        <a:t>1 11 05 034 04 0000 120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от сдачи в аренду имущества, находящегося в оперативном управлении органов управления городских округов и созданных ими учреждений (за исключением имущества муниципальных бюджетных и автономных учреждений)</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210,2</a:t>
                      </a: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376,2</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0" i="0" u="none" strike="noStrike">
                          <a:solidFill>
                            <a:srgbClr val="000000"/>
                          </a:solidFill>
                          <a:effectLst/>
                          <a:latin typeface="Arial" panose="020B0604020202020204" pitchFamily="34" charset="0"/>
                        </a:rPr>
                        <a:t>1 11 05 074 04 0000 120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от сдачи в аренду имущества, составляющего казну городских округов (за исключением земельных участков)</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24 871,3</a:t>
                      </a:r>
                    </a:p>
                  </a:txBody>
                  <a:tcPr marL="9525" marR="9525" marT="9525" marB="0" anchor="ctr"/>
                </a:tc>
                <a:tc>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mn-cs"/>
                        </a:rPr>
                        <a:t>23 998,5</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18 683,0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19 430,0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20 207,0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1" i="0" u="none" strike="noStrike">
                          <a:solidFill>
                            <a:srgbClr val="000000"/>
                          </a:solidFill>
                          <a:effectLst/>
                          <a:latin typeface="Arial" panose="020B0604020202020204" pitchFamily="34" charset="0"/>
                        </a:rPr>
                        <a:t>1 11 05 300 00 0000 120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Плата по соглашениям об установлении сервитута в отношении земельных участков, находящихся в государственной или муниципальной собственности</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mn-cs"/>
                        </a:rPr>
                        <a:t>129,2</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0" i="0" u="none" strike="noStrike">
                          <a:solidFill>
                            <a:srgbClr val="000000"/>
                          </a:solidFill>
                          <a:effectLst/>
                          <a:latin typeface="Arial" panose="020B0604020202020204" pitchFamily="34" charset="0"/>
                        </a:rPr>
                        <a:t>1 11 05 312 04 0000 120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Плата по соглашениям об установлении сервитута, заключенным органами местного самоуправления городских округов, государственными или муниципальными предприятиями либо государственными или муниципальными учреждениями в отношении земельных участков, государственная собственность на которые не разграничена и которые расположены в границах городских округов</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129,1</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0" i="0" u="none" strike="noStrike">
                          <a:solidFill>
                            <a:srgbClr val="000000"/>
                          </a:solidFill>
                          <a:effectLst/>
                          <a:latin typeface="Arial" panose="020B0604020202020204" pitchFamily="34" charset="0"/>
                        </a:rPr>
                        <a:t>1 11 05 324 04 0000 120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Плата по соглашениям об установлении сервитута, заключенным органами местного самоуправления городских округов, государственными или муниципальными предприятиями либо государственными или муниципальными учреждениями в отношении земельных участков, находящихся в собственности городских округов</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0,1</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1" i="0" u="none" strike="noStrike">
                          <a:solidFill>
                            <a:srgbClr val="000000"/>
                          </a:solidFill>
                          <a:effectLst/>
                          <a:latin typeface="Arial" panose="020B0604020202020204" pitchFamily="34" charset="0"/>
                        </a:rPr>
                        <a:t>1 11 07 000 00 0000 120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Платежи от государственных и муниципальных унитарных предприятий</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30,0</a:t>
                      </a:r>
                    </a:p>
                  </a:txBody>
                  <a:tcPr marL="9525" marR="9525" marT="9525" marB="0" anchor="ctr"/>
                </a:tc>
                <a:tc>
                  <a:txBody>
                    <a:bodyPr/>
                    <a:lstStyle/>
                    <a:p>
                      <a:pPr algn="ctr" fontAlgn="ctr"/>
                      <a:r>
                        <a:rPr lang="ru-RU" sz="800" b="1" i="0" u="none" strike="noStrike" dirty="0" smtClean="0">
                          <a:solidFill>
                            <a:srgbClr val="000000"/>
                          </a:solidFill>
                          <a:effectLst/>
                          <a:latin typeface="Arial" panose="020B0604020202020204" pitchFamily="34" charset="0"/>
                        </a:rPr>
                        <a:t>0,00 </a:t>
                      </a:r>
                      <a:endParaRPr lang="ru-RU" sz="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1" i="0" u="none" strike="noStrike" dirty="0" smtClean="0">
                          <a:solidFill>
                            <a:srgbClr val="000000"/>
                          </a:solidFill>
                          <a:effectLst/>
                          <a:latin typeface="Arial" panose="020B0604020202020204" pitchFamily="34" charset="0"/>
                        </a:rPr>
                        <a:t>0,00 </a:t>
                      </a:r>
                      <a:endParaRPr lang="ru-RU" sz="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1" i="0" u="none" strike="noStrike" dirty="0" smtClean="0">
                          <a:solidFill>
                            <a:srgbClr val="000000"/>
                          </a:solidFill>
                          <a:effectLst/>
                          <a:latin typeface="Arial" panose="020B0604020202020204" pitchFamily="34" charset="0"/>
                        </a:rPr>
                        <a:t>0,00 </a:t>
                      </a:r>
                      <a:endParaRPr lang="ru-RU" sz="800" b="1"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0" i="0" u="none" strike="noStrike">
                          <a:solidFill>
                            <a:srgbClr val="000000"/>
                          </a:solidFill>
                          <a:effectLst/>
                          <a:latin typeface="Arial" panose="020B0604020202020204" pitchFamily="34" charset="0"/>
                        </a:rPr>
                        <a:t>1 11 07 014 04 0000 120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от перечисления части прибыли, остающейся после уплаты налогов и иных обязательных платежей муниципальных унитарных предприятий, созданных городскими округами</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30,0</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0,00</a:t>
                      </a:r>
                      <a:r>
                        <a:rPr lang="ru-RU" sz="800" b="0" i="0" u="none" strike="noStrike" dirty="0">
                          <a:solidFill>
                            <a:srgbClr val="000000"/>
                          </a:solidFill>
                          <a:effectLst/>
                          <a:latin typeface="Arial" panose="020B0604020202020204" pitchFamily="34" charset="0"/>
                        </a:rPr>
                        <a:t> </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0,00</a:t>
                      </a:r>
                      <a:r>
                        <a:rPr lang="ru-RU" sz="800" b="0" i="0" u="none" strike="noStrike" dirty="0">
                          <a:solidFill>
                            <a:srgbClr val="000000"/>
                          </a:solidFill>
                          <a:effectLst/>
                          <a:latin typeface="Arial" panose="020B0604020202020204" pitchFamily="34" charset="0"/>
                        </a:rPr>
                        <a:t> </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0,00</a:t>
                      </a:r>
                      <a:r>
                        <a:rPr lang="ru-RU" sz="800" b="0" i="0" u="none" strike="noStrike" dirty="0">
                          <a:solidFill>
                            <a:srgbClr val="000000"/>
                          </a:solidFill>
                          <a:effectLst/>
                          <a:latin typeface="Arial" panose="020B0604020202020204" pitchFamily="34" charset="0"/>
                        </a:rPr>
                        <a:t> </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1" i="0" u="none" strike="noStrike">
                          <a:solidFill>
                            <a:srgbClr val="000000"/>
                          </a:solidFill>
                          <a:effectLst/>
                          <a:latin typeface="Arial" panose="020B0604020202020204" pitchFamily="34" charset="0"/>
                        </a:rPr>
                        <a:t>1 11 09 000 00 0000 120</a:t>
                      </a:r>
                    </a:p>
                  </a:txBody>
                  <a:tcPr marL="9525" marR="9525" marT="9525" marB="0" anchor="ctr"/>
                </a:tc>
                <a:tc>
                  <a:txBody>
                    <a:bodyPr/>
                    <a:lstStyle/>
                    <a:p>
                      <a:pPr algn="l" fontAlgn="ctr"/>
                      <a:r>
                        <a:rPr lang="ru-RU" sz="800" b="1" i="0" u="none" strike="noStrike" dirty="0">
                          <a:solidFill>
                            <a:srgbClr val="000000"/>
                          </a:solidFill>
                          <a:effectLst/>
                          <a:latin typeface="Arial" panose="020B0604020202020204" pitchFamily="34" charset="0"/>
                        </a:rPr>
                        <a:t>Прочие доходы от использования имущества и прав, находящихся в государственной и муниципальной собственности (за исключением имущества бюджетных и автономных учреждений, а также имущества государственных и муниципальных унитарных предприятий, в том числе казенных)</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56 146,3</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53 138,0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53 138,0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53 138,0</a:t>
                      </a:r>
                    </a:p>
                  </a:txBody>
                  <a:tcPr marL="9525" marR="9525" marT="9525" marB="0" anchor="ctr"/>
                </a:tc>
                <a:extLst>
                  <a:ext uri="{0D108BD9-81ED-4DB2-BD59-A6C34878D82A}">
                    <a16:rowId xmlns:a16="http://schemas.microsoft.com/office/drawing/2014/main" val="1032490024"/>
                  </a:ext>
                </a:extLst>
              </a:tr>
              <a:tr h="357966">
                <a:tc>
                  <a:txBody>
                    <a:bodyPr/>
                    <a:lstStyle/>
                    <a:p>
                      <a:pPr algn="l" fontAlgn="ctr"/>
                      <a:r>
                        <a:rPr lang="ru-RU" sz="800" b="0" i="0" u="none" strike="noStrike">
                          <a:solidFill>
                            <a:srgbClr val="000000"/>
                          </a:solidFill>
                          <a:effectLst/>
                          <a:latin typeface="Arial" panose="020B0604020202020204" pitchFamily="34" charset="0"/>
                        </a:rPr>
                        <a:t>1 11 09 044 04 0001 120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поступления от использования имущества, находящегося в собственности городских округов (за исключением имущества муниципальных бюджетных и  автономных учреждений, а также имущества муниципальных унитарных предприятий, в том числе казенных), (плата за социальный найм жилых помещений )</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22 337,0</a:t>
                      </a:r>
                    </a:p>
                  </a:txBody>
                  <a:tcPr marL="9525" marR="9525" marT="9525" marB="0" anchor="ctr"/>
                </a:tc>
                <a:tc>
                  <a:txBody>
                    <a:bodyPr/>
                    <a:lstStyle/>
                    <a:p>
                      <a:pPr marL="0" algn="ctr" defTabSz="914400" rtl="0" eaLnBrk="1" fontAlgn="ctr" latinLnBrk="0" hangingPunct="1"/>
                      <a:r>
                        <a:rPr lang="ru-RU" sz="800" b="0" i="0" u="none" strike="noStrike" kern="1200">
                          <a:solidFill>
                            <a:srgbClr val="000000"/>
                          </a:solidFill>
                          <a:effectLst/>
                          <a:latin typeface="Arial" panose="020B0604020202020204" pitchFamily="34" charset="0"/>
                          <a:ea typeface="+mn-ea"/>
                          <a:cs typeface="+mn-cs"/>
                        </a:rPr>
                        <a:t>17 000,0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17 000,0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17 000,0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17 000,0</a:t>
                      </a:r>
                    </a:p>
                  </a:txBody>
                  <a:tcPr marL="9525" marR="9525" marT="9525" marB="0" anchor="ctr"/>
                </a:tc>
                <a:extLst>
                  <a:ext uri="{0D108BD9-81ED-4DB2-BD59-A6C34878D82A}">
                    <a16:rowId xmlns:a16="http://schemas.microsoft.com/office/drawing/2014/main" val="804752390"/>
                  </a:ext>
                </a:extLst>
              </a:tr>
              <a:tr h="531175">
                <a:tc>
                  <a:txBody>
                    <a:bodyPr/>
                    <a:lstStyle/>
                    <a:p>
                      <a:pPr algn="l" fontAlgn="ctr"/>
                      <a:r>
                        <a:rPr lang="ru-RU" sz="800" b="0" i="0" u="none" strike="noStrike">
                          <a:solidFill>
                            <a:srgbClr val="000000"/>
                          </a:solidFill>
                          <a:effectLst/>
                          <a:latin typeface="Arial" panose="020B0604020202020204" pitchFamily="34" charset="0"/>
                        </a:rPr>
                        <a:t>1 11 09 044 04 0003 120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поступления от использования имущества, находящегося в собственности городских округов (за исключением имущества муниципальных бюджетных и автономных учреждений, а также имущества муниципальных унитарных предприятий, в том числе казенных), (плата за коммерческий найм жилых помещений)</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11 957,5</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9 500,0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9 500,0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9 500,0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9 500,0</a:t>
                      </a:r>
                    </a:p>
                  </a:txBody>
                  <a:tcPr marL="9525" marR="9525" marT="9525" marB="0" anchor="ctr"/>
                </a:tc>
                <a:extLst>
                  <a:ext uri="{0D108BD9-81ED-4DB2-BD59-A6C34878D82A}">
                    <a16:rowId xmlns:a16="http://schemas.microsoft.com/office/drawing/2014/main" val="425288904"/>
                  </a:ext>
                </a:extLst>
              </a:tr>
              <a:tr h="357966">
                <a:tc>
                  <a:txBody>
                    <a:bodyPr/>
                    <a:lstStyle/>
                    <a:p>
                      <a:pPr algn="l" fontAlgn="ctr"/>
                      <a:r>
                        <a:rPr lang="ru-RU" sz="800" b="0" i="0" u="none" strike="noStrike">
                          <a:solidFill>
                            <a:srgbClr val="000000"/>
                          </a:solidFill>
                          <a:effectLst/>
                          <a:latin typeface="Arial" panose="020B0604020202020204" pitchFamily="34" charset="0"/>
                        </a:rPr>
                        <a:t>1 11 09 080 04 0001 120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Плата, поступившая в рамках договора за предоставление права на размещение и эксплуатацию нестационарного торгового объекта, установку и эксплуатацию рекламных конструкций на землях или земельных участках, находящихся в собственности городских округов, и на землях или земельных участках, государственная собственность на которые не разграничена,  (плата за размещение нестационарных торговых объектов)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23 404,9</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23 000,0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21 120,0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21 120,0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21 120,0</a:t>
                      </a:r>
                    </a:p>
                  </a:txBody>
                  <a:tcPr marL="9525" marR="9525" marT="9525" marB="0" anchor="ctr"/>
                </a:tc>
                <a:extLst>
                  <a:ext uri="{0D108BD9-81ED-4DB2-BD59-A6C34878D82A}">
                    <a16:rowId xmlns:a16="http://schemas.microsoft.com/office/drawing/2014/main" val="266741480"/>
                  </a:ext>
                </a:extLst>
              </a:tr>
            </a:tbl>
          </a:graphicData>
        </a:graphic>
      </p:graphicFrame>
    </p:spTree>
    <p:extLst>
      <p:ext uri="{BB962C8B-B14F-4D97-AF65-F5344CB8AC3E}">
        <p14:creationId xmlns:p14="http://schemas.microsoft.com/office/powerpoint/2010/main" val="2502586917"/>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19</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094178" y="770964"/>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extLst>
              <p:ext uri="{D42A27DB-BD31-4B8C-83A1-F6EECF244321}">
                <p14:modId xmlns:p14="http://schemas.microsoft.com/office/powerpoint/2010/main" val="4116220426"/>
              </p:ext>
            </p:extLst>
          </p:nvPr>
        </p:nvGraphicFramePr>
        <p:xfrm>
          <a:off x="289712" y="1032574"/>
          <a:ext cx="11748378" cy="5661945"/>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Сумма (тыс. руб.)</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57966">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0" i="0" u="none" strike="noStrike">
                          <a:solidFill>
                            <a:srgbClr val="000000"/>
                          </a:solidFill>
                          <a:effectLst/>
                          <a:latin typeface="Arial" panose="020B0604020202020204" pitchFamily="34" charset="0"/>
                        </a:rPr>
                        <a:t>1 11 09 080 04 0002 120</a:t>
                      </a:r>
                    </a:p>
                  </a:txBody>
                  <a:tcPr marL="9525" marR="9525" marT="9525" marB="0" anchor="ctr"/>
                </a:tc>
                <a:tc>
                  <a:txBody>
                    <a:bodyPr/>
                    <a:lstStyle/>
                    <a:p>
                      <a:pPr algn="l" fontAlgn="ctr"/>
                      <a:r>
                        <a:rPr lang="ru-RU" sz="800" b="0" i="0" u="none" strike="noStrike" dirty="0">
                          <a:solidFill>
                            <a:srgbClr val="000000"/>
                          </a:solidFill>
                          <a:effectLst/>
                          <a:latin typeface="Arial" panose="020B0604020202020204" pitchFamily="34" charset="0"/>
                        </a:rPr>
                        <a:t>Плата, поступившая в рамках договора за предоставление права на размещение и эксплуатацию нестационарного торгового объекта, установку и эксплуатацию рекламных конструкций на землях или земельных участках, находящихся в собственности городских округов, и на землях или земельных участках, государственная собственность на которые не разграничена,  (плата за установку и эксплуатацию рекламных конструкций)</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8 534,5</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6 646,3</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5 518,0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5 518,0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5 518,0</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1" i="0" u="none" strike="noStrike">
                          <a:solidFill>
                            <a:srgbClr val="000000"/>
                          </a:solidFill>
                          <a:effectLst/>
                          <a:latin typeface="Arial" panose="020B0604020202020204" pitchFamily="34" charset="0"/>
                        </a:rPr>
                        <a:t>1 12 00 000 00 0000 000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ПЛАТЕЖИ ПРИ ПОЛЬЗОВАНИИ ПРИРОДНЫМИ РЕСУРСАМИ</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1 036,2</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1 701,6</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1 563,0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1 563,0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1 563,0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1" i="0" u="none" strike="noStrike">
                          <a:solidFill>
                            <a:srgbClr val="000000"/>
                          </a:solidFill>
                          <a:effectLst/>
                          <a:latin typeface="Arial" panose="020B0604020202020204" pitchFamily="34" charset="0"/>
                        </a:rPr>
                        <a:t>1 12 01 000 01 0000 120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Плата за негативное воздействие на окружающую среду</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1 036,2</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1 701,6</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1 563,0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1 563,0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1 563,0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0" i="0" u="none" strike="noStrike">
                          <a:solidFill>
                            <a:srgbClr val="000000"/>
                          </a:solidFill>
                          <a:effectLst/>
                          <a:latin typeface="Arial" panose="020B0604020202020204" pitchFamily="34" charset="0"/>
                        </a:rPr>
                        <a:t>1 12 01 010 01 6000 120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Плата за выбросы загрязняющих веществ в атмосферный воздух стационарными объектами (федеральные государственные органы, Банк России, органы управления государственными внебюджетными фондами Российской Федерации)</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646,1</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1 701,6</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1 563,0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1 563,0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1 563,0</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0" i="0" u="none" strike="noStrike">
                          <a:solidFill>
                            <a:srgbClr val="000000"/>
                          </a:solidFill>
                          <a:effectLst/>
                          <a:latin typeface="Arial" panose="020B0604020202020204" pitchFamily="34" charset="0"/>
                        </a:rPr>
                        <a:t>1 12 01030 01 6000 120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Плата за сбросы  загрязняющих веществ в водные объекты</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176,1</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0" i="0" u="none" strike="noStrike">
                          <a:solidFill>
                            <a:srgbClr val="000000"/>
                          </a:solidFill>
                          <a:effectLst/>
                          <a:latin typeface="Arial" panose="020B0604020202020204" pitchFamily="34" charset="0"/>
                        </a:rPr>
                        <a:t>1 12 01041 01 6000 120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Плата за размещение отходов производства (федеральные государственные органы, Банк России, органы управления государственными внебюджетными фондами Российской Федерации)</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214,0</a:t>
                      </a:r>
                    </a:p>
                  </a:txBody>
                  <a:tcPr marL="9525" marR="9525" marT="9525" marB="0" anchor="ctr"/>
                </a:tc>
                <a:tc>
                  <a:txBody>
                    <a:bodyPr/>
                    <a:lstStyle/>
                    <a:p>
                      <a:pPr marL="0" algn="ctr" defTabSz="914400" rtl="0" eaLnBrk="1" fontAlgn="ctr" latinLnBrk="0" hangingPunct="1"/>
                      <a:r>
                        <a:rPr lang="ru-RU" sz="800" b="0" i="0" u="none" strike="noStrike" kern="1200">
                          <a:solidFill>
                            <a:srgbClr val="000000"/>
                          </a:solidFill>
                          <a:effectLst/>
                          <a:latin typeface="Arial" panose="020B0604020202020204" pitchFamily="34" charset="0"/>
                          <a:ea typeface="+mn-ea"/>
                          <a:cs typeface="+mn-cs"/>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1" i="0" u="none" strike="noStrike">
                          <a:solidFill>
                            <a:srgbClr val="000000"/>
                          </a:solidFill>
                          <a:effectLst/>
                          <a:latin typeface="Arial" panose="020B0604020202020204" pitchFamily="34" charset="0"/>
                        </a:rPr>
                        <a:t>1 13 00 000 00 0000 000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ОТ ОКАЗАНИЯ ПЛАТНЫХ УСЛУГ И КОМПЕНСАЦИИ ЗАТРАТ ГОСУДАРСТВА</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13 905,6</a:t>
                      </a:r>
                    </a:p>
                  </a:txBody>
                  <a:tcPr marL="9525" marR="9525" marT="9525" marB="0" anchor="ctr"/>
                </a:tc>
                <a:tc>
                  <a:txBody>
                    <a:bodyPr/>
                    <a:lstStyle/>
                    <a:p>
                      <a:pPr marL="0" algn="ctr" defTabSz="914400" rtl="0" eaLnBrk="1" fontAlgn="ctr" latinLnBrk="0" hangingPunct="1"/>
                      <a:r>
                        <a:rPr lang="ru-RU" sz="800" b="0" i="0" u="none" strike="noStrike" kern="1200">
                          <a:solidFill>
                            <a:srgbClr val="000000"/>
                          </a:solidFill>
                          <a:effectLst/>
                          <a:latin typeface="Arial" panose="020B0604020202020204" pitchFamily="34" charset="0"/>
                          <a:ea typeface="+mn-ea"/>
                          <a:cs typeface="+mn-cs"/>
                        </a:rPr>
                        <a:t>12 764,9</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9 183,0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9 183,0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9 183,0</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1" i="0" u="none" strike="noStrike">
                          <a:solidFill>
                            <a:srgbClr val="000000"/>
                          </a:solidFill>
                          <a:effectLst/>
                          <a:latin typeface="Arial" panose="020B0604020202020204" pitchFamily="34" charset="0"/>
                        </a:rPr>
                        <a:t>1 13 01 000 00 0000 130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от оказания платных услуг (работ)</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11 605,9</a:t>
                      </a:r>
                    </a:p>
                  </a:txBody>
                  <a:tcPr marL="9525" marR="9525" marT="9525" marB="0" anchor="ctr"/>
                </a:tc>
                <a:tc>
                  <a:txBody>
                    <a:bodyPr/>
                    <a:lstStyle/>
                    <a:p>
                      <a:pPr marL="0" algn="ctr" defTabSz="914400" rtl="0" eaLnBrk="1" fontAlgn="ctr" latinLnBrk="0" hangingPunct="1"/>
                      <a:r>
                        <a:rPr lang="ru-RU" sz="800" b="0" i="0" u="none" strike="noStrike" kern="1200">
                          <a:solidFill>
                            <a:srgbClr val="000000"/>
                          </a:solidFill>
                          <a:effectLst/>
                          <a:latin typeface="Arial" panose="020B0604020202020204" pitchFamily="34" charset="0"/>
                          <a:ea typeface="+mn-ea"/>
                          <a:cs typeface="+mn-cs"/>
                        </a:rPr>
                        <a:t>9 320,5</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9 183,0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9 183,0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9 183,0</a:t>
                      </a:r>
                    </a:p>
                  </a:txBody>
                  <a:tcPr marL="9525" marR="9525" marT="9525" marB="0" anchor="ctr"/>
                </a:tc>
                <a:extLst>
                  <a:ext uri="{0D108BD9-81ED-4DB2-BD59-A6C34878D82A}">
                    <a16:rowId xmlns:a16="http://schemas.microsoft.com/office/drawing/2014/main" val="1032490024"/>
                  </a:ext>
                </a:extLst>
              </a:tr>
              <a:tr h="357966">
                <a:tc>
                  <a:txBody>
                    <a:bodyPr/>
                    <a:lstStyle/>
                    <a:p>
                      <a:pPr algn="l" fontAlgn="ctr"/>
                      <a:r>
                        <a:rPr lang="ru-RU" sz="800" b="0" i="0" u="none" strike="noStrike">
                          <a:solidFill>
                            <a:srgbClr val="000000"/>
                          </a:solidFill>
                          <a:effectLst/>
                          <a:latin typeface="Arial" panose="020B0604020202020204" pitchFamily="34" charset="0"/>
                        </a:rPr>
                        <a:t>1 13 01 994 04 0001 130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доходы от оказания платных услуг (работ) получателями средств бюджетов городских округов (платные услуги МФЦ)</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9 884,7</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9 182,5</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9 183,0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9 183,0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9 183,0</a:t>
                      </a:r>
                    </a:p>
                  </a:txBody>
                  <a:tcPr marL="9525" marR="9525" marT="9525" marB="0" anchor="ctr"/>
                </a:tc>
                <a:extLst>
                  <a:ext uri="{0D108BD9-81ED-4DB2-BD59-A6C34878D82A}">
                    <a16:rowId xmlns:a16="http://schemas.microsoft.com/office/drawing/2014/main" val="804752390"/>
                  </a:ext>
                </a:extLst>
              </a:tr>
              <a:tr h="531175">
                <a:tc>
                  <a:txBody>
                    <a:bodyPr/>
                    <a:lstStyle/>
                    <a:p>
                      <a:pPr algn="l" fontAlgn="ctr"/>
                      <a:r>
                        <a:rPr lang="ru-RU" sz="800" b="0" i="0" u="none" strike="noStrike">
                          <a:solidFill>
                            <a:srgbClr val="000000"/>
                          </a:solidFill>
                          <a:effectLst/>
                          <a:latin typeface="Arial" panose="020B0604020202020204" pitchFamily="34" charset="0"/>
                        </a:rPr>
                        <a:t>1 13  01994 04 0002 130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доходы от оказания платных услуг (работ) получателями средств бюджетов городских округов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1 721,2</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25288904"/>
                  </a:ext>
                </a:extLst>
              </a:tr>
              <a:tr h="531175">
                <a:tc>
                  <a:txBody>
                    <a:bodyPr/>
                    <a:lstStyle/>
                    <a:p>
                      <a:pPr algn="l" fontAlgn="ctr"/>
                      <a:r>
                        <a:rPr lang="ru-RU" sz="800" b="0" i="0" u="none" strike="noStrike" dirty="0" smtClean="0">
                          <a:solidFill>
                            <a:srgbClr val="000000"/>
                          </a:solidFill>
                          <a:effectLst/>
                          <a:latin typeface="Arial" panose="020B0604020202020204" pitchFamily="34" charset="0"/>
                        </a:rPr>
                        <a:t>1 13 01 994 04 0003 130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l" fontAlgn="ctr"/>
                      <a:r>
                        <a:rPr lang="ru-RU" sz="800" b="0" i="0" u="none" strike="noStrike" dirty="0" smtClean="0">
                          <a:solidFill>
                            <a:srgbClr val="000000"/>
                          </a:solidFill>
                          <a:effectLst/>
                          <a:latin typeface="Arial" panose="020B0604020202020204" pitchFamily="34" charset="0"/>
                        </a:rPr>
                        <a:t>Прочие доходы от оказания платных услуг (работ) получателями средств бюджетов городских округов (платные услуги (работы) МКУ «ТЭУ»)</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ru-RU" sz="800" b="0" i="0" u="none" strike="noStrike" dirty="0" smtClean="0">
                          <a:solidFill>
                            <a:srgbClr val="000000"/>
                          </a:solidFill>
                          <a:effectLst/>
                          <a:latin typeface="Arial" panose="020B0604020202020204" pitchFamily="34" charset="0"/>
                        </a:rPr>
                        <a:t>0,0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algn="ctr" defTabSz="914400" rtl="0" eaLnBrk="1" fontAlgn="ctr" latinLnBrk="0" hangingPunct="1"/>
                      <a:r>
                        <a:rPr lang="ru-RU" sz="800" b="0" i="0" u="none" strike="noStrike" kern="1200" dirty="0" smtClean="0">
                          <a:solidFill>
                            <a:srgbClr val="000000"/>
                          </a:solidFill>
                          <a:effectLst/>
                          <a:latin typeface="Arial" panose="020B0604020202020204" pitchFamily="34" charset="0"/>
                          <a:ea typeface="+mn-ea"/>
                          <a:cs typeface="+mn-cs"/>
                        </a:rPr>
                        <a:t>138,0</a:t>
                      </a:r>
                      <a:endParaRPr lang="ru-RU" sz="800" b="0" i="0" u="none" strike="noStrike" kern="1200" dirty="0">
                        <a:solidFill>
                          <a:srgbClr val="000000"/>
                        </a:solidFill>
                        <a:effectLst/>
                        <a:latin typeface="Arial" panose="020B0604020202020204" pitchFamily="34" charset="0"/>
                        <a:ea typeface="+mn-ea"/>
                        <a:cs typeface="+mn-cs"/>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174356929"/>
                  </a:ext>
                </a:extLst>
              </a:tr>
              <a:tr h="357966">
                <a:tc>
                  <a:txBody>
                    <a:bodyPr/>
                    <a:lstStyle/>
                    <a:p>
                      <a:pPr algn="l" fontAlgn="ctr"/>
                      <a:r>
                        <a:rPr lang="ru-RU" sz="800" b="1" i="0" u="none" strike="noStrike">
                          <a:solidFill>
                            <a:srgbClr val="000000"/>
                          </a:solidFill>
                          <a:effectLst/>
                          <a:latin typeface="Arial" panose="020B0604020202020204" pitchFamily="34" charset="0"/>
                        </a:rPr>
                        <a:t>1 13 02 000 00 0000 130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от компенсации затрат государства</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2 299,7</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3 444,4</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66741480"/>
                  </a:ext>
                </a:extLst>
              </a:tr>
              <a:tr h="257821">
                <a:tc>
                  <a:txBody>
                    <a:bodyPr/>
                    <a:lstStyle/>
                    <a:p>
                      <a:pPr algn="l" fontAlgn="ctr"/>
                      <a:r>
                        <a:rPr lang="ru-RU" sz="800" b="0" i="0" u="none" strike="noStrike">
                          <a:solidFill>
                            <a:srgbClr val="000000"/>
                          </a:solidFill>
                          <a:effectLst/>
                          <a:latin typeface="Arial" panose="020B0604020202020204" pitchFamily="34" charset="0"/>
                        </a:rPr>
                        <a:t>1 13 02 994 04 0002 130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доходы от компенсации затрат бюджетов городских округов  (доходы от компенсации затрат бюджета)</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2 227,0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3 444,4</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411454162"/>
                  </a:ext>
                </a:extLst>
              </a:tr>
              <a:tr h="230946">
                <a:tc>
                  <a:txBody>
                    <a:bodyPr/>
                    <a:lstStyle/>
                    <a:p>
                      <a:pPr algn="l" fontAlgn="ctr"/>
                      <a:r>
                        <a:rPr lang="ru-RU" sz="800" b="0" i="0" u="none" strike="noStrike">
                          <a:solidFill>
                            <a:srgbClr val="000000"/>
                          </a:solidFill>
                          <a:effectLst/>
                          <a:latin typeface="Arial" panose="020B0604020202020204" pitchFamily="34" charset="0"/>
                        </a:rPr>
                        <a:t>1 13 02 064 04 0000 130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поступающие в порядке возмещения расходов, понесенных в связи с эксплуатацией имущества городских округов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72,7</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71982376"/>
                  </a:ext>
                </a:extLst>
              </a:tr>
            </a:tbl>
          </a:graphicData>
        </a:graphic>
      </p:graphicFrame>
    </p:spTree>
    <p:extLst>
      <p:ext uri="{BB962C8B-B14F-4D97-AF65-F5344CB8AC3E}">
        <p14:creationId xmlns:p14="http://schemas.microsoft.com/office/powerpoint/2010/main" val="447414614"/>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2000">
              <a:schemeClr val="accent1">
                <a:lumMod val="5000"/>
                <a:lumOff val="95000"/>
              </a:schemeClr>
            </a:gs>
            <a:gs pos="11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C65700-C419-4AF5-9133-AE37F5BF66E7}"/>
              </a:ext>
            </a:extLst>
          </p:cNvPr>
          <p:cNvSpPr>
            <a:spLocks noGrp="1"/>
          </p:cNvSpPr>
          <p:nvPr>
            <p:ph type="title"/>
          </p:nvPr>
        </p:nvSpPr>
        <p:spPr>
          <a:xfrm>
            <a:off x="1379913" y="365760"/>
            <a:ext cx="9980814" cy="464816"/>
          </a:xfrm>
          <a:solidFill>
            <a:schemeClr val="accent1">
              <a:lumMod val="60000"/>
              <a:lumOff val="40000"/>
            </a:schemeClr>
          </a:solidFill>
          <a:ln>
            <a:solidFill>
              <a:schemeClr val="accent1">
                <a:lumMod val="50000"/>
              </a:schemeClr>
            </a:solidFill>
          </a:ln>
        </p:spPr>
        <p:txBody>
          <a:bodyPr>
            <a:normAutofit/>
          </a:bodyPr>
          <a:lstStyle/>
          <a:p>
            <a:pPr algn="ctr"/>
            <a:r>
              <a:rPr lang="ru-RU" sz="1400" b="1" dirty="0">
                <a:latin typeface="Arial" panose="020B0604020202020204" pitchFamily="34" charset="0"/>
                <a:cs typeface="Arial" panose="020B0604020202020204" pitchFamily="34" charset="0"/>
              </a:rPr>
              <a:t>СОДЕРЖАНИЕ</a:t>
            </a:r>
          </a:p>
        </p:txBody>
      </p:sp>
      <p:sp>
        <p:nvSpPr>
          <p:cNvPr id="3" name="Объект 2">
            <a:extLst>
              <a:ext uri="{FF2B5EF4-FFF2-40B4-BE49-F238E27FC236}">
                <a16:creationId xmlns:a16="http://schemas.microsoft.com/office/drawing/2014/main" id="{6886C43B-5D5B-4261-8C39-B80F0F17CCDD}"/>
              </a:ext>
            </a:extLst>
          </p:cNvPr>
          <p:cNvSpPr>
            <a:spLocks noGrp="1"/>
          </p:cNvSpPr>
          <p:nvPr>
            <p:ph idx="1"/>
          </p:nvPr>
        </p:nvSpPr>
        <p:spPr>
          <a:xfrm>
            <a:off x="1379913" y="1091682"/>
            <a:ext cx="9980814" cy="5264668"/>
          </a:xfrm>
          <a:solidFill>
            <a:schemeClr val="accent1">
              <a:lumMod val="20000"/>
              <a:lumOff val="80000"/>
            </a:schemeClr>
          </a:solidFill>
          <a:ln>
            <a:solidFill>
              <a:schemeClr val="accent1">
                <a:lumMod val="75000"/>
              </a:schemeClr>
            </a:solidFill>
          </a:ln>
        </p:spPr>
        <p:txBody>
          <a:bodyPr>
            <a:normAutofit/>
          </a:bodyPr>
          <a:lstStyle/>
          <a:p>
            <a:pPr>
              <a:buFont typeface="Wingdings" panose="05000000000000000000" pitchFamily="2" charset="2"/>
              <a:buChar char="q"/>
            </a:pPr>
            <a:r>
              <a:rPr lang="ru-RU" sz="800" dirty="0">
                <a:latin typeface="Arial" panose="020B0604020202020204" pitchFamily="34" charset="0"/>
                <a:cs typeface="Arial" panose="020B0604020202020204" pitchFamily="34" charset="0"/>
              </a:rPr>
              <a:t>3</a:t>
            </a:r>
            <a:r>
              <a:rPr lang="ru-RU" sz="800" b="1" dirty="0">
                <a:latin typeface="Arial" panose="020B0604020202020204" pitchFamily="34" charset="0"/>
                <a:cs typeface="Arial" panose="020B0604020202020204" pitchFamily="34" charset="0"/>
              </a:rPr>
              <a:t>.Основные понятия и определения</a:t>
            </a:r>
          </a:p>
          <a:p>
            <a:pPr>
              <a:buFont typeface="Wingdings" panose="05000000000000000000" pitchFamily="2" charset="2"/>
              <a:buChar char="q"/>
            </a:pPr>
            <a:r>
              <a:rPr lang="ru-RU" sz="800" b="1" dirty="0">
                <a:latin typeface="Arial" panose="020B0604020202020204" pitchFamily="34" charset="0"/>
                <a:cs typeface="Arial" panose="020B0604020202020204" pitchFamily="34" charset="0"/>
              </a:rPr>
              <a:t>4.Описание административно-территориального образования города Долгопрудный</a:t>
            </a:r>
          </a:p>
          <a:p>
            <a:pPr>
              <a:buFont typeface="Wingdings" panose="05000000000000000000" pitchFamily="2" charset="2"/>
              <a:buChar char="q"/>
            </a:pPr>
            <a:r>
              <a:rPr lang="ru-RU" sz="800" b="1" dirty="0">
                <a:latin typeface="Arial" panose="020B0604020202020204" pitchFamily="34" charset="0"/>
                <a:cs typeface="Arial" panose="020B0604020202020204" pitchFamily="34" charset="0"/>
              </a:rPr>
              <a:t>5. Основные показатели социально-экономического развития </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8. </a:t>
            </a:r>
            <a:r>
              <a:rPr lang="ru-RU" sz="800" b="1" dirty="0">
                <a:latin typeface="Arial" panose="020B0604020202020204" pitchFamily="34" charset="0"/>
                <a:cs typeface="Arial" panose="020B0604020202020204" pitchFamily="34" charset="0"/>
              </a:rPr>
              <a:t>Социально-экономическое развитие городского округа Долгопрудный</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12. </a:t>
            </a:r>
            <a:r>
              <a:rPr lang="ru-RU" sz="800" b="1" dirty="0">
                <a:latin typeface="Arial" panose="020B0604020202020204" pitchFamily="34" charset="0"/>
                <a:cs typeface="Arial" panose="020B0604020202020204" pitchFamily="34" charset="0"/>
              </a:rPr>
              <a:t>Основные задачи и приоритеты  бюджетной политики  на </a:t>
            </a:r>
            <a:r>
              <a:rPr lang="ru-RU" sz="800" b="1" dirty="0" smtClean="0">
                <a:latin typeface="Arial" panose="020B0604020202020204" pitchFamily="34" charset="0"/>
                <a:cs typeface="Arial" panose="020B0604020202020204" pitchFamily="34" charset="0"/>
              </a:rPr>
              <a:t>2025 </a:t>
            </a:r>
            <a:r>
              <a:rPr lang="ru-RU" sz="800" b="1" dirty="0">
                <a:latin typeface="Arial" panose="020B0604020202020204" pitchFamily="34" charset="0"/>
                <a:cs typeface="Arial" panose="020B0604020202020204" pitchFamily="34" charset="0"/>
              </a:rPr>
              <a:t>год и на плановый период </a:t>
            </a:r>
            <a:r>
              <a:rPr lang="ru-RU" sz="800" b="1" dirty="0" smtClean="0">
                <a:latin typeface="Arial" panose="020B0604020202020204" pitchFamily="34" charset="0"/>
                <a:cs typeface="Arial" panose="020B0604020202020204" pitchFamily="34" charset="0"/>
              </a:rPr>
              <a:t>2026 </a:t>
            </a:r>
            <a:r>
              <a:rPr lang="ru-RU" sz="800" b="1" dirty="0">
                <a:latin typeface="Arial" panose="020B0604020202020204" pitchFamily="34" charset="0"/>
                <a:cs typeface="Arial" panose="020B0604020202020204" pitchFamily="34" charset="0"/>
              </a:rPr>
              <a:t>и </a:t>
            </a:r>
            <a:r>
              <a:rPr lang="ru-RU" sz="800" b="1" dirty="0" smtClean="0">
                <a:latin typeface="Arial" panose="020B0604020202020204" pitchFamily="34" charset="0"/>
                <a:cs typeface="Arial" panose="020B0604020202020204" pitchFamily="34" charset="0"/>
              </a:rPr>
              <a:t>2027 </a:t>
            </a:r>
            <a:r>
              <a:rPr lang="ru-RU" sz="800" b="1" dirty="0">
                <a:latin typeface="Arial" panose="020B0604020202020204" pitchFamily="34" charset="0"/>
                <a:cs typeface="Arial" panose="020B0604020202020204" pitchFamily="34" charset="0"/>
              </a:rPr>
              <a:t>годов</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13. </a:t>
            </a:r>
            <a:r>
              <a:rPr lang="ru-RU" sz="800" b="1" dirty="0">
                <a:latin typeface="Arial" panose="020B0604020202020204" pitchFamily="34" charset="0"/>
                <a:cs typeface="Arial" panose="020B0604020202020204" pitchFamily="34" charset="0"/>
              </a:rPr>
              <a:t>Основные направления бюджетной и налоговой политики на 2025 год и на плановый период 2026 и 2027 годов </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14. </a:t>
            </a:r>
            <a:r>
              <a:rPr lang="ru-RU" sz="800" b="1" dirty="0">
                <a:latin typeface="Arial" panose="020B0604020202020204" pitchFamily="34" charset="0"/>
                <a:cs typeface="Arial" panose="020B0604020202020204" pitchFamily="34" charset="0"/>
              </a:rPr>
              <a:t>Основные характеристики бюджета городского округа Долгопрудный</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15.</a:t>
            </a:r>
            <a:r>
              <a:rPr lang="ru-RU" sz="800" dirty="0" smtClean="0"/>
              <a:t> </a:t>
            </a:r>
            <a:r>
              <a:rPr lang="ru-RU" sz="800" b="1" dirty="0">
                <a:latin typeface="Arial" panose="020B0604020202020204" pitchFamily="34" charset="0"/>
                <a:cs typeface="Arial" panose="020B0604020202020204" pitchFamily="34" charset="0"/>
              </a:rPr>
              <a:t>Динамика доходной части бюджета городского округа </a:t>
            </a:r>
            <a:r>
              <a:rPr lang="ru-RU" sz="800" b="1" dirty="0" smtClean="0">
                <a:latin typeface="Arial" panose="020B0604020202020204" pitchFamily="34" charset="0"/>
                <a:cs typeface="Arial" panose="020B0604020202020204" pitchFamily="34" charset="0"/>
              </a:rPr>
              <a:t>2022-2027 </a:t>
            </a:r>
            <a:r>
              <a:rPr lang="ru-RU" sz="800" b="1" dirty="0">
                <a:latin typeface="Arial" panose="020B0604020202020204" pitchFamily="34" charset="0"/>
                <a:cs typeface="Arial" panose="020B0604020202020204" pitchFamily="34" charset="0"/>
              </a:rPr>
              <a:t>гг.</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16.</a:t>
            </a:r>
            <a:r>
              <a:rPr lang="ru-RU" sz="800" dirty="0" smtClean="0"/>
              <a:t> </a:t>
            </a:r>
            <a:r>
              <a:rPr lang="ru-RU" sz="800" b="1" dirty="0">
                <a:latin typeface="Arial" panose="020B0604020202020204" pitchFamily="34" charset="0"/>
                <a:cs typeface="Arial" panose="020B0604020202020204" pitchFamily="34" charset="0"/>
              </a:rPr>
              <a:t>Структура налоговых и неналоговых доходов, а </a:t>
            </a:r>
            <a:r>
              <a:rPr lang="ru-RU" sz="800" b="1" dirty="0" smtClean="0">
                <a:latin typeface="Arial" panose="020B0604020202020204" pitchFamily="34" charset="0"/>
                <a:cs typeface="Arial" panose="020B0604020202020204" pitchFamily="34" charset="0"/>
              </a:rPr>
              <a:t>также межбюджетных </a:t>
            </a:r>
            <a:r>
              <a:rPr lang="ru-RU" sz="800" b="1" dirty="0">
                <a:latin typeface="Arial" panose="020B0604020202020204" pitchFamily="34" charset="0"/>
                <a:cs typeface="Arial" panose="020B0604020202020204" pitchFamily="34" charset="0"/>
              </a:rPr>
              <a:t>трансфертов, поступающих в бюджет</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30. </a:t>
            </a:r>
            <a:r>
              <a:rPr lang="ru-RU" sz="800" b="1" dirty="0">
                <a:latin typeface="Arial" panose="020B0604020202020204" pitchFamily="34" charset="0"/>
                <a:cs typeface="Arial" panose="020B0604020202020204" pitchFamily="34" charset="0"/>
              </a:rPr>
              <a:t>Доходная часть бюджета городского округа Долгопрудный</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31.</a:t>
            </a:r>
            <a:r>
              <a:rPr lang="ru-RU" sz="800" dirty="0" smtClean="0"/>
              <a:t> </a:t>
            </a:r>
            <a:r>
              <a:rPr lang="ru-RU" sz="800" b="1" dirty="0">
                <a:latin typeface="Arial" panose="020B0604020202020204" pitchFamily="34" charset="0"/>
                <a:cs typeface="Arial" panose="020B0604020202020204" pitchFamily="34" charset="0"/>
              </a:rPr>
              <a:t>Структура налоговых и неналоговых доходов бюджета городского округа Долгопрудный в </a:t>
            </a:r>
            <a:r>
              <a:rPr lang="ru-RU" sz="800" b="1" dirty="0" smtClean="0">
                <a:latin typeface="Arial" panose="020B0604020202020204" pitchFamily="34" charset="0"/>
                <a:cs typeface="Arial" panose="020B0604020202020204" pitchFamily="34" charset="0"/>
              </a:rPr>
              <a:t>2025 </a:t>
            </a:r>
            <a:r>
              <a:rPr lang="ru-RU" sz="800" b="1" dirty="0">
                <a:latin typeface="Arial" panose="020B0604020202020204" pitchFamily="34" charset="0"/>
                <a:cs typeface="Arial" panose="020B0604020202020204" pitchFamily="34" charset="0"/>
              </a:rPr>
              <a:t>году</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32. </a:t>
            </a:r>
            <a:r>
              <a:rPr lang="ru-RU" sz="800" b="1" dirty="0">
                <a:latin typeface="Arial" panose="020B0604020202020204" pitchFamily="34" charset="0"/>
                <a:cs typeface="Arial" panose="020B0604020202020204" pitchFamily="34" charset="0"/>
              </a:rPr>
              <a:t>Информация об удельном объеме налоговых и неналоговых доходов бюджета городского округа Долгопрудный в расчете на душу населения в сравнении с другими муниципальными образованиями Московской области</a:t>
            </a:r>
          </a:p>
          <a:p>
            <a:pPr>
              <a:buFont typeface="Wingdings" panose="05000000000000000000" pitchFamily="2" charset="2"/>
              <a:buChar char="q"/>
            </a:pPr>
            <a:r>
              <a:rPr lang="ru-RU" altLang="ru-RU" sz="800" b="1" dirty="0" smtClean="0">
                <a:latin typeface="Arial" panose="020B0604020202020204" pitchFamily="34" charset="0"/>
                <a:cs typeface="Arial" panose="020B0604020202020204" pitchFamily="34" charset="0"/>
              </a:rPr>
              <a:t>33. </a:t>
            </a:r>
            <a:r>
              <a:rPr lang="ru-RU" sz="800" b="1" dirty="0">
                <a:latin typeface="Arial" panose="020B0604020202020204" pitchFamily="34" charset="0"/>
                <a:cs typeface="Arial" panose="020B0604020202020204" pitchFamily="34" charset="0"/>
              </a:rPr>
              <a:t>Информация о ставках налогов</a:t>
            </a:r>
          </a:p>
          <a:p>
            <a:pPr>
              <a:buFont typeface="Wingdings" panose="05000000000000000000" pitchFamily="2" charset="2"/>
              <a:buChar char="q"/>
            </a:pPr>
            <a:r>
              <a:rPr lang="ru-RU" altLang="ru-RU" sz="800" b="1" dirty="0" smtClean="0">
                <a:latin typeface="Arial" panose="020B0604020202020204" pitchFamily="34" charset="0"/>
                <a:cs typeface="Arial" panose="020B0604020202020204" pitchFamily="34" charset="0"/>
              </a:rPr>
              <a:t>34.</a:t>
            </a:r>
            <a:r>
              <a:rPr lang="ru-RU" sz="800" dirty="0" smtClean="0"/>
              <a:t> </a:t>
            </a:r>
            <a:r>
              <a:rPr lang="ru-RU" sz="800" b="1" dirty="0">
                <a:latin typeface="Arial" panose="020B0604020202020204" pitchFamily="34" charset="0"/>
                <a:cs typeface="Arial" panose="020B0604020202020204" pitchFamily="34" charset="0"/>
              </a:rPr>
              <a:t>Информация об объемах предоставленных льгот, установленных решением Совета депутатов городского округа Долгопрудный Московской области </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39. </a:t>
            </a:r>
            <a:r>
              <a:rPr lang="ru-RU" sz="800" b="1" dirty="0">
                <a:latin typeface="Arial" panose="020B0604020202020204" pitchFamily="34" charset="0"/>
                <a:cs typeface="Arial" panose="020B0604020202020204" pitchFamily="34" charset="0"/>
              </a:rPr>
              <a:t>Расходы бюджета городского округа Долгопрудный на </a:t>
            </a:r>
            <a:r>
              <a:rPr lang="ru-RU" sz="800" b="1" dirty="0" smtClean="0">
                <a:latin typeface="Arial" panose="020B0604020202020204" pitchFamily="34" charset="0"/>
                <a:cs typeface="Arial" panose="020B0604020202020204" pitchFamily="34" charset="0"/>
              </a:rPr>
              <a:t>2023-2027 </a:t>
            </a:r>
            <a:r>
              <a:rPr lang="ru-RU" sz="800" b="1" dirty="0">
                <a:latin typeface="Arial" panose="020B0604020202020204" pitchFamily="34" charset="0"/>
                <a:cs typeface="Arial" panose="020B0604020202020204" pitchFamily="34" charset="0"/>
              </a:rPr>
              <a:t>гг. по разделам бюджетной классификации </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40. </a:t>
            </a:r>
            <a:r>
              <a:rPr lang="ru-RU" sz="800" b="1" dirty="0">
                <a:latin typeface="Arial" panose="020B0604020202020204" pitchFamily="34" charset="0"/>
                <a:cs typeface="Arial" panose="020B0604020202020204" pitchFamily="34" charset="0"/>
              </a:rPr>
              <a:t>Расходы бюджета городского округа Долгопрудный на</a:t>
            </a:r>
            <a:r>
              <a:rPr lang="en-US" sz="800" b="1" dirty="0">
                <a:latin typeface="Arial" panose="020B0604020202020204" pitchFamily="34" charset="0"/>
                <a:cs typeface="Arial" panose="020B0604020202020204" pitchFamily="34" charset="0"/>
              </a:rPr>
              <a:t> </a:t>
            </a:r>
            <a:r>
              <a:rPr lang="ru-RU" sz="800" b="1" dirty="0" smtClean="0">
                <a:latin typeface="Arial" panose="020B0604020202020204" pitchFamily="34" charset="0"/>
                <a:cs typeface="Arial" panose="020B0604020202020204" pitchFamily="34" charset="0"/>
              </a:rPr>
              <a:t>2023 </a:t>
            </a:r>
            <a:r>
              <a:rPr lang="ru-RU" sz="800" b="1" dirty="0">
                <a:latin typeface="Arial" panose="020B0604020202020204" pitchFamily="34" charset="0"/>
                <a:cs typeface="Arial" panose="020B0604020202020204" pitchFamily="34" charset="0"/>
              </a:rPr>
              <a:t>- </a:t>
            </a:r>
            <a:r>
              <a:rPr lang="ru-RU" sz="800" b="1" dirty="0" smtClean="0">
                <a:latin typeface="Arial" panose="020B0604020202020204" pitchFamily="34" charset="0"/>
                <a:cs typeface="Arial" panose="020B0604020202020204" pitchFamily="34" charset="0"/>
              </a:rPr>
              <a:t>2027 </a:t>
            </a:r>
            <a:r>
              <a:rPr lang="ru-RU" sz="800" b="1" dirty="0">
                <a:latin typeface="Arial" panose="020B0604020202020204" pitchFamily="34" charset="0"/>
                <a:cs typeface="Arial" panose="020B0604020202020204" pitchFamily="34" charset="0"/>
              </a:rPr>
              <a:t>гг., сформированные по муниципальным программам и непрограммным направлениям деятельности</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42. </a:t>
            </a:r>
            <a:r>
              <a:rPr lang="ru-RU" sz="800" b="1" dirty="0">
                <a:latin typeface="Arial" panose="020B0604020202020204" pitchFamily="34" charset="0"/>
                <a:cs typeface="Arial" panose="020B0604020202020204" pitchFamily="34" charset="0"/>
              </a:rPr>
              <a:t>Реализация муниципальных программ городского округа Долгопрудный в разрезе целевых показателей в динамике</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69. </a:t>
            </a:r>
            <a:r>
              <a:rPr lang="ru-RU" sz="800" b="1" dirty="0">
                <a:latin typeface="Arial" panose="020B0604020202020204" pitchFamily="34" charset="0"/>
                <a:cs typeface="Arial" panose="020B0604020202020204" pitchFamily="34" charset="0"/>
              </a:rPr>
              <a:t>Информация о расходах бюджета с учетом интересов целевых групп пользователей</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73. </a:t>
            </a:r>
            <a:r>
              <a:rPr lang="ru-RU" sz="800" b="1" dirty="0">
                <a:latin typeface="Arial" panose="020B0604020202020204" pitchFamily="34" charset="0"/>
                <a:cs typeface="Arial" panose="020B0604020202020204" pitchFamily="34" charset="0"/>
              </a:rPr>
              <a:t>Информация об общественно значимых проектах, реализуемых на территории городского округа Долгопрудный</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74.Контактная </a:t>
            </a:r>
            <a:r>
              <a:rPr lang="ru-RU" sz="800" b="1" dirty="0">
                <a:latin typeface="Arial" panose="020B0604020202020204" pitchFamily="34" charset="0"/>
                <a:cs typeface="Arial" panose="020B0604020202020204" pitchFamily="34" charset="0"/>
              </a:rPr>
              <a:t>информация</a:t>
            </a:r>
          </a:p>
        </p:txBody>
      </p:sp>
      <p:sp>
        <p:nvSpPr>
          <p:cNvPr id="4" name="Номер слайда 3">
            <a:extLst>
              <a:ext uri="{FF2B5EF4-FFF2-40B4-BE49-F238E27FC236}">
                <a16:creationId xmlns:a16="http://schemas.microsoft.com/office/drawing/2014/main" id="{05BB84A4-7868-463F-B21C-75CF103FA099}"/>
              </a:ext>
            </a:extLst>
          </p:cNvPr>
          <p:cNvSpPr>
            <a:spLocks noGrp="1"/>
          </p:cNvSpPr>
          <p:nvPr>
            <p:ph type="sldNum" sz="quarter" idx="12"/>
          </p:nvPr>
        </p:nvSpPr>
        <p:spPr/>
        <p:txBody>
          <a:bodyPr/>
          <a:lstStyle/>
          <a:p>
            <a:fld id="{5C57661F-B2B1-4F5C-A5BA-3FA02C8F7456}" type="slidenum">
              <a:rPr lang="ru-RU" smtClean="0"/>
              <a:t>2</a:t>
            </a:fld>
            <a:endParaRPr lang="ru-RU"/>
          </a:p>
        </p:txBody>
      </p:sp>
      <p:pic>
        <p:nvPicPr>
          <p:cNvPr id="5" name="Объект 6">
            <a:extLst>
              <a:ext uri="{FF2B5EF4-FFF2-40B4-BE49-F238E27FC236}">
                <a16:creationId xmlns:a16="http://schemas.microsoft.com/office/drawing/2014/main" id="{1487A3D4-87C1-473C-89FA-2FF9C47C2739}"/>
              </a:ext>
            </a:extLst>
          </p:cNvPr>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237115" y="365760"/>
            <a:ext cx="1026420" cy="464817"/>
          </a:xfrm>
        </p:spPr>
      </p:pic>
    </p:spTree>
    <p:extLst>
      <p:ext uri="{BB962C8B-B14F-4D97-AF65-F5344CB8AC3E}">
        <p14:creationId xmlns:p14="http://schemas.microsoft.com/office/powerpoint/2010/main" val="1554943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20</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extLst>
              <p:ext uri="{D42A27DB-BD31-4B8C-83A1-F6EECF244321}">
                <p14:modId xmlns:p14="http://schemas.microsoft.com/office/powerpoint/2010/main" val="138253153"/>
              </p:ext>
            </p:extLst>
          </p:nvPr>
        </p:nvGraphicFramePr>
        <p:xfrm>
          <a:off x="223210" y="1225107"/>
          <a:ext cx="11748378" cy="5390167"/>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57966">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1" i="0" u="none" strike="noStrike">
                          <a:solidFill>
                            <a:srgbClr val="000000"/>
                          </a:solidFill>
                          <a:effectLst/>
                          <a:latin typeface="Arial" panose="020B0604020202020204" pitchFamily="34" charset="0"/>
                        </a:rPr>
                        <a:t>1 14 00 000 00 0000 000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ОТ ПРОДАЖИ МАТЕРИАЛЬНЫХ И НЕМАТЕРИАЛЬНЫХ АКТИВОВ</a:t>
                      </a:r>
                    </a:p>
                  </a:txBody>
                  <a:tcPr marL="9525" marR="9525" marT="9525" marB="0" anchor="ctr"/>
                </a:tc>
                <a:tc>
                  <a:txBody>
                    <a:bodyPr/>
                    <a:lstStyle/>
                    <a:p>
                      <a:pPr algn="ctr" fontAlgn="b"/>
                      <a:r>
                        <a:rPr lang="ru-RU" sz="800" b="1" i="0" u="none" strike="noStrike" dirty="0">
                          <a:solidFill>
                            <a:srgbClr val="000000"/>
                          </a:solidFill>
                          <a:effectLst/>
                          <a:latin typeface="Arial" panose="020B0604020202020204" pitchFamily="34" charset="0"/>
                        </a:rPr>
                        <a:t>183 864,3</a:t>
                      </a: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170 654,7</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115 454,0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95 116,0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94 778,0</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1" i="0" u="none" strike="noStrike">
                          <a:solidFill>
                            <a:srgbClr val="000000"/>
                          </a:solidFill>
                          <a:effectLst/>
                          <a:latin typeface="Arial" panose="020B0604020202020204" pitchFamily="34" charset="0"/>
                        </a:rPr>
                        <a:t>1 14 01 000 00 0000 410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от продажи квартир</a:t>
                      </a:r>
                    </a:p>
                  </a:txBody>
                  <a:tcPr marL="9525" marR="9525" marT="9525" marB="0" anchor="ctr"/>
                </a:tc>
                <a:tc>
                  <a:txBody>
                    <a:bodyPr/>
                    <a:lstStyle/>
                    <a:p>
                      <a:pPr algn="ctr" fontAlgn="b"/>
                      <a:r>
                        <a:rPr lang="ru-RU" sz="800" b="1" i="0" u="none" strike="noStrike" dirty="0">
                          <a:solidFill>
                            <a:srgbClr val="000000"/>
                          </a:solidFill>
                          <a:effectLst/>
                          <a:latin typeface="Arial" panose="020B0604020202020204" pitchFamily="34" charset="0"/>
                        </a:rPr>
                        <a:t>102 193,0</a:t>
                      </a: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100 000,0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80 000,0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60 000,0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60 000,0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0" i="0" u="none" strike="noStrike">
                          <a:solidFill>
                            <a:srgbClr val="000000"/>
                          </a:solidFill>
                          <a:effectLst/>
                          <a:latin typeface="Arial" panose="020B0604020202020204" pitchFamily="34" charset="0"/>
                        </a:rPr>
                        <a:t>1 14 01 040 04 0000 410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от продажи квартир, находящихся в собственности городских округов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102 193,0</a:t>
                      </a: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100 000,0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80 000,0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60 000,0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60 000,0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1" i="0" u="none" strike="noStrike">
                          <a:solidFill>
                            <a:srgbClr val="000000"/>
                          </a:solidFill>
                          <a:effectLst/>
                          <a:latin typeface="Arial" panose="020B0604020202020204" pitchFamily="34" charset="0"/>
                        </a:rPr>
                        <a:t>1 14 02 000 00 0000 000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от реализации имущества, находящегося в государственной и муниципальной собственности (за исключением движимого имущества бюджетных и автономных учреждений, а также имущества государственных и муниципальных унитарных предприятий, в том числе казенных)</a:t>
                      </a:r>
                    </a:p>
                  </a:txBody>
                  <a:tcPr marL="9525" marR="9525" marT="9525" marB="0" anchor="ctr"/>
                </a:tc>
                <a:tc>
                  <a:txBody>
                    <a:bodyPr/>
                    <a:lstStyle/>
                    <a:p>
                      <a:pPr algn="ctr" fontAlgn="b"/>
                      <a:r>
                        <a:rPr lang="ru-RU" sz="800" b="1" i="0" u="none" strike="noStrike" dirty="0">
                          <a:solidFill>
                            <a:srgbClr val="000000"/>
                          </a:solidFill>
                          <a:effectLst/>
                          <a:latin typeface="Arial" panose="020B0604020202020204" pitchFamily="34" charset="0"/>
                        </a:rPr>
                        <a:t>54 128,9</a:t>
                      </a:r>
                    </a:p>
                  </a:txBody>
                  <a:tcPr marL="9525" marR="9525" marT="9525" marB="0" anchor="ctr"/>
                </a:tc>
                <a:tc>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mn-cs"/>
                        </a:rPr>
                        <a:t>21 248,4</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14 454,0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14 116,0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13 778,0</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0" i="0" u="none" strike="noStrike">
                          <a:solidFill>
                            <a:srgbClr val="000000"/>
                          </a:solidFill>
                          <a:effectLst/>
                          <a:latin typeface="Arial" panose="020B0604020202020204" pitchFamily="34" charset="0"/>
                        </a:rPr>
                        <a:t>1 14 02 043 04 0000 410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от реализации иного имущества, находящегося в собственности городских округов (за исключением имущества муниципальных бюджетных и автономных учреждений, а также имущества муниципальных унитарных предприятий, в том числе казенных), в части реализации основных средств по указанному имуществу</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54 128,9</a:t>
                      </a: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21 248,4</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14 454,0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14 116,0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13 778,0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1" i="0" u="none" strike="noStrike">
                          <a:solidFill>
                            <a:srgbClr val="000000"/>
                          </a:solidFill>
                          <a:effectLst/>
                          <a:latin typeface="Arial" panose="020B0604020202020204" pitchFamily="34" charset="0"/>
                        </a:rPr>
                        <a:t>1 14 06 000 00 0000 430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от продажи земельных участков, находящихся в государственной и муниципальной собственности</a:t>
                      </a:r>
                    </a:p>
                  </a:txBody>
                  <a:tcPr marL="9525" marR="9525" marT="9525" marB="0" anchor="ctr"/>
                </a:tc>
                <a:tc>
                  <a:txBody>
                    <a:bodyPr/>
                    <a:lstStyle/>
                    <a:p>
                      <a:pPr algn="ctr" fontAlgn="b"/>
                      <a:r>
                        <a:rPr lang="ru-RU" sz="800" b="1" i="0" u="none" strike="noStrike" dirty="0">
                          <a:solidFill>
                            <a:srgbClr val="000000"/>
                          </a:solidFill>
                          <a:effectLst/>
                          <a:latin typeface="Arial" panose="020B0604020202020204" pitchFamily="34" charset="0"/>
                        </a:rPr>
                        <a:t>27 542,4</a:t>
                      </a:r>
                    </a:p>
                  </a:txBody>
                  <a:tcPr marL="9525" marR="9525" marT="9525" marB="0" anchor="ctr"/>
                </a:tc>
                <a:tc>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mn-cs"/>
                        </a:rPr>
                        <a:t>44 273,6</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18 000,0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18 000,0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18 000,0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0" i="0" u="none" strike="noStrike">
                          <a:solidFill>
                            <a:srgbClr val="000000"/>
                          </a:solidFill>
                          <a:effectLst/>
                          <a:latin typeface="Arial" panose="020B0604020202020204" pitchFamily="34" charset="0"/>
                        </a:rPr>
                        <a:t>1 14 06 012 04 0000 430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от продажи земельных участков, государственная собственность на которые не разграничена и которые расположены в границах городских округов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27 542,4</a:t>
                      </a: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44 273,6</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18 000,0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18 000,0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18 000,0</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1" i="0" u="none" strike="noStrike">
                          <a:solidFill>
                            <a:srgbClr val="000000"/>
                          </a:solidFill>
                          <a:effectLst/>
                          <a:latin typeface="Arial" panose="020B0604020202020204" pitchFamily="34" charset="0"/>
                        </a:rPr>
                        <a:t>1 14 06 300 00 0000 430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Плата за увеличение площади земельных участков, находящихся в частной собственности, в результате перераспределения таких земельных участков и земель (или) земельных участков, находящихся в государственной или муниципальной собственности</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mn-cs"/>
                        </a:rPr>
                        <a:t>5 132,7</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3 000,0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3 000,0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3 000,0</a:t>
                      </a:r>
                    </a:p>
                  </a:txBody>
                  <a:tcPr marL="9525" marR="9525" marT="9525" marB="0" anchor="ctr"/>
                </a:tc>
                <a:extLst>
                  <a:ext uri="{0D108BD9-81ED-4DB2-BD59-A6C34878D82A}">
                    <a16:rowId xmlns:a16="http://schemas.microsoft.com/office/drawing/2014/main" val="1032490024"/>
                  </a:ext>
                </a:extLst>
              </a:tr>
              <a:tr h="357966">
                <a:tc>
                  <a:txBody>
                    <a:bodyPr/>
                    <a:lstStyle/>
                    <a:p>
                      <a:pPr algn="l" fontAlgn="ctr"/>
                      <a:r>
                        <a:rPr lang="ru-RU" sz="800" b="0" i="0" u="none" strike="noStrike">
                          <a:solidFill>
                            <a:srgbClr val="000000"/>
                          </a:solidFill>
                          <a:effectLst/>
                          <a:latin typeface="Arial" panose="020B0604020202020204" pitchFamily="34" charset="0"/>
                        </a:rPr>
                        <a:t>1 14 06 312 04 0000 430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Плата за увеличение площади земельных участков, находящихся в частной собственности, в результате перераспределения таких земельных участков и земель (или) земельных участков, государственная собственность на которые не разграничена и которые расположены в границах городских округов</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5 132,7</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3 000,0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3 000,0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3 000,0</a:t>
                      </a:r>
                    </a:p>
                  </a:txBody>
                  <a:tcPr marL="9525" marR="9525" marT="9525" marB="0" anchor="ctr"/>
                </a:tc>
                <a:extLst>
                  <a:ext uri="{0D108BD9-81ED-4DB2-BD59-A6C34878D82A}">
                    <a16:rowId xmlns:a16="http://schemas.microsoft.com/office/drawing/2014/main" val="804752390"/>
                  </a:ext>
                </a:extLst>
              </a:tr>
              <a:tr h="531175">
                <a:tc>
                  <a:txBody>
                    <a:bodyPr/>
                    <a:lstStyle/>
                    <a:p>
                      <a:pPr algn="l" fontAlgn="ctr"/>
                      <a:r>
                        <a:rPr lang="ru-RU" sz="800" b="1" i="0" u="none" strike="noStrike">
                          <a:solidFill>
                            <a:srgbClr val="000000"/>
                          </a:solidFill>
                          <a:effectLst/>
                          <a:latin typeface="Arial" panose="020B0604020202020204" pitchFamily="34" charset="0"/>
                        </a:rPr>
                        <a:t>1 16 00 000 00 0000 000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ШТРАФЫ, САНКЦИИ, ВОЗМЕЩЕНИЕ УЩЕРБА</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42 611,5</a:t>
                      </a:r>
                    </a:p>
                  </a:txBody>
                  <a:tcPr marL="9525" marR="9525" marT="9525" marB="0" anchor="ctr"/>
                </a:tc>
                <a:tc>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mn-cs"/>
                        </a:rPr>
                        <a:t>35 547,0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6 614,0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6 614,0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6 614,0</a:t>
                      </a:r>
                    </a:p>
                  </a:txBody>
                  <a:tcPr marL="9525" marR="9525" marT="9525" marB="0" anchor="ctr"/>
                </a:tc>
                <a:extLst>
                  <a:ext uri="{0D108BD9-81ED-4DB2-BD59-A6C34878D82A}">
                    <a16:rowId xmlns:a16="http://schemas.microsoft.com/office/drawing/2014/main" val="425288904"/>
                  </a:ext>
                </a:extLst>
              </a:tr>
              <a:tr h="357966">
                <a:tc>
                  <a:txBody>
                    <a:bodyPr/>
                    <a:lstStyle/>
                    <a:p>
                      <a:pPr algn="l" fontAlgn="ctr"/>
                      <a:r>
                        <a:rPr lang="ru-RU" sz="800" b="1" i="0" u="none" strike="noStrike">
                          <a:solidFill>
                            <a:srgbClr val="000000"/>
                          </a:solidFill>
                          <a:effectLst/>
                          <a:latin typeface="Arial" panose="020B0604020202020204" pitchFamily="34" charset="0"/>
                        </a:rPr>
                        <a:t>1 16 01 000 01 0000 140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Административные штрафы, установленные Кодексом Российской Федерации об административных правонарушениях</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3 210,2</a:t>
                      </a: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5 351,0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3 895,0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3 895,0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3 895,0</a:t>
                      </a:r>
                    </a:p>
                  </a:txBody>
                  <a:tcPr marL="9525" marR="9525" marT="9525" marB="0" anchor="ctr"/>
                </a:tc>
                <a:extLst>
                  <a:ext uri="{0D108BD9-81ED-4DB2-BD59-A6C34878D82A}">
                    <a16:rowId xmlns:a16="http://schemas.microsoft.com/office/drawing/2014/main" val="266741480"/>
                  </a:ext>
                </a:extLst>
              </a:tr>
              <a:tr h="230946">
                <a:tc>
                  <a:txBody>
                    <a:bodyPr/>
                    <a:lstStyle/>
                    <a:p>
                      <a:pPr algn="l" fontAlgn="ctr"/>
                      <a:r>
                        <a:rPr lang="ru-RU" sz="800" b="0" i="0" u="none" strike="noStrike">
                          <a:solidFill>
                            <a:srgbClr val="000000"/>
                          </a:solidFill>
                          <a:effectLst/>
                          <a:latin typeface="Arial" panose="020B0604020202020204" pitchFamily="34" charset="0"/>
                        </a:rPr>
                        <a:t>1 16 01 154 01 0000 140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Административные штрафы, установленные главой 15 Кодекса Российской Федерации об административных правонарушениях, за административные правонарушения в области финансов, налогов и сборов, страхования, рынка ценных бумаг, добычи, производства, использования и обращения драгоценных металлов и драгоценных камней (за исключением штрафов, указанных в пункте 6 статьи 46 Бюджетного кодекса Российской Федерации), выявленные должностными лицами органов муниципального контроля</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marL="0" algn="ctr" defTabSz="914400" rtl="0" eaLnBrk="1" fontAlgn="ctr" latinLnBrk="0" hangingPunct="1"/>
                      <a:r>
                        <a:rPr lang="ru-RU" sz="800" b="1" i="0" u="none" strike="noStrike" kern="1200" dirty="0" smtClean="0">
                          <a:solidFill>
                            <a:srgbClr val="000000"/>
                          </a:solidFill>
                          <a:effectLst/>
                          <a:latin typeface="Arial" panose="020B0604020202020204" pitchFamily="34" charset="0"/>
                          <a:ea typeface="+mn-ea"/>
                          <a:cs typeface="+mn-cs"/>
                        </a:rPr>
                        <a:t>141,0</a:t>
                      </a:r>
                      <a:endParaRPr lang="ru-RU" sz="800" b="1" i="0" u="none" strike="noStrike" kern="1200" dirty="0">
                        <a:solidFill>
                          <a:srgbClr val="000000"/>
                        </a:solidFill>
                        <a:effectLst/>
                        <a:latin typeface="Arial" panose="020B0604020202020204" pitchFamily="34" charset="0"/>
                        <a:ea typeface="+mn-ea"/>
                        <a:cs typeface="+mn-cs"/>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10,0</a:t>
                      </a:r>
                    </a:p>
                  </a:txBody>
                  <a:tcPr marL="9525" marR="9525" marT="9525" marB="0" anchor="ctr"/>
                </a:tc>
                <a:extLst>
                  <a:ext uri="{0D108BD9-81ED-4DB2-BD59-A6C34878D82A}">
                    <a16:rowId xmlns:a16="http://schemas.microsoft.com/office/drawing/2014/main" val="1411454162"/>
                  </a:ext>
                </a:extLst>
              </a:tr>
            </a:tbl>
          </a:graphicData>
        </a:graphic>
      </p:graphicFrame>
    </p:spTree>
    <p:extLst>
      <p:ext uri="{BB962C8B-B14F-4D97-AF65-F5344CB8AC3E}">
        <p14:creationId xmlns:p14="http://schemas.microsoft.com/office/powerpoint/2010/main" val="3218097227"/>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21</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extLst>
              <p:ext uri="{D42A27DB-BD31-4B8C-83A1-F6EECF244321}">
                <p14:modId xmlns:p14="http://schemas.microsoft.com/office/powerpoint/2010/main" val="1535808544"/>
              </p:ext>
            </p:extLst>
          </p:nvPr>
        </p:nvGraphicFramePr>
        <p:xfrm>
          <a:off x="289712" y="1254125"/>
          <a:ext cx="11748378" cy="4592720"/>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57966">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0" i="0" u="none" strike="noStrike">
                          <a:solidFill>
                            <a:srgbClr val="000000"/>
                          </a:solidFill>
                          <a:effectLst/>
                          <a:latin typeface="Arial" panose="020B0604020202020204" pitchFamily="34" charset="0"/>
                        </a:rPr>
                        <a:t>1 16 01 203 01 9000 140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Административные штрафы, установленные Главой 20 Кодекса Российской Федерации об административных правонарушениях, за административные правонарушения, посягающие на общественный порядок и общественную безопасность, налагаемые мировыми судьями, комиссиями по делам несовершеннолетних и защите их прав (иные штрафы)</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5 190,0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3 885,0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3 885,0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3 885,0</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1" i="0" u="none" strike="noStrike" dirty="0">
                          <a:solidFill>
                            <a:srgbClr val="000000"/>
                          </a:solidFill>
                          <a:effectLst/>
                          <a:latin typeface="Arial" panose="020B0604020202020204" pitchFamily="34" charset="0"/>
                        </a:rPr>
                        <a:t>1 16 02 000 02 0000 140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Административные штрафы, установленные законами субъектов Российской Федерации об административных правонарушениях</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510,0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1 060,0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719,0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719,0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719,0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0" i="0" u="none" strike="noStrike">
                          <a:solidFill>
                            <a:srgbClr val="000000"/>
                          </a:solidFill>
                          <a:effectLst/>
                          <a:latin typeface="Arial" panose="020B0604020202020204" pitchFamily="34" charset="0"/>
                        </a:rPr>
                        <a:t>1 16 02 020 02 0000 140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Административные штрафы, установленные законами субъектов Российской Федерации об административных правонарушениях, за нарушение муниципальных правовых актов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510,0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1 060,0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719,0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719,0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719,0</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1" i="0" u="none" strike="noStrike">
                          <a:solidFill>
                            <a:srgbClr val="000000"/>
                          </a:solidFill>
                          <a:effectLst/>
                          <a:latin typeface="Arial" panose="020B0604020202020204" pitchFamily="34" charset="0"/>
                        </a:rPr>
                        <a:t>1 16 07 000 00 0000 140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Штрафы, неустойки, пени, уплаченные в соответствии с законом или договором в случае неисполнения или ненадлежащего исполнения обязательств перед государственным (муниципальным) органом, органом управления государственным внебюджетным фондом, казенным учреждением, Центральным банком Российской Федерации, иной организацией, действующей от имени Российской Федерации</a:t>
                      </a:r>
                    </a:p>
                  </a:txBody>
                  <a:tcPr marL="9525" marR="9525" marT="9525" marB="0" anchor="ctr"/>
                </a:tc>
                <a:tc>
                  <a:txBody>
                    <a:bodyPr/>
                    <a:lstStyle/>
                    <a:p>
                      <a:pPr algn="ctr" fontAlgn="b"/>
                      <a:r>
                        <a:rPr lang="ru-RU" sz="800" b="1" i="0" u="none" strike="noStrike" dirty="0">
                          <a:solidFill>
                            <a:srgbClr val="000000"/>
                          </a:solidFill>
                          <a:effectLst/>
                          <a:latin typeface="Arial" panose="020B0604020202020204" pitchFamily="34" charset="0"/>
                        </a:rPr>
                        <a:t>7 542,5</a:t>
                      </a:r>
                    </a:p>
                  </a:txBody>
                  <a:tcPr marL="9525" marR="9525" marT="9525" marB="0" anchor="ctr"/>
                </a:tc>
                <a:tc>
                  <a:txBody>
                    <a:bodyPr/>
                    <a:lstStyle/>
                    <a:p>
                      <a:pPr marL="0" algn="ctr" defTabSz="914400" rtl="0" eaLnBrk="1" fontAlgn="ctr" latinLnBrk="0" hangingPunct="1"/>
                      <a:r>
                        <a:rPr lang="ru-RU" sz="800" b="0" i="0" u="none" strike="noStrike" kern="1200">
                          <a:solidFill>
                            <a:srgbClr val="000000"/>
                          </a:solidFill>
                          <a:effectLst/>
                          <a:latin typeface="Arial" panose="020B0604020202020204" pitchFamily="34" charset="0"/>
                          <a:ea typeface="+mn-ea"/>
                          <a:cs typeface="+mn-cs"/>
                        </a:rPr>
                        <a:t>6 401,0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1 000,0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1 000,0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1 000,0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0" i="0" u="none" strike="noStrike">
                          <a:solidFill>
                            <a:srgbClr val="000000"/>
                          </a:solidFill>
                          <a:effectLst/>
                          <a:latin typeface="Arial" panose="020B0604020202020204" pitchFamily="34" charset="0"/>
                        </a:rPr>
                        <a:t>1 16 07 090 04 0001 140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Иные штрафы, неустойки, пени, уплаченные в соответствии с законом или договором в случае неисполнения или ненадлежащего исполнения обязательств перед муниципальным органом, (муниципальным казенным учреждением) городского округа  (штрафы,пени, неустойки по контрактам, договорам)</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2 401,0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500,0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500,0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500,0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0" i="0" u="none" strike="noStrike">
                          <a:solidFill>
                            <a:srgbClr val="000000"/>
                          </a:solidFill>
                          <a:effectLst/>
                          <a:latin typeface="Arial" panose="020B0604020202020204" pitchFamily="34" charset="0"/>
                        </a:rPr>
                        <a:t>1 16 07 090 04 0002 140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Иные штрафы, неустойки, пени, уплаченные в соответствии с законом или договором в случае неисполнения или ненадлежащего исполнения обязательств перед муниципальным органом, (муниципальным казенным учреждением) городского округа (пени, штрафы по договорам аренды имущества, составляющего казну городского округа)</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502,5</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0" i="0" u="none" strike="noStrike">
                          <a:solidFill>
                            <a:srgbClr val="000000"/>
                          </a:solidFill>
                          <a:effectLst/>
                          <a:latin typeface="Arial" panose="020B0604020202020204" pitchFamily="34" charset="0"/>
                        </a:rPr>
                        <a:t>1 16 07 090 04 0008 140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Иные штрафы, неустойки, пени, уплаченные в соответствии с законом или договором в случае неисполнения или ненадлежащего исполнения обязательств перед муниципальным органом, (муниципальным казенным учреждением) городского округа (пени, штрафы по договорам аренды земельных участков)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4 279,1</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4 000,0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500,0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500,0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500,0</a:t>
                      </a:r>
                    </a:p>
                  </a:txBody>
                  <a:tcPr marL="9525" marR="9525" marT="9525" marB="0" anchor="ctr"/>
                </a:tc>
                <a:extLst>
                  <a:ext uri="{0D108BD9-81ED-4DB2-BD59-A6C34878D82A}">
                    <a16:rowId xmlns:a16="http://schemas.microsoft.com/office/drawing/2014/main" val="1032490024"/>
                  </a:ext>
                </a:extLst>
              </a:tr>
              <a:tr h="253357">
                <a:tc>
                  <a:txBody>
                    <a:bodyPr/>
                    <a:lstStyle/>
                    <a:p>
                      <a:pPr algn="l" fontAlgn="ctr"/>
                      <a:r>
                        <a:rPr lang="ru-RU" sz="800" b="1" i="0" u="none" strike="noStrike">
                          <a:solidFill>
                            <a:srgbClr val="000000"/>
                          </a:solidFill>
                          <a:effectLst/>
                          <a:latin typeface="Arial" panose="020B0604020202020204" pitchFamily="34" charset="0"/>
                        </a:rPr>
                        <a:t>1 16 10 000 00 0000 140</a:t>
                      </a:r>
                    </a:p>
                  </a:txBody>
                  <a:tcPr marL="9525" marR="9525" marT="9525" marB="0" anchor="ctr"/>
                </a:tc>
                <a:tc>
                  <a:txBody>
                    <a:bodyPr/>
                    <a:lstStyle/>
                    <a:p>
                      <a:pPr algn="l" fontAlgn="ctr"/>
                      <a:r>
                        <a:rPr lang="ru-RU" sz="800" b="1" i="0" u="none" strike="noStrike" dirty="0">
                          <a:solidFill>
                            <a:srgbClr val="000000"/>
                          </a:solidFill>
                          <a:effectLst/>
                          <a:latin typeface="Arial" panose="020B0604020202020204" pitchFamily="34" charset="0"/>
                        </a:rPr>
                        <a:t>Платежи в целях возмещения причиненного ущерба (убытков)</a:t>
                      </a:r>
                    </a:p>
                  </a:txBody>
                  <a:tcPr marL="9525" marR="9525" marT="9525" marB="0" anchor="ctr"/>
                </a:tc>
                <a:tc>
                  <a:txBody>
                    <a:bodyPr/>
                    <a:lstStyle/>
                    <a:p>
                      <a:pPr algn="ctr" fontAlgn="b"/>
                      <a:r>
                        <a:rPr lang="ru-RU" sz="800" b="1" i="0" u="none" strike="noStrike" dirty="0">
                          <a:solidFill>
                            <a:srgbClr val="000000"/>
                          </a:solidFill>
                          <a:effectLst/>
                          <a:latin typeface="Arial" panose="020B0604020202020204" pitchFamily="34" charset="0"/>
                        </a:rPr>
                        <a:t>19 888,2</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22 735,0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1 000,0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1 000,0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1 000,0</a:t>
                      </a:r>
                    </a:p>
                  </a:txBody>
                  <a:tcPr marL="9525" marR="9525" marT="9525" marB="0" anchor="ctr"/>
                </a:tc>
                <a:extLst>
                  <a:ext uri="{0D108BD9-81ED-4DB2-BD59-A6C34878D82A}">
                    <a16:rowId xmlns:a16="http://schemas.microsoft.com/office/drawing/2014/main" val="804752390"/>
                  </a:ext>
                </a:extLst>
              </a:tr>
              <a:tr h="531175">
                <a:tc>
                  <a:txBody>
                    <a:bodyPr/>
                    <a:lstStyle/>
                    <a:p>
                      <a:pPr algn="l" fontAlgn="ctr"/>
                      <a:r>
                        <a:rPr lang="ru-RU" sz="800" b="0" i="0" u="none" strike="noStrike">
                          <a:solidFill>
                            <a:srgbClr val="000000"/>
                          </a:solidFill>
                          <a:effectLst/>
                          <a:latin typeface="Arial" panose="020B0604020202020204" pitchFamily="34" charset="0"/>
                        </a:rPr>
                        <a:t>1 16 10 032 04 0000 140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Прочее возмещение ущерба, причиненного муниципальному имуществу городского округа (за исключением имущества, закрепленного за муниципальными бюджетными (автономными) учреждениями, унитарными предприятиями)</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19 212,1</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21 735,0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1 000,0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1 000,0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1 000,0</a:t>
                      </a:r>
                    </a:p>
                  </a:txBody>
                  <a:tcPr marL="9525" marR="9525" marT="9525" marB="0" anchor="ctr"/>
                </a:tc>
                <a:extLst>
                  <a:ext uri="{0D108BD9-81ED-4DB2-BD59-A6C34878D82A}">
                    <a16:rowId xmlns:a16="http://schemas.microsoft.com/office/drawing/2014/main" val="425288904"/>
                  </a:ext>
                </a:extLst>
              </a:tr>
            </a:tbl>
          </a:graphicData>
        </a:graphic>
      </p:graphicFrame>
    </p:spTree>
    <p:extLst>
      <p:ext uri="{BB962C8B-B14F-4D97-AF65-F5344CB8AC3E}">
        <p14:creationId xmlns:p14="http://schemas.microsoft.com/office/powerpoint/2010/main" val="2956373118"/>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22</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extLst>
              <p:ext uri="{D42A27DB-BD31-4B8C-83A1-F6EECF244321}">
                <p14:modId xmlns:p14="http://schemas.microsoft.com/office/powerpoint/2010/main" val="1087645971"/>
              </p:ext>
            </p:extLst>
          </p:nvPr>
        </p:nvGraphicFramePr>
        <p:xfrm>
          <a:off x="289711" y="1290639"/>
          <a:ext cx="11748378" cy="5142120"/>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57966">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0" i="0" u="none" strike="noStrike">
                          <a:solidFill>
                            <a:srgbClr val="000000"/>
                          </a:solidFill>
                          <a:effectLst/>
                          <a:latin typeface="Arial" panose="020B0604020202020204" pitchFamily="34" charset="0"/>
                        </a:rPr>
                        <a:t>1 16 10 123 01 0041 140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от денежных взысканий (штрафов), поступающие в счет погашения задолженности, образовавшейся до 1 января 2020 года, подлежащие зачислению в бюджет муниципального образования по нормативам, действовавшим в 2019 году (доходы бюджетов городских округов за исключением доходов, направляемых на формирование муниципального дорожного фонда, а также иных платежей в случае принятия решения финансовым органом муниципального образования о раздельном учете задолженности)</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marL="0" algn="ctr" defTabSz="914400" rtl="0" eaLnBrk="1" fontAlgn="ctr" latinLnBrk="0" hangingPunct="1"/>
                      <a:r>
                        <a:rPr lang="ru-RU" sz="800" b="0" i="0" u="none" strike="noStrike" kern="1200" dirty="0" smtClean="0">
                          <a:solidFill>
                            <a:srgbClr val="000000"/>
                          </a:solidFill>
                          <a:effectLst/>
                          <a:latin typeface="Arial" panose="020B0604020202020204" pitchFamily="34" charset="0"/>
                          <a:ea typeface="+mn-ea"/>
                          <a:cs typeface="+mn-cs"/>
                        </a:rPr>
                        <a:t>1 000,0</a:t>
                      </a:r>
                      <a:endParaRPr lang="ru-RU" sz="800" b="0" i="0" u="none" strike="noStrike" kern="1200" dirty="0">
                        <a:solidFill>
                          <a:srgbClr val="000000"/>
                        </a:solidFill>
                        <a:effectLst/>
                        <a:latin typeface="Arial" panose="020B0604020202020204" pitchFamily="34" charset="0"/>
                        <a:ea typeface="+mn-ea"/>
                        <a:cs typeface="+mn-cs"/>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1" i="0" u="none" strike="noStrike">
                          <a:solidFill>
                            <a:srgbClr val="000000"/>
                          </a:solidFill>
                          <a:effectLst/>
                          <a:latin typeface="Arial" panose="020B0604020202020204" pitchFamily="34" charset="0"/>
                        </a:rPr>
                        <a:t>1 16 11 000 01 0000 140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Платежи, уплачиваемые в целях возмещения вреда</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2 350,6</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0,0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1" i="0" u="none" strike="noStrike">
                          <a:solidFill>
                            <a:srgbClr val="000000"/>
                          </a:solidFill>
                          <a:effectLst/>
                          <a:latin typeface="Arial" panose="020B0604020202020204" pitchFamily="34" charset="0"/>
                        </a:rPr>
                        <a:t>1 16 18 000 02 0000 140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от сумм пеней, предусмотренных законодательством Российской Федерации о налогах и сборах, подлежащие зачислению в бюджеты субъектов Российской Федерации по нормативу, установленному Бюджетным кодексом Российской Федерации, распределяемые Федеральным казначейством между бюджетами субъектов Российской Федерации в соответствии с федеральным законом о федеральном бюджете</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9 110,0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0,0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1" i="0" u="none" strike="noStrike">
                          <a:solidFill>
                            <a:srgbClr val="000000"/>
                          </a:solidFill>
                          <a:effectLst/>
                          <a:latin typeface="Arial" panose="020B0604020202020204" pitchFamily="34" charset="0"/>
                        </a:rPr>
                        <a:t>1 17 00 000 00 0000 000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ПРОЧИЕ НЕНАЛОГОВЫЕ ДОХОДЫ</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184 487,6</a:t>
                      </a:r>
                    </a:p>
                  </a:txBody>
                  <a:tcPr marL="9525" marR="9525" marT="9525" marB="0" anchor="ctr"/>
                </a:tc>
                <a:tc>
                  <a:txBody>
                    <a:bodyPr/>
                    <a:lstStyle/>
                    <a:p>
                      <a:pPr marL="0" algn="ctr" defTabSz="914400" rtl="0" eaLnBrk="1" fontAlgn="ctr" latinLnBrk="0" hangingPunct="1"/>
                      <a:r>
                        <a:rPr lang="ru-RU" sz="800" b="0" i="0" u="none" strike="noStrike" kern="1200">
                          <a:solidFill>
                            <a:srgbClr val="000000"/>
                          </a:solidFill>
                          <a:effectLst/>
                          <a:latin typeface="Arial" panose="020B0604020202020204" pitchFamily="34" charset="0"/>
                          <a:ea typeface="+mn-ea"/>
                          <a:cs typeface="+mn-cs"/>
                        </a:rPr>
                        <a:t>6 903,3</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125,0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125,0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125,0</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1" i="0" u="none" strike="noStrike">
                          <a:solidFill>
                            <a:srgbClr val="000000"/>
                          </a:solidFill>
                          <a:effectLst/>
                          <a:latin typeface="Arial" panose="020B0604020202020204" pitchFamily="34" charset="0"/>
                        </a:rPr>
                        <a:t>1 17 05 000 00 0000 180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Прочие неналоговые доходы</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184 487,6</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6 903,3</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125,0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125,0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125,0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0" i="0" u="none" strike="noStrike">
                          <a:solidFill>
                            <a:srgbClr val="000000"/>
                          </a:solidFill>
                          <a:effectLst/>
                          <a:latin typeface="Arial" panose="020B0604020202020204" pitchFamily="34" charset="0"/>
                        </a:rPr>
                        <a:t>1 17 05 040 04 0001 180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неналоговые доходы бюджетов городских округов (плата за вырубку деревьев)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1 583,7</a:t>
                      </a:r>
                    </a:p>
                  </a:txBody>
                  <a:tcPr marL="9525" marR="9525" marT="9525" marB="0" anchor="ctr"/>
                </a:tc>
                <a:tc>
                  <a:txBody>
                    <a:bodyPr/>
                    <a:lstStyle/>
                    <a:p>
                      <a:pPr marL="0" algn="ctr" defTabSz="914400" rtl="0" eaLnBrk="1" fontAlgn="ctr" latinLnBrk="0" hangingPunct="1"/>
                      <a:r>
                        <a:rPr lang="ru-RU" sz="800" b="0" i="0" u="none" strike="noStrike" kern="1200">
                          <a:solidFill>
                            <a:srgbClr val="000000"/>
                          </a:solidFill>
                          <a:effectLst/>
                          <a:latin typeface="Arial" panose="020B0604020202020204" pitchFamily="34" charset="0"/>
                          <a:ea typeface="+mn-ea"/>
                          <a:cs typeface="+mn-cs"/>
                        </a:rPr>
                        <a:t>5 992,1</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100,0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0" i="0" u="none" strike="noStrike">
                          <a:solidFill>
                            <a:srgbClr val="000000"/>
                          </a:solidFill>
                          <a:effectLst/>
                          <a:latin typeface="Arial" panose="020B0604020202020204" pitchFamily="34" charset="0"/>
                        </a:rPr>
                        <a:t>1 17 05 040 04 0005 180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неналоговые доходы бюджетов городских округов (выдача разрешения на размещение объектов на землях или на земельных участках, находящихся в муниципальной собственности или государственная собственность на которые не разграничена)</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1 608,5</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25,0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25,0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25,0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25,0</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0" i="0" u="none" strike="noStrike">
                          <a:solidFill>
                            <a:srgbClr val="000000"/>
                          </a:solidFill>
                          <a:effectLst/>
                          <a:latin typeface="Arial" panose="020B0604020202020204" pitchFamily="34" charset="0"/>
                        </a:rPr>
                        <a:t>1 17 05 040 04 0007 180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неналоговые доходы бюджетов городских округов (плата за право на организацию ярмарок на месте проведения ярмарок)</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1 295,4</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886,2</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032490024"/>
                  </a:ext>
                </a:extLst>
              </a:tr>
              <a:tr h="357966">
                <a:tc>
                  <a:txBody>
                    <a:bodyPr/>
                    <a:lstStyle/>
                    <a:p>
                      <a:pPr algn="l" fontAlgn="ctr"/>
                      <a:r>
                        <a:rPr lang="ru-RU" sz="800" b="0" i="0" u="none" strike="noStrike">
                          <a:solidFill>
                            <a:srgbClr val="000000"/>
                          </a:solidFill>
                          <a:effectLst/>
                          <a:latin typeface="Arial" panose="020B0604020202020204" pitchFamily="34" charset="0"/>
                        </a:rPr>
                        <a:t>1 17 05 040 04 0006 180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неналоговые доходы бюджетов городских округов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180 000,0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804752390"/>
                  </a:ext>
                </a:extLst>
              </a:tr>
              <a:tr h="335085">
                <a:tc>
                  <a:txBody>
                    <a:bodyPr/>
                    <a:lstStyle/>
                    <a:p>
                      <a:pPr algn="l" fontAlgn="ctr"/>
                      <a:r>
                        <a:rPr lang="ru-RU" sz="800" b="1" i="0" u="none" strike="noStrike">
                          <a:solidFill>
                            <a:srgbClr val="000000"/>
                          </a:solidFill>
                          <a:effectLst/>
                          <a:latin typeface="Arial" panose="020B0604020202020204" pitchFamily="34" charset="0"/>
                        </a:rPr>
                        <a:t>2 00 00 000 00 0000 000</a:t>
                      </a:r>
                    </a:p>
                  </a:txBody>
                  <a:tcPr marL="9525" marR="9525" marT="9525" marB="0" anchor="ctr"/>
                </a:tc>
                <a:tc>
                  <a:txBody>
                    <a:bodyPr/>
                    <a:lstStyle/>
                    <a:p>
                      <a:pPr algn="l" fontAlgn="ctr"/>
                      <a:r>
                        <a:rPr lang="ru-RU" sz="800" b="1" i="0" u="none" strike="noStrike" dirty="0">
                          <a:solidFill>
                            <a:srgbClr val="000000"/>
                          </a:solidFill>
                          <a:effectLst/>
                          <a:latin typeface="Arial" panose="020B0604020202020204" pitchFamily="34" charset="0"/>
                        </a:rPr>
                        <a:t>БЕЗВОЗМЕЗДНЫЕ ПОСТУПЛЕНИЯ</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3 677 474,9</a:t>
                      </a: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3 003 712,5</a:t>
                      </a: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3 684 996,8</a:t>
                      </a:r>
                    </a:p>
                  </a:txBody>
                  <a:tcPr marL="9525" marR="9525" marT="9525" marB="0" anchor="ctr"/>
                </a:tc>
                <a:tc>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mn-cs"/>
                        </a:rPr>
                        <a:t>3 415 631,5</a:t>
                      </a:r>
                    </a:p>
                  </a:txBody>
                  <a:tcPr marL="9525" marR="9525" marT="9525" marB="0" anchor="ctr"/>
                </a:tc>
                <a:tc>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mn-cs"/>
                        </a:rPr>
                        <a:t>3 771 915,6</a:t>
                      </a:r>
                    </a:p>
                  </a:txBody>
                  <a:tcPr marL="9525" marR="9525" marT="9525" marB="0" anchor="ctr"/>
                </a:tc>
                <a:extLst>
                  <a:ext uri="{0D108BD9-81ED-4DB2-BD59-A6C34878D82A}">
                    <a16:rowId xmlns:a16="http://schemas.microsoft.com/office/drawing/2014/main" val="425288904"/>
                  </a:ext>
                </a:extLst>
              </a:tr>
              <a:tr h="357966">
                <a:tc>
                  <a:txBody>
                    <a:bodyPr/>
                    <a:lstStyle/>
                    <a:p>
                      <a:pPr algn="l" fontAlgn="ctr"/>
                      <a:r>
                        <a:rPr lang="ru-RU" sz="800" b="1" i="0" u="none" strike="noStrike">
                          <a:solidFill>
                            <a:srgbClr val="000000"/>
                          </a:solidFill>
                          <a:effectLst/>
                          <a:latin typeface="Arial" panose="020B0604020202020204" pitchFamily="34" charset="0"/>
                        </a:rPr>
                        <a:t>2 02 00 000 00 0000 000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БЕЗВОЗМЕЗДНЫЕ ПОСТУПЛЕНИЯ ОТ ДРУГИХ БЮДЖЕТОВ БЮДЖЕТНОЙ СИСТЕМЫ РОССИЙСКОЙ ФЕДЕРАЦИИ</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3 689 115,3</a:t>
                      </a: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3 010 828,4</a:t>
                      </a: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3 684 996,8</a:t>
                      </a: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3 415 631,5</a:t>
                      </a: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3 771 915,6</a:t>
                      </a:r>
                    </a:p>
                  </a:txBody>
                  <a:tcPr marL="9525" marR="9525" marT="9525" marB="0" anchor="ctr"/>
                </a:tc>
                <a:extLst>
                  <a:ext uri="{0D108BD9-81ED-4DB2-BD59-A6C34878D82A}">
                    <a16:rowId xmlns:a16="http://schemas.microsoft.com/office/drawing/2014/main" val="266741480"/>
                  </a:ext>
                </a:extLst>
              </a:tr>
              <a:tr h="230946">
                <a:tc>
                  <a:txBody>
                    <a:bodyPr/>
                    <a:lstStyle/>
                    <a:p>
                      <a:pPr algn="l" fontAlgn="ctr"/>
                      <a:r>
                        <a:rPr lang="ru-RU" sz="800" b="1" i="0" u="none" strike="noStrike">
                          <a:solidFill>
                            <a:srgbClr val="000000"/>
                          </a:solidFill>
                          <a:effectLst/>
                          <a:latin typeface="Arial" panose="020B0604020202020204" pitchFamily="34" charset="0"/>
                        </a:rPr>
                        <a:t>2 02 10 000 00 0000 150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Дотации бюджетам бюджетной системы Российской Федерации</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17 261,3</a:t>
                      </a: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11 828,0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411454162"/>
                  </a:ext>
                </a:extLst>
              </a:tr>
            </a:tbl>
          </a:graphicData>
        </a:graphic>
      </p:graphicFrame>
    </p:spTree>
    <p:extLst>
      <p:ext uri="{BB962C8B-B14F-4D97-AF65-F5344CB8AC3E}">
        <p14:creationId xmlns:p14="http://schemas.microsoft.com/office/powerpoint/2010/main" val="821861930"/>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23</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067017" y="842531"/>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extLst>
              <p:ext uri="{D42A27DB-BD31-4B8C-83A1-F6EECF244321}">
                <p14:modId xmlns:p14="http://schemas.microsoft.com/office/powerpoint/2010/main" val="3840247887"/>
              </p:ext>
            </p:extLst>
          </p:nvPr>
        </p:nvGraphicFramePr>
        <p:xfrm>
          <a:off x="289712" y="1036933"/>
          <a:ext cx="11748378" cy="5700049"/>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Сумма (тыс. руб.)</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57966">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0" i="0" u="none" strike="noStrike">
                          <a:solidFill>
                            <a:srgbClr val="000000"/>
                          </a:solidFill>
                          <a:effectLst/>
                          <a:latin typeface="Arial" panose="020B0604020202020204" pitchFamily="34" charset="0"/>
                        </a:rPr>
                        <a:t>2 02 19999 04 0001 150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дотации   бюджетам  городских округов  на поощрение муниципальных управленческих команд</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4 852,3</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0" i="0" u="none" strike="noStrike">
                          <a:solidFill>
                            <a:srgbClr val="000000"/>
                          </a:solidFill>
                          <a:effectLst/>
                          <a:latin typeface="Arial" panose="020B0604020202020204" pitchFamily="34" charset="0"/>
                        </a:rPr>
                        <a:t>2 02 19 999 04 0002 150</a:t>
                      </a:r>
                    </a:p>
                  </a:txBody>
                  <a:tcPr marL="9525" marR="9525" marT="9525" marB="0" anchor="ctr"/>
                </a:tc>
                <a:tc>
                  <a:txBody>
                    <a:bodyPr/>
                    <a:lstStyle/>
                    <a:p>
                      <a:pPr algn="l" fontAlgn="ctr"/>
                      <a:r>
                        <a:rPr lang="ru-RU" sz="800" b="0" i="0" u="none" strike="noStrike" dirty="0">
                          <a:solidFill>
                            <a:srgbClr val="000000"/>
                          </a:solidFill>
                          <a:effectLst/>
                          <a:latin typeface="Arial" panose="020B0604020202020204" pitchFamily="34" charset="0"/>
                        </a:rPr>
                        <a:t>Прочие   дотации   бюджетам  городских округов (Мониторинг и оценка качества управления муниципальными финансами)</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12 409,0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0" i="0" u="none" strike="noStrike" dirty="0" smtClean="0">
                          <a:solidFill>
                            <a:srgbClr val="000000"/>
                          </a:solidFill>
                          <a:effectLst/>
                          <a:latin typeface="Arial" panose="020B0604020202020204" pitchFamily="34" charset="0"/>
                        </a:rPr>
                        <a:t>2 02 19 999 04 0004 150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l" fontAlgn="ctr"/>
                      <a:r>
                        <a:rPr lang="ru-RU" sz="800" b="0" i="0" u="none" strike="noStrike" dirty="0" smtClean="0">
                          <a:solidFill>
                            <a:srgbClr val="000000"/>
                          </a:solidFill>
                          <a:effectLst/>
                          <a:latin typeface="Arial" panose="020B0604020202020204" pitchFamily="34" charset="0"/>
                        </a:rPr>
                        <a:t>Прочие дотации бюджетам городских округов (Поощрение органов местного самоуправления городских округов Московской области за достижение наилучших значений показателей по отдельным направлениям развития городских округов Московской области)</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ru-RU" sz="800" b="0" i="0" u="none" strike="noStrike" dirty="0" smtClean="0">
                          <a:solidFill>
                            <a:srgbClr val="000000"/>
                          </a:solidFill>
                          <a:effectLst/>
                          <a:latin typeface="Arial" panose="020B0604020202020204" pitchFamily="34" charset="0"/>
                        </a:rPr>
                        <a:t>0,0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11 828,0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968961793"/>
                  </a:ext>
                </a:extLst>
              </a:tr>
              <a:tr h="230946">
                <a:tc>
                  <a:txBody>
                    <a:bodyPr/>
                    <a:lstStyle/>
                    <a:p>
                      <a:pPr algn="l" fontAlgn="ctr"/>
                      <a:r>
                        <a:rPr lang="ru-RU" sz="800" b="1" i="0" u="none" strike="noStrike">
                          <a:solidFill>
                            <a:srgbClr val="000000"/>
                          </a:solidFill>
                          <a:effectLst/>
                          <a:latin typeface="Arial" panose="020B0604020202020204" pitchFamily="34" charset="0"/>
                        </a:rPr>
                        <a:t>2 02 20 000 00 0000 150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Субсидии бюджетам бюджетной системы Российской Федерации (межбюджетные субсидии)</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1 379 311,0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372 421,1</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763 291,2</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516 291,7</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560 476,0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0" i="0" u="none" strike="noStrike">
                          <a:solidFill>
                            <a:srgbClr val="000000"/>
                          </a:solidFill>
                          <a:effectLst/>
                          <a:latin typeface="Arial" panose="020B0604020202020204" pitchFamily="34" charset="0"/>
                        </a:rPr>
                        <a:t>2 02 25 253 00 0000 150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Субсидии бюджетам на создание дополнительных мест для детей в возрасте от 1,5 до 3 лет любой направленности в организациях, осуществляющих образовательную деятельность (за исключением государственных, муниципальных), и у индивидуальных предпринимателей, осуществляющих образовательную деятельность по образовательным программам дошкольного образования, в том числе адаптированным, и присмотр и уход за детьми</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1 851,0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7 403,9</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 </a:t>
                      </a:r>
                      <a:r>
                        <a:rPr lang="ru-RU" sz="800" b="0" i="0" u="none" strike="noStrike" dirty="0" smtClean="0">
                          <a:solidFill>
                            <a:srgbClr val="000000"/>
                          </a:solidFill>
                          <a:effectLst/>
                          <a:latin typeface="Arial" panose="020B0604020202020204" pitchFamily="34" charset="0"/>
                        </a:rPr>
                        <a:t>0,0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dirty="0">
                          <a:solidFill>
                            <a:srgbClr val="000000"/>
                          </a:solidFill>
                          <a:effectLst/>
                          <a:latin typeface="Arial" panose="020B0604020202020204" pitchFamily="34" charset="0"/>
                        </a:rPr>
                        <a:t> </a:t>
                      </a:r>
                      <a:r>
                        <a:rPr lang="ru-RU" sz="800" b="0" i="0" u="none" strike="noStrike" dirty="0" smtClean="0">
                          <a:solidFill>
                            <a:srgbClr val="000000"/>
                          </a:solidFill>
                          <a:effectLst/>
                          <a:latin typeface="Arial" panose="020B0604020202020204" pitchFamily="34" charset="0"/>
                        </a:rPr>
                        <a:t> 0,0</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dirty="0" smtClean="0">
                          <a:solidFill>
                            <a:srgbClr val="000000"/>
                          </a:solidFill>
                          <a:effectLst/>
                          <a:latin typeface="Arial" panose="020B0604020202020204" pitchFamily="34" charset="0"/>
                        </a:rPr>
                        <a:t> 0,0</a:t>
                      </a:r>
                      <a:r>
                        <a:rPr lang="ru-RU" sz="800" b="0" i="0" u="none" strike="noStrike" dirty="0">
                          <a:solidFill>
                            <a:srgbClr val="000000"/>
                          </a:solidFill>
                          <a:effectLst/>
                          <a:latin typeface="Arial" panose="020B0604020202020204" pitchFamily="34" charset="0"/>
                        </a:rPr>
                        <a:t> </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0" i="0" u="none" strike="noStrike">
                          <a:solidFill>
                            <a:srgbClr val="000000"/>
                          </a:solidFill>
                          <a:effectLst/>
                          <a:latin typeface="Arial" panose="020B0604020202020204" pitchFamily="34" charset="0"/>
                        </a:rPr>
                        <a:t>2 02 25 497 04 0000 150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Субсидии бюджетам городских округов на реализацию мероприятий по обеспечению жильем молодых семей</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8 792,5</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8 665,2</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dirty="0">
                          <a:solidFill>
                            <a:srgbClr val="000000"/>
                          </a:solidFill>
                          <a:effectLst/>
                          <a:latin typeface="Arial" panose="020B0604020202020204" pitchFamily="34" charset="0"/>
                          <a:ea typeface="+mn-ea"/>
                          <a:cs typeface="+mn-cs"/>
                        </a:rPr>
                        <a:t>8 507,0</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a:solidFill>
                            <a:srgbClr val="000000"/>
                          </a:solidFill>
                          <a:effectLst/>
                          <a:latin typeface="Arial" panose="020B0604020202020204" pitchFamily="34" charset="0"/>
                          <a:ea typeface="+mn-ea"/>
                          <a:cs typeface="+mn-cs"/>
                        </a:rPr>
                        <a:t>7 402,1</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a:solidFill>
                            <a:srgbClr val="000000"/>
                          </a:solidFill>
                          <a:effectLst/>
                          <a:latin typeface="Arial" panose="020B0604020202020204" pitchFamily="34" charset="0"/>
                          <a:ea typeface="+mn-ea"/>
                          <a:cs typeface="+mn-cs"/>
                        </a:rPr>
                        <a:t>7 523,1</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0" i="0" u="none" strike="noStrike">
                          <a:solidFill>
                            <a:srgbClr val="000000"/>
                          </a:solidFill>
                          <a:effectLst/>
                          <a:latin typeface="Arial" panose="020B0604020202020204" pitchFamily="34" charset="0"/>
                        </a:rPr>
                        <a:t>2 02 29 999 04 0004 150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реализацию программ формирования современной городской среды в части достижения основного результата по благоустройству общественных территорий (благоустройство скверов))</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a:solidFill>
                            <a:srgbClr val="000000"/>
                          </a:solidFill>
                          <a:effectLst/>
                          <a:latin typeface="Arial" panose="020B0604020202020204" pitchFamily="34" charset="0"/>
                          <a:ea typeface="+mn-ea"/>
                          <a:cs typeface="+mn-cs"/>
                        </a:rPr>
                        <a:t>63 401,3</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a:solidFill>
                            <a:srgbClr val="000000"/>
                          </a:solidFill>
                          <a:effectLst/>
                          <a:latin typeface="Arial" panose="020B0604020202020204" pitchFamily="34" charset="0"/>
                          <a:ea typeface="+mn-ea"/>
                          <a:cs typeface="+mn-cs"/>
                        </a:rPr>
                        <a:t>53 055,5</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dirty="0">
                          <a:solidFill>
                            <a:srgbClr val="000000"/>
                          </a:solidFill>
                          <a:effectLst/>
                          <a:latin typeface="Arial" panose="020B0604020202020204" pitchFamily="34" charset="0"/>
                          <a:ea typeface="+mn-ea"/>
                          <a:cs typeface="+mn-cs"/>
                        </a:rPr>
                        <a:t>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0" i="0" u="none" strike="noStrike">
                          <a:solidFill>
                            <a:srgbClr val="000000"/>
                          </a:solidFill>
                          <a:effectLst/>
                          <a:latin typeface="Arial" panose="020B0604020202020204" pitchFamily="34" charset="0"/>
                        </a:rPr>
                        <a:t>2 02 29 999 04 0023 150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устройство и модернизацию контейнерных площадок)</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129,2</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a:solidFill>
                            <a:srgbClr val="000000"/>
                          </a:solidFill>
                          <a:effectLst/>
                          <a:latin typeface="Arial" panose="020B0604020202020204" pitchFamily="34" charset="0"/>
                          <a:ea typeface="+mn-ea"/>
                          <a:cs typeface="+mn-cs"/>
                        </a:rPr>
                        <a:t>209,3</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dirty="0">
                          <a:solidFill>
                            <a:srgbClr val="000000"/>
                          </a:solidFill>
                          <a:effectLst/>
                          <a:latin typeface="Arial" panose="020B0604020202020204" pitchFamily="34" charset="0"/>
                          <a:ea typeface="+mn-ea"/>
                          <a:cs typeface="+mn-cs"/>
                        </a:rPr>
                        <a:t>0,0</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a:solidFill>
                            <a:srgbClr val="000000"/>
                          </a:solidFill>
                          <a:effectLst/>
                          <a:latin typeface="Arial" panose="020B0604020202020204" pitchFamily="34" charset="0"/>
                          <a:ea typeface="+mn-ea"/>
                          <a:cs typeface="+mn-cs"/>
                        </a:rPr>
                        <a:t>0,0</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0" i="0" u="none" strike="noStrike">
                          <a:solidFill>
                            <a:srgbClr val="000000"/>
                          </a:solidFill>
                          <a:effectLst/>
                          <a:latin typeface="Arial" panose="020B0604020202020204" pitchFamily="34" charset="0"/>
                        </a:rPr>
                        <a:t>2 02 29 999 04 0024 150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обеспечение мероприятий по переселению граждан из аварийного жилищного фонда, признанного таковым после 1 января 2017 года)</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a:solidFill>
                            <a:srgbClr val="000000"/>
                          </a:solidFill>
                          <a:effectLst/>
                          <a:latin typeface="Arial" panose="020B0604020202020204" pitchFamily="34" charset="0"/>
                          <a:ea typeface="+mn-ea"/>
                          <a:cs typeface="+mn-cs"/>
                        </a:rPr>
                        <a:t>0,0</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a:solidFill>
                            <a:srgbClr val="000000"/>
                          </a:solidFill>
                          <a:effectLst/>
                          <a:latin typeface="Arial" panose="020B0604020202020204" pitchFamily="34" charset="0"/>
                          <a:ea typeface="+mn-ea"/>
                          <a:cs typeface="+mn-cs"/>
                        </a:rPr>
                        <a:t>18 754,1</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a:solidFill>
                            <a:srgbClr val="000000"/>
                          </a:solidFill>
                          <a:effectLst/>
                          <a:latin typeface="Arial" panose="020B0604020202020204" pitchFamily="34" charset="0"/>
                          <a:ea typeface="+mn-ea"/>
                          <a:cs typeface="+mn-cs"/>
                        </a:rPr>
                        <a:t>0,0</a:t>
                      </a:r>
                    </a:p>
                  </a:txBody>
                  <a:tcPr marL="9525" marR="9525" marT="9525" marB="0" anchor="ctr"/>
                </a:tc>
                <a:extLst>
                  <a:ext uri="{0D108BD9-81ED-4DB2-BD59-A6C34878D82A}">
                    <a16:rowId xmlns:a16="http://schemas.microsoft.com/office/drawing/2014/main" val="1032490024"/>
                  </a:ext>
                </a:extLst>
              </a:tr>
              <a:tr h="357966">
                <a:tc>
                  <a:txBody>
                    <a:bodyPr/>
                    <a:lstStyle/>
                    <a:p>
                      <a:pPr algn="l" fontAlgn="ctr"/>
                      <a:r>
                        <a:rPr lang="ru-RU" sz="800" b="0" i="0" u="none" strike="noStrike">
                          <a:solidFill>
                            <a:srgbClr val="000000"/>
                          </a:solidFill>
                          <a:effectLst/>
                          <a:latin typeface="Arial" panose="020B0604020202020204" pitchFamily="34" charset="0"/>
                        </a:rPr>
                        <a:t>2 02 29 999 04 0039 150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реализацию мероприятий по капитальному ремонту  объектов теплоснабжения)</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12 879,7</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a:solidFill>
                            <a:srgbClr val="000000"/>
                          </a:solidFill>
                          <a:effectLst/>
                          <a:latin typeface="Arial" panose="020B0604020202020204" pitchFamily="34" charset="0"/>
                          <a:ea typeface="+mn-ea"/>
                          <a:cs typeface="+mn-cs"/>
                        </a:rPr>
                        <a:t>244 713,9</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a:solidFill>
                            <a:srgbClr val="000000"/>
                          </a:solidFill>
                          <a:effectLst/>
                          <a:latin typeface="Arial" panose="020B0604020202020204" pitchFamily="34" charset="0"/>
                          <a:ea typeface="+mn-ea"/>
                          <a:cs typeface="+mn-cs"/>
                        </a:rPr>
                        <a:t>0,0</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a:solidFill>
                            <a:srgbClr val="000000"/>
                          </a:solidFill>
                          <a:effectLst/>
                          <a:latin typeface="Arial" panose="020B0604020202020204" pitchFamily="34" charset="0"/>
                          <a:ea typeface="+mn-ea"/>
                          <a:cs typeface="+mn-cs"/>
                        </a:rPr>
                        <a:t>0,0</a:t>
                      </a:r>
                    </a:p>
                  </a:txBody>
                  <a:tcPr marL="9525" marR="9525" marT="9525" marB="0" anchor="ctr"/>
                </a:tc>
                <a:extLst>
                  <a:ext uri="{0D108BD9-81ED-4DB2-BD59-A6C34878D82A}">
                    <a16:rowId xmlns:a16="http://schemas.microsoft.com/office/drawing/2014/main" val="804752390"/>
                  </a:ext>
                </a:extLst>
              </a:tr>
              <a:tr h="455572">
                <a:tc>
                  <a:txBody>
                    <a:bodyPr/>
                    <a:lstStyle/>
                    <a:p>
                      <a:pPr algn="l" fontAlgn="ctr"/>
                      <a:r>
                        <a:rPr lang="ru-RU" sz="800" b="0" i="0" u="none" strike="noStrike">
                          <a:solidFill>
                            <a:srgbClr val="000000"/>
                          </a:solidFill>
                          <a:effectLst/>
                          <a:latin typeface="Arial" panose="020B0604020202020204" pitchFamily="34" charset="0"/>
                        </a:rPr>
                        <a:t>2 02 29 999 04 0059 150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строительство и реконструкцию объектов теплоснабжения)</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17 394,2</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a:solidFill>
                            <a:srgbClr val="000000"/>
                          </a:solidFill>
                          <a:effectLst/>
                          <a:latin typeface="Arial" panose="020B0604020202020204" pitchFamily="34" charset="0"/>
                          <a:ea typeface="+mn-ea"/>
                          <a:cs typeface="+mn-cs"/>
                        </a:rPr>
                        <a:t>22 135,7</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a:solidFill>
                            <a:srgbClr val="000000"/>
                          </a:solidFill>
                          <a:effectLst/>
                          <a:latin typeface="Arial" panose="020B0604020202020204" pitchFamily="34" charset="0"/>
                          <a:ea typeface="+mn-ea"/>
                          <a:cs typeface="+mn-cs"/>
                        </a:rPr>
                        <a:t>295 142,6</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dirty="0">
                          <a:solidFill>
                            <a:srgbClr val="000000"/>
                          </a:solidFill>
                          <a:effectLst/>
                          <a:latin typeface="Arial" panose="020B0604020202020204" pitchFamily="34" charset="0"/>
                          <a:ea typeface="+mn-ea"/>
                          <a:cs typeface="+mn-cs"/>
                        </a:rPr>
                        <a:t>420 578,1</a:t>
                      </a:r>
                    </a:p>
                  </a:txBody>
                  <a:tcPr marL="9525" marR="9525" marT="9525" marB="0" anchor="ctr"/>
                </a:tc>
                <a:extLst>
                  <a:ext uri="{0D108BD9-81ED-4DB2-BD59-A6C34878D82A}">
                    <a16:rowId xmlns:a16="http://schemas.microsoft.com/office/drawing/2014/main" val="425288904"/>
                  </a:ext>
                </a:extLst>
              </a:tr>
              <a:tr h="357966">
                <a:tc>
                  <a:txBody>
                    <a:bodyPr/>
                    <a:lstStyle/>
                    <a:p>
                      <a:pPr algn="l" fontAlgn="ctr"/>
                      <a:r>
                        <a:rPr lang="ru-RU" sz="800" b="0" i="0" u="none" strike="noStrike">
                          <a:solidFill>
                            <a:srgbClr val="000000"/>
                          </a:solidFill>
                          <a:effectLst/>
                          <a:latin typeface="Arial" panose="020B0604020202020204" pitchFamily="34" charset="0"/>
                        </a:rPr>
                        <a:t>2 02 25 304 04 0000 150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Субсидии бюджетам городских округов на организацию бесплатного горячего питания обучающихся, получающих начальное общее образование в государственных и муниципальных образовательных организациях</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67 471,1</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74 793,9</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a:solidFill>
                            <a:srgbClr val="000000"/>
                          </a:solidFill>
                          <a:effectLst/>
                          <a:latin typeface="Arial" panose="020B0604020202020204" pitchFamily="34" charset="0"/>
                          <a:ea typeface="+mn-ea"/>
                          <a:cs typeface="+mn-cs"/>
                        </a:rPr>
                        <a:t>86 694,8</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a:solidFill>
                            <a:srgbClr val="000000"/>
                          </a:solidFill>
                          <a:effectLst/>
                          <a:latin typeface="Arial" panose="020B0604020202020204" pitchFamily="34" charset="0"/>
                          <a:ea typeface="+mn-ea"/>
                          <a:cs typeface="+mn-cs"/>
                        </a:rPr>
                        <a:t>85 960,3</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dirty="0">
                          <a:solidFill>
                            <a:srgbClr val="000000"/>
                          </a:solidFill>
                          <a:effectLst/>
                          <a:latin typeface="Arial" panose="020B0604020202020204" pitchFamily="34" charset="0"/>
                          <a:ea typeface="+mn-ea"/>
                          <a:cs typeface="+mn-cs"/>
                        </a:rPr>
                        <a:t>84 106,5</a:t>
                      </a:r>
                    </a:p>
                  </a:txBody>
                  <a:tcPr marL="9525" marR="9525" marT="9525" marB="0" anchor="ctr"/>
                </a:tc>
                <a:extLst>
                  <a:ext uri="{0D108BD9-81ED-4DB2-BD59-A6C34878D82A}">
                    <a16:rowId xmlns:a16="http://schemas.microsoft.com/office/drawing/2014/main" val="266741480"/>
                  </a:ext>
                </a:extLst>
              </a:tr>
              <a:tr h="230946">
                <a:tc>
                  <a:txBody>
                    <a:bodyPr/>
                    <a:lstStyle/>
                    <a:p>
                      <a:pPr algn="l" fontAlgn="ctr"/>
                      <a:r>
                        <a:rPr lang="ru-RU" sz="800" b="0" i="0" u="none" strike="noStrike">
                          <a:solidFill>
                            <a:srgbClr val="000000"/>
                          </a:solidFill>
                          <a:effectLst/>
                          <a:latin typeface="Arial" panose="020B0604020202020204" pitchFamily="34" charset="0"/>
                        </a:rPr>
                        <a:t>2 02 29 999 04 0006 150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государственную поддержку частных дошкольных образовательных организаций, частных общеобразовательных организаций и индивидуальных предпринимателей, осуществляющих образовательную деятельность по основным общеобразовательным программам дошкольного образования, с целью возмещения расходов на присмотр и уход, содержание имущества и арендную плату за использование помещений)</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38 245,8</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40 </a:t>
                      </a:r>
                      <a:r>
                        <a:rPr lang="ru-RU" sz="800" b="0" i="0" u="none" strike="noStrike" dirty="0" smtClean="0">
                          <a:solidFill>
                            <a:srgbClr val="000000"/>
                          </a:solidFill>
                          <a:effectLst/>
                          <a:latin typeface="Arial" panose="020B0604020202020204" pitchFamily="34" charset="0"/>
                        </a:rPr>
                        <a:t>329,0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a:solidFill>
                            <a:srgbClr val="000000"/>
                          </a:solidFill>
                          <a:effectLst/>
                          <a:latin typeface="Arial" panose="020B0604020202020204" pitchFamily="34" charset="0"/>
                          <a:ea typeface="+mn-ea"/>
                          <a:cs typeface="+mn-cs"/>
                        </a:rPr>
                        <a:t>41 034,0</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a:solidFill>
                            <a:srgbClr val="000000"/>
                          </a:solidFill>
                          <a:effectLst/>
                          <a:latin typeface="Arial" panose="020B0604020202020204" pitchFamily="34" charset="0"/>
                          <a:ea typeface="+mn-ea"/>
                          <a:cs typeface="+mn-cs"/>
                        </a:rPr>
                        <a:t>41 034,0</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kern="1200" dirty="0">
                          <a:solidFill>
                            <a:srgbClr val="000000"/>
                          </a:solidFill>
                          <a:effectLst/>
                          <a:latin typeface="Arial" panose="020B0604020202020204" pitchFamily="34" charset="0"/>
                          <a:ea typeface="+mn-ea"/>
                          <a:cs typeface="+mn-cs"/>
                        </a:rPr>
                        <a:t>41 034,0</a:t>
                      </a:r>
                    </a:p>
                  </a:txBody>
                  <a:tcPr marL="9525" marR="9525" marT="9525" marB="0" anchor="ctr"/>
                </a:tc>
                <a:extLst>
                  <a:ext uri="{0D108BD9-81ED-4DB2-BD59-A6C34878D82A}">
                    <a16:rowId xmlns:a16="http://schemas.microsoft.com/office/drawing/2014/main" val="1411454162"/>
                  </a:ext>
                </a:extLst>
              </a:tr>
            </a:tbl>
          </a:graphicData>
        </a:graphic>
      </p:graphicFrame>
    </p:spTree>
    <p:extLst>
      <p:ext uri="{BB962C8B-B14F-4D97-AF65-F5344CB8AC3E}">
        <p14:creationId xmlns:p14="http://schemas.microsoft.com/office/powerpoint/2010/main" val="2026628245"/>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24</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extLst>
              <p:ext uri="{D42A27DB-BD31-4B8C-83A1-F6EECF244321}">
                <p14:modId xmlns:p14="http://schemas.microsoft.com/office/powerpoint/2010/main" val="1683274861"/>
              </p:ext>
            </p:extLst>
          </p:nvPr>
        </p:nvGraphicFramePr>
        <p:xfrm>
          <a:off x="289712" y="1224827"/>
          <a:ext cx="11748378" cy="5535863"/>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8203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0" i="0" u="none" strike="noStrike" dirty="0">
                          <a:solidFill>
                            <a:srgbClr val="000000"/>
                          </a:solidFill>
                          <a:effectLst/>
                          <a:latin typeface="Arial" panose="020B0604020202020204" pitchFamily="34" charset="0"/>
                        </a:rPr>
                        <a:t>2 02 29 999 04 0008 150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проведение работ по капитальному ремонту зданий региональных (муниципальных) общеобразовательных организаций) </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7 174,4</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80 138,2</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45 000,0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0" i="0" u="none" strike="noStrike" dirty="0">
                          <a:solidFill>
                            <a:srgbClr val="000000"/>
                          </a:solidFill>
                          <a:effectLst/>
                          <a:latin typeface="Arial" panose="020B0604020202020204" pitchFamily="34" charset="0"/>
                        </a:rPr>
                        <a:t>2 02 29 999 04 0009 150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оснащение отремонтированных зданий общеобразовательных организаций средствами обучения и воспитания) </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7 680,4</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0" i="0" u="none" strike="noStrike" dirty="0">
                          <a:solidFill>
                            <a:srgbClr val="000000"/>
                          </a:solidFill>
                          <a:effectLst/>
                          <a:latin typeface="Arial" panose="020B0604020202020204" pitchFamily="34" charset="0"/>
                        </a:rPr>
                        <a:t>2 02 29 999 04 0010 150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разработку проектно-сметной документации на проведение капитального ремонта зданий муниципальных общеобразовательных организаций)</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10 816,3</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0" i="0" u="none" strike="noStrike" dirty="0">
                          <a:solidFill>
                            <a:srgbClr val="000000"/>
                          </a:solidFill>
                          <a:effectLst/>
                          <a:latin typeface="Arial" panose="020B0604020202020204" pitchFamily="34" charset="0"/>
                        </a:rPr>
                        <a:t>2 02 29 999 04 0012 150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реализацию проектов граждан, сформированных в рамках практик инициативного бюджетирования)</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3 817,4</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0" i="0" u="none" strike="noStrike" dirty="0">
                          <a:solidFill>
                            <a:srgbClr val="000000"/>
                          </a:solidFill>
                          <a:effectLst/>
                          <a:latin typeface="Arial" panose="020B0604020202020204" pitchFamily="34" charset="0"/>
                        </a:rPr>
                        <a:t>2 02 29999 04 0014 150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софинансирование работ по капитальному ремонту и ремонту автомобильных дорог общего пользования местного значения)</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24 446,6</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0" i="0" u="none" strike="noStrike" dirty="0">
                          <a:solidFill>
                            <a:srgbClr val="000000"/>
                          </a:solidFill>
                          <a:effectLst/>
                          <a:latin typeface="Arial" panose="020B0604020202020204" pitchFamily="34" charset="0"/>
                        </a:rPr>
                        <a:t>2 02 29999 04 0017 150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капитальные вложения в общеобразовательные организации в целях обеспечения односменного режима обучения (пристройка на 300 мест к зданию АОУ "СОШ  № 14" по адресу: Московская область, г.о. Долгопрудный, ул. Новый бульвар, д, 21, корп. 3 (ПИР и строительство))</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647 097,9</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0" i="0" u="none" strike="noStrike" dirty="0">
                          <a:solidFill>
                            <a:srgbClr val="000000"/>
                          </a:solidFill>
                          <a:effectLst/>
                          <a:latin typeface="Arial" panose="020B0604020202020204" pitchFamily="34" charset="0"/>
                        </a:rPr>
                        <a:t> 2 02 29999 04 0040 150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организацию деятельности многофункциональных центров предоставления государственных и муниципальных услуг)</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11 735,7</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4 862,0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0" i="0" u="none" strike="noStrike" dirty="0">
                          <a:solidFill>
                            <a:srgbClr val="000000"/>
                          </a:solidFill>
                          <a:effectLst/>
                          <a:latin typeface="Arial" panose="020B0604020202020204" pitchFamily="34" charset="0"/>
                        </a:rPr>
                        <a:t>2 02 29999 04 0047 150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ремонт дворовых территорий)</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255 992,3</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032490024"/>
                  </a:ext>
                </a:extLst>
              </a:tr>
              <a:tr h="357966">
                <a:tc>
                  <a:txBody>
                    <a:bodyPr/>
                    <a:lstStyle/>
                    <a:p>
                      <a:pPr algn="l" fontAlgn="ctr"/>
                      <a:r>
                        <a:rPr lang="ru-RU" sz="800" b="0" i="0" u="none" strike="noStrike" dirty="0">
                          <a:solidFill>
                            <a:srgbClr val="000000"/>
                          </a:solidFill>
                          <a:effectLst/>
                          <a:latin typeface="Arial" panose="020B0604020202020204" pitchFamily="34" charset="0"/>
                        </a:rPr>
                        <a:t>2 02 29 999 04 0013 150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мероприятия по организации отдыха детей в каникулярное время)</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6 243,0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7 659,0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6 141,0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6 396,0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6 446,0</a:t>
                      </a:r>
                    </a:p>
                  </a:txBody>
                  <a:tcPr marL="9525" marR="9525" marT="9525" marB="0" anchor="ctr"/>
                </a:tc>
                <a:extLst>
                  <a:ext uri="{0D108BD9-81ED-4DB2-BD59-A6C34878D82A}">
                    <a16:rowId xmlns:a16="http://schemas.microsoft.com/office/drawing/2014/main" val="804752390"/>
                  </a:ext>
                </a:extLst>
              </a:tr>
              <a:tr h="357966">
                <a:tc>
                  <a:txBody>
                    <a:bodyPr/>
                    <a:lstStyle/>
                    <a:p>
                      <a:pPr algn="l" fontAlgn="ctr"/>
                      <a:r>
                        <a:rPr lang="ru-RU" sz="800" b="0" i="0" u="none" strike="noStrike" dirty="0" smtClean="0">
                          <a:solidFill>
                            <a:srgbClr val="000000"/>
                          </a:solidFill>
                          <a:effectLst/>
                          <a:latin typeface="Arial" panose="020B0604020202020204" pitchFamily="34" charset="0"/>
                        </a:rPr>
                        <a:t>2 02 29 999 04 0026 150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l" fontAlgn="ctr"/>
                      <a:r>
                        <a:rPr lang="ru-RU" sz="800" b="0" i="0" u="none" strike="noStrike" dirty="0" smtClean="0">
                          <a:solidFill>
                            <a:srgbClr val="000000"/>
                          </a:solidFill>
                          <a:effectLst/>
                          <a:latin typeface="Arial" panose="020B0604020202020204" pitchFamily="34" charset="0"/>
                        </a:rPr>
                        <a:t>Прочие субсидии  бюджетам городских округов  (на оснащение предметных кабинетов общеобразовательных организаций средствами обучения и воспитания)</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ru-RU" sz="800" b="0" i="0" u="none" strike="noStrike" dirty="0" smtClean="0">
                          <a:solidFill>
                            <a:srgbClr val="000000"/>
                          </a:solidFill>
                          <a:effectLst/>
                          <a:latin typeface="Arial" panose="020B0604020202020204" pitchFamily="34" charset="0"/>
                        </a:rPr>
                        <a:t>0,0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0,0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492,8</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0,0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0,0</a:t>
                      </a:r>
                    </a:p>
                  </a:txBody>
                  <a:tcPr marL="9525" marR="9525" marT="9525" marB="0" anchor="ctr"/>
                </a:tc>
                <a:extLst>
                  <a:ext uri="{0D108BD9-81ED-4DB2-BD59-A6C34878D82A}">
                    <a16:rowId xmlns:a16="http://schemas.microsoft.com/office/drawing/2014/main" val="760890901"/>
                  </a:ext>
                </a:extLst>
              </a:tr>
              <a:tr h="531175">
                <a:tc>
                  <a:txBody>
                    <a:bodyPr/>
                    <a:lstStyle/>
                    <a:p>
                      <a:pPr algn="l" fontAlgn="ctr"/>
                      <a:r>
                        <a:rPr lang="ru-RU" sz="800" b="0" i="0" u="none" strike="noStrike" dirty="0">
                          <a:solidFill>
                            <a:srgbClr val="000000"/>
                          </a:solidFill>
                          <a:effectLst/>
                          <a:latin typeface="Arial" panose="020B0604020202020204" pitchFamily="34" charset="0"/>
                        </a:rPr>
                        <a:t>2 02 29 999 04 0021 150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благоустройство территорий муниципальных общеобразовательных организаций, в зданиях которых выполнен капитальный ремонт</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15 341,6</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25288904"/>
                  </a:ext>
                </a:extLst>
              </a:tr>
              <a:tr h="357966">
                <a:tc>
                  <a:txBody>
                    <a:bodyPr/>
                    <a:lstStyle/>
                    <a:p>
                      <a:pPr algn="l" fontAlgn="ctr"/>
                      <a:r>
                        <a:rPr lang="ru-RU" sz="800" b="0" i="0" u="none" strike="noStrike" dirty="0">
                          <a:solidFill>
                            <a:srgbClr val="000000"/>
                          </a:solidFill>
                          <a:effectLst/>
                          <a:latin typeface="Arial" panose="020B0604020202020204" pitchFamily="34" charset="0"/>
                        </a:rPr>
                        <a:t>2 02 29 999 04 0022 150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создание модельных центральных городских библиотек)</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10 000,0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66741480"/>
                  </a:ext>
                </a:extLst>
              </a:tr>
              <a:tr h="230946">
                <a:tc>
                  <a:txBody>
                    <a:bodyPr/>
                    <a:lstStyle/>
                    <a:p>
                      <a:pPr algn="l" fontAlgn="ctr"/>
                      <a:r>
                        <a:rPr lang="ru-RU" sz="800" b="0" i="0" u="none" strike="noStrike" dirty="0">
                          <a:solidFill>
                            <a:srgbClr val="000000"/>
                          </a:solidFill>
                          <a:effectLst/>
                          <a:latin typeface="Arial" panose="020B0604020202020204" pitchFamily="34" charset="0"/>
                        </a:rPr>
                        <a:t>2 02 29 999 04 0075 150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создание и содержание дополнительных мест для детей в возрасте от 1,5 до 7 лет в организациях, осуществляющих присмотр и уход за детьми)</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15 701,0</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12 158,0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6 149,0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411454162"/>
                  </a:ext>
                </a:extLst>
              </a:tr>
              <a:tr h="230946">
                <a:tc>
                  <a:txBody>
                    <a:bodyPr/>
                    <a:lstStyle/>
                    <a:p>
                      <a:pPr algn="l" fontAlgn="ctr"/>
                      <a:r>
                        <a:rPr lang="ru-RU" sz="800" b="0" i="0" u="none" strike="noStrike" dirty="0">
                          <a:solidFill>
                            <a:srgbClr val="000000"/>
                          </a:solidFill>
                          <a:effectLst/>
                          <a:latin typeface="Arial" panose="020B0604020202020204" pitchFamily="34" charset="0"/>
                        </a:rPr>
                        <a:t>2 02 25 466 04 0000 150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Субсидии бюджетам городских округов на поддержку творческой деятельности и укрепление материально-технической базы муниципальных театров в населенных пунктах с численностью населения до 300 тысяч человек</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3 321,4</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3 734,4</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4 157,2</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946,8</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927,2</a:t>
                      </a:r>
                    </a:p>
                  </a:txBody>
                  <a:tcPr marL="9525" marR="9525" marT="9525" marB="0" anchor="ctr"/>
                </a:tc>
                <a:extLst>
                  <a:ext uri="{0D108BD9-81ED-4DB2-BD59-A6C34878D82A}">
                    <a16:rowId xmlns:a16="http://schemas.microsoft.com/office/drawing/2014/main" val="1371982376"/>
                  </a:ext>
                </a:extLst>
              </a:tr>
            </a:tbl>
          </a:graphicData>
        </a:graphic>
      </p:graphicFrame>
    </p:spTree>
    <p:extLst>
      <p:ext uri="{BB962C8B-B14F-4D97-AF65-F5344CB8AC3E}">
        <p14:creationId xmlns:p14="http://schemas.microsoft.com/office/powerpoint/2010/main" val="3516188845"/>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25</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extLst>
              <p:ext uri="{D42A27DB-BD31-4B8C-83A1-F6EECF244321}">
                <p14:modId xmlns:p14="http://schemas.microsoft.com/office/powerpoint/2010/main" val="3413754462"/>
              </p:ext>
            </p:extLst>
          </p:nvPr>
        </p:nvGraphicFramePr>
        <p:xfrm>
          <a:off x="289712" y="1224827"/>
          <a:ext cx="11748378" cy="5057608"/>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8203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0" i="0" u="none" strike="noStrike">
                          <a:solidFill>
                            <a:srgbClr val="000000"/>
                          </a:solidFill>
                          <a:effectLst/>
                          <a:latin typeface="Arial" panose="020B0604020202020204" pitchFamily="34" charset="0"/>
                        </a:rPr>
                        <a:t>2 02 25 519 04 0000 150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Субсидии бюджетам городских округов на поддержку отрасли культуры</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530,3</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486,2</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500,5</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511,1</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5 384,3</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0" i="0" u="none" strike="noStrike">
                          <a:solidFill>
                            <a:srgbClr val="000000"/>
                          </a:solidFill>
                          <a:effectLst/>
                          <a:latin typeface="Arial" panose="020B0604020202020204" pitchFamily="34" charset="0"/>
                        </a:rPr>
                        <a:t>2 02 29 999 04 0003 150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Субсидии бюджетам городских округов на реализацию программ формирования современной городской среды (в части достижения основного результата) по благоустройству общественных территорий</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247 851,2</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15 486,0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algn="ctr" defTabSz="914400" rtl="0" eaLnBrk="1" fontAlgn="ctr" latinLnBrk="0" hangingPunct="1"/>
                      <a:r>
                        <a:rPr lang="ru-RU" sz="800" b="0" i="0" u="none" strike="noStrike" kern="1200">
                          <a:solidFill>
                            <a:srgbClr val="000000"/>
                          </a:solidFill>
                          <a:effectLst/>
                          <a:latin typeface="Arial" panose="020B0604020202020204" pitchFamily="34" charset="0"/>
                          <a:ea typeface="+mn-ea"/>
                          <a:cs typeface="+mn-cs"/>
                        </a:rPr>
                        <a:t>266 233,9</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34 595,7</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335 182,8</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0" i="0" u="none" strike="noStrike">
                          <a:solidFill>
                            <a:srgbClr val="000000"/>
                          </a:solidFill>
                          <a:effectLst/>
                          <a:latin typeface="Arial" panose="020B0604020202020204" pitchFamily="34" charset="0"/>
                        </a:rPr>
                        <a:t>2 02 29999 04 0001150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создание доступной среды в муниципальных учреждениях культуры) </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210,6</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0" i="0" u="none" strike="noStrike">
                          <a:solidFill>
                            <a:srgbClr val="000000"/>
                          </a:solidFill>
                          <a:effectLst/>
                          <a:latin typeface="Arial" panose="020B0604020202020204" pitchFamily="34" charset="0"/>
                        </a:rPr>
                        <a:t>2 02 29 999 04 0077 150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организацию питания обучающихся, получающих основное и среднее общее образование, и отдельных категорий обучающихся, получающих начальное общее образование, в муниципальных общеобразовательных организациях)</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34 947,8</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38 464,0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0" i="0" u="none" strike="noStrike">
                          <a:solidFill>
                            <a:srgbClr val="000000"/>
                          </a:solidFill>
                          <a:effectLst/>
                          <a:latin typeface="Arial" panose="020B0604020202020204" pitchFamily="34" charset="0"/>
                        </a:rPr>
                        <a:t>2 02 29 999 04 0015 150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укрепление материально-технической базы организаций дополнительного образования сферы физической культуры и спорта в Московской области с высоким уровнем достижений работы коллектива)</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5 852,4</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0" i="0" u="none" strike="noStrike">
                          <a:solidFill>
                            <a:srgbClr val="000000"/>
                          </a:solidFill>
                          <a:effectLst/>
                          <a:latin typeface="Arial" panose="020B0604020202020204" pitchFamily="34" charset="0"/>
                        </a:rPr>
                        <a:t>2 02 29 999 04 0057 150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приобретение музыкальных инструментов для муниципальных организаций дополнительного образования в сфере культуры)</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9 340,0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1" i="0" u="none" strike="noStrike">
                          <a:solidFill>
                            <a:srgbClr val="000000"/>
                          </a:solidFill>
                          <a:effectLst/>
                          <a:latin typeface="Arial" panose="020B0604020202020204" pitchFamily="34" charset="0"/>
                        </a:rPr>
                        <a:t>2 02 30 000 00 0000 150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Субвенции бюджетам бюджетной системы Российской Федерации</a:t>
                      </a:r>
                    </a:p>
                  </a:txBody>
                  <a:tcPr marL="9525" marR="9525" marT="9525" marB="0" anchor="ctr"/>
                </a:tc>
                <a:tc>
                  <a:txBody>
                    <a:bodyPr/>
                    <a:lstStyle/>
                    <a:p>
                      <a:pPr algn="ctr" fontAlgn="b"/>
                      <a:r>
                        <a:rPr lang="ru-RU" sz="800" b="1" i="0" u="none" strike="noStrike" dirty="0">
                          <a:solidFill>
                            <a:srgbClr val="000000"/>
                          </a:solidFill>
                          <a:effectLst/>
                          <a:latin typeface="Arial" panose="020B0604020202020204" pitchFamily="34" charset="0"/>
                        </a:rPr>
                        <a:t>2 284 427,6</a:t>
                      </a:r>
                    </a:p>
                  </a:txBody>
                  <a:tcPr marL="9525" marR="9525" marT="9525" marB="0" anchor="ctr"/>
                </a:tc>
                <a:tc>
                  <a:txBody>
                    <a:bodyPr/>
                    <a:lstStyle/>
                    <a:p>
                      <a:pPr algn="ctr" fontAlgn="ctr"/>
                      <a:r>
                        <a:rPr lang="ru-RU" sz="800" b="1" i="0" u="none" strike="noStrike" dirty="0" smtClean="0">
                          <a:solidFill>
                            <a:srgbClr val="000000"/>
                          </a:solidFill>
                          <a:effectLst/>
                          <a:latin typeface="Arial" panose="020B0604020202020204" pitchFamily="34" charset="0"/>
                        </a:rPr>
                        <a:t>2 513 805,0</a:t>
                      </a:r>
                      <a:endParaRPr lang="ru-RU" sz="800" b="1" i="0" u="none" strike="noStrike" dirty="0">
                        <a:solidFill>
                          <a:srgbClr val="000000"/>
                        </a:solidFill>
                        <a:effectLst/>
                        <a:latin typeface="Arial" panose="020B0604020202020204" pitchFamily="34" charset="0"/>
                      </a:endParaRP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2 678 191,0</a:t>
                      </a: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2 687 893,9</a:t>
                      </a: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2 686 710,2</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0" i="0" u="none" strike="noStrike">
                          <a:solidFill>
                            <a:srgbClr val="000000"/>
                          </a:solidFill>
                          <a:effectLst/>
                          <a:latin typeface="Arial" panose="020B0604020202020204" pitchFamily="34" charset="0"/>
                        </a:rPr>
                        <a:t>2 02 30 024 04 0001 150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обеспечение переданного государственного полномочия Московской области по созданию комиссий по делам несовершеннолетних и защите их прав муниципальных образований Московской области</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5 671,7</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7 966,0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8 617,0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8 664,0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8 713,0</a:t>
                      </a:r>
                    </a:p>
                  </a:txBody>
                  <a:tcPr marL="9525" marR="9525" marT="9525" marB="0" anchor="ctr"/>
                </a:tc>
                <a:extLst>
                  <a:ext uri="{0D108BD9-81ED-4DB2-BD59-A6C34878D82A}">
                    <a16:rowId xmlns:a16="http://schemas.microsoft.com/office/drawing/2014/main" val="1032490024"/>
                  </a:ext>
                </a:extLst>
              </a:tr>
              <a:tr h="357966">
                <a:tc>
                  <a:txBody>
                    <a:bodyPr/>
                    <a:lstStyle/>
                    <a:p>
                      <a:pPr algn="l" fontAlgn="ctr"/>
                      <a:r>
                        <a:rPr lang="ru-RU" sz="800" b="0" i="0" u="none" strike="noStrike">
                          <a:solidFill>
                            <a:srgbClr val="000000"/>
                          </a:solidFill>
                          <a:effectLst/>
                          <a:latin typeface="Arial" panose="020B0604020202020204" pitchFamily="34" charset="0"/>
                        </a:rPr>
                        <a:t>2 02 30024 04 0002 150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обеспечение переданных государственных полномочий по  временному хранению , комплектованию, учету и использованию архивных документов, относящихся к собственности Московской области и временно  хранящихся в муниципальных архивах)</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2 057,0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804752390"/>
                  </a:ext>
                </a:extLst>
              </a:tr>
              <a:tr h="531175">
                <a:tc>
                  <a:txBody>
                    <a:bodyPr/>
                    <a:lstStyle/>
                    <a:p>
                      <a:pPr algn="l" fontAlgn="ctr"/>
                      <a:r>
                        <a:rPr lang="ru-RU" sz="800" b="0" i="0" u="none" strike="noStrike">
                          <a:solidFill>
                            <a:srgbClr val="000000"/>
                          </a:solidFill>
                          <a:effectLst/>
                          <a:latin typeface="Arial" panose="020B0604020202020204" pitchFamily="34" charset="0"/>
                        </a:rPr>
                        <a:t> 2 02 30024 04 0005 150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осуществление отдельных государственных полномочий в части подготовки и направления уведомлений о соответствии (несоответствии) указанных в уведомлении о планируемом строительстве параметров объекта индивидуального жилищного строительства или садового дома установленным параметрам и допустимости размещения объекта индивидуального жилищного строительства или садового дома на земельном участке, уведомлений о соответствии (несоответствии) построенных или реконструированных объектов индивидуального жилищного строительства или садового дома требованиям законодательства о градостроительной деятельности)</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198,1</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25288904"/>
                  </a:ext>
                </a:extLst>
              </a:tr>
            </a:tbl>
          </a:graphicData>
        </a:graphic>
      </p:graphicFrame>
    </p:spTree>
    <p:extLst>
      <p:ext uri="{BB962C8B-B14F-4D97-AF65-F5344CB8AC3E}">
        <p14:creationId xmlns:p14="http://schemas.microsoft.com/office/powerpoint/2010/main" val="466895625"/>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26</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extLst>
              <p:ext uri="{D42A27DB-BD31-4B8C-83A1-F6EECF244321}">
                <p14:modId xmlns:p14="http://schemas.microsoft.com/office/powerpoint/2010/main" val="3432680792"/>
              </p:ext>
            </p:extLst>
          </p:nvPr>
        </p:nvGraphicFramePr>
        <p:xfrm>
          <a:off x="289712" y="1224827"/>
          <a:ext cx="11748378" cy="5235917"/>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8203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0" i="0" u="none" strike="noStrike">
                          <a:solidFill>
                            <a:srgbClr val="000000"/>
                          </a:solidFill>
                          <a:effectLst/>
                          <a:latin typeface="Arial" panose="020B0604020202020204" pitchFamily="34" charset="0"/>
                        </a:rPr>
                        <a:t>2 02 30024 04 0006 150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осуществление переданных органам местного самоуправления полномочий по региональному государственному жилищному контролю (надзору) за соблюдением гражданами требований правил пользования газом)</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551,0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0" i="0" u="none" strike="noStrike">
                          <a:solidFill>
                            <a:srgbClr val="000000"/>
                          </a:solidFill>
                          <a:effectLst/>
                          <a:latin typeface="Arial" panose="020B0604020202020204" pitchFamily="34" charset="0"/>
                        </a:rPr>
                        <a:t>2 02 30024 04 0012 150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осуществление государственных полномочий  Московской области  в области земельных отношений)</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2 062,0</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0,0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0" i="0" u="none" strike="noStrike">
                          <a:solidFill>
                            <a:srgbClr val="000000"/>
                          </a:solidFill>
                          <a:effectLst/>
                          <a:latin typeface="Arial" panose="020B0604020202020204" pitchFamily="34" charset="0"/>
                        </a:rPr>
                        <a:t>2 02 30 024 04 0013 150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осуществление государственных полномочий Московской области в области земельных отношений, определения соответствия объектов жилищного строительства, присвоения адресов и согласования перепланировки помещений )</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4 189,0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4 928,0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4 928,0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4 928,0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0" i="0" u="none" strike="noStrike">
                          <a:solidFill>
                            <a:srgbClr val="000000"/>
                          </a:solidFill>
                          <a:effectLst/>
                          <a:latin typeface="Arial" panose="020B0604020202020204" pitchFamily="34" charset="0"/>
                        </a:rPr>
                        <a:t>2 02 30 024 04 0014 150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обеспечение переданных государственных полномочий Московской области по организации деятельности по сбору (в том числе раздельному сбору) отходов на лесных участках в составе земель лесного фонда, не предоставленных гражданам и юридическим лицам, а также по транспортированию, обработке и утилизации таких отходов)</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1 012,5</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28 704,1</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28 703,8</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28 703,8</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0" i="0" u="none" strike="noStrike">
                          <a:solidFill>
                            <a:srgbClr val="000000"/>
                          </a:solidFill>
                          <a:effectLst/>
                          <a:latin typeface="Arial" panose="020B0604020202020204" pitchFamily="34" charset="0"/>
                        </a:rPr>
                        <a:t>2 02 30 024 04 0019 150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осуществление переданных полномочий Московской области по организации проведения мероприятий по отлову и содержанию безнадзорных животных) </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1 633,0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1 466,0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1 415,0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1 415,0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1 415,0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0" i="0" u="none" strike="noStrike">
                          <a:solidFill>
                            <a:srgbClr val="000000"/>
                          </a:solidFill>
                          <a:effectLst/>
                          <a:latin typeface="Arial" panose="020B0604020202020204" pitchFamily="34" charset="0"/>
                        </a:rPr>
                        <a:t> 2 02 30024 04 0020 150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осуществление отдельных государственных полномочий в части присвоения адресов объектам адресации и согласования перепланировки помещений в многоквартирном доме)</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697,0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0" i="0" u="none" strike="noStrike">
                          <a:solidFill>
                            <a:srgbClr val="000000"/>
                          </a:solidFill>
                          <a:effectLst/>
                          <a:latin typeface="Arial" panose="020B0604020202020204" pitchFamily="34" charset="0"/>
                        </a:rPr>
                        <a:t>2 02 30 024 04 0021 150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осуществление переданных полномочий Московской области по транспортировке в морг, включая погрузоразгрузочные работы, с мест обнаружения или происшествия умерших для производства судебно-медицинской экспертизы)</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657,2</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1 223,0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1 057,0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1 057,0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1 057,0</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0" i="0" u="none" strike="noStrike">
                          <a:solidFill>
                            <a:srgbClr val="000000"/>
                          </a:solidFill>
                          <a:effectLst/>
                          <a:latin typeface="Arial" panose="020B0604020202020204" pitchFamily="34" charset="0"/>
                        </a:rPr>
                        <a:t>2 02 39 999 04 0001 150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субвенции бюджетам городских округов (на предоставление жилищного сертификата и единовременной социальной выплаты)</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41 </a:t>
                      </a:r>
                      <a:r>
                        <a:rPr lang="ru-RU" sz="800" b="0" i="0" u="none" strike="noStrike" dirty="0" smtClean="0">
                          <a:solidFill>
                            <a:srgbClr val="000000"/>
                          </a:solidFill>
                          <a:effectLst/>
                          <a:latin typeface="Arial" panose="020B0604020202020204" pitchFamily="34" charset="0"/>
                        </a:rPr>
                        <a:t>247,0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032490024"/>
                  </a:ext>
                </a:extLst>
              </a:tr>
              <a:tr h="357966">
                <a:tc>
                  <a:txBody>
                    <a:bodyPr/>
                    <a:lstStyle/>
                    <a:p>
                      <a:pPr algn="l" fontAlgn="ctr"/>
                      <a:r>
                        <a:rPr lang="ru-RU" sz="800" b="0" i="0" u="none" strike="noStrike">
                          <a:solidFill>
                            <a:srgbClr val="000000"/>
                          </a:solidFill>
                          <a:effectLst/>
                          <a:latin typeface="Arial" panose="020B0604020202020204" pitchFamily="34" charset="0"/>
                        </a:rPr>
                        <a:t>2 02 35 082 04 0000 150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обеспечение детей-сирот и детей, оставшихся без попечения родителей, лиц из числа детей-сирот и детей, оставшихся без попечения родителей, жилыми помещениями</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26 951,3</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14 574,0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21 860,0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21 860,0</a:t>
                      </a:r>
                    </a:p>
                  </a:txBody>
                  <a:tcPr marL="9525" marR="9525" marT="9525" marB="0" anchor="ctr"/>
                </a:tc>
                <a:extLst>
                  <a:ext uri="{0D108BD9-81ED-4DB2-BD59-A6C34878D82A}">
                    <a16:rowId xmlns:a16="http://schemas.microsoft.com/office/drawing/2014/main" val="804752390"/>
                  </a:ext>
                </a:extLst>
              </a:tr>
              <a:tr h="531175">
                <a:tc>
                  <a:txBody>
                    <a:bodyPr/>
                    <a:lstStyle/>
                    <a:p>
                      <a:pPr algn="l" fontAlgn="ctr"/>
                      <a:r>
                        <a:rPr lang="ru-RU" sz="800" b="0" i="0" u="none" strike="noStrike">
                          <a:solidFill>
                            <a:srgbClr val="000000"/>
                          </a:solidFill>
                          <a:effectLst/>
                          <a:latin typeface="Arial" panose="020B0604020202020204" pitchFamily="34" charset="0"/>
                        </a:rPr>
                        <a:t>2 02 35 118 04 0000 150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осуществление первичного воинского учета органами местного самоуправления поселений, муниципальных и городских округов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8 468,4</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8 598,7</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9 286,9</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10 042,6</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10 386,1</a:t>
                      </a:r>
                    </a:p>
                  </a:txBody>
                  <a:tcPr marL="9525" marR="9525" marT="9525" marB="0" anchor="ctr"/>
                </a:tc>
                <a:extLst>
                  <a:ext uri="{0D108BD9-81ED-4DB2-BD59-A6C34878D82A}">
                    <a16:rowId xmlns:a16="http://schemas.microsoft.com/office/drawing/2014/main" val="425288904"/>
                  </a:ext>
                </a:extLst>
              </a:tr>
            </a:tbl>
          </a:graphicData>
        </a:graphic>
      </p:graphicFrame>
    </p:spTree>
    <p:extLst>
      <p:ext uri="{BB962C8B-B14F-4D97-AF65-F5344CB8AC3E}">
        <p14:creationId xmlns:p14="http://schemas.microsoft.com/office/powerpoint/2010/main" val="3831342239"/>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27</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extLst>
              <p:ext uri="{D42A27DB-BD31-4B8C-83A1-F6EECF244321}">
                <p14:modId xmlns:p14="http://schemas.microsoft.com/office/powerpoint/2010/main" val="1924750565"/>
              </p:ext>
            </p:extLst>
          </p:nvPr>
        </p:nvGraphicFramePr>
        <p:xfrm>
          <a:off x="289712" y="1224827"/>
          <a:ext cx="11748378" cy="5312611"/>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8203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0" i="0" u="none" strike="noStrike">
                          <a:solidFill>
                            <a:srgbClr val="000000"/>
                          </a:solidFill>
                          <a:effectLst/>
                          <a:latin typeface="Arial" panose="020B0604020202020204" pitchFamily="34" charset="0"/>
                        </a:rPr>
                        <a:t>2 02 35 120 04 0000 150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осуществление полномочий по составлению (изменению) списков кандидатов в присяжные заседатели федеральных судов общей юрисдикции в Российской Федерации</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1 613,6</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35,3</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0" i="0" u="none" strike="noStrike">
                          <a:solidFill>
                            <a:srgbClr val="000000"/>
                          </a:solidFill>
                          <a:effectLst/>
                          <a:latin typeface="Arial" panose="020B0604020202020204" pitchFamily="34" charset="0"/>
                        </a:rPr>
                        <a:t>2 02 39 999 04 0042 150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субвенции бюджетам городских округов (на создание административных комиссий, уполномоченных рассматривать дела об административных правонарушениях в сфере благоустройства) </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1 435,0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1 486,0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1 601,0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1 602,0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1 604,0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0" i="0" u="none" strike="noStrike">
                          <a:solidFill>
                            <a:srgbClr val="000000"/>
                          </a:solidFill>
                          <a:effectLst/>
                          <a:latin typeface="Arial" panose="020B0604020202020204" pitchFamily="34" charset="0"/>
                        </a:rPr>
                        <a:t>2 02 30 024 04 0023 150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финансовое обеспечение государственных гарантий реализации прав на получение общедоступного и бесплатного дошкольного образования в муниципальных дошкольных образовательных организациях в Московской области, общедоступного и бесплатного дошкольного, начального общего, основного общего, среднего общего образования в муниципальных общеобразовательных организациях в Московской области, обеспечение дополнительного образования детей в муниципальных общеобразовательных организациях в Московской области, включая расходы на оплату труда, приобретение учебников и учебных пособий, средств обучения, игр, игрушек (за исключением расходов на содержание зданий и оплату коммунальных услуг) </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1 957 095,7</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 </a:t>
                      </a:r>
                      <a:r>
                        <a:rPr lang="ru-RU" sz="800" b="0" i="0" u="none" strike="noStrike" dirty="0" smtClean="0">
                          <a:solidFill>
                            <a:srgbClr val="000000"/>
                          </a:solidFill>
                          <a:effectLst/>
                          <a:latin typeface="Arial" panose="020B0604020202020204" pitchFamily="34" charset="0"/>
                        </a:rPr>
                        <a:t>140 631,0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2 309 696,0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2 309 696,0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2 309 696,0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0" i="0" u="none" strike="noStrike">
                          <a:solidFill>
                            <a:srgbClr val="000000"/>
                          </a:solidFill>
                          <a:effectLst/>
                          <a:latin typeface="Arial" panose="020B0604020202020204" pitchFamily="34" charset="0"/>
                        </a:rPr>
                        <a:t>2 02 30 024 04 0024 150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финансовое обеспечение получения  дошкольного образования в частных дошкольных образовательных организациях, дошкольного, начального общего, основного общего, среднего общего образования в частных общеобразовательных организациях, осуществляющих образовательную деятельность по имеющим государственную аккредитацию основным общеобразовательным программам, включая расходы на оплату труда, приобретение учебников и учебных пособий, средств обучения, игр, игрушек (за исключением расходов на содержание зданий и оплату коммунальных услуг), и на обеспечение питанием отдельных категорий обучающихся по очной форме обучения в частных общеобразовательных организациях, осуществляющих образовательную деятельность по имеющим государственную аккредитацию основным общеобразовательным программам</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192 463,2</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218 211,0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algn="ctr" defTabSz="914400" rtl="0" eaLnBrk="1" fontAlgn="ctr" latinLnBrk="0" hangingPunct="1"/>
                      <a:r>
                        <a:rPr lang="ru-RU" sz="800" b="0" i="0" u="none" strike="noStrike" kern="1200">
                          <a:solidFill>
                            <a:srgbClr val="000000"/>
                          </a:solidFill>
                          <a:effectLst/>
                          <a:latin typeface="Arial" panose="020B0604020202020204" pitchFamily="34" charset="0"/>
                          <a:ea typeface="+mn-ea"/>
                          <a:cs typeface="+mn-cs"/>
                        </a:rPr>
                        <a:t>260 919,0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260 919,0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260 919,0</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0" i="0" u="none" strike="noStrike">
                          <a:solidFill>
                            <a:srgbClr val="000000"/>
                          </a:solidFill>
                          <a:effectLst/>
                          <a:latin typeface="Arial" panose="020B0604020202020204" pitchFamily="34" charset="0"/>
                        </a:rPr>
                        <a:t>2 02 30 029 04 0000 150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компенсацию части платы, взимаемой с родителей (законных представителей) за присмотр и уход за детьми, посещающими образовательные организации, реализующие образовательные программы дошкольного образования</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37 185,7</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39 471,0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37 393,0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37 393,0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37 393,0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0" i="0" u="none" strike="noStrike">
                          <a:solidFill>
                            <a:srgbClr val="000000"/>
                          </a:solidFill>
                          <a:effectLst/>
                          <a:latin typeface="Arial" panose="020B0604020202020204" pitchFamily="34" charset="0"/>
                        </a:rPr>
                        <a:t>2 02 35 179 04 0000 150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проведение мероприятий по обеспечению деятельности советников директора по воспитанию и взаимодействию с детскими общественными объединениями в общеобразовательных организациях</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4 673,3</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4 606,8</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0" i="0" u="none" strike="noStrike">
                          <a:solidFill>
                            <a:srgbClr val="000000"/>
                          </a:solidFill>
                          <a:effectLst/>
                          <a:latin typeface="Arial" panose="020B0604020202020204" pitchFamily="34" charset="0"/>
                        </a:rPr>
                        <a:t>2 02 35 303 04 0000 150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ежемесячное денежное вознаграждение за классное руководство педагогическим работникам государственных и муниципальных образовательных организаций, реализующих образовательные программы начального общего образования, образовательные программы основного общего образования, образовательные программы среднего общего образования</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42 628,0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43 </a:t>
                      </a:r>
                      <a:r>
                        <a:rPr lang="ru-RU" sz="800" b="0" i="0" u="none" strike="noStrike" dirty="0" smtClean="0">
                          <a:solidFill>
                            <a:srgbClr val="000000"/>
                          </a:solidFill>
                          <a:effectLst/>
                          <a:latin typeface="Arial" panose="020B0604020202020204" pitchFamily="34" charset="0"/>
                        </a:rPr>
                        <a:t>697,0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992045659"/>
                  </a:ext>
                </a:extLst>
              </a:tr>
            </a:tbl>
          </a:graphicData>
        </a:graphic>
      </p:graphicFrame>
    </p:spTree>
    <p:extLst>
      <p:ext uri="{BB962C8B-B14F-4D97-AF65-F5344CB8AC3E}">
        <p14:creationId xmlns:p14="http://schemas.microsoft.com/office/powerpoint/2010/main" val="3472345746"/>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28</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extLst>
              <p:ext uri="{D42A27DB-BD31-4B8C-83A1-F6EECF244321}">
                <p14:modId xmlns:p14="http://schemas.microsoft.com/office/powerpoint/2010/main" val="1230781891"/>
              </p:ext>
            </p:extLst>
          </p:nvPr>
        </p:nvGraphicFramePr>
        <p:xfrm>
          <a:off x="289712" y="1224827"/>
          <a:ext cx="11748378" cy="5537494"/>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8203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1" i="0" u="none" strike="noStrike">
                          <a:solidFill>
                            <a:srgbClr val="000000"/>
                          </a:solidFill>
                          <a:effectLst/>
                          <a:latin typeface="Arial" panose="020B0604020202020204" pitchFamily="34" charset="0"/>
                        </a:rPr>
                        <a:t>2 02 40 000 00 0000 150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Иные межбюджетные трансферты</a:t>
                      </a:r>
                    </a:p>
                  </a:txBody>
                  <a:tcPr marL="9525" marR="9525" marT="9525" marB="0" anchor="ctr"/>
                </a:tc>
                <a:tc>
                  <a:txBody>
                    <a:bodyPr/>
                    <a:lstStyle/>
                    <a:p>
                      <a:pPr algn="ctr" fontAlgn="b"/>
                      <a:r>
                        <a:rPr lang="ru-RU" sz="800" b="1" i="0" u="none" strike="noStrike" dirty="0">
                          <a:solidFill>
                            <a:srgbClr val="000000"/>
                          </a:solidFill>
                          <a:effectLst/>
                          <a:latin typeface="Arial" panose="020B0604020202020204" pitchFamily="34" charset="0"/>
                        </a:rPr>
                        <a:t>8 115,4</a:t>
                      </a:r>
                    </a:p>
                  </a:txBody>
                  <a:tcPr marL="9525" marR="9525" marT="9525" marB="0" anchor="ctr"/>
                </a:tc>
                <a:tc>
                  <a:txBody>
                    <a:bodyPr/>
                    <a:lstStyle/>
                    <a:p>
                      <a:pPr algn="ctr" fontAlgn="ctr"/>
                      <a:r>
                        <a:rPr lang="ru-RU" sz="800" b="1" i="0" u="none" strike="noStrike" dirty="0" smtClean="0">
                          <a:solidFill>
                            <a:srgbClr val="000000"/>
                          </a:solidFill>
                          <a:effectLst/>
                          <a:latin typeface="Arial" panose="020B0604020202020204" pitchFamily="34" charset="0"/>
                        </a:rPr>
                        <a:t>112 774,3</a:t>
                      </a:r>
                      <a:endParaRPr lang="ru-RU" sz="800" b="1" i="0" u="none" strike="noStrike" dirty="0">
                        <a:solidFill>
                          <a:srgbClr val="000000"/>
                        </a:solidFill>
                        <a:effectLst/>
                        <a:latin typeface="Arial" panose="020B0604020202020204" pitchFamily="34" charset="0"/>
                      </a:endParaRP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196 243,1</a:t>
                      </a: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183 939,3</a:t>
                      </a:r>
                    </a:p>
                  </a:txBody>
                  <a:tcPr marL="9525" marR="9525" marT="9525" marB="0" anchor="ct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mn-cs"/>
                        </a:rPr>
                        <a:t>184 023,3</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0" i="0" u="none" strike="noStrike" dirty="0" smtClean="0">
                          <a:solidFill>
                            <a:srgbClr val="000000"/>
                          </a:solidFill>
                          <a:effectLst/>
                          <a:latin typeface="Arial" panose="020B0604020202020204" pitchFamily="34" charset="0"/>
                        </a:rPr>
                        <a:t>2 02 45 050 04 0000 150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l" fontAlgn="ctr"/>
                      <a:r>
                        <a:rPr lang="ru-RU" sz="800" b="0" i="0" u="none" strike="noStrike" dirty="0" smtClean="0">
                          <a:solidFill>
                            <a:srgbClr val="000000"/>
                          </a:solidFill>
                          <a:effectLst/>
                          <a:latin typeface="Arial" panose="020B0604020202020204" pitchFamily="34" charset="0"/>
                        </a:rPr>
                        <a:t>Межбюджетные трансферты, передаваемые бюджетам городских округов на обеспечение выплат ежемесячного денежного вознаграждения советникам директоров по воспитанию и взаимодействию с детскими общественными объединениями государственных общеобразовательных организаций, профессиональных образовательных организаций субъектов Российской Федерации, города Байконура и федеральной территории "Сириус", муниципальных общеобразовательных организаций и профессиональных образовательных организаций</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0,0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286,4 </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859,3</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859,3</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859,3</a:t>
                      </a:r>
                    </a:p>
                  </a:txBody>
                  <a:tcPr marL="9525" marR="9525" marT="9525" marB="0" anchor="ctr"/>
                </a:tc>
                <a:extLst>
                  <a:ext uri="{0D108BD9-81ED-4DB2-BD59-A6C34878D82A}">
                    <a16:rowId xmlns:a16="http://schemas.microsoft.com/office/drawing/2014/main" val="2612867897"/>
                  </a:ext>
                </a:extLst>
              </a:tr>
              <a:tr h="230946">
                <a:tc>
                  <a:txBody>
                    <a:bodyPr/>
                    <a:lstStyle/>
                    <a:p>
                      <a:pPr algn="l" fontAlgn="ctr"/>
                      <a:r>
                        <a:rPr lang="ru-RU" sz="800" b="0" i="0" u="none" strike="noStrike">
                          <a:solidFill>
                            <a:srgbClr val="000000"/>
                          </a:solidFill>
                          <a:effectLst/>
                          <a:latin typeface="Arial" panose="020B0604020202020204" pitchFamily="34" charset="0"/>
                        </a:rPr>
                        <a:t>2 02 45 179 04 0000 150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Межбюджетные трансферты, передаваемые бюджетам городских округов на проведение мероприятий по обеспечению деятельности советников директора по воспитанию и взаимодействию с детскими общественными объединениями в общеобразовательных организациях</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4 622,0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4 692,0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4 776,0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0" i="0" u="none" strike="noStrike">
                          <a:solidFill>
                            <a:srgbClr val="000000"/>
                          </a:solidFill>
                          <a:effectLst/>
                          <a:latin typeface="Arial" panose="020B0604020202020204" pitchFamily="34" charset="0"/>
                        </a:rPr>
                        <a:t>2 02 49 999 04 0009 150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межбюджетные трансферты, передаваемые бюджетам городских округов (на финансовое обеспечение расходов в связи с освобождением семей отдельных категорий граждан от платы, взимаемой за присмотр и уход за ребенком в муниципальных образовательных организациях в Московской области, реализующих программы дошкольного образования)</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951,8</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1 505,0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0" i="0" u="none" strike="noStrike">
                          <a:solidFill>
                            <a:srgbClr val="000000"/>
                          </a:solidFill>
                          <a:effectLst/>
                          <a:latin typeface="Arial" panose="020B0604020202020204" pitchFamily="34" charset="0"/>
                        </a:rPr>
                        <a:t>2 02 49 999 04 0010 150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межбюджетные трансферты, передаваемые бюджетам городских округов (на предоставление детям отдельных категорий граждан права бесплатного посещения занятий по дополнительным образовательным программам, реализуемым на платной основе в муниципальных образовательных организациях)</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383,6</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434,0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0" i="0" u="none" strike="noStrike">
                          <a:solidFill>
                            <a:srgbClr val="000000"/>
                          </a:solidFill>
                          <a:effectLst/>
                          <a:latin typeface="Arial" panose="020B0604020202020204" pitchFamily="34" charset="0"/>
                        </a:rPr>
                        <a:t>2 02 49999 04 0011 150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межбюджетные трансферты, передаваемые бюджетам городских округов (на сохранение достигнутого уровня заработной платы работников муниципальных учреждений культуры)</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6 540,0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0" i="0" u="none" strike="noStrike">
                          <a:solidFill>
                            <a:srgbClr val="000000"/>
                          </a:solidFill>
                          <a:effectLst/>
                          <a:latin typeface="Arial" panose="020B0604020202020204" pitchFamily="34" charset="0"/>
                        </a:rPr>
                        <a:t>2 02 49999 04 0012 150</a:t>
                      </a:r>
                    </a:p>
                  </a:txBody>
                  <a:tcPr marL="9525" marR="9525" marT="9525" marB="0" anchor="ctr"/>
                </a:tc>
                <a:tc>
                  <a:txBody>
                    <a:bodyPr/>
                    <a:lstStyle/>
                    <a:p>
                      <a:pPr algn="l" fontAlgn="ctr"/>
                      <a:r>
                        <a:rPr lang="ru-RU" sz="800" b="0" i="0" u="none" strike="noStrike" dirty="0">
                          <a:solidFill>
                            <a:srgbClr val="000000"/>
                          </a:solidFill>
                          <a:effectLst/>
                          <a:latin typeface="Arial" panose="020B0604020202020204" pitchFamily="34" charset="0"/>
                        </a:rPr>
                        <a:t>Прочие межбюджетные трансферты, передаваемые бюджетам городских округов (на сохранение достигнутого уровня заработной платы отдельных категорий работников организаций дополнительного образования сферы физической культуры и спорта)</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240,0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0" i="0" u="none" strike="noStrike">
                          <a:solidFill>
                            <a:srgbClr val="000000"/>
                          </a:solidFill>
                          <a:effectLst/>
                          <a:latin typeface="Arial" panose="020B0604020202020204" pitchFamily="34" charset="0"/>
                        </a:rPr>
                        <a:t>2 02 49 999 04 0013 150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межбюджетные трансферты, передаваемые бюджетам городских округов (на финансовое обеспечение стимулирующих выплат работникам организаций дополнительного образования сферы культуры Московской области с высоким уровнем достижений работы)</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5 633,3</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0" i="0" u="none" strike="noStrike">
                          <a:solidFill>
                            <a:srgbClr val="000000"/>
                          </a:solidFill>
                          <a:effectLst/>
                          <a:latin typeface="Arial" panose="020B0604020202020204" pitchFamily="34" charset="0"/>
                        </a:rPr>
                        <a:t>2 02 49 999 04 0014 150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межбюджетные трансферты, передаваемые бюджетам городских округов (на финансирование организаций дополнительного образования сферы культуры, направленное на социальную поддержку одаренных детей)</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1 500,0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032490024"/>
                  </a:ext>
                </a:extLst>
              </a:tr>
              <a:tr h="357966">
                <a:tc>
                  <a:txBody>
                    <a:bodyPr/>
                    <a:lstStyle/>
                    <a:p>
                      <a:pPr algn="l" fontAlgn="ctr"/>
                      <a:r>
                        <a:rPr lang="ru-RU" sz="800" b="0" i="0" u="none" strike="noStrike">
                          <a:solidFill>
                            <a:srgbClr val="000000"/>
                          </a:solidFill>
                          <a:effectLst/>
                          <a:latin typeface="Arial" panose="020B0604020202020204" pitchFamily="34" charset="0"/>
                        </a:rPr>
                        <a:t>2 02 49 999 04 0015 150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межбюджетные трансферты, передаваемые бюджетам городских округов (на реализацию первоочередных мероприятий по капитальному ремонту сетей теплоснабжения)</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88 065,0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804752390"/>
                  </a:ext>
                </a:extLst>
              </a:tr>
              <a:tr h="531175">
                <a:tc>
                  <a:txBody>
                    <a:bodyPr/>
                    <a:lstStyle/>
                    <a:p>
                      <a:pPr algn="l" fontAlgn="ctr"/>
                      <a:r>
                        <a:rPr lang="ru-RU" sz="800" b="0" i="0" u="none" strike="noStrike">
                          <a:solidFill>
                            <a:srgbClr val="000000"/>
                          </a:solidFill>
                          <a:effectLst/>
                          <a:latin typeface="Arial" panose="020B0604020202020204" pitchFamily="34" charset="0"/>
                        </a:rPr>
                        <a:t>2 02 45 303 04 0000 150</a:t>
                      </a:r>
                    </a:p>
                  </a:txBody>
                  <a:tcPr marL="9525" marR="9525" marT="9525" marB="0" anchor="ctr"/>
                </a:tc>
                <a:tc>
                  <a:txBody>
                    <a:bodyPr/>
                    <a:lstStyle/>
                    <a:p>
                      <a:pPr algn="l" fontAlgn="ctr"/>
                      <a:r>
                        <a:rPr lang="ru-RU" sz="800" b="0" i="0" u="none" strike="noStrike" dirty="0">
                          <a:solidFill>
                            <a:srgbClr val="000000"/>
                          </a:solidFill>
                          <a:effectLst/>
                          <a:latin typeface="Arial" panose="020B0604020202020204" pitchFamily="34" charset="0"/>
                        </a:rPr>
                        <a:t>Межбюджетные трансферты, передаваемые бюджетам городских округов на ежемесячное денежное вознаграждение за классное руководство педагогическим работникам государственных и муниципальных образовательных организаций, реализующих образовательные программы начального общего образования, образовательные программы основного общего образования, образовательные программы среднего общего образования</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44 607,0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44 607,0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44 607,0</a:t>
                      </a:r>
                    </a:p>
                  </a:txBody>
                  <a:tcPr marL="9525" marR="9525" marT="9525" marB="0" anchor="ctr"/>
                </a:tc>
                <a:extLst>
                  <a:ext uri="{0D108BD9-81ED-4DB2-BD59-A6C34878D82A}">
                    <a16:rowId xmlns:a16="http://schemas.microsoft.com/office/drawing/2014/main" val="425288904"/>
                  </a:ext>
                </a:extLst>
              </a:tr>
            </a:tbl>
          </a:graphicData>
        </a:graphic>
      </p:graphicFrame>
    </p:spTree>
    <p:extLst>
      <p:ext uri="{BB962C8B-B14F-4D97-AF65-F5344CB8AC3E}">
        <p14:creationId xmlns:p14="http://schemas.microsoft.com/office/powerpoint/2010/main" val="3698130844"/>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44394"/>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29</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graphicFrame>
        <p:nvGraphicFramePr>
          <p:cNvPr id="4" name="Таблица 3"/>
          <p:cNvGraphicFramePr>
            <a:graphicFrameLocks noGrp="1"/>
          </p:cNvGraphicFramePr>
          <p:nvPr>
            <p:extLst>
              <p:ext uri="{D42A27DB-BD31-4B8C-83A1-F6EECF244321}">
                <p14:modId xmlns:p14="http://schemas.microsoft.com/office/powerpoint/2010/main" val="4197609630"/>
              </p:ext>
            </p:extLst>
          </p:nvPr>
        </p:nvGraphicFramePr>
        <p:xfrm>
          <a:off x="289712" y="716232"/>
          <a:ext cx="11748378" cy="6035365"/>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212115">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0" i="0" u="none" strike="noStrike">
                          <a:solidFill>
                            <a:srgbClr val="000000"/>
                          </a:solidFill>
                          <a:effectLst/>
                          <a:latin typeface="Arial" panose="020B0604020202020204" pitchFamily="34" charset="0"/>
                        </a:rPr>
                        <a:t>2 02 49 999 04 0017 150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межбюджетные трансферты, передаваемые бюджетам городских округов (на выплату ежемесячных доплат за напряженный труд работникам муниципальных дошкольных и общеобразовательных организаций) </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133 781,0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133 781,0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133 781,0</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0" i="0" u="none" strike="noStrike">
                          <a:solidFill>
                            <a:srgbClr val="000000"/>
                          </a:solidFill>
                          <a:effectLst/>
                          <a:latin typeface="Arial" panose="020B0604020202020204" pitchFamily="34" charset="0"/>
                        </a:rPr>
                        <a:t>2 02 49 999 04 0018 150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межбюджетные трансферты, передаваемые бюджетам городских округов (на стимулирующие выплаты руководителям муниципальных общеобразовательных организаций по итогам оценки эффективности механизмов управления качеством образовательных результатов и эффективности механизмов управления качеством образовательной деятельности в общеобразовательных организациях)</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7 050,0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0" i="0" u="none" strike="noStrike">
                          <a:solidFill>
                            <a:srgbClr val="000000"/>
                          </a:solidFill>
                          <a:effectLst/>
                          <a:latin typeface="Arial" panose="020B0604020202020204" pitchFamily="34" charset="0"/>
                        </a:rPr>
                        <a:t>2 02 49 999 04 0016 150</a:t>
                      </a:r>
                    </a:p>
                  </a:txBody>
                  <a:tcPr marL="9525" marR="9525" marT="9525" marB="0" anchor="ctr"/>
                </a:tc>
                <a:tc>
                  <a:txBody>
                    <a:bodyPr/>
                    <a:lstStyle/>
                    <a:p>
                      <a:pPr algn="l" fontAlgn="ctr"/>
                      <a:r>
                        <a:rPr lang="ru-RU" sz="800" b="0" i="0" u="none" strike="noStrike" dirty="0">
                          <a:solidFill>
                            <a:srgbClr val="000000"/>
                          </a:solidFill>
                          <a:effectLst/>
                          <a:latin typeface="Arial" panose="020B0604020202020204" pitchFamily="34" charset="0"/>
                        </a:rPr>
                        <a:t>Прочие межбюджетные трансферты, передаваемые бюджетам городских округов (на обеспечение стимулирующих выплат отдельным категориям работников организаций дополнительного образования сферы физической культуры и спорта в Московской области по результатам оценки качества деятельности руководителей муниципальных учреждений, реализующих дополнительные образовательные программы спортивной подготовки в Московской области)</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408,5</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817,1</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36005037"/>
                  </a:ext>
                </a:extLst>
              </a:tr>
              <a:tr h="230946">
                <a:tc>
                  <a:txBody>
                    <a:bodyPr/>
                    <a:lstStyle/>
                    <a:p>
                      <a:pPr algn="l" fontAlgn="ctr"/>
                      <a:r>
                        <a:rPr lang="ru-RU" sz="800" b="0" i="0" u="none" strike="noStrike" dirty="0" smtClean="0">
                          <a:solidFill>
                            <a:srgbClr val="000000"/>
                          </a:solidFill>
                          <a:effectLst/>
                          <a:latin typeface="Arial" panose="020B0604020202020204" pitchFamily="34" charset="0"/>
                        </a:rPr>
                        <a:t>2 02 49 999 04 0019 150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l" fontAlgn="ctr"/>
                      <a:r>
                        <a:rPr lang="ru-RU" sz="800" b="0" i="0" u="none" strike="noStrike" dirty="0" smtClean="0">
                          <a:solidFill>
                            <a:srgbClr val="000000"/>
                          </a:solidFill>
                          <a:effectLst/>
                          <a:latin typeface="Arial" panose="020B0604020202020204" pitchFamily="34" charset="0"/>
                        </a:rPr>
                        <a:t>Прочие межбюджетные трансферты, передаваемые бюджетам городских округов (на сохранение достигнутого уровня заработной платы отдельных категорий работников муниципальных организаций (учреждений) социальной сферы</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0,0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14 942,0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216601547"/>
                  </a:ext>
                </a:extLst>
              </a:tr>
              <a:tr h="230946">
                <a:tc>
                  <a:txBody>
                    <a:bodyPr/>
                    <a:lstStyle/>
                    <a:p>
                      <a:pPr algn="l" fontAlgn="ctr"/>
                      <a:r>
                        <a:rPr lang="ru-RU" sz="800" b="0" i="0" u="none" strike="noStrike" dirty="0" smtClean="0">
                          <a:solidFill>
                            <a:srgbClr val="000000"/>
                          </a:solidFill>
                          <a:effectLst/>
                          <a:latin typeface="Arial" panose="020B0604020202020204" pitchFamily="34" charset="0"/>
                        </a:rPr>
                        <a:t>2 02 49 999 04 0020 150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l" fontAlgn="ctr"/>
                      <a:r>
                        <a:rPr lang="ru-RU" sz="800" b="0" i="0" u="none" strike="noStrike" dirty="0" smtClean="0">
                          <a:solidFill>
                            <a:srgbClr val="000000"/>
                          </a:solidFill>
                          <a:effectLst/>
                          <a:latin typeface="Arial" panose="020B0604020202020204" pitchFamily="34" charset="0"/>
                        </a:rPr>
                        <a:t>Прочие межбюджетные трансферты, передаваемые бюджетам городских округов (на финансовое обеспечение выплат преподавателям в области музыкального искусства организаций дополнительного образования сферы культуры)</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2 734,2</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0,0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0,0</a:t>
                      </a:r>
                    </a:p>
                  </a:txBody>
                  <a:tcPr marL="9525" marR="9525" marT="9525" marB="0" anchor="ctr"/>
                </a:tc>
                <a:extLst>
                  <a:ext uri="{0D108BD9-81ED-4DB2-BD59-A6C34878D82A}">
                    <a16:rowId xmlns:a16="http://schemas.microsoft.com/office/drawing/2014/main" val="3741720419"/>
                  </a:ext>
                </a:extLst>
              </a:tr>
              <a:tr h="230946">
                <a:tc>
                  <a:txBody>
                    <a:bodyPr/>
                    <a:lstStyle/>
                    <a:p>
                      <a:pPr algn="l" fontAlgn="ctr"/>
                      <a:r>
                        <a:rPr lang="ru-RU" sz="800" b="0" i="0" u="none" strike="noStrike" dirty="0" smtClean="0">
                          <a:solidFill>
                            <a:srgbClr val="000000"/>
                          </a:solidFill>
                          <a:effectLst/>
                          <a:latin typeface="Arial" panose="020B0604020202020204" pitchFamily="34" charset="0"/>
                        </a:rPr>
                        <a:t>2 02 49 999 04 0021 150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l" fontAlgn="ctr"/>
                      <a:r>
                        <a:rPr lang="ru-RU" sz="800" b="0" i="0" u="none" strike="noStrike" dirty="0" smtClean="0">
                          <a:solidFill>
                            <a:srgbClr val="000000"/>
                          </a:solidFill>
                          <a:effectLst/>
                          <a:latin typeface="Arial" panose="020B0604020202020204" pitchFamily="34" charset="0"/>
                        </a:rPr>
                        <a:t>Прочие межбюджетные трансферты, передаваемые бюджетам городских округов (на финансовое обеспечение стимулирующих выплат работникам организаций дополнительного образования сферы культуры с высоким уровнем достижений работы педагогического коллектива по дополнительному образованию в сфере культуры)</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1 772,5</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0,0</a:t>
                      </a:r>
                    </a:p>
                  </a:txBody>
                  <a:tcPr marL="9525" marR="9525" marT="9525" marB="0" anchor="ctr"/>
                </a:tc>
                <a:tc>
                  <a:txBody>
                    <a:bodyPr/>
                    <a:lstStyle/>
                    <a:p>
                      <a:pPr marL="0" algn="ctr" defTabSz="914400" rtl="0" eaLnBrk="1" fontAlgn="ctr" latinLnBrk="0" hangingPunct="1"/>
                      <a:r>
                        <a:rPr lang="ru-RU" sz="800" b="0" i="0" u="none" strike="noStrike" kern="1200" dirty="0">
                          <a:solidFill>
                            <a:srgbClr val="000000"/>
                          </a:solidFill>
                          <a:effectLst/>
                          <a:latin typeface="Arial" panose="020B0604020202020204" pitchFamily="34" charset="0"/>
                          <a:ea typeface="+mn-ea"/>
                          <a:cs typeface="+mn-cs"/>
                        </a:rPr>
                        <a:t>0,0</a:t>
                      </a:r>
                    </a:p>
                  </a:txBody>
                  <a:tcPr marL="9525" marR="9525" marT="9525" marB="0" anchor="ctr"/>
                </a:tc>
                <a:extLst>
                  <a:ext uri="{0D108BD9-81ED-4DB2-BD59-A6C34878D82A}">
                    <a16:rowId xmlns:a16="http://schemas.microsoft.com/office/drawing/2014/main" val="57653022"/>
                  </a:ext>
                </a:extLst>
              </a:tr>
              <a:tr h="252633">
                <a:tc>
                  <a:txBody>
                    <a:bodyPr/>
                    <a:lstStyle/>
                    <a:p>
                      <a:pPr algn="l" fontAlgn="ctr"/>
                      <a:r>
                        <a:rPr lang="ru-RU" sz="800" b="1" i="0" u="none" strike="noStrike">
                          <a:solidFill>
                            <a:srgbClr val="000000"/>
                          </a:solidFill>
                          <a:effectLst/>
                          <a:latin typeface="Arial" panose="020B0604020202020204" pitchFamily="34" charset="0"/>
                        </a:rPr>
                        <a:t>2 07 00 000 00 0000 000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ПРОЧИЕ БЕЗВОЗМЕЗДНЫЕ ПОСТУПЛЕНИЯ</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6 897,9</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154,0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47569359"/>
                  </a:ext>
                </a:extLst>
              </a:tr>
              <a:tr h="244443">
                <a:tc>
                  <a:txBody>
                    <a:bodyPr/>
                    <a:lstStyle/>
                    <a:p>
                      <a:pPr algn="l" fontAlgn="ctr"/>
                      <a:r>
                        <a:rPr lang="ru-RU" sz="800" b="1" i="0" u="none" strike="noStrike">
                          <a:solidFill>
                            <a:srgbClr val="000000"/>
                          </a:solidFill>
                          <a:effectLst/>
                          <a:latin typeface="Arial" panose="020B0604020202020204" pitchFamily="34" charset="0"/>
                        </a:rPr>
                        <a:t>2 07 04 000 04 0000 150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Прочие безвозмездные поступления в бюджеты городских округов</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154,0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0" i="0" u="none" strike="noStrike">
                          <a:solidFill>
                            <a:srgbClr val="000000"/>
                          </a:solidFill>
                          <a:effectLst/>
                          <a:latin typeface="Arial" panose="020B0604020202020204" pitchFamily="34" charset="0"/>
                        </a:rPr>
                        <a:t>2 07 04 050 04 0014 150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безвозмездные поступления в бюджеты городских округов (Звуковое оборудование с коммутацией для концертного зала МАУ «ДК «Вперед»)</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154,0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1" i="0" u="none" strike="noStrike">
                          <a:solidFill>
                            <a:srgbClr val="000000"/>
                          </a:solidFill>
                          <a:effectLst/>
                          <a:latin typeface="Arial" panose="020B0604020202020204" pitchFamily="34" charset="0"/>
                        </a:rPr>
                        <a:t>2 18 00 000 00 0000 000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БЮДЖЕТОВ БЮДЖЕТНОЙ СИСТЕМЫ РОССИЙСКОЙ ФЕДЕРАЦИИ ОТ ВОЗВРАТА ОСТАТКОВ СУБСИДИЙ, СУБВЕНЦИЙ И ИНЫХ МЕЖБЮДЖЕТНЫХ ТРАНСФЕРТОВ, ИМЕЮЩИХ ЦЕЛЕВОЕ НАЗНАЧЕНИЕ, ПРОШЛЫХ ЛЕТ</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6 897,9</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8 340,6</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1" i="0" u="none" strike="noStrike">
                          <a:solidFill>
                            <a:srgbClr val="000000"/>
                          </a:solidFill>
                          <a:effectLst/>
                          <a:latin typeface="Arial" panose="020B0604020202020204" pitchFamily="34" charset="0"/>
                        </a:rPr>
                        <a:t>2 18 00 000 00 0000 150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бюджетов бюджетной системы Российской Федерации от возврата бюджетами бюджетной системы Российской Федерации остатков субсидий, субвенций и иных межбюджетных трансфертов, имеющих целевое назначение, прошлых лет, а также от возврата организациями остатков субсидий прошлых лет</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6 897,9</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8 340,6</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032490024"/>
                  </a:ext>
                </a:extLst>
              </a:tr>
              <a:tr h="357966">
                <a:tc>
                  <a:txBody>
                    <a:bodyPr/>
                    <a:lstStyle/>
                    <a:p>
                      <a:pPr algn="l" fontAlgn="ctr"/>
                      <a:r>
                        <a:rPr lang="ru-RU" sz="800" b="0" i="0" u="none" strike="noStrike">
                          <a:solidFill>
                            <a:srgbClr val="000000"/>
                          </a:solidFill>
                          <a:effectLst/>
                          <a:latin typeface="Arial" panose="020B0604020202020204" pitchFamily="34" charset="0"/>
                        </a:rPr>
                        <a:t>2 18 04 010 04 0000 150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бюджетов городских округов от возврата бюджетными учреждениями остатков субсидий прошлых лет</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195,7</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5 111,7</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804752390"/>
                  </a:ext>
                </a:extLst>
              </a:tr>
              <a:tr h="390247">
                <a:tc>
                  <a:txBody>
                    <a:bodyPr/>
                    <a:lstStyle/>
                    <a:p>
                      <a:pPr algn="l" fontAlgn="ctr"/>
                      <a:r>
                        <a:rPr lang="ru-RU" sz="800" b="0" i="0" u="none" strike="noStrike">
                          <a:solidFill>
                            <a:srgbClr val="000000"/>
                          </a:solidFill>
                          <a:effectLst/>
                          <a:latin typeface="Arial" panose="020B0604020202020204" pitchFamily="34" charset="0"/>
                        </a:rPr>
                        <a:t>2 18 04 020 04 0000 150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бюджетов городских округов от возврата автономными учреждениями остатков субсидий прошлых лет</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6 702,2</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3 228,9</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25288904"/>
                  </a:ext>
                </a:extLst>
              </a:tr>
              <a:tr h="359850">
                <a:tc>
                  <a:txBody>
                    <a:bodyPr/>
                    <a:lstStyle/>
                    <a:p>
                      <a:pPr algn="l" fontAlgn="ctr"/>
                      <a:r>
                        <a:rPr lang="ru-RU" sz="800" b="1" i="0" u="none" strike="noStrike">
                          <a:solidFill>
                            <a:srgbClr val="000000"/>
                          </a:solidFill>
                          <a:effectLst/>
                          <a:latin typeface="Arial" panose="020B0604020202020204" pitchFamily="34" charset="0"/>
                        </a:rPr>
                        <a:t>2 19 00 000 00 0000 000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ВОЗВРАТ ОСТАТКОВ СУБСИДИЙ, СУБВЕНЦИЙ И ИНЫХ МЕЖБЮДЖЕТНЫХ ТРАНСФЕРТОВ, ИМЕЮЩИХ ЦЕЛЕВОЕ НАЗНАЧЕНИЕ, ПРОШЛЫХ ЛЕТ</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-18 538,3</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-15 610,5</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66741480"/>
                  </a:ext>
                </a:extLst>
              </a:tr>
            </a:tbl>
          </a:graphicData>
        </a:graphic>
      </p:graphicFrame>
    </p:spTree>
    <p:extLst>
      <p:ext uri="{BB962C8B-B14F-4D97-AF65-F5344CB8AC3E}">
        <p14:creationId xmlns:p14="http://schemas.microsoft.com/office/powerpoint/2010/main" val="2556263291"/>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59154B-BA2B-4232-A093-A36CC40B898D}"/>
              </a:ext>
            </a:extLst>
          </p:cNvPr>
          <p:cNvSpPr>
            <a:spLocks noGrp="1"/>
          </p:cNvSpPr>
          <p:nvPr>
            <p:ph type="title"/>
          </p:nvPr>
        </p:nvSpPr>
        <p:spPr>
          <a:xfrm>
            <a:off x="1066800" y="162560"/>
            <a:ext cx="10058400" cy="579120"/>
          </a:xfrm>
        </p:spPr>
        <p:txBody>
          <a:bodyPr>
            <a:normAutofit/>
          </a:bodyPr>
          <a:lstStyle/>
          <a:p>
            <a:pPr algn="ctr"/>
            <a:r>
              <a:rPr lang="ru-RU" sz="2400" dirty="0">
                <a:latin typeface="Century Gothic" panose="020B0502020202020204" pitchFamily="34" charset="0"/>
              </a:rPr>
              <a:t>Основные понятия, используемые в бюджетном процессе</a:t>
            </a:r>
          </a:p>
        </p:txBody>
      </p:sp>
      <p:sp>
        <p:nvSpPr>
          <p:cNvPr id="3" name="Объект 2">
            <a:extLst>
              <a:ext uri="{FF2B5EF4-FFF2-40B4-BE49-F238E27FC236}">
                <a16:creationId xmlns:a16="http://schemas.microsoft.com/office/drawing/2014/main" id="{D2006B93-810D-4B3E-8BC9-2F1E96517506}"/>
              </a:ext>
            </a:extLst>
          </p:cNvPr>
          <p:cNvSpPr>
            <a:spLocks noGrp="1"/>
          </p:cNvSpPr>
          <p:nvPr>
            <p:ph idx="1"/>
          </p:nvPr>
        </p:nvSpPr>
        <p:spPr>
          <a:xfrm>
            <a:off x="259080" y="822960"/>
            <a:ext cx="11673840" cy="5759032"/>
          </a:xfr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txBody>
          <a:bodyPr>
            <a:normAutofit fontScale="40000" lnSpcReduction="20000"/>
          </a:bodyPr>
          <a:lstStyle/>
          <a:p>
            <a:pPr>
              <a:lnSpc>
                <a:spcPct val="120000"/>
              </a:lnSpc>
              <a:spcBef>
                <a:spcPts val="600"/>
              </a:spcBef>
            </a:pPr>
            <a:r>
              <a:rPr lang="ru-RU" b="1" dirty="0"/>
              <a:t>Бюджет</a:t>
            </a:r>
            <a:r>
              <a:rPr lang="ru-RU" dirty="0"/>
              <a:t> - форма образования и расходования денежных средств, предназначенных для финансового обеспечения задач и функций государства и местного самоуправления</a:t>
            </a:r>
          </a:p>
          <a:p>
            <a:pPr>
              <a:lnSpc>
                <a:spcPct val="120000"/>
              </a:lnSpc>
              <a:spcBef>
                <a:spcPts val="600"/>
              </a:spcBef>
            </a:pPr>
            <a:r>
              <a:rPr lang="ru-RU" b="1" dirty="0"/>
              <a:t>Бюджетная система</a:t>
            </a:r>
            <a:r>
              <a:rPr lang="ru-RU" dirty="0"/>
              <a:t> - основанная на экономических отношениях и государственном устройстве Российской Федерации, регулируемая законодательством Российской Федерации совокупность федерального бюджета, бюджетов субъектов Российской Федерации, местных бюджетов и бюджетов государственных внебюджетных фондов</a:t>
            </a:r>
          </a:p>
          <a:p>
            <a:pPr>
              <a:lnSpc>
                <a:spcPct val="120000"/>
              </a:lnSpc>
              <a:spcBef>
                <a:spcPts val="600"/>
              </a:spcBef>
            </a:pPr>
            <a:r>
              <a:rPr lang="ru-RU" b="1" dirty="0"/>
              <a:t>Текущий финансовый год</a:t>
            </a:r>
            <a:r>
              <a:rPr lang="ru-RU" dirty="0"/>
              <a:t> - год, в котором осуществляется исполнение бюджета, составление и рассмотрение проекта бюджета на очередной финансовый год и плановый период</a:t>
            </a:r>
          </a:p>
          <a:p>
            <a:pPr>
              <a:lnSpc>
                <a:spcPct val="120000"/>
              </a:lnSpc>
              <a:spcBef>
                <a:spcPts val="600"/>
              </a:spcBef>
            </a:pPr>
            <a:r>
              <a:rPr lang="ru-RU" b="1" dirty="0"/>
              <a:t>Очередной финансовый год </a:t>
            </a:r>
            <a:r>
              <a:rPr lang="ru-RU" dirty="0"/>
              <a:t>- год, следующий за текущим финансовым годом</a:t>
            </a:r>
          </a:p>
          <a:p>
            <a:pPr>
              <a:lnSpc>
                <a:spcPct val="120000"/>
              </a:lnSpc>
              <a:spcBef>
                <a:spcPts val="600"/>
              </a:spcBef>
            </a:pPr>
            <a:r>
              <a:rPr lang="ru-RU" b="1" dirty="0"/>
              <a:t>Плановый период </a:t>
            </a:r>
            <a:r>
              <a:rPr lang="ru-RU" dirty="0"/>
              <a:t>- два финансовых года, следующие за очередным финансовым годом</a:t>
            </a:r>
          </a:p>
          <a:p>
            <a:pPr>
              <a:lnSpc>
                <a:spcPct val="120000"/>
              </a:lnSpc>
              <a:spcBef>
                <a:spcPts val="600"/>
              </a:spcBef>
            </a:pPr>
            <a:r>
              <a:rPr lang="ru-RU" b="1" dirty="0"/>
              <a:t>Отчетный финансовый год</a:t>
            </a:r>
            <a:r>
              <a:rPr lang="ru-RU" dirty="0"/>
              <a:t> - год, предшествующий текущему финансовому году</a:t>
            </a:r>
          </a:p>
          <a:p>
            <a:pPr>
              <a:lnSpc>
                <a:spcPct val="120000"/>
              </a:lnSpc>
              <a:spcBef>
                <a:spcPts val="600"/>
              </a:spcBef>
            </a:pPr>
            <a:r>
              <a:rPr lang="ru-RU" b="1" dirty="0"/>
              <a:t>Доходы бюджета </a:t>
            </a:r>
            <a:r>
              <a:rPr lang="ru-RU" dirty="0"/>
              <a:t>- поступающие в бюджет денежные средства</a:t>
            </a:r>
          </a:p>
          <a:p>
            <a:pPr>
              <a:lnSpc>
                <a:spcPct val="120000"/>
              </a:lnSpc>
              <a:spcBef>
                <a:spcPts val="600"/>
              </a:spcBef>
            </a:pPr>
            <a:r>
              <a:rPr lang="ru-RU" b="1" dirty="0"/>
              <a:t>Расходы бюджета </a:t>
            </a:r>
            <a:r>
              <a:rPr lang="ru-RU" dirty="0"/>
              <a:t>- выплачиваемые из бюджета денежные средства</a:t>
            </a:r>
          </a:p>
          <a:p>
            <a:pPr>
              <a:lnSpc>
                <a:spcPct val="120000"/>
              </a:lnSpc>
              <a:spcBef>
                <a:spcPts val="600"/>
              </a:spcBef>
            </a:pPr>
            <a:r>
              <a:rPr lang="ru-RU" b="1" dirty="0"/>
              <a:t>Дефицит бюджета </a:t>
            </a:r>
            <a:r>
              <a:rPr lang="ru-RU" dirty="0"/>
              <a:t>- превышение расходов бюджета над его доходами</a:t>
            </a:r>
          </a:p>
          <a:p>
            <a:pPr>
              <a:lnSpc>
                <a:spcPct val="120000"/>
              </a:lnSpc>
              <a:spcBef>
                <a:spcPts val="600"/>
              </a:spcBef>
            </a:pPr>
            <a:r>
              <a:rPr lang="ru-RU" b="1" dirty="0"/>
              <a:t>Профицит бюджета </a:t>
            </a:r>
            <a:r>
              <a:rPr lang="ru-RU" dirty="0"/>
              <a:t>- превышение доходов бюджета над его расходами</a:t>
            </a:r>
          </a:p>
          <a:p>
            <a:pPr>
              <a:lnSpc>
                <a:spcPct val="120000"/>
              </a:lnSpc>
              <a:spcBef>
                <a:spcPts val="600"/>
              </a:spcBef>
            </a:pPr>
            <a:r>
              <a:rPr lang="ru-RU" b="1" dirty="0"/>
              <a:t>Сводная бюджетная роспись </a:t>
            </a:r>
            <a:r>
              <a:rPr lang="ru-RU" dirty="0"/>
              <a:t>- документ, который составляется и ведется финансовым органом в целях организации исполнения бюджета по расходам бюджета и источникам финансирования дефицита бюджета </a:t>
            </a:r>
          </a:p>
          <a:p>
            <a:pPr>
              <a:lnSpc>
                <a:spcPct val="120000"/>
              </a:lnSpc>
              <a:spcBef>
                <a:spcPts val="600"/>
              </a:spcBef>
            </a:pPr>
            <a:r>
              <a:rPr lang="ru-RU" b="1" dirty="0"/>
              <a:t>Бюджетная роспись </a:t>
            </a:r>
            <a:r>
              <a:rPr lang="ru-RU" dirty="0"/>
              <a:t>- документ, который составляется и ведется главным распорядителем бюджетных средств (главным администратором источников финансирования дефицита бюджета) в целях исполнения бюджета по расходам (источникам финансирования дефицита бюджета)</a:t>
            </a:r>
          </a:p>
          <a:p>
            <a:pPr>
              <a:lnSpc>
                <a:spcPct val="120000"/>
              </a:lnSpc>
              <a:spcBef>
                <a:spcPts val="600"/>
              </a:spcBef>
            </a:pPr>
            <a:r>
              <a:rPr lang="ru-RU" b="1" dirty="0"/>
              <a:t>Бюджетные ассигнования </a:t>
            </a:r>
            <a:r>
              <a:rPr lang="ru-RU" dirty="0"/>
              <a:t>- предельные объемы денежных средств, предусмотренные в соответствующем финансовом году для исполнения бюджетных обязательств </a:t>
            </a:r>
          </a:p>
          <a:p>
            <a:pPr>
              <a:lnSpc>
                <a:spcPct val="120000"/>
              </a:lnSpc>
              <a:spcBef>
                <a:spcPts val="600"/>
              </a:spcBef>
            </a:pPr>
            <a:r>
              <a:rPr lang="ru-RU" b="1" dirty="0"/>
              <a:t>Бюджетные обязательства </a:t>
            </a:r>
            <a:r>
              <a:rPr lang="ru-RU" dirty="0"/>
              <a:t>– расходные обязательства, подлежащие исполнению в соответствующем финансовом году</a:t>
            </a:r>
          </a:p>
          <a:p>
            <a:pPr>
              <a:lnSpc>
                <a:spcPct val="120000"/>
              </a:lnSpc>
              <a:spcBef>
                <a:spcPts val="600"/>
              </a:spcBef>
            </a:pPr>
            <a:r>
              <a:rPr lang="ru-RU" b="1" dirty="0"/>
              <a:t>Главный распорядитель бюджетных средств (ГРБС) </a:t>
            </a:r>
            <a:r>
              <a:rPr lang="ru-RU" dirty="0"/>
              <a:t>- орган местного самоуправления, орган местной администрации, указанный в ведомственной структуре расходов бюджета, имеющие право распределять бюджетные ассигнования и лимиты бюджетных обязательств между получателями бюджетных средств</a:t>
            </a:r>
          </a:p>
          <a:p>
            <a:pPr>
              <a:lnSpc>
                <a:spcPct val="120000"/>
              </a:lnSpc>
              <a:spcBef>
                <a:spcPts val="600"/>
              </a:spcBef>
            </a:pPr>
            <a:r>
              <a:rPr lang="ru-RU" b="1" dirty="0"/>
              <a:t>Получатель бюджетных средств - </a:t>
            </a:r>
            <a:r>
              <a:rPr lang="ru-RU" dirty="0"/>
              <a:t>орган местного самоуправления, орган местной администрации, находящееся в ведении главного распорядителя бюджетных средств казенное учреждение, имеющие право на принятие и исполнение бюджетных обязательств от имени публично-правового образования за счет средств соответствующего бюджета</a:t>
            </a:r>
          </a:p>
          <a:p>
            <a:pPr>
              <a:lnSpc>
                <a:spcPct val="120000"/>
              </a:lnSpc>
              <a:spcBef>
                <a:spcPts val="600"/>
              </a:spcBef>
            </a:pPr>
            <a:r>
              <a:rPr lang="ru-RU" b="1" dirty="0"/>
              <a:t>Остатки бюджетных средств на счете </a:t>
            </a:r>
            <a:r>
              <a:rPr lang="ru-RU" dirty="0"/>
              <a:t>- средства, сформированные за счет остатков средств, образовавшихся на начало года после завершения операций по принятым обязательствам прошедшего года и экономии в расходах в текущем году. В соответствии с действующим законодательством изменение остатков средств на счетах по учету бюджета рассматривается как один из источников финансирования его дефицита</a:t>
            </a:r>
          </a:p>
          <a:p>
            <a:endParaRPr lang="ru-RU" dirty="0"/>
          </a:p>
          <a:p>
            <a:endParaRPr lang="ru-RU" dirty="0"/>
          </a:p>
          <a:p>
            <a:endParaRPr lang="ru-RU" dirty="0"/>
          </a:p>
        </p:txBody>
      </p:sp>
      <p:sp>
        <p:nvSpPr>
          <p:cNvPr id="4" name="Номер слайда 3">
            <a:extLst>
              <a:ext uri="{FF2B5EF4-FFF2-40B4-BE49-F238E27FC236}">
                <a16:creationId xmlns:a16="http://schemas.microsoft.com/office/drawing/2014/main" id="{E5CE509D-A09E-4903-AC76-47B64A2A6D51}"/>
              </a:ext>
            </a:extLst>
          </p:cNvPr>
          <p:cNvSpPr>
            <a:spLocks noGrp="1"/>
          </p:cNvSpPr>
          <p:nvPr>
            <p:ph type="sldNum" sz="quarter" idx="12"/>
          </p:nvPr>
        </p:nvSpPr>
        <p:spPr>
          <a:xfrm>
            <a:off x="9448800" y="6492875"/>
            <a:ext cx="2743200" cy="365125"/>
          </a:xfrm>
        </p:spPr>
        <p:txBody>
          <a:bodyPr vert="horz" lIns="91440" tIns="45720" rIns="91440" bIns="45720" rtlCol="0" anchor="b"/>
          <a:lstStyle/>
          <a:p>
            <a:fld id="{5C57661F-B2B1-4F5C-A5BA-3FA02C8F7456}" type="slidenum">
              <a:rPr lang="ru-RU"/>
              <a:pPr/>
              <a:t>3</a:t>
            </a:fld>
            <a:endParaRPr lang="ru-RU" dirty="0"/>
          </a:p>
        </p:txBody>
      </p:sp>
      <p:pic>
        <p:nvPicPr>
          <p:cNvPr id="5" name="Объект 6">
            <a:extLst>
              <a:ext uri="{FF2B5EF4-FFF2-40B4-BE49-F238E27FC236}">
                <a16:creationId xmlns:a16="http://schemas.microsoft.com/office/drawing/2014/main" id="{C11C47F6-C95E-4AE5-9E1C-C23E142585CC}"/>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13853811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a:extLst>
              <a:ext uri="{FF2B5EF4-FFF2-40B4-BE49-F238E27FC236}">
                <a16:creationId xmlns:a16="http://schemas.microsoft.com/office/drawing/2014/main" id="{8ED300D6-4E93-42D5-8838-81EB3D31B728}"/>
              </a:ext>
            </a:extLst>
          </p:cNvPr>
          <p:cNvSpPr/>
          <p:nvPr/>
        </p:nvSpPr>
        <p:spPr>
          <a:xfrm>
            <a:off x="0" y="6210579"/>
            <a:ext cx="12192000" cy="646331"/>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txBody>
          <a:bodyPr wrap="square">
            <a:spAutoFit/>
          </a:bodyPr>
          <a:lstStyle/>
          <a:p>
            <a:pPr algn="ctr"/>
            <a:r>
              <a:rPr lang="ru-RU" i="1" dirty="0">
                <a:ea typeface="Times New Roman" panose="02020603050405020304" pitchFamily="18" charset="0"/>
              </a:rPr>
              <a:t>Налоговые и неналоговые доходы бюджета городского округа в </a:t>
            </a:r>
            <a:r>
              <a:rPr lang="ru-RU" i="1" dirty="0" smtClean="0">
                <a:ea typeface="Times New Roman" panose="02020603050405020304" pitchFamily="18" charset="0"/>
              </a:rPr>
              <a:t>2025 </a:t>
            </a:r>
            <a:r>
              <a:rPr lang="ru-RU" i="1" dirty="0">
                <a:ea typeface="Times New Roman" panose="02020603050405020304" pitchFamily="18" charset="0"/>
              </a:rPr>
              <a:t>году составят </a:t>
            </a:r>
            <a:r>
              <a:rPr lang="ru-RU" i="1" dirty="0" smtClean="0">
                <a:ea typeface="Times New Roman" panose="02020603050405020304" pitchFamily="18" charset="0"/>
              </a:rPr>
              <a:t>49 </a:t>
            </a:r>
            <a:r>
              <a:rPr lang="ru-RU" i="1" dirty="0">
                <a:ea typeface="Times New Roman" panose="02020603050405020304" pitchFamily="18" charset="0"/>
              </a:rPr>
              <a:t>% от общих доходов, </a:t>
            </a:r>
          </a:p>
          <a:p>
            <a:pPr algn="ctr"/>
            <a:r>
              <a:rPr lang="ru-RU" i="1" dirty="0">
                <a:ea typeface="Times New Roman" panose="02020603050405020304" pitchFamily="18" charset="0"/>
              </a:rPr>
              <a:t>в </a:t>
            </a:r>
            <a:r>
              <a:rPr lang="ru-RU" i="1" dirty="0" smtClean="0">
                <a:ea typeface="Times New Roman" panose="02020603050405020304" pitchFamily="18" charset="0"/>
              </a:rPr>
              <a:t>2026 </a:t>
            </a:r>
            <a:r>
              <a:rPr lang="ru-RU" i="1" dirty="0">
                <a:ea typeface="Times New Roman" panose="02020603050405020304" pitchFamily="18" charset="0"/>
              </a:rPr>
              <a:t>году </a:t>
            </a:r>
            <a:r>
              <a:rPr lang="ru-RU" i="1" dirty="0" smtClean="0">
                <a:ea typeface="Times New Roman" panose="02020603050405020304" pitchFamily="18" charset="0"/>
              </a:rPr>
              <a:t>53 </a:t>
            </a:r>
            <a:r>
              <a:rPr lang="ru-RU" i="1" dirty="0">
                <a:ea typeface="Times New Roman" panose="02020603050405020304" pitchFamily="18" charset="0"/>
              </a:rPr>
              <a:t>%, в </a:t>
            </a:r>
            <a:r>
              <a:rPr lang="ru-RU" i="1" dirty="0" smtClean="0">
                <a:ea typeface="Times New Roman" panose="02020603050405020304" pitchFamily="18" charset="0"/>
              </a:rPr>
              <a:t>2027 </a:t>
            </a:r>
            <a:r>
              <a:rPr lang="ru-RU" i="1" dirty="0">
                <a:ea typeface="Times New Roman" panose="02020603050405020304" pitchFamily="18" charset="0"/>
              </a:rPr>
              <a:t>году </a:t>
            </a:r>
            <a:r>
              <a:rPr lang="ru-RU" i="1" dirty="0" smtClean="0">
                <a:ea typeface="Times New Roman" panose="02020603050405020304" pitchFamily="18" charset="0"/>
              </a:rPr>
              <a:t>54 </a:t>
            </a:r>
            <a:r>
              <a:rPr lang="ru-RU" i="1" dirty="0">
                <a:ea typeface="Times New Roman" panose="02020603050405020304" pitchFamily="18" charset="0"/>
              </a:rPr>
              <a:t>%.</a:t>
            </a:r>
            <a:endParaRPr lang="ru-RU" i="1" dirty="0"/>
          </a:p>
        </p:txBody>
      </p:sp>
      <p:sp>
        <p:nvSpPr>
          <p:cNvPr id="2" name="Заголовок 1">
            <a:extLst>
              <a:ext uri="{FF2B5EF4-FFF2-40B4-BE49-F238E27FC236}">
                <a16:creationId xmlns:a16="http://schemas.microsoft.com/office/drawing/2014/main" id="{24436F0B-EC3F-4428-8D30-E8DE68323277}"/>
              </a:ext>
            </a:extLst>
          </p:cNvPr>
          <p:cNvSpPr>
            <a:spLocks noGrp="1"/>
          </p:cNvSpPr>
          <p:nvPr>
            <p:ph type="title"/>
          </p:nvPr>
        </p:nvSpPr>
        <p:spPr>
          <a:xfrm>
            <a:off x="831850" y="81280"/>
            <a:ext cx="10515600" cy="1158240"/>
          </a:xfrm>
        </p:spPr>
        <p:txBody>
          <a:bodyPr>
            <a:normAutofit fontScale="90000"/>
          </a:bodyPr>
          <a:lstStyle/>
          <a:p>
            <a:pPr algn="ctr"/>
            <a:r>
              <a:rPr lang="ru-RU" dirty="0"/>
              <a:t>Доходная часть бюджета городского округа Долгопрудный</a:t>
            </a:r>
          </a:p>
        </p:txBody>
      </p:sp>
      <p:graphicFrame>
        <p:nvGraphicFramePr>
          <p:cNvPr id="5" name="Объект 4">
            <a:extLst>
              <a:ext uri="{FF2B5EF4-FFF2-40B4-BE49-F238E27FC236}">
                <a16:creationId xmlns:a16="http://schemas.microsoft.com/office/drawing/2014/main" id="{AAAA984F-8BB7-4A45-972C-9E75C320BD0D}"/>
              </a:ext>
            </a:extLst>
          </p:cNvPr>
          <p:cNvGraphicFramePr>
            <a:graphicFrameLocks noGrp="1"/>
          </p:cNvGraphicFramePr>
          <p:nvPr>
            <p:ph idx="1"/>
            <p:extLst>
              <p:ext uri="{D42A27DB-BD31-4B8C-83A1-F6EECF244321}">
                <p14:modId xmlns:p14="http://schemas.microsoft.com/office/powerpoint/2010/main" val="1548550326"/>
              </p:ext>
            </p:extLst>
          </p:nvPr>
        </p:nvGraphicFramePr>
        <p:xfrm>
          <a:off x="844550" y="1239520"/>
          <a:ext cx="10515600" cy="1854200"/>
        </p:xfrm>
        <a:graphic>
          <a:graphicData uri="http://schemas.openxmlformats.org/drawingml/2006/table">
            <a:tbl>
              <a:tblPr firstRow="1" bandRow="1">
                <a:tableStyleId>{21E4AEA4-8DFA-4A89-87EB-49C32662AFE0}</a:tableStyleId>
              </a:tblPr>
              <a:tblGrid>
                <a:gridCol w="2628900">
                  <a:extLst>
                    <a:ext uri="{9D8B030D-6E8A-4147-A177-3AD203B41FA5}">
                      <a16:colId xmlns:a16="http://schemas.microsoft.com/office/drawing/2014/main" val="1509199974"/>
                    </a:ext>
                  </a:extLst>
                </a:gridCol>
                <a:gridCol w="2628900">
                  <a:extLst>
                    <a:ext uri="{9D8B030D-6E8A-4147-A177-3AD203B41FA5}">
                      <a16:colId xmlns:a16="http://schemas.microsoft.com/office/drawing/2014/main" val="2562768725"/>
                    </a:ext>
                  </a:extLst>
                </a:gridCol>
                <a:gridCol w="2628900">
                  <a:extLst>
                    <a:ext uri="{9D8B030D-6E8A-4147-A177-3AD203B41FA5}">
                      <a16:colId xmlns:a16="http://schemas.microsoft.com/office/drawing/2014/main" val="2674852515"/>
                    </a:ext>
                  </a:extLst>
                </a:gridCol>
                <a:gridCol w="2628900">
                  <a:extLst>
                    <a:ext uri="{9D8B030D-6E8A-4147-A177-3AD203B41FA5}">
                      <a16:colId xmlns:a16="http://schemas.microsoft.com/office/drawing/2014/main" val="3383207555"/>
                    </a:ext>
                  </a:extLst>
                </a:gridCol>
              </a:tblGrid>
              <a:tr h="370840">
                <a:tc>
                  <a:txBody>
                    <a:bodyPr/>
                    <a:lstStyle/>
                    <a:p>
                      <a:pPr marL="0" algn="ctr" defTabSz="914400" rtl="0" eaLnBrk="1" fontAlgn="ctr" latinLnBrk="0" hangingPunct="1"/>
                      <a:r>
                        <a:rPr lang="ru-RU" sz="2000" u="none" strike="noStrike" kern="1200" dirty="0">
                          <a:solidFill>
                            <a:schemeClr val="tx1"/>
                          </a:solidFill>
                          <a:effectLst>
                            <a:outerShdw blurRad="50800" dist="38100" algn="tr" rotWithShape="0">
                              <a:prstClr val="black">
                                <a:alpha val="40000"/>
                              </a:prstClr>
                            </a:outerShdw>
                          </a:effectLst>
                          <a:latin typeface="+mn-lt"/>
                          <a:ea typeface="+mn-ea"/>
                          <a:cs typeface="Arial" panose="020B0604020202020204" pitchFamily="34" charset="0"/>
                        </a:rPr>
                        <a:t>Наименование дохода</a:t>
                      </a:r>
                    </a:p>
                  </a:txBody>
                  <a:tcPr marL="8313" marR="8313" marT="8317" marB="0" anchor="ctr">
                    <a:solidFill>
                      <a:schemeClr val="accent5">
                        <a:lumMod val="20000"/>
                        <a:lumOff val="80000"/>
                      </a:schemeClr>
                    </a:solidFill>
                  </a:tcPr>
                </a:tc>
                <a:tc>
                  <a:txBody>
                    <a:bodyPr/>
                    <a:lstStyle/>
                    <a:p>
                      <a:pPr marL="0" algn="ctr" defTabSz="914400" rtl="0" eaLnBrk="1" fontAlgn="ctr" latinLnBrk="0" hangingPunct="1"/>
                      <a:r>
                        <a:rPr lang="ru-RU" sz="2000" u="none" strike="noStrike" kern="1200" dirty="0" smtClean="0">
                          <a:solidFill>
                            <a:schemeClr val="tx1"/>
                          </a:solidFill>
                          <a:effectLst>
                            <a:outerShdw blurRad="50800" dist="38100" algn="tr" rotWithShape="0">
                              <a:prstClr val="black">
                                <a:alpha val="40000"/>
                              </a:prstClr>
                            </a:outerShdw>
                          </a:effectLst>
                          <a:latin typeface="+mn-lt"/>
                          <a:ea typeface="+mn-ea"/>
                          <a:cs typeface="Arial" panose="020B0604020202020204" pitchFamily="34" charset="0"/>
                        </a:rPr>
                        <a:t>2025 </a:t>
                      </a:r>
                      <a:r>
                        <a:rPr lang="ru-RU" sz="2000" u="none" strike="noStrike" kern="1200" dirty="0">
                          <a:solidFill>
                            <a:schemeClr val="tx1"/>
                          </a:solidFill>
                          <a:effectLst>
                            <a:outerShdw blurRad="50800" dist="38100" algn="tr" rotWithShape="0">
                              <a:prstClr val="black">
                                <a:alpha val="40000"/>
                              </a:prstClr>
                            </a:outerShdw>
                          </a:effectLst>
                          <a:latin typeface="+mn-lt"/>
                          <a:ea typeface="+mn-ea"/>
                          <a:cs typeface="Arial" panose="020B0604020202020204" pitchFamily="34" charset="0"/>
                        </a:rPr>
                        <a:t>год</a:t>
                      </a:r>
                    </a:p>
                  </a:txBody>
                  <a:tcPr marL="8313" marR="8313" marT="8317" marB="0" anchor="ctr">
                    <a:solidFill>
                      <a:schemeClr val="accent5">
                        <a:lumMod val="20000"/>
                        <a:lumOff val="80000"/>
                      </a:schemeClr>
                    </a:solidFill>
                  </a:tcPr>
                </a:tc>
                <a:tc>
                  <a:txBody>
                    <a:bodyPr/>
                    <a:lstStyle/>
                    <a:p>
                      <a:pPr marL="0" algn="ctr" defTabSz="914400" rtl="0" eaLnBrk="1" fontAlgn="ctr" latinLnBrk="0" hangingPunct="1"/>
                      <a:r>
                        <a:rPr lang="ru-RU" sz="2000" u="none" strike="noStrike" kern="1200" dirty="0" smtClean="0">
                          <a:solidFill>
                            <a:schemeClr val="tx1"/>
                          </a:solidFill>
                          <a:effectLst>
                            <a:outerShdw blurRad="50800" dist="38100" algn="tr" rotWithShape="0">
                              <a:prstClr val="black">
                                <a:alpha val="40000"/>
                              </a:prstClr>
                            </a:outerShdw>
                          </a:effectLst>
                          <a:latin typeface="+mn-lt"/>
                          <a:ea typeface="+mn-ea"/>
                          <a:cs typeface="Arial" panose="020B0604020202020204" pitchFamily="34" charset="0"/>
                        </a:rPr>
                        <a:t>2026 </a:t>
                      </a:r>
                      <a:r>
                        <a:rPr lang="ru-RU" sz="2000" u="none" strike="noStrike" kern="1200" dirty="0">
                          <a:solidFill>
                            <a:schemeClr val="tx1"/>
                          </a:solidFill>
                          <a:effectLst>
                            <a:outerShdw blurRad="50800" dist="38100" algn="tr" rotWithShape="0">
                              <a:prstClr val="black">
                                <a:alpha val="40000"/>
                              </a:prstClr>
                            </a:outerShdw>
                          </a:effectLst>
                          <a:latin typeface="+mn-lt"/>
                          <a:ea typeface="+mn-ea"/>
                          <a:cs typeface="Arial" panose="020B0604020202020204" pitchFamily="34" charset="0"/>
                        </a:rPr>
                        <a:t>год</a:t>
                      </a:r>
                    </a:p>
                  </a:txBody>
                  <a:tcPr marL="8313" marR="8313" marT="8317" marB="0" anchor="ctr">
                    <a:solidFill>
                      <a:schemeClr val="accent5">
                        <a:lumMod val="20000"/>
                        <a:lumOff val="80000"/>
                      </a:schemeClr>
                    </a:solidFill>
                  </a:tcPr>
                </a:tc>
                <a:tc>
                  <a:txBody>
                    <a:bodyPr/>
                    <a:lstStyle/>
                    <a:p>
                      <a:pPr marL="0" algn="ctr" defTabSz="914400" rtl="0" eaLnBrk="1" fontAlgn="ctr" latinLnBrk="0" hangingPunct="1"/>
                      <a:r>
                        <a:rPr lang="ru-RU" sz="2000" u="none" strike="noStrike" kern="1200" dirty="0" smtClean="0">
                          <a:solidFill>
                            <a:schemeClr val="tx1"/>
                          </a:solidFill>
                          <a:effectLst>
                            <a:outerShdw blurRad="50800" dist="38100" algn="tr" rotWithShape="0">
                              <a:prstClr val="black">
                                <a:alpha val="40000"/>
                              </a:prstClr>
                            </a:outerShdw>
                          </a:effectLst>
                          <a:latin typeface="+mn-lt"/>
                          <a:ea typeface="+mn-ea"/>
                          <a:cs typeface="Arial" panose="020B0604020202020204" pitchFamily="34" charset="0"/>
                        </a:rPr>
                        <a:t>2027 </a:t>
                      </a:r>
                      <a:r>
                        <a:rPr lang="ru-RU" sz="2000" u="none" strike="noStrike" kern="1200" dirty="0">
                          <a:solidFill>
                            <a:schemeClr val="tx1"/>
                          </a:solidFill>
                          <a:effectLst>
                            <a:outerShdw blurRad="50800" dist="38100" algn="tr" rotWithShape="0">
                              <a:prstClr val="black">
                                <a:alpha val="40000"/>
                              </a:prstClr>
                            </a:outerShdw>
                          </a:effectLst>
                          <a:latin typeface="+mn-lt"/>
                          <a:ea typeface="+mn-ea"/>
                          <a:cs typeface="Arial" panose="020B0604020202020204" pitchFamily="34" charset="0"/>
                        </a:rPr>
                        <a:t>год</a:t>
                      </a:r>
                    </a:p>
                  </a:txBody>
                  <a:tcPr marL="8313" marR="8313" marT="8317" marB="0" anchor="ctr">
                    <a:solidFill>
                      <a:schemeClr val="accent5">
                        <a:lumMod val="20000"/>
                        <a:lumOff val="80000"/>
                      </a:schemeClr>
                    </a:solidFill>
                  </a:tcPr>
                </a:tc>
                <a:extLst>
                  <a:ext uri="{0D108BD9-81ED-4DB2-BD59-A6C34878D82A}">
                    <a16:rowId xmlns:a16="http://schemas.microsoft.com/office/drawing/2014/main" val="2754664638"/>
                  </a:ext>
                </a:extLst>
              </a:tr>
              <a:tr h="370840">
                <a:tc>
                  <a:txBody>
                    <a:bodyPr/>
                    <a:lstStyle/>
                    <a:p>
                      <a:pPr algn="l" rtl="0" fontAlgn="ctr"/>
                      <a:r>
                        <a:rPr lang="ru-RU" sz="1600" u="none" strike="noStrike" dirty="0">
                          <a:solidFill>
                            <a:schemeClr val="tx1"/>
                          </a:solidFill>
                          <a:effectLst>
                            <a:outerShdw blurRad="50800" dist="38100" algn="tr" rotWithShape="0">
                              <a:prstClr val="black">
                                <a:alpha val="40000"/>
                              </a:prstClr>
                            </a:outerShdw>
                          </a:effectLst>
                          <a:latin typeface="+mn-lt"/>
                          <a:cs typeface="Arial" panose="020B0604020202020204" pitchFamily="34" charset="0"/>
                        </a:rPr>
                        <a:t>Налоговые доходы</a:t>
                      </a:r>
                      <a:endParaRPr lang="ru-RU" sz="1600" b="0" i="0" u="none" strike="noStrike" dirty="0">
                        <a:solidFill>
                          <a:schemeClr val="tx1"/>
                        </a:solidFill>
                        <a:effectLst>
                          <a:outerShdw blurRad="50800" dist="38100" algn="tr" rotWithShape="0">
                            <a:prstClr val="black">
                              <a:alpha val="40000"/>
                            </a:prstClr>
                          </a:outerShdw>
                        </a:effectLst>
                        <a:latin typeface="+mn-lt"/>
                        <a:cs typeface="Arial" panose="020B0604020202020204" pitchFamily="34" charset="0"/>
                      </a:endParaRPr>
                    </a:p>
                  </a:txBody>
                  <a:tcPr marL="8313" marR="8313" marT="8317" marB="0" anchor="ctr">
                    <a:solidFill>
                      <a:schemeClr val="accent6">
                        <a:lumMod val="60000"/>
                        <a:lumOff val="4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2 987 760,4</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chemeClr val="accent6">
                        <a:lumMod val="60000"/>
                        <a:lumOff val="4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3 362 699,8</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chemeClr val="accent6">
                        <a:lumMod val="60000"/>
                        <a:lumOff val="4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3 906 911,1</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1069246911"/>
                  </a:ext>
                </a:extLst>
              </a:tr>
              <a:tr h="370840">
                <a:tc>
                  <a:txBody>
                    <a:bodyPr/>
                    <a:lstStyle/>
                    <a:p>
                      <a:pPr algn="l" rtl="0" fontAlgn="ctr"/>
                      <a:r>
                        <a:rPr lang="ru-RU" sz="1600" u="none" strike="noStrike" dirty="0">
                          <a:solidFill>
                            <a:schemeClr val="tx1"/>
                          </a:solidFill>
                          <a:effectLst>
                            <a:outerShdw blurRad="50800" dist="38100" algn="tr" rotWithShape="0">
                              <a:prstClr val="black">
                                <a:alpha val="40000"/>
                              </a:prstClr>
                            </a:outerShdw>
                          </a:effectLst>
                          <a:latin typeface="+mn-lt"/>
                          <a:cs typeface="Arial" panose="020B0604020202020204" pitchFamily="34" charset="0"/>
                        </a:rPr>
                        <a:t>Неналоговые доходы</a:t>
                      </a:r>
                      <a:endParaRPr lang="ru-RU" sz="1600" b="0" i="0" u="none" strike="noStrike" dirty="0">
                        <a:solidFill>
                          <a:schemeClr val="tx1"/>
                        </a:solidFill>
                        <a:effectLst>
                          <a:outerShdw blurRad="50800" dist="38100" algn="tr" rotWithShape="0">
                            <a:prstClr val="black">
                              <a:alpha val="40000"/>
                            </a:prstClr>
                          </a:outerShdw>
                        </a:effectLst>
                        <a:latin typeface="+mn-lt"/>
                        <a:cs typeface="Arial" panose="020B0604020202020204" pitchFamily="34" charset="0"/>
                      </a:endParaRPr>
                    </a:p>
                  </a:txBody>
                  <a:tcPr marL="8313" marR="8313" marT="8317" marB="0" anchor="ctr">
                    <a:solidFill>
                      <a:srgbClr val="0070C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526 716,0</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rgbClr val="0070C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507 125,0</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rgbClr val="0070C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507 564,0</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rgbClr val="0070C0"/>
                    </a:solidFill>
                  </a:tcPr>
                </a:tc>
                <a:extLst>
                  <a:ext uri="{0D108BD9-81ED-4DB2-BD59-A6C34878D82A}">
                    <a16:rowId xmlns:a16="http://schemas.microsoft.com/office/drawing/2014/main" val="4148879808"/>
                  </a:ext>
                </a:extLst>
              </a:tr>
              <a:tr h="370840">
                <a:tc>
                  <a:txBody>
                    <a:bodyPr/>
                    <a:lstStyle/>
                    <a:p>
                      <a:pPr algn="l" rtl="0" fontAlgn="ctr"/>
                      <a:r>
                        <a:rPr lang="ru-RU" sz="1600" u="none" strike="noStrike" dirty="0">
                          <a:solidFill>
                            <a:schemeClr val="tx1"/>
                          </a:solidFill>
                          <a:effectLst>
                            <a:outerShdw blurRad="50800" dist="38100" algn="tr" rotWithShape="0">
                              <a:prstClr val="black">
                                <a:alpha val="40000"/>
                              </a:prstClr>
                            </a:outerShdw>
                          </a:effectLst>
                          <a:latin typeface="+mn-lt"/>
                          <a:cs typeface="Arial" panose="020B0604020202020204" pitchFamily="34" charset="0"/>
                        </a:rPr>
                        <a:t>Безвозмездные поступления</a:t>
                      </a:r>
                      <a:endParaRPr lang="ru-RU" sz="1600" b="0" i="0" u="none" strike="noStrike" dirty="0">
                        <a:solidFill>
                          <a:schemeClr val="tx1"/>
                        </a:solidFill>
                        <a:effectLst>
                          <a:outerShdw blurRad="50800" dist="38100" algn="tr" rotWithShape="0">
                            <a:prstClr val="black">
                              <a:alpha val="40000"/>
                            </a:prstClr>
                          </a:outerShdw>
                        </a:effectLst>
                        <a:latin typeface="+mn-lt"/>
                        <a:cs typeface="Arial" panose="020B0604020202020204" pitchFamily="34" charset="0"/>
                      </a:endParaRPr>
                    </a:p>
                  </a:txBody>
                  <a:tcPr marL="8313" marR="8313" marT="8317" marB="0" anchor="c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3 684 996,8</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3 415 631,5</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3 771 915,6</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rgbClr val="FFC000"/>
                    </a:solidFill>
                  </a:tcPr>
                </a:tc>
                <a:extLst>
                  <a:ext uri="{0D108BD9-81ED-4DB2-BD59-A6C34878D82A}">
                    <a16:rowId xmlns:a16="http://schemas.microsoft.com/office/drawing/2014/main" val="2686908056"/>
                  </a:ext>
                </a:extLst>
              </a:tr>
              <a:tr h="370840">
                <a:tc>
                  <a:txBody>
                    <a:bodyPr/>
                    <a:lstStyle/>
                    <a:p>
                      <a:pPr algn="l" rtl="0" fontAlgn="ctr"/>
                      <a:r>
                        <a:rPr lang="ru-RU" sz="1600" u="none" strike="noStrike" dirty="0">
                          <a:solidFill>
                            <a:schemeClr val="tx1"/>
                          </a:solidFill>
                          <a:effectLst>
                            <a:outerShdw blurRad="50800" dist="38100" algn="tr" rotWithShape="0">
                              <a:prstClr val="black">
                                <a:alpha val="40000"/>
                              </a:prstClr>
                            </a:outerShdw>
                          </a:effectLst>
                          <a:latin typeface="+mn-lt"/>
                          <a:cs typeface="Arial" panose="020B0604020202020204" pitchFamily="34" charset="0"/>
                        </a:rPr>
                        <a:t>ИТОГО доходов</a:t>
                      </a:r>
                      <a:endParaRPr lang="ru-RU" sz="1600" b="1" i="0" u="none" strike="noStrike" dirty="0">
                        <a:solidFill>
                          <a:schemeClr val="tx1"/>
                        </a:solidFill>
                        <a:effectLst>
                          <a:outerShdw blurRad="50800" dist="38100" algn="tr" rotWithShape="0">
                            <a:prstClr val="black">
                              <a:alpha val="40000"/>
                            </a:prstClr>
                          </a:outerShdw>
                        </a:effectLst>
                        <a:latin typeface="+mn-lt"/>
                        <a:cs typeface="Arial" panose="020B0604020202020204" pitchFamily="34" charset="0"/>
                      </a:endParaRPr>
                    </a:p>
                  </a:txBody>
                  <a:tcPr marL="8313" marR="8313" marT="8317" marB="0" anchor="ctr">
                    <a:solidFill>
                      <a:schemeClr val="accent5">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7 199 473,2</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chemeClr val="accent5">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7 285 456,3</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chemeClr val="accent5">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8 186 390,7</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chemeClr val="accent5">
                        <a:lumMod val="20000"/>
                        <a:lumOff val="80000"/>
                      </a:schemeClr>
                    </a:solidFill>
                  </a:tcPr>
                </a:tc>
                <a:extLst>
                  <a:ext uri="{0D108BD9-81ED-4DB2-BD59-A6C34878D82A}">
                    <a16:rowId xmlns:a16="http://schemas.microsoft.com/office/drawing/2014/main" val="470763922"/>
                  </a:ext>
                </a:extLst>
              </a:tr>
            </a:tbl>
          </a:graphicData>
        </a:graphic>
      </p:graphicFrame>
      <p:sp>
        <p:nvSpPr>
          <p:cNvPr id="4" name="Номер слайда 3">
            <a:extLst>
              <a:ext uri="{FF2B5EF4-FFF2-40B4-BE49-F238E27FC236}">
                <a16:creationId xmlns:a16="http://schemas.microsoft.com/office/drawing/2014/main" id="{AA042ABB-4B41-47A9-A49C-47AD3AF9C32C}"/>
              </a:ext>
            </a:extLst>
          </p:cNvPr>
          <p:cNvSpPr>
            <a:spLocks noGrp="1"/>
          </p:cNvSpPr>
          <p:nvPr>
            <p:ph type="sldNum" sz="quarter" idx="12"/>
          </p:nvPr>
        </p:nvSpPr>
        <p:spPr>
          <a:xfrm>
            <a:off x="9448800" y="6491785"/>
            <a:ext cx="2743200" cy="365125"/>
          </a:xfrm>
        </p:spPr>
        <p:txBody>
          <a:bodyPr/>
          <a:lstStyle/>
          <a:p>
            <a:fld id="{E4EB6E89-BA87-4003-BD23-6BDF40F3EBED}" type="slidenum">
              <a:rPr lang="ru-RU" smtClean="0"/>
              <a:pPr/>
              <a:t>30</a:t>
            </a:fld>
            <a:endParaRPr lang="ru-RU"/>
          </a:p>
        </p:txBody>
      </p:sp>
      <p:sp>
        <p:nvSpPr>
          <p:cNvPr id="6" name="Прямоугольник 5">
            <a:extLst>
              <a:ext uri="{FF2B5EF4-FFF2-40B4-BE49-F238E27FC236}">
                <a16:creationId xmlns:a16="http://schemas.microsoft.com/office/drawing/2014/main" id="{9E88DBFE-FDE9-4263-88B4-EFD69876DA62}"/>
              </a:ext>
            </a:extLst>
          </p:cNvPr>
          <p:cNvSpPr/>
          <p:nvPr/>
        </p:nvSpPr>
        <p:spPr>
          <a:xfrm>
            <a:off x="10015482" y="900966"/>
            <a:ext cx="1069652" cy="338554"/>
          </a:xfrm>
          <a:prstGeom prst="rect">
            <a:avLst/>
          </a:prstGeom>
        </p:spPr>
        <p:txBody>
          <a:bodyPr wrap="none">
            <a:spAutoFit/>
          </a:bodyPr>
          <a:lstStyle/>
          <a:p>
            <a:r>
              <a:rPr lang="ru-RU" sz="1600" dirty="0"/>
              <a:t>(тыс. руб.)</a:t>
            </a:r>
          </a:p>
        </p:txBody>
      </p:sp>
      <p:graphicFrame>
        <p:nvGraphicFramePr>
          <p:cNvPr id="11" name="Диаграмма 10"/>
          <p:cNvGraphicFramePr/>
          <p:nvPr>
            <p:extLst>
              <p:ext uri="{D42A27DB-BD31-4B8C-83A1-F6EECF244321}">
                <p14:modId xmlns:p14="http://schemas.microsoft.com/office/powerpoint/2010/main" val="551480708"/>
              </p:ext>
            </p:extLst>
          </p:nvPr>
        </p:nvGraphicFramePr>
        <p:xfrm>
          <a:off x="3525843" y="3177551"/>
          <a:ext cx="2576507" cy="280665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5" name="Диаграмма 24"/>
          <p:cNvGraphicFramePr/>
          <p:nvPr>
            <p:extLst>
              <p:ext uri="{D42A27DB-BD31-4B8C-83A1-F6EECF244321}">
                <p14:modId xmlns:p14="http://schemas.microsoft.com/office/powerpoint/2010/main" val="4023546248"/>
              </p:ext>
            </p:extLst>
          </p:nvPr>
        </p:nvGraphicFramePr>
        <p:xfrm>
          <a:off x="6086924" y="3177551"/>
          <a:ext cx="2576507" cy="280665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6" name="Диаграмма 25"/>
          <p:cNvGraphicFramePr/>
          <p:nvPr>
            <p:extLst>
              <p:ext uri="{D42A27DB-BD31-4B8C-83A1-F6EECF244321}">
                <p14:modId xmlns:p14="http://schemas.microsoft.com/office/powerpoint/2010/main" val="4144827321"/>
              </p:ext>
            </p:extLst>
          </p:nvPr>
        </p:nvGraphicFramePr>
        <p:xfrm>
          <a:off x="8663431" y="3177551"/>
          <a:ext cx="2576507" cy="280665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604614512"/>
      </p:ext>
    </p:extLst>
  </p:cSld>
  <p:clrMapOvr>
    <a:masterClrMapping/>
  </p:clrMapOvr>
  <p:transition spd="slow">
    <p:wheel spokes="3"/>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3DA343-B600-4B02-861D-8ED118BD1D58}"/>
              </a:ext>
            </a:extLst>
          </p:cNvPr>
          <p:cNvSpPr>
            <a:spLocks noGrp="1"/>
          </p:cNvSpPr>
          <p:nvPr>
            <p:ph type="title"/>
          </p:nvPr>
        </p:nvSpPr>
        <p:spPr>
          <a:xfrm>
            <a:off x="914400" y="254379"/>
            <a:ext cx="10765443" cy="721360"/>
          </a:xfrm>
        </p:spPr>
        <p:txBody>
          <a:bodyPr>
            <a:noAutofit/>
          </a:bodyPr>
          <a:lstStyle/>
          <a:p>
            <a:pPr algn="ctr"/>
            <a:r>
              <a:rPr lang="ru-RU" sz="3600" dirty="0"/>
              <a:t>Структура налоговых и неналоговых доходов бюджета городского округа Долгопрудный в </a:t>
            </a:r>
            <a:r>
              <a:rPr lang="ru-RU" sz="3600" dirty="0" smtClean="0"/>
              <a:t>2025 </a:t>
            </a:r>
            <a:r>
              <a:rPr lang="ru-RU" sz="3600" dirty="0"/>
              <a:t>году</a:t>
            </a:r>
          </a:p>
        </p:txBody>
      </p:sp>
      <p:sp>
        <p:nvSpPr>
          <p:cNvPr id="3" name="Объект 2">
            <a:extLst>
              <a:ext uri="{FF2B5EF4-FFF2-40B4-BE49-F238E27FC236}">
                <a16:creationId xmlns:a16="http://schemas.microsoft.com/office/drawing/2014/main" id="{93A38509-4130-49B6-9031-B6CDF5045E4A}"/>
              </a:ext>
            </a:extLst>
          </p:cNvPr>
          <p:cNvSpPr>
            <a:spLocks noGrp="1"/>
          </p:cNvSpPr>
          <p:nvPr>
            <p:ph idx="1"/>
          </p:nvPr>
        </p:nvSpPr>
        <p:spPr>
          <a:xfrm>
            <a:off x="0" y="6024024"/>
            <a:ext cx="12191999" cy="794068"/>
          </a:xfrm>
          <a:blipFill>
            <a:blip r:embed="rId3"/>
            <a:tile tx="0" ty="0" sx="100000" sy="100000" flip="none" algn="tl"/>
          </a:blipFill>
          <a:ln>
            <a:noFill/>
          </a:ln>
          <a:effectLst/>
          <a:scene3d>
            <a:camera prst="orthographicFront"/>
            <a:lightRig rig="glow" dir="t"/>
          </a:scene3d>
          <a:sp3d extrusionH="76200" prstMaterial="metal">
            <a:bevelT/>
            <a:bevelB/>
            <a:extrusionClr>
              <a:srgbClr val="FBD8D5"/>
            </a:extrusionClr>
          </a:sp3d>
        </p:spPr>
        <p:txBody>
          <a:bodyPr>
            <a:normAutofit fontScale="70000" lnSpcReduction="20000"/>
          </a:bodyPr>
          <a:lstStyle/>
          <a:p>
            <a:pPr marL="0" indent="0" algn="ctr">
              <a:buNone/>
            </a:pPr>
            <a:r>
              <a:rPr lang="ru-RU" i="1" dirty="0"/>
              <a:t>Основными доходными источниками бюджета городского округа являются налог на доходы физических лиц, налог, взимаемый в связи с применением упрощенной системы налогообложения, земельный налог, доходы от арендной платы за земельные участки.</a:t>
            </a:r>
          </a:p>
        </p:txBody>
      </p:sp>
      <p:sp>
        <p:nvSpPr>
          <p:cNvPr id="4" name="Номер слайда 3">
            <a:extLst>
              <a:ext uri="{FF2B5EF4-FFF2-40B4-BE49-F238E27FC236}">
                <a16:creationId xmlns:a16="http://schemas.microsoft.com/office/drawing/2014/main" id="{A84A3C70-E7DD-4239-8476-755C1E46F17B}"/>
              </a:ext>
            </a:extLst>
          </p:cNvPr>
          <p:cNvSpPr>
            <a:spLocks noGrp="1"/>
          </p:cNvSpPr>
          <p:nvPr>
            <p:ph type="sldNum" sz="quarter" idx="12"/>
          </p:nvPr>
        </p:nvSpPr>
        <p:spPr>
          <a:xfrm>
            <a:off x="9448800" y="6421058"/>
            <a:ext cx="2743200" cy="365125"/>
          </a:xfrm>
        </p:spPr>
        <p:txBody>
          <a:bodyPr/>
          <a:lstStyle/>
          <a:p>
            <a:fld id="{E4EB6E89-BA87-4003-BD23-6BDF40F3EBED}" type="slidenum">
              <a:rPr lang="ru-RU" smtClean="0"/>
              <a:pPr/>
              <a:t>31</a:t>
            </a:fld>
            <a:endParaRPr lang="ru-RU" dirty="0"/>
          </a:p>
        </p:txBody>
      </p:sp>
      <p:pic>
        <p:nvPicPr>
          <p:cNvPr id="7" name="Объект 6">
            <a:extLst>
              <a:ext uri="{FF2B5EF4-FFF2-40B4-BE49-F238E27FC236}">
                <a16:creationId xmlns:a16="http://schemas.microsoft.com/office/drawing/2014/main" id="{17992DD1-DBDB-44D2-9281-58ACF842DBA2}"/>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9" name="Диаграмма 8">
            <a:extLst>
              <a:ext uri="{FF2B5EF4-FFF2-40B4-BE49-F238E27FC236}">
                <a16:creationId xmlns:a16="http://schemas.microsoft.com/office/drawing/2014/main" id="{B9C7A337-02B7-41B6-90E5-80666C8560D3}"/>
              </a:ext>
            </a:extLst>
          </p:cNvPr>
          <p:cNvGraphicFramePr>
            <a:graphicFrameLocks/>
          </p:cNvGraphicFramePr>
          <p:nvPr>
            <p:extLst>
              <p:ext uri="{D42A27DB-BD31-4B8C-83A1-F6EECF244321}">
                <p14:modId xmlns:p14="http://schemas.microsoft.com/office/powerpoint/2010/main" val="1362114740"/>
              </p:ext>
            </p:extLst>
          </p:nvPr>
        </p:nvGraphicFramePr>
        <p:xfrm>
          <a:off x="0" y="1091333"/>
          <a:ext cx="12163459" cy="493269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410995799"/>
      </p:ext>
    </p:extLst>
  </p:cSld>
  <p:clrMapOvr>
    <a:masterClrMapping/>
  </p:clrMapOvr>
  <p:transition spd="slow">
    <p:wheel spokes="8"/>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3E63860-E0CB-4338-B318-6651646A8FB8}"/>
              </a:ext>
            </a:extLst>
          </p:cNvPr>
          <p:cNvSpPr txBox="1">
            <a:spLocks noChangeArrowheads="1"/>
          </p:cNvSpPr>
          <p:nvPr/>
        </p:nvSpPr>
        <p:spPr bwMode="auto">
          <a:xfrm>
            <a:off x="1200839" y="99589"/>
            <a:ext cx="10721286" cy="1466662"/>
          </a:xfrm>
          <a:prstGeom prst="rect">
            <a:avLst/>
          </a:prstGeom>
        </p:spPr>
        <p:txBody>
          <a:bodyPr vert="horz" lIns="91440" tIns="45720" rIns="91440" bIns="45720" rtlCol="0" anchor="ctr">
            <a:noAutofit/>
          </a:bodyPr>
          <a:lstStyle>
            <a:defPPr>
              <a:defRPr lang="en-US"/>
            </a:defPPr>
            <a:lvl1pPr algn="ctr" defTabSz="914400">
              <a:lnSpc>
                <a:spcPct val="90000"/>
              </a:lnSpc>
              <a:spcBef>
                <a:spcPct val="0"/>
              </a:spcBef>
              <a:buNone/>
              <a:defRPr sz="2400">
                <a:latin typeface="Century Gothic" panose="020B0502020202020204" pitchFamily="34" charset="0"/>
                <a:ea typeface="+mj-ea"/>
                <a:cs typeface="+mj-cs"/>
              </a:defRPr>
            </a:lvl1pPr>
          </a:lstStyle>
          <a:p>
            <a:r>
              <a:rPr lang="ru-RU" dirty="0"/>
              <a:t>Информация об удельном объеме налоговых и неналоговых доходов бюджета городского округа Долгопрудный в расчете на душу населения в сравнении с другими муниципальными образованиями Московской области</a:t>
            </a:r>
            <a:endParaRPr lang="ru-RU" altLang="ru-RU" dirty="0"/>
          </a:p>
        </p:txBody>
      </p:sp>
      <p:sp>
        <p:nvSpPr>
          <p:cNvPr id="2" name="Номер слайда 1">
            <a:extLst>
              <a:ext uri="{FF2B5EF4-FFF2-40B4-BE49-F238E27FC236}">
                <a16:creationId xmlns:a16="http://schemas.microsoft.com/office/drawing/2014/main" id="{6859FC62-C295-4DB5-AD8F-48409AFB40AF}"/>
              </a:ext>
            </a:extLst>
          </p:cNvPr>
          <p:cNvSpPr>
            <a:spLocks noGrp="1"/>
          </p:cNvSpPr>
          <p:nvPr>
            <p:ph type="sldNum" sz="quarter" idx="12"/>
          </p:nvPr>
        </p:nvSpPr>
        <p:spPr>
          <a:xfrm>
            <a:off x="10879975" y="6492875"/>
            <a:ext cx="1312025" cy="365125"/>
          </a:xfrm>
        </p:spPr>
        <p:txBody>
          <a:bodyPr/>
          <a:lstStyle/>
          <a:p>
            <a:fld id="{F203300F-B5E5-4D9E-9381-383162CC59FB}" type="slidenum">
              <a:rPr lang="ru-RU" smtClean="0">
                <a:solidFill>
                  <a:schemeClr val="accent6">
                    <a:lumMod val="50000"/>
                  </a:schemeClr>
                </a:solidFill>
              </a:rPr>
              <a:t>32</a:t>
            </a:fld>
            <a:endParaRPr lang="ru-RU">
              <a:solidFill>
                <a:schemeClr val="accent6">
                  <a:lumMod val="50000"/>
                </a:schemeClr>
              </a:solidFill>
            </a:endParaRPr>
          </a:p>
        </p:txBody>
      </p:sp>
      <p:pic>
        <p:nvPicPr>
          <p:cNvPr id="9" name="Объект 6">
            <a:extLst>
              <a:ext uri="{FF2B5EF4-FFF2-40B4-BE49-F238E27FC236}">
                <a16:creationId xmlns:a16="http://schemas.microsoft.com/office/drawing/2014/main" id="{4CE1EA3D-EFA5-4559-B462-8E29A4EB25CB}"/>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4" name="Таблица 3">
            <a:extLst>
              <a:ext uri="{FF2B5EF4-FFF2-40B4-BE49-F238E27FC236}">
                <a16:creationId xmlns:a16="http://schemas.microsoft.com/office/drawing/2014/main" id="{5C679F92-5CD5-4F4F-BCE0-B9DFBFF3C451}"/>
              </a:ext>
            </a:extLst>
          </p:cNvPr>
          <p:cNvGraphicFramePr>
            <a:graphicFrameLocks noGrp="1"/>
          </p:cNvGraphicFramePr>
          <p:nvPr>
            <p:extLst/>
          </p:nvPr>
        </p:nvGraphicFramePr>
        <p:xfrm>
          <a:off x="565265" y="1885794"/>
          <a:ext cx="11463251" cy="3876876"/>
        </p:xfrm>
        <a:graphic>
          <a:graphicData uri="http://schemas.openxmlformats.org/drawingml/2006/table">
            <a:tbl>
              <a:tblPr>
                <a:tableStyleId>{5C22544A-7EE6-4342-B048-85BDC9FD1C3A}</a:tableStyleId>
              </a:tblPr>
              <a:tblGrid>
                <a:gridCol w="2479780">
                  <a:extLst>
                    <a:ext uri="{9D8B030D-6E8A-4147-A177-3AD203B41FA5}">
                      <a16:colId xmlns:a16="http://schemas.microsoft.com/office/drawing/2014/main" val="1023049235"/>
                    </a:ext>
                  </a:extLst>
                </a:gridCol>
                <a:gridCol w="1026497">
                  <a:extLst>
                    <a:ext uri="{9D8B030D-6E8A-4147-A177-3AD203B41FA5}">
                      <a16:colId xmlns:a16="http://schemas.microsoft.com/office/drawing/2014/main" val="3505128499"/>
                    </a:ext>
                  </a:extLst>
                </a:gridCol>
                <a:gridCol w="1121676">
                  <a:extLst>
                    <a:ext uri="{9D8B030D-6E8A-4147-A177-3AD203B41FA5}">
                      <a16:colId xmlns:a16="http://schemas.microsoft.com/office/drawing/2014/main" val="3832011941"/>
                    </a:ext>
                  </a:extLst>
                </a:gridCol>
                <a:gridCol w="1287849">
                  <a:extLst>
                    <a:ext uri="{9D8B030D-6E8A-4147-A177-3AD203B41FA5}">
                      <a16:colId xmlns:a16="http://schemas.microsoft.com/office/drawing/2014/main" val="2108244523"/>
                    </a:ext>
                  </a:extLst>
                </a:gridCol>
                <a:gridCol w="1617428">
                  <a:extLst>
                    <a:ext uri="{9D8B030D-6E8A-4147-A177-3AD203B41FA5}">
                      <a16:colId xmlns:a16="http://schemas.microsoft.com/office/drawing/2014/main" val="2900582088"/>
                    </a:ext>
                  </a:extLst>
                </a:gridCol>
                <a:gridCol w="1175605">
                  <a:extLst>
                    <a:ext uri="{9D8B030D-6E8A-4147-A177-3AD203B41FA5}">
                      <a16:colId xmlns:a16="http://schemas.microsoft.com/office/drawing/2014/main" val="1337739298"/>
                    </a:ext>
                  </a:extLst>
                </a:gridCol>
                <a:gridCol w="1763438">
                  <a:extLst>
                    <a:ext uri="{9D8B030D-6E8A-4147-A177-3AD203B41FA5}">
                      <a16:colId xmlns:a16="http://schemas.microsoft.com/office/drawing/2014/main" val="2714055358"/>
                    </a:ext>
                  </a:extLst>
                </a:gridCol>
                <a:gridCol w="990978">
                  <a:extLst>
                    <a:ext uri="{9D8B030D-6E8A-4147-A177-3AD203B41FA5}">
                      <a16:colId xmlns:a16="http://schemas.microsoft.com/office/drawing/2014/main" val="822423178"/>
                    </a:ext>
                  </a:extLst>
                </a:gridCol>
              </a:tblGrid>
              <a:tr h="932221">
                <a:tc rowSpan="2">
                  <a:txBody>
                    <a:bodyPr/>
                    <a:lstStyle/>
                    <a:p>
                      <a:pPr algn="ctr" fontAlgn="b"/>
                      <a:r>
                        <a:rPr lang="ru-RU" sz="1200" b="1" u="none" strike="noStrike" dirty="0">
                          <a:effectLst/>
                          <a:latin typeface="Arial" panose="020B0604020202020204" pitchFamily="34" charset="0"/>
                          <a:cs typeface="Arial" panose="020B0604020202020204" pitchFamily="34" charset="0"/>
                        </a:rPr>
                        <a:t> Муниципальные образованиями Московской области</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7635" marR="7635" marT="7635" marB="0" anchor="ctr"/>
                </a:tc>
                <a:tc gridSpan="3">
                  <a:txBody>
                    <a:bodyPr/>
                    <a:lstStyle/>
                    <a:p>
                      <a:pPr algn="ctr" fontAlgn="b"/>
                      <a:r>
                        <a:rPr lang="ru-RU" sz="1200" b="1" u="none" strike="noStrike" dirty="0">
                          <a:effectLst/>
                          <a:latin typeface="Arial" panose="020B0604020202020204" pitchFamily="34" charset="0"/>
                          <a:cs typeface="Arial" panose="020B0604020202020204" pitchFamily="34" charset="0"/>
                        </a:rPr>
                        <a:t>Доходы – всего</a:t>
                      </a:r>
                    </a:p>
                    <a:p>
                      <a:pPr algn="ctr" fontAlgn="b"/>
                      <a:r>
                        <a:rPr lang="ru-RU" sz="1200" b="1" u="none" strike="noStrike" dirty="0">
                          <a:effectLst/>
                          <a:latin typeface="Arial" panose="020B0604020202020204" pitchFamily="34" charset="0"/>
                          <a:cs typeface="Arial" panose="020B0604020202020204" pitchFamily="34" charset="0"/>
                        </a:rPr>
                        <a:t> (млн. рублей)</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7635" marR="7635" marT="7635" marB="0" anchor="ctr"/>
                </a:tc>
                <a:tc hMerge="1">
                  <a:txBody>
                    <a:bodyPr/>
                    <a:lstStyle/>
                    <a:p>
                      <a:endParaRPr lang="ru-RU"/>
                    </a:p>
                  </a:txBody>
                  <a:tcPr/>
                </a:tc>
                <a:tc hMerge="1">
                  <a:txBody>
                    <a:bodyPr/>
                    <a:lstStyle/>
                    <a:p>
                      <a:endParaRPr lang="ru-RU"/>
                    </a:p>
                  </a:txBody>
                  <a:tcPr/>
                </a:tc>
                <a:tc rowSpan="2">
                  <a:txBody>
                    <a:bodyPr/>
                    <a:lstStyle/>
                    <a:p>
                      <a:pPr algn="ctr" fontAlgn="b"/>
                      <a:r>
                        <a:rPr lang="ru-RU" sz="1200" b="1" u="none" strike="noStrike" dirty="0">
                          <a:effectLst/>
                          <a:latin typeface="Arial" panose="020B0604020202020204" pitchFamily="34" charset="0"/>
                          <a:cs typeface="Arial" panose="020B0604020202020204" pitchFamily="34" charset="0"/>
                        </a:rPr>
                        <a:t>Налоговые и неналоговые доходы </a:t>
                      </a:r>
                      <a:br>
                        <a:rPr lang="ru-RU" sz="1200" b="1" u="none" strike="noStrike" dirty="0">
                          <a:effectLst/>
                          <a:latin typeface="Arial" panose="020B0604020202020204" pitchFamily="34" charset="0"/>
                          <a:cs typeface="Arial" panose="020B0604020202020204" pitchFamily="34" charset="0"/>
                        </a:rPr>
                      </a:br>
                      <a:r>
                        <a:rPr lang="ru-RU" sz="1200" b="1" u="none" strike="noStrike" dirty="0">
                          <a:effectLst/>
                          <a:latin typeface="Arial" panose="020B0604020202020204" pitchFamily="34" charset="0"/>
                          <a:cs typeface="Arial" panose="020B0604020202020204" pitchFamily="34" charset="0"/>
                        </a:rPr>
                        <a:t>на 01.10.2024 года  (млн. рублей)</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7635" marR="7635" marT="7635" marB="0" anchor="ctr"/>
                </a:tc>
                <a:tc rowSpan="2">
                  <a:txBody>
                    <a:bodyPr/>
                    <a:lstStyle/>
                    <a:p>
                      <a:pPr algn="ctr" fontAlgn="b"/>
                      <a:r>
                        <a:rPr lang="ru-RU" sz="1200" b="1" u="none" strike="noStrike" dirty="0">
                          <a:effectLst/>
                          <a:latin typeface="Arial" panose="020B0604020202020204" pitchFamily="34" charset="0"/>
                          <a:cs typeface="Arial" panose="020B0604020202020204" pitchFamily="34" charset="0"/>
                        </a:rPr>
                        <a:t>Численность населения на 01.10.2024 </a:t>
                      </a:r>
                      <a:br>
                        <a:rPr lang="ru-RU" sz="1200" b="1" u="none" strike="noStrike" dirty="0">
                          <a:effectLst/>
                          <a:latin typeface="Arial" panose="020B0604020202020204" pitchFamily="34" charset="0"/>
                          <a:cs typeface="Arial" panose="020B0604020202020204" pitchFamily="34" charset="0"/>
                        </a:rPr>
                      </a:br>
                      <a:r>
                        <a:rPr lang="ru-RU" sz="1200" b="1" u="none" strike="noStrike" dirty="0">
                          <a:effectLst/>
                          <a:latin typeface="Arial" panose="020B0604020202020204" pitchFamily="34" charset="0"/>
                          <a:cs typeface="Arial" panose="020B0604020202020204" pitchFamily="34" charset="0"/>
                        </a:rPr>
                        <a:t>(человек)</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7635" marR="7635" marT="7635" marB="0" anchor="ctr"/>
                </a:tc>
                <a:tc rowSpan="2">
                  <a:txBody>
                    <a:bodyPr/>
                    <a:lstStyle/>
                    <a:p>
                      <a:pPr algn="ctr" fontAlgn="b"/>
                      <a:r>
                        <a:rPr lang="ru-RU" sz="1200" b="1" u="none" strike="noStrike" dirty="0">
                          <a:effectLst/>
                          <a:latin typeface="Arial" panose="020B0604020202020204" pitchFamily="34" charset="0"/>
                          <a:cs typeface="Arial" panose="020B0604020202020204" pitchFamily="34" charset="0"/>
                        </a:rPr>
                        <a:t>Налоговые и неналоговые доходы в расчете на душу населения</a:t>
                      </a:r>
                      <a:br>
                        <a:rPr lang="ru-RU" sz="1200" b="1" u="none" strike="noStrike" dirty="0">
                          <a:effectLst/>
                          <a:latin typeface="Arial" panose="020B0604020202020204" pitchFamily="34" charset="0"/>
                          <a:cs typeface="Arial" panose="020B0604020202020204" pitchFamily="34" charset="0"/>
                        </a:rPr>
                      </a:br>
                      <a:r>
                        <a:rPr lang="ru-RU" sz="1200" b="1" u="none" strike="noStrike" dirty="0">
                          <a:effectLst/>
                          <a:latin typeface="Arial" panose="020B0604020202020204" pitchFamily="34" charset="0"/>
                          <a:cs typeface="Arial" panose="020B0604020202020204" pitchFamily="34" charset="0"/>
                        </a:rPr>
                        <a:t> (рублей)</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7635" marR="7635" marT="7635" marB="0" anchor="ctr"/>
                </a:tc>
                <a:tc rowSpan="2">
                  <a:txBody>
                    <a:bodyPr/>
                    <a:lstStyle/>
                    <a:p>
                      <a:pPr algn="ctr" fontAlgn="b"/>
                      <a:r>
                        <a:rPr lang="ru-RU" sz="1200" b="1" u="none" strike="noStrike" dirty="0">
                          <a:effectLst/>
                          <a:latin typeface="Arial" panose="020B0604020202020204" pitchFamily="34" charset="0"/>
                          <a:cs typeface="Arial" panose="020B0604020202020204" pitchFamily="34" charset="0"/>
                        </a:rPr>
                        <a:t>Доходы всего на душу населения</a:t>
                      </a:r>
                    </a:p>
                    <a:p>
                      <a:pPr algn="ctr" fontAlgn="b"/>
                      <a:r>
                        <a:rPr lang="ru-RU" sz="1200" b="1" u="none" strike="noStrike" dirty="0">
                          <a:effectLst/>
                          <a:latin typeface="Arial" panose="020B0604020202020204" pitchFamily="34" charset="0"/>
                          <a:cs typeface="Arial" panose="020B0604020202020204" pitchFamily="34" charset="0"/>
                        </a:rPr>
                        <a:t>(рублей)</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7635" marR="7635" marT="7635" marB="0" anchor="ctr"/>
                </a:tc>
                <a:extLst>
                  <a:ext uri="{0D108BD9-81ED-4DB2-BD59-A6C34878D82A}">
                    <a16:rowId xmlns:a16="http://schemas.microsoft.com/office/drawing/2014/main" val="3652112894"/>
                  </a:ext>
                </a:extLst>
              </a:tr>
              <a:tr h="823696">
                <a:tc vMerge="1">
                  <a:txBody>
                    <a:bodyPr/>
                    <a:lstStyle/>
                    <a:p>
                      <a:endParaRPr lang="ru-RU"/>
                    </a:p>
                  </a:txBody>
                  <a:tcPr/>
                </a:tc>
                <a:tc>
                  <a:txBody>
                    <a:bodyPr/>
                    <a:lstStyle/>
                    <a:p>
                      <a:pPr algn="ctr" fontAlgn="b"/>
                      <a:r>
                        <a:rPr lang="ru-RU" sz="1200" b="1" u="none" strike="noStrike" dirty="0">
                          <a:effectLst/>
                          <a:latin typeface="Arial" panose="020B0604020202020204" pitchFamily="34" charset="0"/>
                          <a:cs typeface="Arial" panose="020B0604020202020204" pitchFamily="34" charset="0"/>
                        </a:rPr>
                        <a:t>на 01.10.2023</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b"/>
                      <a:r>
                        <a:rPr lang="ru-RU" sz="1200" b="1" u="none" strike="noStrike" dirty="0">
                          <a:effectLst/>
                          <a:latin typeface="Arial" panose="020B0604020202020204" pitchFamily="34" charset="0"/>
                          <a:cs typeface="Arial" panose="020B0604020202020204" pitchFamily="34" charset="0"/>
                        </a:rPr>
                        <a:t>на 01.10.2024</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b"/>
                      <a:r>
                        <a:rPr lang="ru-RU" sz="1200" b="1" u="none" strike="noStrike" dirty="0">
                          <a:effectLst/>
                          <a:latin typeface="Arial" panose="020B0604020202020204" pitchFamily="34" charset="0"/>
                          <a:cs typeface="Arial" panose="020B0604020202020204" pitchFamily="34" charset="0"/>
                        </a:rPr>
                        <a:t>Динамика, %</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7635" marR="7635" marT="7635" marB="0" anchor="ct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170012405"/>
                  </a:ext>
                </a:extLst>
              </a:tr>
              <a:tr h="365024">
                <a:tc>
                  <a:txBody>
                    <a:bodyPr/>
                    <a:lstStyle/>
                    <a:p>
                      <a:pPr lvl="1" algn="l" rtl="0" fontAlgn="ctr"/>
                      <a:r>
                        <a:rPr lang="ru-RU" sz="1000" b="0" u="none" strike="noStrike" baseline="0" dirty="0">
                          <a:effectLst/>
                          <a:latin typeface="Arial" panose="020B0604020202020204" pitchFamily="34" charset="0"/>
                        </a:rPr>
                        <a:t>Городской округ Долгопрудный </a:t>
                      </a:r>
                      <a:endParaRPr lang="ru-RU" sz="1000" b="0" i="0" u="none" strike="noStrike" baseline="0" dirty="0">
                        <a:solidFill>
                          <a:srgbClr val="000000"/>
                        </a:solidFill>
                        <a:effectLst/>
                        <a:latin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4 190,16</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4 408,63</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b"/>
                      <a:r>
                        <a:rPr lang="ru-RU" sz="1000" u="none" strike="noStrike" dirty="0">
                          <a:effectLst/>
                          <a:latin typeface="Arial" panose="020B0604020202020204" pitchFamily="34" charset="0"/>
                          <a:cs typeface="Arial" panose="020B0604020202020204" pitchFamily="34" charset="0"/>
                        </a:rPr>
                        <a:t>105,21%</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2 298,31</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b"/>
                      <a:r>
                        <a:rPr lang="ru-RU" sz="1000" u="none" strike="noStrike" dirty="0">
                          <a:effectLst/>
                          <a:latin typeface="Arial" panose="020B0604020202020204" pitchFamily="34" charset="0"/>
                          <a:cs typeface="Arial" panose="020B0604020202020204" pitchFamily="34" charset="0"/>
                        </a:rPr>
                        <a:t>116 038</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rtl="0" fontAlgn="b"/>
                      <a:r>
                        <a:rPr lang="ru-RU" sz="1000" b="0" i="0" u="none" strike="noStrike" dirty="0">
                          <a:solidFill>
                            <a:srgbClr val="000000"/>
                          </a:solidFill>
                          <a:effectLst/>
                          <a:latin typeface="Arial" panose="020B0604020202020204" pitchFamily="34" charset="0"/>
                        </a:rPr>
                        <a:t>19 806,53</a:t>
                      </a:r>
                    </a:p>
                  </a:txBody>
                  <a:tcPr marL="9525" marR="9525" marT="9525" marB="0" anchor="ctr"/>
                </a:tc>
                <a:tc>
                  <a:txBody>
                    <a:bodyPr/>
                    <a:lstStyle/>
                    <a:p>
                      <a:pPr algn="ctr" rtl="0" fontAlgn="b"/>
                      <a:r>
                        <a:rPr lang="ru-RU" sz="1000" b="0" i="0" u="none" strike="noStrike" dirty="0">
                          <a:solidFill>
                            <a:srgbClr val="000000"/>
                          </a:solidFill>
                          <a:effectLst/>
                          <a:latin typeface="Arial" panose="020B0604020202020204" pitchFamily="34" charset="0"/>
                        </a:rPr>
                        <a:t>37 992,99</a:t>
                      </a:r>
                    </a:p>
                  </a:txBody>
                  <a:tcPr marL="9525" marR="9525" marT="9525" marB="0" anchor="ctr"/>
                </a:tc>
                <a:extLst>
                  <a:ext uri="{0D108BD9-81ED-4DB2-BD59-A6C34878D82A}">
                    <a16:rowId xmlns:a16="http://schemas.microsoft.com/office/drawing/2014/main" val="2868971601"/>
                  </a:ext>
                </a:extLst>
              </a:tr>
              <a:tr h="345953">
                <a:tc>
                  <a:txBody>
                    <a:bodyPr/>
                    <a:lstStyle/>
                    <a:p>
                      <a:pPr marL="457200" lvl="1" algn="l" defTabSz="914400" rtl="0" eaLnBrk="1" fontAlgn="ctr" latinLnBrk="0" hangingPunct="1"/>
                      <a:r>
                        <a:rPr lang="ru-RU" sz="1000" b="0" u="none" strike="noStrike" kern="1200" baseline="0" dirty="0">
                          <a:solidFill>
                            <a:schemeClr val="dk1"/>
                          </a:solidFill>
                          <a:effectLst/>
                          <a:latin typeface="Arial" panose="020B0604020202020204" pitchFamily="34" charset="0"/>
                          <a:ea typeface="+mn-ea"/>
                          <a:cs typeface="+mn-cs"/>
                        </a:rPr>
                        <a:t>Городской округ Истра</a:t>
                      </a:r>
                    </a:p>
                  </a:txBody>
                  <a:tcPr marL="9525" marR="9525" marT="9525" marB="0" anchor="ctr"/>
                </a:tc>
                <a:tc>
                  <a:txBody>
                    <a:bodyPr/>
                    <a:lstStyle/>
                    <a:p>
                      <a:pPr marL="0" algn="ctr" defTabSz="914400" rtl="0" eaLnBrk="1" fontAlgn="ctr" latinLnBrk="0" hangingPunct="1"/>
                      <a:r>
                        <a:rPr lang="ru-RU" sz="1000" u="none" strike="noStrike" kern="1200" dirty="0">
                          <a:solidFill>
                            <a:schemeClr val="dk1"/>
                          </a:solidFill>
                          <a:effectLst/>
                          <a:latin typeface="Arial" panose="020B0604020202020204" pitchFamily="34" charset="0"/>
                          <a:ea typeface="+mn-ea"/>
                          <a:cs typeface="Arial" panose="020B0604020202020204" pitchFamily="34" charset="0"/>
                        </a:rPr>
                        <a:t>7 836,03</a:t>
                      </a:r>
                    </a:p>
                  </a:txBody>
                  <a:tcPr marL="9525" marR="9525" marT="9525" marB="0" anchor="ctr"/>
                </a:tc>
                <a:tc>
                  <a:txBody>
                    <a:bodyPr/>
                    <a:lstStyle/>
                    <a:p>
                      <a:pPr marL="0" algn="ctr" defTabSz="914400" rtl="0" eaLnBrk="1" fontAlgn="ctr" latinLnBrk="0" hangingPunct="1"/>
                      <a:r>
                        <a:rPr lang="ru-RU" sz="1000" u="none" strike="noStrike" kern="1200" dirty="0">
                          <a:solidFill>
                            <a:schemeClr val="dk1"/>
                          </a:solidFill>
                          <a:effectLst/>
                          <a:latin typeface="Arial" panose="020B0604020202020204" pitchFamily="34" charset="0"/>
                          <a:ea typeface="+mn-ea"/>
                          <a:cs typeface="Arial" panose="020B0604020202020204" pitchFamily="34" charset="0"/>
                        </a:rPr>
                        <a:t>10 208,54</a:t>
                      </a:r>
                    </a:p>
                  </a:txBody>
                  <a:tcPr marL="9525" marR="9525" marT="9525" marB="0" anchor="ctr"/>
                </a:tc>
                <a:tc>
                  <a:txBody>
                    <a:bodyPr/>
                    <a:lstStyle/>
                    <a:p>
                      <a:pPr marL="0" algn="ctr" defTabSz="914400" rtl="0" eaLnBrk="1" fontAlgn="ctr" latinLnBrk="0" hangingPunct="1"/>
                      <a:r>
                        <a:rPr lang="ru-RU" sz="1000" u="none" strike="noStrike" kern="1200" dirty="0">
                          <a:solidFill>
                            <a:schemeClr val="dk1"/>
                          </a:solidFill>
                          <a:effectLst/>
                          <a:latin typeface="Arial" panose="020B0604020202020204" pitchFamily="34" charset="0"/>
                          <a:ea typeface="+mn-ea"/>
                          <a:cs typeface="Arial" panose="020B0604020202020204" pitchFamily="34" charset="0"/>
                        </a:rPr>
                        <a:t>130,28%</a:t>
                      </a:r>
                    </a:p>
                  </a:txBody>
                  <a:tcPr marL="9525" marR="9525" marT="9525" marB="0" anchor="ctr"/>
                </a:tc>
                <a:tc>
                  <a:txBody>
                    <a:bodyPr/>
                    <a:lstStyle/>
                    <a:p>
                      <a:pPr marL="0" algn="ctr" defTabSz="914400" rtl="0" eaLnBrk="1" fontAlgn="ctr" latinLnBrk="0" hangingPunct="1"/>
                      <a:r>
                        <a:rPr lang="ru-RU" sz="1000" u="none" strike="noStrike" kern="1200" dirty="0">
                          <a:solidFill>
                            <a:schemeClr val="dk1"/>
                          </a:solidFill>
                          <a:effectLst/>
                          <a:latin typeface="Arial" panose="020B0604020202020204" pitchFamily="34" charset="0"/>
                          <a:ea typeface="+mn-ea"/>
                          <a:cs typeface="Arial" panose="020B0604020202020204" pitchFamily="34" charset="0"/>
                        </a:rPr>
                        <a:t>5 137,15</a:t>
                      </a:r>
                    </a:p>
                  </a:txBody>
                  <a:tcPr marL="9525" marR="9525" marT="9525" marB="0" anchor="ctr"/>
                </a:tc>
                <a:tc>
                  <a:txBody>
                    <a:bodyPr/>
                    <a:lstStyle/>
                    <a:p>
                      <a:pPr marL="0" algn="ctr" defTabSz="914400" rtl="0" eaLnBrk="1" fontAlgn="ctr" latinLnBrk="0" hangingPunct="1"/>
                      <a:r>
                        <a:rPr lang="ru-RU" sz="1000" u="none" strike="noStrike" kern="1200" dirty="0">
                          <a:solidFill>
                            <a:schemeClr val="dk1"/>
                          </a:solidFill>
                          <a:effectLst/>
                          <a:latin typeface="Arial" panose="020B0604020202020204" pitchFamily="34" charset="0"/>
                          <a:ea typeface="+mn-ea"/>
                          <a:cs typeface="Arial" panose="020B0604020202020204" pitchFamily="34" charset="0"/>
                        </a:rPr>
                        <a:t>122 724</a:t>
                      </a:r>
                    </a:p>
                  </a:txBody>
                  <a:tcPr marL="9525" marR="9525" marT="9525" marB="0" anchor="ctr"/>
                </a:tc>
                <a:tc>
                  <a:txBody>
                    <a:bodyPr/>
                    <a:lstStyle/>
                    <a:p>
                      <a:pPr algn="ctr" rtl="0" fontAlgn="b"/>
                      <a:r>
                        <a:rPr lang="ru-RU" sz="1000" b="0" i="0" u="none" strike="noStrike" dirty="0">
                          <a:solidFill>
                            <a:srgbClr val="000000"/>
                          </a:solidFill>
                          <a:effectLst/>
                          <a:latin typeface="Arial" panose="020B0604020202020204" pitchFamily="34" charset="0"/>
                        </a:rPr>
                        <a:t>41 859,38</a:t>
                      </a:r>
                    </a:p>
                  </a:txBody>
                  <a:tcPr marL="9525" marR="9525" marT="9525" marB="0" anchor="ctr"/>
                </a:tc>
                <a:tc>
                  <a:txBody>
                    <a:bodyPr/>
                    <a:lstStyle/>
                    <a:p>
                      <a:pPr algn="ctr" rtl="0" fontAlgn="b"/>
                      <a:r>
                        <a:rPr lang="ru-RU" sz="1000" b="0" i="0" u="none" strike="noStrike" dirty="0">
                          <a:solidFill>
                            <a:srgbClr val="000000"/>
                          </a:solidFill>
                          <a:effectLst/>
                          <a:latin typeface="Arial" panose="020B0604020202020204" pitchFamily="34" charset="0"/>
                        </a:rPr>
                        <a:t>83 182,91</a:t>
                      </a:r>
                    </a:p>
                  </a:txBody>
                  <a:tcPr marL="9525" marR="9525" marT="9525" marB="0" anchor="ctr"/>
                </a:tc>
                <a:extLst>
                  <a:ext uri="{0D108BD9-81ED-4DB2-BD59-A6C34878D82A}">
                    <a16:rowId xmlns:a16="http://schemas.microsoft.com/office/drawing/2014/main" val="1212582961"/>
                  </a:ext>
                </a:extLst>
              </a:tr>
              <a:tr h="345953">
                <a:tc>
                  <a:txBody>
                    <a:bodyPr/>
                    <a:lstStyle/>
                    <a:p>
                      <a:pPr lvl="1" algn="l" rtl="0" fontAlgn="ctr"/>
                      <a:r>
                        <a:rPr lang="ru-RU" sz="1000" b="0" u="none" strike="noStrike" baseline="0" dirty="0">
                          <a:effectLst/>
                          <a:latin typeface="Arial" panose="020B0604020202020204" pitchFamily="34" charset="0"/>
                        </a:rPr>
                        <a:t>Городской округ Балашиха</a:t>
                      </a:r>
                      <a:endParaRPr lang="ru-RU" sz="1000" b="0" i="0" u="none" strike="noStrike" baseline="0" dirty="0">
                        <a:solidFill>
                          <a:srgbClr val="000000"/>
                        </a:solidFill>
                        <a:effectLst/>
                        <a:latin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16 937,06</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18 893,83</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b"/>
                      <a:r>
                        <a:rPr lang="ru-RU" sz="1000" u="none" strike="noStrike" dirty="0">
                          <a:effectLst/>
                          <a:latin typeface="Arial" panose="020B0604020202020204" pitchFamily="34" charset="0"/>
                          <a:cs typeface="Arial" panose="020B0604020202020204" pitchFamily="34" charset="0"/>
                        </a:rPr>
                        <a:t>111,55%</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8 073,00</a:t>
                      </a: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518 788</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rtl="0" fontAlgn="b"/>
                      <a:r>
                        <a:rPr lang="ru-RU" sz="1000" b="0" i="0" u="none" strike="noStrike" dirty="0">
                          <a:solidFill>
                            <a:srgbClr val="000000"/>
                          </a:solidFill>
                          <a:effectLst/>
                          <a:latin typeface="Arial" panose="020B0604020202020204" pitchFamily="34" charset="0"/>
                        </a:rPr>
                        <a:t>15 561,26</a:t>
                      </a:r>
                    </a:p>
                  </a:txBody>
                  <a:tcPr marL="9525" marR="9525" marT="9525" marB="0" anchor="ctr"/>
                </a:tc>
                <a:tc>
                  <a:txBody>
                    <a:bodyPr/>
                    <a:lstStyle/>
                    <a:p>
                      <a:pPr algn="ctr" rtl="0" fontAlgn="b"/>
                      <a:r>
                        <a:rPr lang="ru-RU" sz="1000" b="0" i="0" u="none" strike="noStrike" dirty="0">
                          <a:solidFill>
                            <a:srgbClr val="000000"/>
                          </a:solidFill>
                          <a:effectLst/>
                          <a:latin typeface="Arial" panose="020B0604020202020204" pitchFamily="34" charset="0"/>
                        </a:rPr>
                        <a:t>36 419,17</a:t>
                      </a:r>
                    </a:p>
                  </a:txBody>
                  <a:tcPr marL="9525" marR="9525" marT="9525" marB="0" anchor="ctr"/>
                </a:tc>
                <a:extLst>
                  <a:ext uri="{0D108BD9-81ED-4DB2-BD59-A6C34878D82A}">
                    <a16:rowId xmlns:a16="http://schemas.microsoft.com/office/drawing/2014/main" val="3479436786"/>
                  </a:ext>
                </a:extLst>
              </a:tr>
              <a:tr h="372123">
                <a:tc>
                  <a:txBody>
                    <a:bodyPr/>
                    <a:lstStyle/>
                    <a:p>
                      <a:pPr lvl="1" algn="l" rtl="0" fontAlgn="ctr"/>
                      <a:r>
                        <a:rPr lang="ru-RU" sz="1000" b="0" u="none" strike="noStrike" baseline="0" dirty="0">
                          <a:effectLst/>
                          <a:latin typeface="Arial" panose="020B0604020202020204" pitchFamily="34" charset="0"/>
                        </a:rPr>
                        <a:t>Городской округ Реутов</a:t>
                      </a:r>
                      <a:endParaRPr lang="ru-RU" sz="1000" b="0" i="0" u="none" strike="noStrike" baseline="0" dirty="0">
                        <a:solidFill>
                          <a:srgbClr val="000000"/>
                        </a:solidFill>
                        <a:effectLst/>
                        <a:latin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3 669,85</a:t>
                      </a: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4 548,82</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t"/>
                      <a:endParaRPr lang="ru-RU" sz="1000" u="none" strike="noStrike" dirty="0">
                        <a:effectLst/>
                        <a:latin typeface="Arial" panose="020B0604020202020204" pitchFamily="34" charset="0"/>
                        <a:cs typeface="Arial" panose="020B0604020202020204" pitchFamily="34" charset="0"/>
                      </a:endParaRPr>
                    </a:p>
                    <a:p>
                      <a:pPr algn="ctr" fontAlgn="t"/>
                      <a:r>
                        <a:rPr lang="ru-RU" sz="1000" u="none" strike="noStrike" dirty="0">
                          <a:effectLst/>
                          <a:latin typeface="Arial" panose="020B0604020202020204" pitchFamily="34" charset="0"/>
                          <a:cs typeface="Arial" panose="020B0604020202020204" pitchFamily="34" charset="0"/>
                        </a:rPr>
                        <a:t>123,95%</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2 231,49</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108 054</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rtl="0" fontAlgn="b"/>
                      <a:r>
                        <a:rPr lang="ru-RU" sz="1000" b="0" i="0" u="none" strike="noStrike" dirty="0">
                          <a:solidFill>
                            <a:srgbClr val="000000"/>
                          </a:solidFill>
                          <a:effectLst/>
                          <a:latin typeface="Arial" panose="020B0604020202020204" pitchFamily="34" charset="0"/>
                        </a:rPr>
                        <a:t>20 651,61</a:t>
                      </a:r>
                    </a:p>
                  </a:txBody>
                  <a:tcPr marL="9525" marR="9525" marT="9525" marB="0" anchor="ctr"/>
                </a:tc>
                <a:tc>
                  <a:txBody>
                    <a:bodyPr/>
                    <a:lstStyle/>
                    <a:p>
                      <a:pPr algn="ctr" rtl="0" fontAlgn="b"/>
                      <a:r>
                        <a:rPr lang="ru-RU" sz="1000" b="0" i="0" u="none" strike="noStrike" dirty="0">
                          <a:solidFill>
                            <a:srgbClr val="000000"/>
                          </a:solidFill>
                          <a:effectLst/>
                          <a:latin typeface="Arial" panose="020B0604020202020204" pitchFamily="34" charset="0"/>
                        </a:rPr>
                        <a:t>42 097,65</a:t>
                      </a:r>
                    </a:p>
                  </a:txBody>
                  <a:tcPr marL="9525" marR="9525" marT="9525" marB="0" anchor="ctr"/>
                </a:tc>
                <a:extLst>
                  <a:ext uri="{0D108BD9-81ED-4DB2-BD59-A6C34878D82A}">
                    <a16:rowId xmlns:a16="http://schemas.microsoft.com/office/drawing/2014/main" val="216861018"/>
                  </a:ext>
                </a:extLst>
              </a:tr>
              <a:tr h="345953">
                <a:tc>
                  <a:txBody>
                    <a:bodyPr/>
                    <a:lstStyle/>
                    <a:p>
                      <a:pPr marL="457200" lvl="1" algn="l" defTabSz="914400" rtl="0" eaLnBrk="1" fontAlgn="ctr" latinLnBrk="0" hangingPunct="1"/>
                      <a:r>
                        <a:rPr lang="ru-RU" sz="1000" b="0" u="none" strike="noStrike" kern="1200" baseline="0" dirty="0">
                          <a:solidFill>
                            <a:schemeClr val="dk1"/>
                          </a:solidFill>
                          <a:effectLst/>
                          <a:latin typeface="Arial" panose="020B0604020202020204" pitchFamily="34" charset="0"/>
                          <a:ea typeface="+mn-ea"/>
                          <a:cs typeface="+mn-cs"/>
                        </a:rPr>
                        <a:t>Городской округ Клин</a:t>
                      </a:r>
                    </a:p>
                  </a:txBody>
                  <a:tcPr marL="9525" marR="9525" marT="9525" marB="0" anchor="ctr"/>
                </a:tc>
                <a:tc>
                  <a:txBody>
                    <a:bodyPr/>
                    <a:lstStyle/>
                    <a:p>
                      <a:pPr marL="0" lvl="1" algn="ctr" defTabSz="914400" rtl="0" eaLnBrk="1" fontAlgn="ctr" latinLnBrk="0" hangingPunct="1"/>
                      <a:r>
                        <a:rPr lang="ru-RU" sz="1000" u="none" strike="noStrike" kern="1200" dirty="0">
                          <a:solidFill>
                            <a:schemeClr val="dk1"/>
                          </a:solidFill>
                          <a:effectLst/>
                          <a:latin typeface="Arial" panose="020B0604020202020204" pitchFamily="34" charset="0"/>
                          <a:ea typeface="+mn-ea"/>
                          <a:cs typeface="Arial" panose="020B0604020202020204" pitchFamily="34" charset="0"/>
                        </a:rPr>
                        <a:t>5 253,69</a:t>
                      </a:r>
                    </a:p>
                  </a:txBody>
                  <a:tcPr marL="9525" marR="9525" marT="9525" marB="0" anchor="ctr"/>
                </a:tc>
                <a:tc>
                  <a:txBody>
                    <a:bodyPr/>
                    <a:lstStyle/>
                    <a:p>
                      <a:pPr marL="0" lvl="1" algn="ctr" defTabSz="914400" rtl="0" eaLnBrk="1" fontAlgn="ctr" latinLnBrk="0" hangingPunct="1"/>
                      <a:r>
                        <a:rPr lang="ru-RU" sz="1000" u="none" strike="noStrike" kern="1200" dirty="0">
                          <a:solidFill>
                            <a:schemeClr val="dk1"/>
                          </a:solidFill>
                          <a:effectLst/>
                          <a:latin typeface="Arial" panose="020B0604020202020204" pitchFamily="34" charset="0"/>
                          <a:ea typeface="+mn-ea"/>
                          <a:cs typeface="Arial" panose="020B0604020202020204" pitchFamily="34" charset="0"/>
                        </a:rPr>
                        <a:t>5 985,48</a:t>
                      </a:r>
                    </a:p>
                  </a:txBody>
                  <a:tcPr marL="9525" marR="9525" marT="9525" marB="0" anchor="ctr"/>
                </a:tc>
                <a:tc>
                  <a:txBody>
                    <a:bodyPr/>
                    <a:lstStyle/>
                    <a:p>
                      <a:pPr marL="0" lvl="1" algn="ctr" defTabSz="914400" rtl="0" eaLnBrk="1" fontAlgn="ctr" latinLnBrk="0" hangingPunct="1"/>
                      <a:r>
                        <a:rPr lang="ru-RU" sz="1000" u="none" strike="noStrike" kern="1200" dirty="0">
                          <a:solidFill>
                            <a:schemeClr val="dk1"/>
                          </a:solidFill>
                          <a:effectLst/>
                          <a:latin typeface="Arial" panose="020B0604020202020204" pitchFamily="34" charset="0"/>
                          <a:ea typeface="+mn-ea"/>
                          <a:cs typeface="Arial" panose="020B0604020202020204" pitchFamily="34" charset="0"/>
                        </a:rPr>
                        <a:t>113,93%</a:t>
                      </a:r>
                    </a:p>
                  </a:txBody>
                  <a:tcPr marL="9525" marR="9525" marT="9525" marB="0" anchor="ctr"/>
                </a:tc>
                <a:tc>
                  <a:txBody>
                    <a:bodyPr/>
                    <a:lstStyle/>
                    <a:p>
                      <a:pPr marL="0" lvl="1" algn="ctr" defTabSz="914400" rtl="0" eaLnBrk="1" fontAlgn="ctr" latinLnBrk="0" hangingPunct="1"/>
                      <a:r>
                        <a:rPr lang="ru-RU" sz="1000" u="none" strike="noStrike" kern="1200" dirty="0">
                          <a:solidFill>
                            <a:schemeClr val="dk1"/>
                          </a:solidFill>
                          <a:effectLst/>
                          <a:latin typeface="Arial" panose="020B0604020202020204" pitchFamily="34" charset="0"/>
                          <a:ea typeface="+mn-ea"/>
                          <a:cs typeface="Arial" panose="020B0604020202020204" pitchFamily="34" charset="0"/>
                        </a:rPr>
                        <a:t>3 864,46</a:t>
                      </a:r>
                    </a:p>
                  </a:txBody>
                  <a:tcPr marL="9525" marR="9525" marT="9525" marB="0" anchor="ctr"/>
                </a:tc>
                <a:tc>
                  <a:txBody>
                    <a:bodyPr/>
                    <a:lstStyle/>
                    <a:p>
                      <a:pPr marL="0" lvl="1" algn="ctr" defTabSz="914400" rtl="0" eaLnBrk="1" fontAlgn="ctr" latinLnBrk="0" hangingPunct="1"/>
                      <a:r>
                        <a:rPr lang="ru-RU" sz="1000" u="none" strike="noStrike" kern="1200" dirty="0">
                          <a:solidFill>
                            <a:schemeClr val="dk1"/>
                          </a:solidFill>
                          <a:effectLst/>
                          <a:latin typeface="Arial" panose="020B0604020202020204" pitchFamily="34" charset="0"/>
                          <a:ea typeface="+mn-ea"/>
                          <a:cs typeface="Arial" panose="020B0604020202020204" pitchFamily="34" charset="0"/>
                        </a:rPr>
                        <a:t>128 135</a:t>
                      </a:r>
                    </a:p>
                  </a:txBody>
                  <a:tcPr marL="9525" marR="9525" marT="9525" marB="0" anchor="ctr"/>
                </a:tc>
                <a:tc>
                  <a:txBody>
                    <a:bodyPr/>
                    <a:lstStyle/>
                    <a:p>
                      <a:pPr algn="ctr" rtl="0" fontAlgn="b"/>
                      <a:r>
                        <a:rPr lang="ru-RU" sz="1000" b="0" i="0" u="none" strike="noStrike" dirty="0">
                          <a:solidFill>
                            <a:srgbClr val="000000"/>
                          </a:solidFill>
                          <a:effectLst/>
                          <a:latin typeface="Arial" panose="020B0604020202020204" pitchFamily="34" charset="0"/>
                        </a:rPr>
                        <a:t>30 159,29</a:t>
                      </a:r>
                    </a:p>
                  </a:txBody>
                  <a:tcPr marL="9525" marR="9525" marT="9525" marB="0" anchor="ctr"/>
                </a:tc>
                <a:tc>
                  <a:txBody>
                    <a:bodyPr/>
                    <a:lstStyle/>
                    <a:p>
                      <a:pPr algn="ctr" rtl="0" fontAlgn="b"/>
                      <a:r>
                        <a:rPr lang="ru-RU" sz="1000" b="0" i="0" u="none" strike="noStrike" dirty="0">
                          <a:solidFill>
                            <a:srgbClr val="000000"/>
                          </a:solidFill>
                          <a:effectLst/>
                          <a:latin typeface="Arial" panose="020B0604020202020204" pitchFamily="34" charset="0"/>
                        </a:rPr>
                        <a:t>46 712,29</a:t>
                      </a:r>
                    </a:p>
                  </a:txBody>
                  <a:tcPr marL="9525" marR="9525" marT="9525" marB="0" anchor="ctr"/>
                </a:tc>
                <a:extLst>
                  <a:ext uri="{0D108BD9-81ED-4DB2-BD59-A6C34878D82A}">
                    <a16:rowId xmlns:a16="http://schemas.microsoft.com/office/drawing/2014/main" val="2710631145"/>
                  </a:ext>
                </a:extLst>
              </a:tr>
              <a:tr h="345953">
                <a:tc>
                  <a:txBody>
                    <a:bodyPr/>
                    <a:lstStyle/>
                    <a:p>
                      <a:pPr lvl="1" algn="l" rtl="0" fontAlgn="ctr"/>
                      <a:r>
                        <a:rPr lang="ru-RU" sz="1000" b="0" u="none" strike="noStrike" baseline="0" dirty="0">
                          <a:effectLst/>
                          <a:latin typeface="Arial" panose="020B0604020202020204" pitchFamily="34" charset="0"/>
                        </a:rPr>
                        <a:t>Городской округ Королев</a:t>
                      </a:r>
                      <a:endParaRPr lang="ru-RU" sz="1000" b="0" i="0" u="none" strike="noStrike" baseline="0" dirty="0">
                        <a:solidFill>
                          <a:srgbClr val="000000"/>
                        </a:solidFill>
                        <a:effectLst/>
                        <a:latin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8 586,57</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8 224,60</a:t>
                      </a:r>
                    </a:p>
                  </a:txBody>
                  <a:tcPr marL="7635" marR="7635" marT="7635" marB="0" anchor="ctr"/>
                </a:tc>
                <a:tc>
                  <a:txBody>
                    <a:bodyPr/>
                    <a:lstStyle/>
                    <a:p>
                      <a:pPr algn="ctr" fontAlgn="b"/>
                      <a:r>
                        <a:rPr lang="ru-RU" sz="1000" u="none" strike="noStrike" dirty="0">
                          <a:effectLst/>
                          <a:latin typeface="Arial" panose="020B0604020202020204" pitchFamily="34" charset="0"/>
                          <a:cs typeface="Arial" panose="020B0604020202020204" pitchFamily="34" charset="0"/>
                        </a:rPr>
                        <a:t>95,78%</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3 983,14</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225 858</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rtl="0" fontAlgn="b"/>
                      <a:r>
                        <a:rPr lang="ru-RU" sz="1000" b="0" i="0" u="none" strike="noStrike" dirty="0">
                          <a:solidFill>
                            <a:srgbClr val="000000"/>
                          </a:solidFill>
                          <a:effectLst/>
                          <a:latin typeface="Arial" panose="020B0604020202020204" pitchFamily="34" charset="0"/>
                        </a:rPr>
                        <a:t>17 635,59</a:t>
                      </a:r>
                    </a:p>
                  </a:txBody>
                  <a:tcPr marL="9525" marR="9525" marT="9525" marB="0" anchor="ctr"/>
                </a:tc>
                <a:tc>
                  <a:txBody>
                    <a:bodyPr/>
                    <a:lstStyle/>
                    <a:p>
                      <a:pPr algn="ctr" rtl="0" fontAlgn="b"/>
                      <a:r>
                        <a:rPr lang="ru-RU" sz="1000" b="0" i="0" u="none" strike="noStrike" dirty="0">
                          <a:solidFill>
                            <a:srgbClr val="000000"/>
                          </a:solidFill>
                          <a:effectLst/>
                          <a:latin typeface="Arial" panose="020B0604020202020204" pitchFamily="34" charset="0"/>
                        </a:rPr>
                        <a:t>36 414,91</a:t>
                      </a:r>
                    </a:p>
                  </a:txBody>
                  <a:tcPr marL="9525" marR="9525" marT="9525" marB="0" anchor="ctr"/>
                </a:tc>
                <a:extLst>
                  <a:ext uri="{0D108BD9-81ED-4DB2-BD59-A6C34878D82A}">
                    <a16:rowId xmlns:a16="http://schemas.microsoft.com/office/drawing/2014/main" val="126743218"/>
                  </a:ext>
                </a:extLst>
              </a:tr>
            </a:tbl>
          </a:graphicData>
        </a:graphic>
      </p:graphicFrame>
      <p:sp>
        <p:nvSpPr>
          <p:cNvPr id="5" name="Прямоугольник 4">
            <a:extLst>
              <a:ext uri="{FF2B5EF4-FFF2-40B4-BE49-F238E27FC236}">
                <a16:creationId xmlns:a16="http://schemas.microsoft.com/office/drawing/2014/main" id="{8696D4D3-15C9-4591-A08E-61EB96603CA7}"/>
              </a:ext>
            </a:extLst>
          </p:cNvPr>
          <p:cNvSpPr/>
          <p:nvPr/>
        </p:nvSpPr>
        <p:spPr>
          <a:xfrm>
            <a:off x="997528" y="5963308"/>
            <a:ext cx="10924598" cy="400110"/>
          </a:xfrm>
          <a:prstGeom prst="rect">
            <a:avLst/>
          </a:prstGeom>
        </p:spPr>
        <p:txBody>
          <a:bodyPr wrap="square">
            <a:spAutoFit/>
          </a:bodyPr>
          <a:lstStyle/>
          <a:p>
            <a:r>
              <a:rPr lang="ru-RU" sz="1000" dirty="0">
                <a:solidFill>
                  <a:srgbClr val="000000"/>
                </a:solidFill>
              </a:rPr>
              <a:t>Источник информации</a:t>
            </a:r>
            <a:r>
              <a:rPr lang="en-US" sz="1000" dirty="0">
                <a:solidFill>
                  <a:srgbClr val="000000"/>
                </a:solidFill>
              </a:rPr>
              <a:t>:</a:t>
            </a:r>
            <a:r>
              <a:rPr lang="ru-RU" sz="1000" dirty="0">
                <a:solidFill>
                  <a:srgbClr val="000000"/>
                </a:solidFill>
              </a:rPr>
              <a:t> открытый  бюджет Московской области</a:t>
            </a:r>
            <a:r>
              <a:rPr lang="en-US" sz="1000" dirty="0">
                <a:solidFill>
                  <a:srgbClr val="000000"/>
                </a:solidFill>
              </a:rPr>
              <a:t> </a:t>
            </a:r>
            <a:r>
              <a:rPr lang="ru-RU" sz="1000" dirty="0">
                <a:solidFill>
                  <a:srgbClr val="000000"/>
                </a:solidFill>
              </a:rPr>
              <a:t> </a:t>
            </a:r>
            <a:r>
              <a:rPr lang="ru-RU" sz="1000" dirty="0">
                <a:solidFill>
                  <a:srgbClr val="000000"/>
                </a:solidFill>
                <a:hlinkClick r:id="rId4"/>
              </a:rPr>
              <a:t>https://budget.mosreg.ru/analitika/ispolnenie-byudjeta-subekta/otdelnye-parametry-byudzheta-municipalnyx-obrazovanij/</a:t>
            </a:r>
            <a:endParaRPr lang="ru-RU" sz="1000" dirty="0">
              <a:solidFill>
                <a:srgbClr val="000000"/>
              </a:solidFill>
            </a:endParaRPr>
          </a:p>
          <a:p>
            <a:r>
              <a:rPr lang="en-US" sz="1000" dirty="0"/>
              <a:t>https://budget.mosreg.ru/pasport-moskovskoj-oblasti/spisok-municipalnyx-obrazovanij/pasport-municipalnih-obrazovaniy/osnovnye-parametry-ispolneniya-byudzheta-municipalnogo-obrazovaniya/</a:t>
            </a:r>
            <a:r>
              <a:rPr lang="ru-RU" sz="1000" dirty="0"/>
              <a:t> </a:t>
            </a:r>
          </a:p>
        </p:txBody>
      </p:sp>
    </p:spTree>
    <p:extLst>
      <p:ext uri="{BB962C8B-B14F-4D97-AF65-F5344CB8AC3E}">
        <p14:creationId xmlns:p14="http://schemas.microsoft.com/office/powerpoint/2010/main" val="918854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5AD4E9-D82F-4937-B966-75BB34EFA638}"/>
              </a:ext>
            </a:extLst>
          </p:cNvPr>
          <p:cNvSpPr>
            <a:spLocks noGrp="1"/>
          </p:cNvSpPr>
          <p:nvPr>
            <p:ph type="title"/>
          </p:nvPr>
        </p:nvSpPr>
        <p:spPr>
          <a:xfrm>
            <a:off x="895044" y="188913"/>
            <a:ext cx="11046130" cy="424732"/>
          </a:xfrm>
        </p:spPr>
        <p:txBody>
          <a:bodyPr vert="horz" lIns="91440" tIns="45720" rIns="91440" bIns="45720" rtlCol="0" anchor="ctr">
            <a:noAutofit/>
          </a:bodyPr>
          <a:lstStyle/>
          <a:p>
            <a:pPr algn="ctr"/>
            <a:r>
              <a:rPr lang="ru-RU" sz="2400" dirty="0">
                <a:latin typeface="Century Gothic" panose="020B0502020202020204" pitchFamily="34" charset="0"/>
              </a:rPr>
              <a:t>Информация о ставках налогов</a:t>
            </a:r>
          </a:p>
        </p:txBody>
      </p:sp>
      <p:sp>
        <p:nvSpPr>
          <p:cNvPr id="3" name="Объект 2">
            <a:extLst>
              <a:ext uri="{FF2B5EF4-FFF2-40B4-BE49-F238E27FC236}">
                <a16:creationId xmlns:a16="http://schemas.microsoft.com/office/drawing/2014/main" id="{47BFFA3D-41E7-4407-98F1-9FCD13BCA982}"/>
              </a:ext>
            </a:extLst>
          </p:cNvPr>
          <p:cNvSpPr>
            <a:spLocks noGrp="1"/>
          </p:cNvSpPr>
          <p:nvPr>
            <p:ph sz="half" idx="1"/>
          </p:nvPr>
        </p:nvSpPr>
        <p:spPr>
          <a:xfrm>
            <a:off x="108644" y="729355"/>
            <a:ext cx="5872425" cy="6057995"/>
          </a:xfrm>
        </p:spPr>
        <p:txBody>
          <a:bodyPr>
            <a:noAutofit/>
          </a:bodyPr>
          <a:lstStyle/>
          <a:p>
            <a:pPr marL="0" indent="0" algn="ctr">
              <a:buNone/>
            </a:pPr>
            <a:r>
              <a:rPr lang="ru-RU" sz="1400" b="1" dirty="0"/>
              <a:t>Налог на имущество </a:t>
            </a:r>
          </a:p>
          <a:p>
            <a:pPr marL="0" indent="0" algn="just">
              <a:buNone/>
            </a:pPr>
            <a:r>
              <a:rPr lang="ru-RU" sz="1100" dirty="0"/>
              <a:t>В соответствии с главой 32 Налогового кодекса Российской Федерации, решением Совета депутатов </a:t>
            </a:r>
            <a:r>
              <a:rPr lang="ru-RU" sz="1100" dirty="0" err="1"/>
              <a:t>г.Долгопрудного</a:t>
            </a:r>
            <a:r>
              <a:rPr lang="ru-RU" sz="1100" dirty="0"/>
              <a:t> от 19.11.2014 № 24-нр «О налоге на имущество физических лиц на территории городского округа Долгопрудный» определены </a:t>
            </a:r>
            <a:r>
              <a:rPr lang="ru-RU" sz="1100" b="1" dirty="0"/>
              <a:t>налоговые ставки в процентах от кадастровой стоимости:</a:t>
            </a:r>
          </a:p>
          <a:p>
            <a:r>
              <a:rPr lang="ru-RU" sz="1100" b="1" dirty="0"/>
              <a:t>Объектов налогообложения, кадастровая стоимость каждого из которых не превышает 300 млн. рублей:</a:t>
            </a:r>
          </a:p>
          <a:p>
            <a:pPr>
              <a:spcBef>
                <a:spcPts val="0"/>
              </a:spcBef>
              <a:buFont typeface="Wingdings" panose="05000000000000000000" pitchFamily="2" charset="2"/>
              <a:buChar char="Ø"/>
            </a:pPr>
            <a:r>
              <a:rPr lang="ru-RU" sz="1100" dirty="0"/>
              <a:t>Квартиры, части квартир, комнаты - 0,1 %.</a:t>
            </a:r>
          </a:p>
          <a:p>
            <a:pPr>
              <a:spcBef>
                <a:spcPts val="0"/>
              </a:spcBef>
              <a:buFont typeface="Wingdings" panose="05000000000000000000" pitchFamily="2" charset="2"/>
              <a:buChar char="Ø"/>
            </a:pPr>
            <a:r>
              <a:rPr lang="ru-RU" sz="1100" dirty="0"/>
              <a:t>Жилые дома, части жилых домов - 0,3 %.</a:t>
            </a:r>
          </a:p>
          <a:p>
            <a:pPr algn="just">
              <a:spcBef>
                <a:spcPts val="0"/>
              </a:spcBef>
              <a:buFont typeface="Wingdings" panose="05000000000000000000" pitchFamily="2" charset="2"/>
              <a:buChar char="Ø"/>
            </a:pPr>
            <a:r>
              <a:rPr lang="ru-RU" sz="1100" dirty="0"/>
              <a:t>Объекты незавершенного строительства в случае, если проектируемым назначением таких объектов является жилой дом, - 0,3 %.</a:t>
            </a:r>
          </a:p>
          <a:p>
            <a:pPr algn="just">
              <a:spcBef>
                <a:spcPts val="0"/>
              </a:spcBef>
              <a:buFont typeface="Wingdings" panose="05000000000000000000" pitchFamily="2" charset="2"/>
              <a:buChar char="Ø"/>
            </a:pPr>
            <a:r>
              <a:rPr lang="ru-RU" sz="1100" dirty="0"/>
              <a:t>Единые недвижимые комплексы, в состав которых входит хотя бы один жилой дом - 0,3 %.</a:t>
            </a:r>
          </a:p>
          <a:p>
            <a:pPr algn="just">
              <a:spcBef>
                <a:spcPts val="0"/>
              </a:spcBef>
              <a:buFont typeface="Wingdings" panose="05000000000000000000" pitchFamily="2" charset="2"/>
              <a:buChar char="Ø"/>
            </a:pPr>
            <a:r>
              <a:rPr lang="ru-RU" sz="1100" dirty="0"/>
              <a:t>Гаражи и </a:t>
            </a:r>
            <a:r>
              <a:rPr lang="ru-RU" sz="1100" dirty="0" err="1"/>
              <a:t>машино</a:t>
            </a:r>
            <a:r>
              <a:rPr lang="ru-RU" sz="1100" dirty="0"/>
              <a:t>-места, в том числе расположенные в объектах налогообложения, указанных в подпункте 2 пункта 2 статьи 406 Налогового кодекса Российской Федерации - 0,3 %.</a:t>
            </a:r>
          </a:p>
          <a:p>
            <a:pPr algn="just">
              <a:spcBef>
                <a:spcPts val="0"/>
              </a:spcBef>
              <a:buFont typeface="Wingdings" panose="05000000000000000000" pitchFamily="2" charset="2"/>
              <a:buChar char="Ø"/>
            </a:pPr>
            <a:r>
              <a:rPr lang="ru-RU" sz="1100" dirty="0"/>
              <a:t>Хозяйственные строения или сооружения, площадь каждого из которых не превышает 50 квадратных метров и которые расположены на земельных участках для ведения личного подсобного хозяйства, огородничества, садоводства или индивидуального жилищного строительства, - 0,3 %.</a:t>
            </a:r>
          </a:p>
          <a:p>
            <a:pPr algn="just"/>
            <a:r>
              <a:rPr lang="ru-RU" sz="1100" b="1" dirty="0"/>
              <a:t>Объектов налогообложения, включенных в перечень, определяемый в соответствии с пунктом 7 статьи 378.2 Налогового кодекса Российской Федерации, в отношении объектов налогообложения, предусмотренных абзацем вторым пункта 10 статьи 378.2 Налогового кодекса Российской Федерации</a:t>
            </a:r>
            <a:r>
              <a:rPr lang="ru-RU" sz="1100" dirty="0"/>
              <a:t>, - в 2015 году - 1,5 %, в 2016 году - 2 %; в 2017 году - 1,5 %; в 2018 году и последующие годы - 2 %.</a:t>
            </a:r>
          </a:p>
          <a:p>
            <a:pPr algn="just"/>
            <a:r>
              <a:rPr lang="ru-RU" sz="1100" b="1" dirty="0"/>
              <a:t>Объектов налогообложения, кадастровая стоимость каждого из которых превышает 300 млн. рублей, </a:t>
            </a:r>
            <a:r>
              <a:rPr lang="ru-RU" sz="1100" dirty="0"/>
              <a:t>- 2 %.</a:t>
            </a:r>
          </a:p>
          <a:p>
            <a:r>
              <a:rPr lang="ru-RU" sz="1100" b="1" dirty="0"/>
              <a:t>Прочих объектов налогообложения </a:t>
            </a:r>
            <a:r>
              <a:rPr lang="ru-RU" sz="1100" dirty="0"/>
              <a:t>- 0,5 %.</a:t>
            </a:r>
          </a:p>
          <a:p>
            <a:endParaRPr lang="ru-RU" sz="1150" dirty="0"/>
          </a:p>
        </p:txBody>
      </p:sp>
      <p:sp>
        <p:nvSpPr>
          <p:cNvPr id="4" name="Объект 3">
            <a:extLst>
              <a:ext uri="{FF2B5EF4-FFF2-40B4-BE49-F238E27FC236}">
                <a16:creationId xmlns:a16="http://schemas.microsoft.com/office/drawing/2014/main" id="{9666DD3F-5CFA-438A-AB0E-70A181A22CA5}"/>
              </a:ext>
            </a:extLst>
          </p:cNvPr>
          <p:cNvSpPr>
            <a:spLocks noGrp="1"/>
          </p:cNvSpPr>
          <p:nvPr>
            <p:ph sz="half" idx="2"/>
          </p:nvPr>
        </p:nvSpPr>
        <p:spPr>
          <a:xfrm>
            <a:off x="6210932" y="620713"/>
            <a:ext cx="5730242" cy="5872175"/>
          </a:xfrm>
        </p:spPr>
        <p:txBody>
          <a:bodyPr>
            <a:noAutofit/>
          </a:bodyPr>
          <a:lstStyle/>
          <a:p>
            <a:pPr marL="0" indent="0" algn="ctr">
              <a:buNone/>
            </a:pPr>
            <a:r>
              <a:rPr lang="ru-RU" sz="1400" b="1" dirty="0"/>
              <a:t>Земельный налог</a:t>
            </a:r>
          </a:p>
          <a:p>
            <a:pPr marL="0" indent="0" algn="just">
              <a:buNone/>
            </a:pPr>
            <a:r>
              <a:rPr lang="ru-RU" sz="1050" dirty="0"/>
              <a:t>В соответствии с главой 31 Налогового кодекса Российской Федерации, решением Совета депутатов г</a:t>
            </a:r>
            <a:r>
              <a:rPr lang="ru-RU" sz="1050" dirty="0" smtClean="0"/>
              <a:t>. Долгопрудного </a:t>
            </a:r>
            <a:r>
              <a:rPr lang="ru-RU" sz="1050" dirty="0"/>
              <a:t>от 22.06.2012 № 95-нр «О земельном налоге на территории городского округа Долгопрудный» определены </a:t>
            </a:r>
            <a:r>
              <a:rPr lang="ru-RU" sz="1050" b="1" dirty="0"/>
              <a:t>налоговые ставки в процентах от кадастровой стоимости земельных участков:</a:t>
            </a:r>
          </a:p>
          <a:p>
            <a:r>
              <a:rPr lang="ru-RU" sz="1050" b="1" dirty="0"/>
              <a:t>0,3 % в отношении земельных участков:</a:t>
            </a:r>
          </a:p>
          <a:p>
            <a:pPr algn="just">
              <a:buFont typeface="Wingdings" panose="05000000000000000000" pitchFamily="2" charset="2"/>
              <a:buChar char="Ø"/>
            </a:pPr>
            <a:r>
              <a:rPr lang="ru-RU" sz="1050" dirty="0"/>
              <a:t>отнесенных к землям сельскохозяйственного назначения или к землям в составе зон сельскохозяйственного использования в городском округе Долгопрудный и используемых для сельскохозяйственного производства;</a:t>
            </a:r>
          </a:p>
          <a:p>
            <a:pPr algn="just">
              <a:buFont typeface="Wingdings" panose="05000000000000000000" pitchFamily="2" charset="2"/>
              <a:buChar char="Ø"/>
            </a:pPr>
            <a:r>
              <a:rPr lang="ru-RU" sz="1050" dirty="0"/>
              <a:t>занятых жилищным фондом (за исключением земельных участков, занятых индивидуальными жилыми домами) и объектами инженерной инфраструктуры жилищно-коммунального комплекса (за исключением доли в праве на земельный участок, приходящейся на объект, не относящийся к жилищному фонду и объектам инженерной инфраструктуры жилищно-коммунального комплекса) или приобретенных (предоставленных) для жилищного строительства (за исключением приобретенных (предоставленных) для индивидуального жилищного строительства);</a:t>
            </a:r>
          </a:p>
          <a:p>
            <a:pPr algn="just">
              <a:buFont typeface="Wingdings" panose="05000000000000000000" pitchFamily="2" charset="2"/>
              <a:buChar char="Ø"/>
            </a:pPr>
            <a:r>
              <a:rPr lang="ru-RU" sz="1050" dirty="0"/>
              <a:t>ограниченных в обороте в соответствии с законодательством Российской Федерации, предоставленных для обеспечения обороны, безопасности и таможенных нужд.</a:t>
            </a:r>
          </a:p>
          <a:p>
            <a:r>
              <a:rPr lang="ru-RU" sz="1050" b="1" dirty="0"/>
              <a:t>0,2 % в отношении земельных участков:</a:t>
            </a:r>
          </a:p>
          <a:p>
            <a:pPr algn="just">
              <a:buFont typeface="Wingdings" panose="05000000000000000000" pitchFamily="2" charset="2"/>
              <a:buChar char="Ø"/>
            </a:pPr>
            <a:r>
              <a:rPr lang="ru-RU" sz="1050" dirty="0"/>
              <a:t>занятых индивидуальными жилыми домами или приобретенных (предоставленных) для индивидуального жилищного строительства и личного подсобного хозяйства (за исключением земельных участков, приобретенных (предоставленных) для индивидуального жилищного строительства, личного подсобного хозяйства, используемых в предпринимательской деятельности).</a:t>
            </a:r>
          </a:p>
          <a:p>
            <a:r>
              <a:rPr lang="ru-RU" sz="1050" b="1" dirty="0"/>
              <a:t>0,25 % в отношении земельных участков:</a:t>
            </a:r>
          </a:p>
          <a:p>
            <a:pPr algn="just">
              <a:buFont typeface="Wingdings" panose="05000000000000000000" pitchFamily="2" charset="2"/>
              <a:buChar char="Ø"/>
            </a:pPr>
            <a:r>
              <a:rPr lang="ru-RU" sz="1050" dirty="0"/>
              <a:t>не используемых в предпринимательской деятельности, приобретенных (предоставленных) для ведения садоводства или огородничества, а также земельных участков общего назначения, предусмотренных Федеральным законом от 29 июля 2017 года № 217-ФЗ «О ведении гражданами садоводства и огородничества для собственных нужд и о внесении изменений в отдельные законодательные акты Российской Федерации».</a:t>
            </a:r>
          </a:p>
          <a:p>
            <a:r>
              <a:rPr lang="ru-RU" sz="1050" b="1" dirty="0"/>
              <a:t>1,5 % в отношении прочих земельных участков.</a:t>
            </a:r>
          </a:p>
        </p:txBody>
      </p:sp>
      <p:sp>
        <p:nvSpPr>
          <p:cNvPr id="5" name="Номер слайда 4">
            <a:extLst>
              <a:ext uri="{FF2B5EF4-FFF2-40B4-BE49-F238E27FC236}">
                <a16:creationId xmlns:a16="http://schemas.microsoft.com/office/drawing/2014/main" id="{CFD87070-E5A5-427B-9BE8-DF26682B2B13}"/>
              </a:ext>
            </a:extLst>
          </p:cNvPr>
          <p:cNvSpPr>
            <a:spLocks noGrp="1"/>
          </p:cNvSpPr>
          <p:nvPr>
            <p:ph type="sldNum" sz="quarter" idx="12"/>
          </p:nvPr>
        </p:nvSpPr>
        <p:spPr/>
        <p:txBody>
          <a:bodyPr/>
          <a:lstStyle/>
          <a:p>
            <a:fld id="{E4EB6E89-BA87-4003-BD23-6BDF40F3EBED}" type="slidenum">
              <a:rPr lang="ru-RU" smtClean="0"/>
              <a:pPr/>
              <a:t>33</a:t>
            </a:fld>
            <a:endParaRPr lang="ru-RU"/>
          </a:p>
        </p:txBody>
      </p:sp>
      <p:pic>
        <p:nvPicPr>
          <p:cNvPr id="7" name="Объект 6">
            <a:extLst>
              <a:ext uri="{FF2B5EF4-FFF2-40B4-BE49-F238E27FC236}">
                <a16:creationId xmlns:a16="http://schemas.microsoft.com/office/drawing/2014/main" id="{65217EBB-E8F3-456D-80D3-533CF342F52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45486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C4886C-9325-4E7F-92C2-A52B991832F9}"/>
              </a:ext>
            </a:extLst>
          </p:cNvPr>
          <p:cNvSpPr>
            <a:spLocks noGrp="1"/>
          </p:cNvSpPr>
          <p:nvPr>
            <p:ph type="title"/>
          </p:nvPr>
        </p:nvSpPr>
        <p:spPr>
          <a:xfrm>
            <a:off x="904240" y="188913"/>
            <a:ext cx="11115040" cy="1015663"/>
          </a:xfrm>
        </p:spPr>
        <p:txBody>
          <a:bodyPr vert="horz" lIns="91440" tIns="45720" rIns="91440" bIns="45720" rtlCol="0" anchor="ctr">
            <a:normAutofit fontScale="90000"/>
          </a:bodyPr>
          <a:lstStyle/>
          <a:p>
            <a:pPr algn="ctr">
              <a:lnSpc>
                <a:spcPct val="90000"/>
              </a:lnSpc>
            </a:pPr>
            <a:r>
              <a:rPr lang="ru-RU" sz="2400" dirty="0">
                <a:solidFill>
                  <a:schemeClr val="tx1"/>
                </a:solidFill>
              </a:rPr>
              <a:t>Реестр налоговых льгот по земельному налогу, установленных решением Совета депутатов </a:t>
            </a:r>
            <a:r>
              <a:rPr lang="ru-RU" sz="2400" dirty="0" err="1">
                <a:solidFill>
                  <a:schemeClr val="tx1"/>
                </a:solidFill>
              </a:rPr>
              <a:t>г.Долгопрудного</a:t>
            </a:r>
            <a:r>
              <a:rPr lang="ru-RU" sz="2400" dirty="0">
                <a:solidFill>
                  <a:schemeClr val="tx1"/>
                </a:solidFill>
              </a:rPr>
              <a:t> от 22.06.2012  № 95-нр «О земельном налоге на территории городского округа Долгопрудный»</a:t>
            </a:r>
          </a:p>
        </p:txBody>
      </p:sp>
      <p:graphicFrame>
        <p:nvGraphicFramePr>
          <p:cNvPr id="5" name="Объект 4">
            <a:extLst>
              <a:ext uri="{FF2B5EF4-FFF2-40B4-BE49-F238E27FC236}">
                <a16:creationId xmlns:a16="http://schemas.microsoft.com/office/drawing/2014/main" id="{DB84A273-9F30-42D0-A9F6-17B7899F2011}"/>
              </a:ext>
            </a:extLst>
          </p:cNvPr>
          <p:cNvGraphicFramePr>
            <a:graphicFrameLocks noGrp="1"/>
          </p:cNvGraphicFramePr>
          <p:nvPr>
            <p:ph idx="1"/>
            <p:extLst>
              <p:ext uri="{D42A27DB-BD31-4B8C-83A1-F6EECF244321}">
                <p14:modId xmlns:p14="http://schemas.microsoft.com/office/powerpoint/2010/main" val="226967448"/>
              </p:ext>
            </p:extLst>
          </p:nvPr>
        </p:nvGraphicFramePr>
        <p:xfrm>
          <a:off x="153910" y="1249954"/>
          <a:ext cx="11865371" cy="4891496"/>
        </p:xfrm>
        <a:graphic>
          <a:graphicData uri="http://schemas.openxmlformats.org/drawingml/2006/table">
            <a:tbl>
              <a:tblPr firstRow="1" firstCol="1" bandRow="1" bandCol="1">
                <a:tableStyleId>{5C22544A-7EE6-4342-B048-85BDC9FD1C3A}</a:tableStyleId>
              </a:tblPr>
              <a:tblGrid>
                <a:gridCol w="407405">
                  <a:extLst>
                    <a:ext uri="{9D8B030D-6E8A-4147-A177-3AD203B41FA5}">
                      <a16:colId xmlns:a16="http://schemas.microsoft.com/office/drawing/2014/main" val="1321127670"/>
                    </a:ext>
                  </a:extLst>
                </a:gridCol>
                <a:gridCol w="4481465">
                  <a:extLst>
                    <a:ext uri="{9D8B030D-6E8A-4147-A177-3AD203B41FA5}">
                      <a16:colId xmlns:a16="http://schemas.microsoft.com/office/drawing/2014/main" val="2385509948"/>
                    </a:ext>
                  </a:extLst>
                </a:gridCol>
                <a:gridCol w="1113576">
                  <a:extLst>
                    <a:ext uri="{9D8B030D-6E8A-4147-A177-3AD203B41FA5}">
                      <a16:colId xmlns:a16="http://schemas.microsoft.com/office/drawing/2014/main" val="1121755877"/>
                    </a:ext>
                  </a:extLst>
                </a:gridCol>
                <a:gridCol w="1213165">
                  <a:extLst>
                    <a:ext uri="{9D8B030D-6E8A-4147-A177-3AD203B41FA5}">
                      <a16:colId xmlns:a16="http://schemas.microsoft.com/office/drawing/2014/main" val="2278974439"/>
                    </a:ext>
                  </a:extLst>
                </a:gridCol>
                <a:gridCol w="1204111">
                  <a:extLst>
                    <a:ext uri="{9D8B030D-6E8A-4147-A177-3AD203B41FA5}">
                      <a16:colId xmlns:a16="http://schemas.microsoft.com/office/drawing/2014/main" val="2270281270"/>
                    </a:ext>
                  </a:extLst>
                </a:gridCol>
                <a:gridCol w="1167897">
                  <a:extLst>
                    <a:ext uri="{9D8B030D-6E8A-4147-A177-3AD203B41FA5}">
                      <a16:colId xmlns:a16="http://schemas.microsoft.com/office/drawing/2014/main" val="3225516840"/>
                    </a:ext>
                  </a:extLst>
                </a:gridCol>
                <a:gridCol w="1176950">
                  <a:extLst>
                    <a:ext uri="{9D8B030D-6E8A-4147-A177-3AD203B41FA5}">
                      <a16:colId xmlns:a16="http://schemas.microsoft.com/office/drawing/2014/main" val="684575697"/>
                    </a:ext>
                  </a:extLst>
                </a:gridCol>
                <a:gridCol w="1100802">
                  <a:extLst>
                    <a:ext uri="{9D8B030D-6E8A-4147-A177-3AD203B41FA5}">
                      <a16:colId xmlns:a16="http://schemas.microsoft.com/office/drawing/2014/main" val="838502170"/>
                    </a:ext>
                  </a:extLst>
                </a:gridCol>
              </a:tblGrid>
              <a:tr h="433991">
                <a:tc rowSpan="2">
                  <a:txBody>
                    <a:bodyPr/>
                    <a:lstStyle/>
                    <a:p>
                      <a:pPr marR="176530">
                        <a:lnSpc>
                          <a:spcPct val="150000"/>
                        </a:lnSpc>
                        <a:spcAft>
                          <a:spcPts val="0"/>
                        </a:spcAft>
                      </a:pPr>
                      <a:r>
                        <a:rPr lang="ru-RU" sz="1000" dirty="0">
                          <a:effectLst/>
                        </a:rPr>
                        <a:t> </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20000"/>
                        <a:lumOff val="80000"/>
                      </a:schemeClr>
                    </a:solidFill>
                  </a:tcPr>
                </a:tc>
                <a:tc rowSpan="2">
                  <a:txBody>
                    <a:bodyPr/>
                    <a:lstStyle/>
                    <a:p>
                      <a:pPr marR="176530">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 </a:t>
                      </a:r>
                    </a:p>
                    <a:p>
                      <a:pPr marR="176530" algn="ctr">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Наименование льготы</a:t>
                      </a: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rowSpan="2">
                  <a:txBody>
                    <a:bodyPr/>
                    <a:lstStyle/>
                    <a:p>
                      <a:pPr marR="176530" algn="ctr">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Установленный размер </a:t>
                      </a:r>
                      <a:r>
                        <a:rPr lang="ru-RU" sz="900" dirty="0" smtClean="0">
                          <a:solidFill>
                            <a:schemeClr val="accent3">
                              <a:lumMod val="50000"/>
                            </a:schemeClr>
                          </a:solidFill>
                          <a:effectLst/>
                          <a:latin typeface="Arial" panose="020B0604020202020204" pitchFamily="34" charset="0"/>
                          <a:cs typeface="Arial" panose="020B0604020202020204" pitchFamily="34" charset="0"/>
                        </a:rPr>
                        <a:t>льготы</a:t>
                      </a:r>
                      <a:endParaRPr lang="ru-RU" sz="900" dirty="0">
                        <a:solidFill>
                          <a:schemeClr val="accent3">
                            <a:lumMod val="50000"/>
                          </a:schemeClr>
                        </a:solidFill>
                        <a:effectLst/>
                        <a:latin typeface="Arial" panose="020B0604020202020204" pitchFamily="34" charset="0"/>
                        <a:cs typeface="Arial" panose="020B0604020202020204" pitchFamily="34" charset="0"/>
                      </a:endParaRPr>
                    </a:p>
                  </a:txBody>
                  <a:tcPr marL="31459" marR="31459" marT="0" marB="0">
                    <a:solidFill>
                      <a:schemeClr val="accent5">
                        <a:lumMod val="40000"/>
                        <a:lumOff val="60000"/>
                      </a:schemeClr>
                    </a:solidFill>
                  </a:tcPr>
                </a:tc>
                <a:tc gridSpan="5">
                  <a:txBody>
                    <a:bodyPr/>
                    <a:lstStyle/>
                    <a:p>
                      <a:pPr marR="176530" algn="ctr">
                        <a:lnSpc>
                          <a:spcPct val="150000"/>
                        </a:lnSpc>
                        <a:spcAft>
                          <a:spcPts val="0"/>
                        </a:spcAft>
                      </a:pPr>
                      <a:r>
                        <a:rPr lang="ru-RU" sz="900" dirty="0" smtClean="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rPr>
                        <a:t>Оценка налоговых расходов в связи с предоставлением льгот</a:t>
                      </a: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extLst>
                  <a:ext uri="{0D108BD9-81ED-4DB2-BD59-A6C34878D82A}">
                    <a16:rowId xmlns:a16="http://schemas.microsoft.com/office/drawing/2014/main" val="3363464494"/>
                  </a:ext>
                </a:extLst>
              </a:tr>
              <a:tr h="131197">
                <a:tc vMerge="1">
                  <a:txBody>
                    <a:bodyPr/>
                    <a:lstStyle/>
                    <a:p>
                      <a:endParaRPr lang="ru-RU"/>
                    </a:p>
                  </a:txBody>
                  <a:tcPr/>
                </a:tc>
                <a:tc vMerge="1">
                  <a:txBody>
                    <a:bodyPr/>
                    <a:lstStyle/>
                    <a:p>
                      <a:endParaRPr lang="ru-RU"/>
                    </a:p>
                  </a:txBody>
                  <a:tcPr/>
                </a:tc>
                <a:tc vMerge="1">
                  <a:txBody>
                    <a:bodyPr/>
                    <a:lstStyle/>
                    <a:p>
                      <a:pPr marR="176530" algn="ctr">
                        <a:lnSpc>
                          <a:spcPct val="150000"/>
                        </a:lnSpc>
                        <a:spcAft>
                          <a:spcPts val="0"/>
                        </a:spcAft>
                      </a:pP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algn="ctr" fontAlgn="b"/>
                      <a:r>
                        <a:rPr lang="ru-RU" sz="1100" b="1" u="none" strike="noStrike" dirty="0">
                          <a:effectLst/>
                        </a:rPr>
                        <a:t>Отчет </a:t>
                      </a:r>
                      <a:r>
                        <a:rPr lang="ru-RU" sz="1100" b="1" u="none" strike="noStrike" dirty="0" smtClean="0">
                          <a:effectLst/>
                        </a:rPr>
                        <a:t>2023 год, тыс. руб.</a:t>
                      </a:r>
                      <a:endParaRPr lang="ru-RU" sz="1100" b="1" i="0" u="none" strike="noStrike" dirty="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smtClean="0">
                          <a:effectLst/>
                        </a:rPr>
                        <a:t>Оценка 2024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smtClean="0">
                          <a:effectLst/>
                        </a:rPr>
                        <a:t>Прогноз 2025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a:effectLst/>
                        </a:rPr>
                        <a:t>Прогноз </a:t>
                      </a:r>
                      <a:r>
                        <a:rPr lang="ru-RU" sz="1100" b="1" u="none" strike="noStrike" dirty="0" smtClean="0">
                          <a:effectLst/>
                        </a:rPr>
                        <a:t>2026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a:effectLst/>
                        </a:rPr>
                        <a:t>Прогноз </a:t>
                      </a:r>
                      <a:r>
                        <a:rPr lang="ru-RU" sz="1100" b="1" u="none" strike="noStrike" dirty="0" smtClean="0">
                          <a:effectLst/>
                        </a:rPr>
                        <a:t>2027 год, тыс. </a:t>
                      </a:r>
                      <a:r>
                        <a:rPr lang="ru-RU" sz="1100" b="1" u="none" strike="noStrike" smtClean="0">
                          <a:effectLst/>
                        </a:rPr>
                        <a:t>руб.</a:t>
                      </a:r>
                      <a:endParaRPr lang="ru-RU" sz="1100" b="1" i="0" u="none" strike="noStrike" smtClean="0">
                        <a:effectLst/>
                        <a:latin typeface="Arial" panose="020B0604020202020204" pitchFamily="34" charset="0"/>
                      </a:endParaRPr>
                    </a:p>
                  </a:txBody>
                  <a:tcPr marL="7425" marR="7425" marT="7425" marB="0" anchor="b"/>
                </a:tc>
                <a:extLst>
                  <a:ext uri="{0D108BD9-81ED-4DB2-BD59-A6C34878D82A}">
                    <a16:rowId xmlns:a16="http://schemas.microsoft.com/office/drawing/2014/main" val="967480096"/>
                  </a:ext>
                </a:extLst>
              </a:tr>
              <a:tr h="327851">
                <a:tc>
                  <a:txBody>
                    <a:bodyPr/>
                    <a:lstStyle/>
                    <a:p>
                      <a:pPr marR="176530">
                        <a:lnSpc>
                          <a:spcPct val="150000"/>
                        </a:lnSpc>
                        <a:spcAft>
                          <a:spcPts val="0"/>
                        </a:spcAft>
                      </a:pPr>
                      <a:r>
                        <a:rPr lang="ru-RU" sz="1000" dirty="0">
                          <a:solidFill>
                            <a:schemeClr val="accent3">
                              <a:lumMod val="50000"/>
                            </a:schemeClr>
                          </a:solidFill>
                          <a:effectLst/>
                        </a:rPr>
                        <a:t>1</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a:effectLst/>
                        </a:rPr>
                        <a:t>Герои Советского Союза, Герои Российской Федерации, Герои Социалистического Труда и полные кавалеры орденов Славы, Трудовой Славы и «За службу Родине в Вооруженных Силах СССР»</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rPr>
                        <a:t>100</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p>
                  </a:txBody>
                  <a:tcPr marL="31459" marR="31459" marT="0" marB="0" anchor="ctr"/>
                </a:tc>
                <a:extLst>
                  <a:ext uri="{0D108BD9-81ED-4DB2-BD59-A6C34878D82A}">
                    <a16:rowId xmlns:a16="http://schemas.microsoft.com/office/drawing/2014/main" val="1825609417"/>
                  </a:ext>
                </a:extLst>
              </a:tr>
              <a:tr h="393239">
                <a:tc>
                  <a:txBody>
                    <a:bodyPr/>
                    <a:lstStyle/>
                    <a:p>
                      <a:pPr marR="176530">
                        <a:lnSpc>
                          <a:spcPct val="150000"/>
                        </a:lnSpc>
                        <a:spcAft>
                          <a:spcPts val="0"/>
                        </a:spcAft>
                      </a:pPr>
                      <a:r>
                        <a:rPr lang="ru-RU" sz="1000" dirty="0">
                          <a:solidFill>
                            <a:schemeClr val="accent3">
                              <a:lumMod val="50000"/>
                            </a:schemeClr>
                          </a:solidFill>
                          <a:effectLst/>
                        </a:rPr>
                        <a:t>2</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a:effectLst/>
                        </a:rPr>
                        <a:t>Участники (в том числе инвалиды, ветераны) Великой Отечественной войны, а также граждане, на которых законодательством распространены социальные гарантии и льготы участников Великой Отечественной войны</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rPr>
                        <a:t>100</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2358810388"/>
                  </a:ext>
                </a:extLst>
              </a:tr>
              <a:tr h="113354">
                <a:tc>
                  <a:txBody>
                    <a:bodyPr/>
                    <a:lstStyle/>
                    <a:p>
                      <a:pPr marR="176530">
                        <a:lnSpc>
                          <a:spcPct val="150000"/>
                        </a:lnSpc>
                        <a:spcAft>
                          <a:spcPts val="0"/>
                        </a:spcAft>
                      </a:pPr>
                      <a:r>
                        <a:rPr lang="ru-RU" sz="1000" dirty="0">
                          <a:solidFill>
                            <a:schemeClr val="accent3">
                              <a:lumMod val="50000"/>
                            </a:schemeClr>
                          </a:solidFill>
                          <a:effectLst/>
                        </a:rPr>
                        <a:t>3</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a:effectLst/>
                        </a:rPr>
                        <a:t>Инвалиды 1 и 2 групп, инвалиды с детства</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rPr>
                        <a:t>100</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514,0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514,0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514,0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514,0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514,0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932395290"/>
                  </a:ext>
                </a:extLst>
              </a:tr>
              <a:tr h="214497">
                <a:tc>
                  <a:txBody>
                    <a:bodyPr/>
                    <a:lstStyle/>
                    <a:p>
                      <a:pPr marR="176530">
                        <a:lnSpc>
                          <a:spcPct val="150000"/>
                        </a:lnSpc>
                        <a:spcAft>
                          <a:spcPts val="0"/>
                        </a:spcAft>
                      </a:pPr>
                      <a:r>
                        <a:rPr lang="ru-RU" sz="1000" dirty="0">
                          <a:solidFill>
                            <a:schemeClr val="accent3">
                              <a:lumMod val="50000"/>
                            </a:schemeClr>
                          </a:solidFill>
                          <a:effectLst/>
                        </a:rPr>
                        <a:t>4</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a:effectLst/>
                        </a:rPr>
                        <a:t>Граждане, имеющие на иждивении трех и более несовершеннолетних детей, совокупный доход которых меньше прожиточного минимума</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rPr>
                        <a:t>100</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1 200,0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1 200,0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1 200,0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1 200,0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1 200,0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3249617175"/>
                  </a:ext>
                </a:extLst>
              </a:tr>
              <a:tr h="214497">
                <a:tc>
                  <a:txBody>
                    <a:bodyPr/>
                    <a:lstStyle/>
                    <a:p>
                      <a:pPr marR="176530">
                        <a:lnSpc>
                          <a:spcPct val="150000"/>
                        </a:lnSpc>
                        <a:spcAft>
                          <a:spcPts val="0"/>
                        </a:spcAft>
                      </a:pPr>
                      <a:r>
                        <a:rPr lang="ru-RU" sz="1000" dirty="0">
                          <a:solidFill>
                            <a:schemeClr val="accent3">
                              <a:lumMod val="50000"/>
                            </a:schemeClr>
                          </a:solidFill>
                          <a:effectLst/>
                        </a:rPr>
                        <a:t>5</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a:effectLst/>
                        </a:rPr>
                        <a:t>Одинокие пенсионеры, полученные доходы которых меньше прожиточного минимума</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rPr>
                        <a:t>100</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292616702"/>
                  </a:ext>
                </a:extLst>
              </a:tr>
              <a:tr h="214497">
                <a:tc>
                  <a:txBody>
                    <a:bodyPr/>
                    <a:lstStyle/>
                    <a:p>
                      <a:pPr marR="176530">
                        <a:lnSpc>
                          <a:spcPct val="150000"/>
                        </a:lnSpc>
                        <a:spcAft>
                          <a:spcPts val="0"/>
                        </a:spcAft>
                      </a:pPr>
                      <a:r>
                        <a:rPr lang="ru-RU" sz="1000" dirty="0">
                          <a:solidFill>
                            <a:schemeClr val="accent3">
                              <a:lumMod val="50000"/>
                            </a:schemeClr>
                          </a:solidFill>
                          <a:effectLst/>
                        </a:rPr>
                        <a:t>6</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a:effectLst/>
                        </a:rPr>
                        <a:t>Родители детей-инвалидов, полученные доходы которых меньше прожиточного минимума</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rPr>
                        <a:t>100</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578114460"/>
                  </a:ext>
                </a:extLst>
              </a:tr>
              <a:tr h="441205">
                <a:tc>
                  <a:txBody>
                    <a:bodyPr/>
                    <a:lstStyle/>
                    <a:p>
                      <a:pPr marR="176530">
                        <a:lnSpc>
                          <a:spcPct val="150000"/>
                        </a:lnSpc>
                        <a:spcAft>
                          <a:spcPts val="0"/>
                        </a:spcAft>
                      </a:pPr>
                      <a:r>
                        <a:rPr lang="ru-RU" sz="1000" dirty="0">
                          <a:solidFill>
                            <a:schemeClr val="accent3">
                              <a:lumMod val="50000"/>
                            </a:schemeClr>
                          </a:solidFill>
                          <a:effectLst/>
                        </a:rPr>
                        <a:t>7</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a:effectLst/>
                        </a:rPr>
                        <a:t> Дети-сироты и дети, оставшиеся без попечения родителей, на которых распространяется действие Федерального закона от 21.12.1996 N 159-ФЗ «О дополнительных гарантиях по социальной защите детей-сирот и детей, оставшихся без попечения родителей»</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rPr>
                        <a:t>100</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3339061674"/>
                  </a:ext>
                </a:extLst>
              </a:tr>
              <a:tr h="101144">
                <a:tc>
                  <a:txBody>
                    <a:bodyPr/>
                    <a:lstStyle/>
                    <a:p>
                      <a:pPr marR="176530">
                        <a:lnSpc>
                          <a:spcPct val="150000"/>
                        </a:lnSpc>
                        <a:spcAft>
                          <a:spcPts val="0"/>
                        </a:spcAft>
                      </a:pPr>
                      <a:r>
                        <a:rPr lang="ru-RU" sz="1000" dirty="0" smtClean="0">
                          <a:solidFill>
                            <a:schemeClr val="accent3">
                              <a:lumMod val="50000"/>
                            </a:schemeClr>
                          </a:solidFill>
                          <a:effectLst/>
                        </a:rPr>
                        <a:t>8</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a:effectLst/>
                        </a:rPr>
                        <a:t>Пенсионеры, не имеющие никакого иного дохода, кроме пенсии</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tc>
                <a:tc>
                  <a:txBody>
                    <a:bodyPr/>
                    <a:lstStyle/>
                    <a:p>
                      <a:pPr marR="176530" algn="ctr">
                        <a:lnSpc>
                          <a:spcPct val="150000"/>
                        </a:lnSpc>
                        <a:spcAft>
                          <a:spcPts val="0"/>
                        </a:spcAft>
                      </a:pPr>
                      <a:r>
                        <a:rPr lang="ru-RU" sz="1000" dirty="0">
                          <a:effectLst/>
                        </a:rPr>
                        <a:t>70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nchor="ctr"/>
                </a:tc>
                <a:tc>
                  <a:txBody>
                    <a:bodyPr/>
                    <a:lstStyle/>
                    <a:p>
                      <a:pPr algn="ctr"/>
                      <a:r>
                        <a:rPr lang="ru-RU" sz="1000" dirty="0" smtClean="0">
                          <a:latin typeface="Arial" panose="020B0604020202020204" pitchFamily="34" charset="0"/>
                          <a:cs typeface="Arial" panose="020B0604020202020204" pitchFamily="34" charset="0"/>
                        </a:rPr>
                        <a:t>16 643,0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16 643,0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16 643,0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16 643,0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16 643,0</a:t>
                      </a:r>
                      <a:endParaRPr lang="ru-RU" sz="1000" dirty="0">
                        <a:latin typeface="Arial" panose="020B060402020202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3685860859"/>
                  </a:ext>
                </a:extLst>
              </a:tr>
            </a:tbl>
          </a:graphicData>
        </a:graphic>
      </p:graphicFrame>
      <p:sp>
        <p:nvSpPr>
          <p:cNvPr id="3" name="Номер слайда 2">
            <a:extLst>
              <a:ext uri="{FF2B5EF4-FFF2-40B4-BE49-F238E27FC236}">
                <a16:creationId xmlns:a16="http://schemas.microsoft.com/office/drawing/2014/main" id="{5226E671-B45B-460B-B62C-7D2DD366391A}"/>
              </a:ext>
            </a:extLst>
          </p:cNvPr>
          <p:cNvSpPr>
            <a:spLocks noGrp="1"/>
          </p:cNvSpPr>
          <p:nvPr>
            <p:ph type="sldNum" sz="quarter" idx="12"/>
          </p:nvPr>
        </p:nvSpPr>
        <p:spPr>
          <a:xfrm>
            <a:off x="10879975" y="6486524"/>
            <a:ext cx="1312025" cy="365125"/>
          </a:xfrm>
        </p:spPr>
        <p:txBody>
          <a:bodyPr/>
          <a:lstStyle/>
          <a:p>
            <a:fld id="{F203300F-B5E5-4D9E-9381-383162CC59FB}" type="slidenum">
              <a:rPr lang="ru-RU" smtClean="0">
                <a:solidFill>
                  <a:schemeClr val="accent6">
                    <a:lumMod val="50000"/>
                  </a:schemeClr>
                </a:solidFill>
              </a:rPr>
              <a:t>34</a:t>
            </a:fld>
            <a:endParaRPr lang="ru-RU" dirty="0">
              <a:solidFill>
                <a:schemeClr val="accent6">
                  <a:lumMod val="50000"/>
                </a:schemeClr>
              </a:solidFill>
            </a:endParaRPr>
          </a:p>
        </p:txBody>
      </p:sp>
      <p:pic>
        <p:nvPicPr>
          <p:cNvPr id="7" name="Объект 6">
            <a:extLst>
              <a:ext uri="{FF2B5EF4-FFF2-40B4-BE49-F238E27FC236}">
                <a16:creationId xmlns:a16="http://schemas.microsoft.com/office/drawing/2014/main" id="{E2F56E4A-C71A-423D-A7C6-741292391107}"/>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3803001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C4886C-9325-4E7F-92C2-A52B991832F9}"/>
              </a:ext>
            </a:extLst>
          </p:cNvPr>
          <p:cNvSpPr>
            <a:spLocks noGrp="1"/>
          </p:cNvSpPr>
          <p:nvPr>
            <p:ph type="title"/>
          </p:nvPr>
        </p:nvSpPr>
        <p:spPr>
          <a:xfrm>
            <a:off x="904240" y="188913"/>
            <a:ext cx="11115040" cy="1015663"/>
          </a:xfrm>
        </p:spPr>
        <p:txBody>
          <a:bodyPr vert="horz" lIns="91440" tIns="45720" rIns="91440" bIns="45720" rtlCol="0" anchor="ctr">
            <a:normAutofit fontScale="90000"/>
          </a:bodyPr>
          <a:lstStyle/>
          <a:p>
            <a:pPr algn="ctr">
              <a:lnSpc>
                <a:spcPct val="90000"/>
              </a:lnSpc>
            </a:pPr>
            <a:r>
              <a:rPr lang="ru-RU" sz="2400" dirty="0">
                <a:solidFill>
                  <a:schemeClr val="tx1"/>
                </a:solidFill>
              </a:rPr>
              <a:t>Реестр налоговых льгот по земельному налогу, установленных решением Совета депутатов </a:t>
            </a:r>
            <a:r>
              <a:rPr lang="ru-RU" sz="2400" dirty="0" err="1">
                <a:solidFill>
                  <a:schemeClr val="tx1"/>
                </a:solidFill>
              </a:rPr>
              <a:t>г.Долгопрудного</a:t>
            </a:r>
            <a:r>
              <a:rPr lang="ru-RU" sz="2400" dirty="0">
                <a:solidFill>
                  <a:schemeClr val="tx1"/>
                </a:solidFill>
              </a:rPr>
              <a:t> от 22.06.2012  № 95-нр «О земельном налоге на территории городского округа Долгопрудный»</a:t>
            </a:r>
          </a:p>
        </p:txBody>
      </p:sp>
      <p:graphicFrame>
        <p:nvGraphicFramePr>
          <p:cNvPr id="5" name="Объект 4">
            <a:extLst>
              <a:ext uri="{FF2B5EF4-FFF2-40B4-BE49-F238E27FC236}">
                <a16:creationId xmlns:a16="http://schemas.microsoft.com/office/drawing/2014/main" id="{DB84A273-9F30-42D0-A9F6-17B7899F2011}"/>
              </a:ext>
            </a:extLst>
          </p:cNvPr>
          <p:cNvGraphicFramePr>
            <a:graphicFrameLocks noGrp="1"/>
          </p:cNvGraphicFramePr>
          <p:nvPr>
            <p:ph idx="1"/>
            <p:extLst>
              <p:ext uri="{D42A27DB-BD31-4B8C-83A1-F6EECF244321}">
                <p14:modId xmlns:p14="http://schemas.microsoft.com/office/powerpoint/2010/main" val="1334325941"/>
              </p:ext>
            </p:extLst>
          </p:nvPr>
        </p:nvGraphicFramePr>
        <p:xfrm>
          <a:off x="153909" y="1249954"/>
          <a:ext cx="11865372" cy="5348696"/>
        </p:xfrm>
        <a:graphic>
          <a:graphicData uri="http://schemas.openxmlformats.org/drawingml/2006/table">
            <a:tbl>
              <a:tblPr firstRow="1" firstCol="1" bandRow="1" bandCol="1">
                <a:tableStyleId>{5C22544A-7EE6-4342-B048-85BDC9FD1C3A}</a:tableStyleId>
              </a:tblPr>
              <a:tblGrid>
                <a:gridCol w="407406">
                  <a:extLst>
                    <a:ext uri="{9D8B030D-6E8A-4147-A177-3AD203B41FA5}">
                      <a16:colId xmlns:a16="http://schemas.microsoft.com/office/drawing/2014/main" val="1321127670"/>
                    </a:ext>
                  </a:extLst>
                </a:gridCol>
                <a:gridCol w="4481465">
                  <a:extLst>
                    <a:ext uri="{9D8B030D-6E8A-4147-A177-3AD203B41FA5}">
                      <a16:colId xmlns:a16="http://schemas.microsoft.com/office/drawing/2014/main" val="2385509948"/>
                    </a:ext>
                  </a:extLst>
                </a:gridCol>
                <a:gridCol w="1113576">
                  <a:extLst>
                    <a:ext uri="{9D8B030D-6E8A-4147-A177-3AD203B41FA5}">
                      <a16:colId xmlns:a16="http://schemas.microsoft.com/office/drawing/2014/main" val="1121755877"/>
                    </a:ext>
                  </a:extLst>
                </a:gridCol>
                <a:gridCol w="1213165">
                  <a:extLst>
                    <a:ext uri="{9D8B030D-6E8A-4147-A177-3AD203B41FA5}">
                      <a16:colId xmlns:a16="http://schemas.microsoft.com/office/drawing/2014/main" val="2278974439"/>
                    </a:ext>
                  </a:extLst>
                </a:gridCol>
                <a:gridCol w="1204111">
                  <a:extLst>
                    <a:ext uri="{9D8B030D-6E8A-4147-A177-3AD203B41FA5}">
                      <a16:colId xmlns:a16="http://schemas.microsoft.com/office/drawing/2014/main" val="2270281270"/>
                    </a:ext>
                  </a:extLst>
                </a:gridCol>
                <a:gridCol w="1167897">
                  <a:extLst>
                    <a:ext uri="{9D8B030D-6E8A-4147-A177-3AD203B41FA5}">
                      <a16:colId xmlns:a16="http://schemas.microsoft.com/office/drawing/2014/main" val="3225516840"/>
                    </a:ext>
                  </a:extLst>
                </a:gridCol>
                <a:gridCol w="1176950">
                  <a:extLst>
                    <a:ext uri="{9D8B030D-6E8A-4147-A177-3AD203B41FA5}">
                      <a16:colId xmlns:a16="http://schemas.microsoft.com/office/drawing/2014/main" val="684575697"/>
                    </a:ext>
                  </a:extLst>
                </a:gridCol>
                <a:gridCol w="1100802">
                  <a:extLst>
                    <a:ext uri="{9D8B030D-6E8A-4147-A177-3AD203B41FA5}">
                      <a16:colId xmlns:a16="http://schemas.microsoft.com/office/drawing/2014/main" val="838502170"/>
                    </a:ext>
                  </a:extLst>
                </a:gridCol>
              </a:tblGrid>
              <a:tr h="433991">
                <a:tc rowSpan="2">
                  <a:txBody>
                    <a:bodyPr/>
                    <a:lstStyle/>
                    <a:p>
                      <a:pPr marR="176530">
                        <a:lnSpc>
                          <a:spcPct val="150000"/>
                        </a:lnSpc>
                        <a:spcAft>
                          <a:spcPts val="0"/>
                        </a:spcAft>
                      </a:pPr>
                      <a:r>
                        <a:rPr lang="ru-RU" sz="1000" dirty="0">
                          <a:effectLst/>
                        </a:rPr>
                        <a:t> </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20000"/>
                        <a:lumOff val="80000"/>
                      </a:schemeClr>
                    </a:solidFill>
                  </a:tcPr>
                </a:tc>
                <a:tc rowSpan="2">
                  <a:txBody>
                    <a:bodyPr/>
                    <a:lstStyle/>
                    <a:p>
                      <a:pPr marR="176530">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 </a:t>
                      </a:r>
                    </a:p>
                    <a:p>
                      <a:pPr marR="176530" algn="ctr">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Наименование льготы</a:t>
                      </a: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rowSpan="2">
                  <a:txBody>
                    <a:bodyPr/>
                    <a:lstStyle/>
                    <a:p>
                      <a:pPr marR="176530" algn="ctr">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Установленный размер </a:t>
                      </a:r>
                      <a:r>
                        <a:rPr lang="ru-RU" sz="900" dirty="0" smtClean="0">
                          <a:solidFill>
                            <a:schemeClr val="accent3">
                              <a:lumMod val="50000"/>
                            </a:schemeClr>
                          </a:solidFill>
                          <a:effectLst/>
                          <a:latin typeface="Arial" panose="020B0604020202020204" pitchFamily="34" charset="0"/>
                          <a:cs typeface="Arial" panose="020B0604020202020204" pitchFamily="34" charset="0"/>
                        </a:rPr>
                        <a:t>льготы</a:t>
                      </a:r>
                      <a:endParaRPr lang="ru-RU" sz="900" dirty="0">
                        <a:solidFill>
                          <a:schemeClr val="accent3">
                            <a:lumMod val="50000"/>
                          </a:schemeClr>
                        </a:solidFill>
                        <a:effectLst/>
                        <a:latin typeface="Arial" panose="020B0604020202020204" pitchFamily="34" charset="0"/>
                        <a:cs typeface="Arial" panose="020B0604020202020204" pitchFamily="34" charset="0"/>
                      </a:endParaRPr>
                    </a:p>
                  </a:txBody>
                  <a:tcPr marL="31459" marR="31459" marT="0" marB="0">
                    <a:solidFill>
                      <a:schemeClr val="accent5">
                        <a:lumMod val="40000"/>
                        <a:lumOff val="60000"/>
                      </a:schemeClr>
                    </a:solidFill>
                  </a:tcPr>
                </a:tc>
                <a:tc gridSpan="5">
                  <a:txBody>
                    <a:bodyPr/>
                    <a:lstStyle/>
                    <a:p>
                      <a:pPr marR="176530" algn="ctr">
                        <a:lnSpc>
                          <a:spcPct val="150000"/>
                        </a:lnSpc>
                        <a:spcAft>
                          <a:spcPts val="0"/>
                        </a:spcAft>
                      </a:pPr>
                      <a:r>
                        <a:rPr lang="ru-RU" sz="900" dirty="0" smtClean="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rPr>
                        <a:t>Оценка налоговых расходов в связи с предоставлением льгот</a:t>
                      </a: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extLst>
                  <a:ext uri="{0D108BD9-81ED-4DB2-BD59-A6C34878D82A}">
                    <a16:rowId xmlns:a16="http://schemas.microsoft.com/office/drawing/2014/main" val="3363464494"/>
                  </a:ext>
                </a:extLst>
              </a:tr>
              <a:tr h="131197">
                <a:tc vMerge="1">
                  <a:txBody>
                    <a:bodyPr/>
                    <a:lstStyle/>
                    <a:p>
                      <a:endParaRPr lang="ru-RU"/>
                    </a:p>
                  </a:txBody>
                  <a:tcPr/>
                </a:tc>
                <a:tc vMerge="1">
                  <a:txBody>
                    <a:bodyPr/>
                    <a:lstStyle/>
                    <a:p>
                      <a:endParaRPr lang="ru-RU"/>
                    </a:p>
                  </a:txBody>
                  <a:tcPr/>
                </a:tc>
                <a:tc vMerge="1">
                  <a:txBody>
                    <a:bodyPr/>
                    <a:lstStyle/>
                    <a:p>
                      <a:pPr marR="176530" algn="ctr">
                        <a:lnSpc>
                          <a:spcPct val="150000"/>
                        </a:lnSpc>
                        <a:spcAft>
                          <a:spcPts val="0"/>
                        </a:spcAft>
                      </a:pP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algn="ctr" fontAlgn="b"/>
                      <a:r>
                        <a:rPr lang="ru-RU" sz="1100" b="1" u="none" strike="noStrike" dirty="0">
                          <a:effectLst/>
                        </a:rPr>
                        <a:t>Отчет </a:t>
                      </a:r>
                      <a:r>
                        <a:rPr lang="ru-RU" sz="1100" b="1" u="none" strike="noStrike" dirty="0" smtClean="0">
                          <a:effectLst/>
                        </a:rPr>
                        <a:t>2023 год, тыс. руб.</a:t>
                      </a:r>
                      <a:endParaRPr lang="ru-RU" sz="1100" b="1" i="0" u="none" strike="noStrike" dirty="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smtClean="0">
                          <a:effectLst/>
                        </a:rPr>
                        <a:t>Оценка 2024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smtClean="0">
                          <a:effectLst/>
                        </a:rPr>
                        <a:t>Прогноз 2025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a:effectLst/>
                        </a:rPr>
                        <a:t>Прогноз </a:t>
                      </a:r>
                      <a:r>
                        <a:rPr lang="ru-RU" sz="1100" b="1" u="none" strike="noStrike" dirty="0" smtClean="0">
                          <a:effectLst/>
                        </a:rPr>
                        <a:t>2026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a:effectLst/>
                        </a:rPr>
                        <a:t>Прогноз </a:t>
                      </a:r>
                      <a:r>
                        <a:rPr lang="ru-RU" sz="1100" b="1" u="none" strike="noStrike" dirty="0" smtClean="0">
                          <a:effectLst/>
                        </a:rPr>
                        <a:t>2027 год, тыс. </a:t>
                      </a:r>
                      <a:r>
                        <a:rPr lang="ru-RU" sz="1100" b="1" u="none" strike="noStrike" smtClean="0">
                          <a:effectLst/>
                        </a:rPr>
                        <a:t>руб.</a:t>
                      </a:r>
                      <a:endParaRPr lang="ru-RU" sz="1100" b="1" i="0" u="none" strike="noStrike" smtClean="0">
                        <a:effectLst/>
                        <a:latin typeface="Arial" panose="020B0604020202020204" pitchFamily="34" charset="0"/>
                      </a:endParaRPr>
                    </a:p>
                  </a:txBody>
                  <a:tcPr marL="7425" marR="7425" marT="7425" marB="0" anchor="b"/>
                </a:tc>
                <a:extLst>
                  <a:ext uri="{0D108BD9-81ED-4DB2-BD59-A6C34878D82A}">
                    <a16:rowId xmlns:a16="http://schemas.microsoft.com/office/drawing/2014/main" val="967480096"/>
                  </a:ext>
                </a:extLst>
              </a:tr>
              <a:tr h="327851">
                <a:tc>
                  <a:txBody>
                    <a:bodyPr/>
                    <a:lstStyle/>
                    <a:p>
                      <a:pPr marR="176530">
                        <a:lnSpc>
                          <a:spcPct val="150000"/>
                        </a:lnSpc>
                        <a:spcAft>
                          <a:spcPts val="0"/>
                        </a:spcAft>
                      </a:pPr>
                      <a:r>
                        <a:rPr lang="ru-RU" sz="1000" dirty="0" smtClean="0">
                          <a:solidFill>
                            <a:schemeClr val="accent3">
                              <a:lumMod val="50000"/>
                            </a:schemeClr>
                          </a:solidFill>
                          <a:effectLst/>
                        </a:rPr>
                        <a:t>9</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a:effectLst/>
                        </a:rPr>
                        <a:t>Граждане, подвергшиеся воздействию радиации вследствие катастрофы на Чернобыльской АЭС и других радиационных аварий на атомных объектах гражданского или военного назначения, а также в результате испытаний, учений и иных работ, связанных с любыми видами ядерных установок, включая ядерное оружие и космическую технику</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rPr>
                        <a:t>100</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77,0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77,0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77,0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77,0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77,0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1825609417"/>
                  </a:ext>
                </a:extLst>
              </a:tr>
              <a:tr h="393239">
                <a:tc>
                  <a:txBody>
                    <a:bodyPr/>
                    <a:lstStyle/>
                    <a:p>
                      <a:pPr marR="176530">
                        <a:lnSpc>
                          <a:spcPct val="150000"/>
                        </a:lnSpc>
                        <a:spcAft>
                          <a:spcPts val="0"/>
                        </a:spcAft>
                      </a:pPr>
                      <a:r>
                        <a:rPr lang="ru-RU" sz="1000" dirty="0" smtClean="0">
                          <a:solidFill>
                            <a:schemeClr val="accent3">
                              <a:lumMod val="50000"/>
                            </a:schemeClr>
                          </a:solidFill>
                          <a:effectLst/>
                          <a:latin typeface="+mn-lt"/>
                          <a:ea typeface="+mn-ea"/>
                          <a:cs typeface="+mn-cs"/>
                        </a:rPr>
                        <a:t>10</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a:effectLst/>
                        </a:rPr>
                        <a:t>Налогоплательщики - собственники жилых и нежилых помещений в отношении земельных участков, занятых многоквартирными жилыми домами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rPr>
                        <a:t>100</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2358810388"/>
                  </a:ext>
                </a:extLst>
              </a:tr>
              <a:tr h="113354">
                <a:tc>
                  <a:txBody>
                    <a:bodyPr/>
                    <a:lstStyle/>
                    <a:p>
                      <a:pPr marR="176530">
                        <a:lnSpc>
                          <a:spcPct val="150000"/>
                        </a:lnSpc>
                        <a:spcAft>
                          <a:spcPts val="0"/>
                        </a:spcAft>
                      </a:pPr>
                      <a:r>
                        <a:rPr lang="ru-RU" sz="1000" dirty="0" smtClean="0">
                          <a:solidFill>
                            <a:schemeClr val="accent3">
                              <a:lumMod val="50000"/>
                            </a:schemeClr>
                          </a:solidFill>
                          <a:effectLst/>
                        </a:rPr>
                        <a:t>11</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L="0" algn="just" defTabSz="914400" rtl="0" eaLnBrk="1" latinLnBrk="0" hangingPunct="1">
                        <a:lnSpc>
                          <a:spcPct val="150000"/>
                        </a:lnSpc>
                        <a:spcAft>
                          <a:spcPts val="0"/>
                        </a:spcAft>
                      </a:pPr>
                      <a:r>
                        <a:rPr lang="ru-RU" sz="1000" kern="1200" dirty="0" smtClean="0">
                          <a:solidFill>
                            <a:schemeClr val="dk1"/>
                          </a:solidFill>
                          <a:effectLst/>
                          <a:latin typeface="+mn-lt"/>
                          <a:ea typeface="+mn-ea"/>
                          <a:cs typeface="+mn-cs"/>
                        </a:rPr>
                        <a:t>Ветераны и инвалиды боевых действий </a:t>
                      </a:r>
                      <a:endParaRPr lang="ru-RU" sz="1000" kern="1200" dirty="0">
                        <a:solidFill>
                          <a:schemeClr val="dk1"/>
                        </a:solidFill>
                        <a:effectLst/>
                        <a:latin typeface="+mn-lt"/>
                        <a:ea typeface="+mn-ea"/>
                        <a:cs typeface="+mn-cs"/>
                      </a:endParaRPr>
                    </a:p>
                  </a:txBody>
                  <a:tcPr marL="16680" marR="16680" marT="0" marB="0"/>
                </a:tc>
                <a:tc>
                  <a:txBody>
                    <a:bodyPr/>
                    <a:lstStyle/>
                    <a:p>
                      <a:pPr marR="176530" algn="ctr">
                        <a:lnSpc>
                          <a:spcPct val="150000"/>
                        </a:lnSpc>
                        <a:spcAft>
                          <a:spcPts val="0"/>
                        </a:spcAft>
                      </a:pP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100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932395290"/>
                  </a:ext>
                </a:extLst>
              </a:tr>
              <a:tr h="214497">
                <a:tc>
                  <a:txBody>
                    <a:bodyPr/>
                    <a:lstStyle/>
                    <a:p>
                      <a:pPr marR="176530">
                        <a:lnSpc>
                          <a:spcPct val="150000"/>
                        </a:lnSpc>
                        <a:spcAft>
                          <a:spcPts val="0"/>
                        </a:spcAft>
                      </a:pPr>
                      <a:r>
                        <a:rPr lang="ru-RU" sz="1000" dirty="0" smtClean="0">
                          <a:solidFill>
                            <a:schemeClr val="accent3">
                              <a:lumMod val="50000"/>
                            </a:schemeClr>
                          </a:solidFill>
                          <a:effectLst/>
                        </a:rPr>
                        <a:t>12</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gn="just">
                        <a:lnSpc>
                          <a:spcPct val="150000"/>
                        </a:lnSpc>
                        <a:spcAft>
                          <a:spcPts val="0"/>
                        </a:spcAft>
                      </a:pPr>
                      <a:r>
                        <a:rPr lang="ru-RU" sz="1000" dirty="0" smtClean="0">
                          <a:effectLst/>
                        </a:rPr>
                        <a:t>Женщины, которым в установленном порядке присвоено почетное звание "Мать-героиня" (в отношении одного земельного участка)</a:t>
                      </a:r>
                    </a:p>
                  </a:txBody>
                  <a:tcPr marL="16680" marR="16680" marT="0" marB="0"/>
                </a:tc>
                <a:tc>
                  <a:txBody>
                    <a:bodyPr/>
                    <a:lstStyle/>
                    <a:p>
                      <a:pPr marR="176530" algn="ctr">
                        <a:lnSpc>
                          <a:spcPct val="150000"/>
                        </a:lnSpc>
                        <a:spcAft>
                          <a:spcPts val="0"/>
                        </a:spcAft>
                      </a:pP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100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3249617175"/>
                  </a:ext>
                </a:extLst>
              </a:tr>
              <a:tr h="214497">
                <a:tc>
                  <a:txBody>
                    <a:bodyPr/>
                    <a:lstStyle/>
                    <a:p>
                      <a:pPr marR="176530">
                        <a:lnSpc>
                          <a:spcPct val="150000"/>
                        </a:lnSpc>
                        <a:spcAft>
                          <a:spcPts val="0"/>
                        </a:spcAft>
                      </a:pPr>
                      <a:r>
                        <a:rPr lang="ru-RU" sz="1000" dirty="0" smtClean="0">
                          <a:solidFill>
                            <a:schemeClr val="accent3">
                              <a:lumMod val="50000"/>
                            </a:schemeClr>
                          </a:solidFill>
                          <a:effectLst/>
                        </a:rPr>
                        <a:t>13</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a:effectLst/>
                        </a:rPr>
                        <a:t>Жертвы политических репрессий</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tc>
                <a:tc>
                  <a:txBody>
                    <a:bodyPr/>
                    <a:lstStyle/>
                    <a:p>
                      <a:pPr marR="176530" algn="ctr">
                        <a:lnSpc>
                          <a:spcPct val="150000"/>
                        </a:lnSpc>
                        <a:spcAft>
                          <a:spcPts val="0"/>
                        </a:spcAft>
                      </a:pPr>
                      <a:r>
                        <a:rPr lang="ru-RU" sz="1000" dirty="0">
                          <a:effectLst/>
                        </a:rPr>
                        <a:t>70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292616702"/>
                  </a:ext>
                </a:extLst>
              </a:tr>
              <a:tr h="214497">
                <a:tc>
                  <a:txBody>
                    <a:bodyPr/>
                    <a:lstStyle/>
                    <a:p>
                      <a:pPr marR="176530">
                        <a:lnSpc>
                          <a:spcPct val="150000"/>
                        </a:lnSpc>
                        <a:spcAft>
                          <a:spcPts val="0"/>
                        </a:spcAft>
                      </a:pPr>
                      <a:r>
                        <a:rPr lang="ru-RU" sz="1000" dirty="0">
                          <a:solidFill>
                            <a:schemeClr val="accent3">
                              <a:lumMod val="50000"/>
                            </a:schemeClr>
                          </a:solidFill>
                          <a:effectLst/>
                        </a:rPr>
                        <a:t>14</a:t>
                      </a:r>
                      <a:endParaRPr lang="ru-RU" sz="10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solidFill>
                      <a:schemeClr val="accent5">
                        <a:lumMod val="40000"/>
                        <a:lumOff val="60000"/>
                      </a:schemeClr>
                    </a:solidFill>
                  </a:tcPr>
                </a:tc>
                <a:tc>
                  <a:txBody>
                    <a:bodyPr/>
                    <a:lstStyle/>
                    <a:p>
                      <a:pPr marR="176530">
                        <a:lnSpc>
                          <a:spcPct val="150000"/>
                        </a:lnSpc>
                        <a:spcAft>
                          <a:spcPts val="0"/>
                        </a:spcAft>
                      </a:pPr>
                      <a:r>
                        <a:rPr lang="ru-RU" sz="1000" dirty="0">
                          <a:effectLst/>
                        </a:rPr>
                        <a:t>Военнослужащие, граждане, уволенные с военной службы по достижении предельного возраста пребывания на военной службе, состоянию здоровья или в связи с организационно-штатными мероприятиями и имеющие общую продолжительность военной службы двадцать лет и более, члены семей военнослужащих и сотрудников органов внутренних дел, сотрудников Государственной противопожарной службы, сотрудников учреждений и органов уголовно-исполнительной системы, потерявшие кормильца при исполнении им служебных обязанностей</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tc>
                <a:tc>
                  <a:txBody>
                    <a:bodyPr/>
                    <a:lstStyle/>
                    <a:p>
                      <a:pPr marR="176530" algn="ctr">
                        <a:lnSpc>
                          <a:spcPct val="150000"/>
                        </a:lnSpc>
                        <a:spcAft>
                          <a:spcPts val="0"/>
                        </a:spcAft>
                      </a:pPr>
                      <a:r>
                        <a:rPr lang="ru-RU" sz="1000" dirty="0">
                          <a:effectLst/>
                        </a:rPr>
                        <a:t>70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156,0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156,0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156,0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156,0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156,0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578114460"/>
                  </a:ext>
                </a:extLst>
              </a:tr>
            </a:tbl>
          </a:graphicData>
        </a:graphic>
      </p:graphicFrame>
      <p:sp>
        <p:nvSpPr>
          <p:cNvPr id="3" name="Номер слайда 2">
            <a:extLst>
              <a:ext uri="{FF2B5EF4-FFF2-40B4-BE49-F238E27FC236}">
                <a16:creationId xmlns:a16="http://schemas.microsoft.com/office/drawing/2014/main" id="{5226E671-B45B-460B-B62C-7D2DD366391A}"/>
              </a:ext>
            </a:extLst>
          </p:cNvPr>
          <p:cNvSpPr>
            <a:spLocks noGrp="1"/>
          </p:cNvSpPr>
          <p:nvPr>
            <p:ph type="sldNum" sz="quarter" idx="12"/>
          </p:nvPr>
        </p:nvSpPr>
        <p:spPr>
          <a:xfrm>
            <a:off x="10879975" y="6486524"/>
            <a:ext cx="1312025" cy="365125"/>
          </a:xfrm>
        </p:spPr>
        <p:txBody>
          <a:bodyPr/>
          <a:lstStyle/>
          <a:p>
            <a:fld id="{F203300F-B5E5-4D9E-9381-383162CC59FB}" type="slidenum">
              <a:rPr lang="ru-RU" smtClean="0">
                <a:solidFill>
                  <a:schemeClr val="accent6">
                    <a:lumMod val="50000"/>
                  </a:schemeClr>
                </a:solidFill>
              </a:rPr>
              <a:t>35</a:t>
            </a:fld>
            <a:endParaRPr lang="ru-RU" dirty="0">
              <a:solidFill>
                <a:schemeClr val="accent6">
                  <a:lumMod val="50000"/>
                </a:schemeClr>
              </a:solidFill>
            </a:endParaRPr>
          </a:p>
        </p:txBody>
      </p:sp>
      <p:pic>
        <p:nvPicPr>
          <p:cNvPr id="7" name="Объект 6">
            <a:extLst>
              <a:ext uri="{FF2B5EF4-FFF2-40B4-BE49-F238E27FC236}">
                <a16:creationId xmlns:a16="http://schemas.microsoft.com/office/drawing/2014/main" id="{E2F56E4A-C71A-423D-A7C6-741292391107}"/>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472420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C4886C-9325-4E7F-92C2-A52B991832F9}"/>
              </a:ext>
            </a:extLst>
          </p:cNvPr>
          <p:cNvSpPr>
            <a:spLocks noGrp="1"/>
          </p:cNvSpPr>
          <p:nvPr>
            <p:ph type="title"/>
          </p:nvPr>
        </p:nvSpPr>
        <p:spPr>
          <a:xfrm>
            <a:off x="904240" y="188913"/>
            <a:ext cx="11115040" cy="1015663"/>
          </a:xfrm>
        </p:spPr>
        <p:txBody>
          <a:bodyPr vert="horz" lIns="91440" tIns="45720" rIns="91440" bIns="45720" rtlCol="0" anchor="ctr">
            <a:normAutofit fontScale="90000"/>
          </a:bodyPr>
          <a:lstStyle/>
          <a:p>
            <a:pPr algn="ctr">
              <a:lnSpc>
                <a:spcPct val="90000"/>
              </a:lnSpc>
            </a:pPr>
            <a:r>
              <a:rPr lang="ru-RU" sz="2400" dirty="0">
                <a:solidFill>
                  <a:schemeClr val="tx1"/>
                </a:solidFill>
              </a:rPr>
              <a:t>Реестр налоговых льгот по земельному налогу, установленных решением Совета депутатов </a:t>
            </a:r>
            <a:r>
              <a:rPr lang="ru-RU" sz="2400" dirty="0" err="1">
                <a:solidFill>
                  <a:schemeClr val="tx1"/>
                </a:solidFill>
              </a:rPr>
              <a:t>г.Долгопрудного</a:t>
            </a:r>
            <a:r>
              <a:rPr lang="ru-RU" sz="2400" dirty="0">
                <a:solidFill>
                  <a:schemeClr val="tx1"/>
                </a:solidFill>
              </a:rPr>
              <a:t> от 22.06.2012  № 95-нр «О земельном налоге на территории городского округа Долгопрудный»</a:t>
            </a:r>
          </a:p>
        </p:txBody>
      </p:sp>
      <p:graphicFrame>
        <p:nvGraphicFramePr>
          <p:cNvPr id="5" name="Объект 4">
            <a:extLst>
              <a:ext uri="{FF2B5EF4-FFF2-40B4-BE49-F238E27FC236}">
                <a16:creationId xmlns:a16="http://schemas.microsoft.com/office/drawing/2014/main" id="{DB84A273-9F30-42D0-A9F6-17B7899F2011}"/>
              </a:ext>
            </a:extLst>
          </p:cNvPr>
          <p:cNvGraphicFramePr>
            <a:graphicFrameLocks noGrp="1"/>
          </p:cNvGraphicFramePr>
          <p:nvPr>
            <p:ph idx="1"/>
            <p:extLst>
              <p:ext uri="{D42A27DB-BD31-4B8C-83A1-F6EECF244321}">
                <p14:modId xmlns:p14="http://schemas.microsoft.com/office/powerpoint/2010/main" val="354648618"/>
              </p:ext>
            </p:extLst>
          </p:nvPr>
        </p:nvGraphicFramePr>
        <p:xfrm>
          <a:off x="153910" y="1249954"/>
          <a:ext cx="11865371" cy="4205696"/>
        </p:xfrm>
        <a:graphic>
          <a:graphicData uri="http://schemas.openxmlformats.org/drawingml/2006/table">
            <a:tbl>
              <a:tblPr firstRow="1" firstCol="1" bandRow="1" bandCol="1">
                <a:tableStyleId>{5C22544A-7EE6-4342-B048-85BDC9FD1C3A}</a:tableStyleId>
              </a:tblPr>
              <a:tblGrid>
                <a:gridCol w="407405">
                  <a:extLst>
                    <a:ext uri="{9D8B030D-6E8A-4147-A177-3AD203B41FA5}">
                      <a16:colId xmlns:a16="http://schemas.microsoft.com/office/drawing/2014/main" val="1321127670"/>
                    </a:ext>
                  </a:extLst>
                </a:gridCol>
                <a:gridCol w="4481465">
                  <a:extLst>
                    <a:ext uri="{9D8B030D-6E8A-4147-A177-3AD203B41FA5}">
                      <a16:colId xmlns:a16="http://schemas.microsoft.com/office/drawing/2014/main" val="2385509948"/>
                    </a:ext>
                  </a:extLst>
                </a:gridCol>
                <a:gridCol w="1113576">
                  <a:extLst>
                    <a:ext uri="{9D8B030D-6E8A-4147-A177-3AD203B41FA5}">
                      <a16:colId xmlns:a16="http://schemas.microsoft.com/office/drawing/2014/main" val="1121755877"/>
                    </a:ext>
                  </a:extLst>
                </a:gridCol>
                <a:gridCol w="1213165">
                  <a:extLst>
                    <a:ext uri="{9D8B030D-6E8A-4147-A177-3AD203B41FA5}">
                      <a16:colId xmlns:a16="http://schemas.microsoft.com/office/drawing/2014/main" val="2278974439"/>
                    </a:ext>
                  </a:extLst>
                </a:gridCol>
                <a:gridCol w="1204111">
                  <a:extLst>
                    <a:ext uri="{9D8B030D-6E8A-4147-A177-3AD203B41FA5}">
                      <a16:colId xmlns:a16="http://schemas.microsoft.com/office/drawing/2014/main" val="2270281270"/>
                    </a:ext>
                  </a:extLst>
                </a:gridCol>
                <a:gridCol w="1167897">
                  <a:extLst>
                    <a:ext uri="{9D8B030D-6E8A-4147-A177-3AD203B41FA5}">
                      <a16:colId xmlns:a16="http://schemas.microsoft.com/office/drawing/2014/main" val="3225516840"/>
                    </a:ext>
                  </a:extLst>
                </a:gridCol>
                <a:gridCol w="1176950">
                  <a:extLst>
                    <a:ext uri="{9D8B030D-6E8A-4147-A177-3AD203B41FA5}">
                      <a16:colId xmlns:a16="http://schemas.microsoft.com/office/drawing/2014/main" val="684575697"/>
                    </a:ext>
                  </a:extLst>
                </a:gridCol>
                <a:gridCol w="1100802">
                  <a:extLst>
                    <a:ext uri="{9D8B030D-6E8A-4147-A177-3AD203B41FA5}">
                      <a16:colId xmlns:a16="http://schemas.microsoft.com/office/drawing/2014/main" val="838502170"/>
                    </a:ext>
                  </a:extLst>
                </a:gridCol>
              </a:tblGrid>
              <a:tr h="433991">
                <a:tc rowSpan="2">
                  <a:txBody>
                    <a:bodyPr/>
                    <a:lstStyle/>
                    <a:p>
                      <a:pPr marR="176530">
                        <a:lnSpc>
                          <a:spcPct val="150000"/>
                        </a:lnSpc>
                        <a:spcAft>
                          <a:spcPts val="0"/>
                        </a:spcAft>
                      </a:pPr>
                      <a:r>
                        <a:rPr lang="ru-RU" sz="1000" dirty="0">
                          <a:effectLst/>
                        </a:rPr>
                        <a:t> </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20000"/>
                        <a:lumOff val="80000"/>
                      </a:schemeClr>
                    </a:solidFill>
                  </a:tcPr>
                </a:tc>
                <a:tc rowSpan="2">
                  <a:txBody>
                    <a:bodyPr/>
                    <a:lstStyle/>
                    <a:p>
                      <a:pPr marR="176530">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 </a:t>
                      </a:r>
                    </a:p>
                    <a:p>
                      <a:pPr marR="176530" algn="ctr">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Наименование льготы</a:t>
                      </a: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rowSpan="2">
                  <a:txBody>
                    <a:bodyPr/>
                    <a:lstStyle/>
                    <a:p>
                      <a:pPr marR="176530" algn="ctr">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Установленный размер </a:t>
                      </a:r>
                      <a:r>
                        <a:rPr lang="ru-RU" sz="900" dirty="0" smtClean="0">
                          <a:solidFill>
                            <a:schemeClr val="accent3">
                              <a:lumMod val="50000"/>
                            </a:schemeClr>
                          </a:solidFill>
                          <a:effectLst/>
                          <a:latin typeface="Arial" panose="020B0604020202020204" pitchFamily="34" charset="0"/>
                          <a:cs typeface="Arial" panose="020B0604020202020204" pitchFamily="34" charset="0"/>
                        </a:rPr>
                        <a:t>льготы</a:t>
                      </a:r>
                      <a:endParaRPr lang="ru-RU" sz="900" dirty="0">
                        <a:solidFill>
                          <a:schemeClr val="accent3">
                            <a:lumMod val="50000"/>
                          </a:schemeClr>
                        </a:solidFill>
                        <a:effectLst/>
                        <a:latin typeface="Arial" panose="020B0604020202020204" pitchFamily="34" charset="0"/>
                        <a:cs typeface="Arial" panose="020B0604020202020204" pitchFamily="34" charset="0"/>
                      </a:endParaRPr>
                    </a:p>
                  </a:txBody>
                  <a:tcPr marL="31459" marR="31459" marT="0" marB="0">
                    <a:solidFill>
                      <a:schemeClr val="accent5">
                        <a:lumMod val="40000"/>
                        <a:lumOff val="60000"/>
                      </a:schemeClr>
                    </a:solidFill>
                  </a:tcPr>
                </a:tc>
                <a:tc gridSpan="5">
                  <a:txBody>
                    <a:bodyPr/>
                    <a:lstStyle/>
                    <a:p>
                      <a:pPr marR="176530" algn="ctr">
                        <a:lnSpc>
                          <a:spcPct val="150000"/>
                        </a:lnSpc>
                        <a:spcAft>
                          <a:spcPts val="0"/>
                        </a:spcAft>
                      </a:pPr>
                      <a:r>
                        <a:rPr lang="ru-RU" sz="900" dirty="0" smtClean="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rPr>
                        <a:t>Оценка налоговых расходов в связи с предоставлением льгот</a:t>
                      </a: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extLst>
                  <a:ext uri="{0D108BD9-81ED-4DB2-BD59-A6C34878D82A}">
                    <a16:rowId xmlns:a16="http://schemas.microsoft.com/office/drawing/2014/main" val="3363464494"/>
                  </a:ext>
                </a:extLst>
              </a:tr>
              <a:tr h="131197">
                <a:tc vMerge="1">
                  <a:txBody>
                    <a:bodyPr/>
                    <a:lstStyle/>
                    <a:p>
                      <a:endParaRPr lang="ru-RU"/>
                    </a:p>
                  </a:txBody>
                  <a:tcPr/>
                </a:tc>
                <a:tc vMerge="1">
                  <a:txBody>
                    <a:bodyPr/>
                    <a:lstStyle/>
                    <a:p>
                      <a:endParaRPr lang="ru-RU"/>
                    </a:p>
                  </a:txBody>
                  <a:tcPr/>
                </a:tc>
                <a:tc vMerge="1">
                  <a:txBody>
                    <a:bodyPr/>
                    <a:lstStyle/>
                    <a:p>
                      <a:pPr marR="176530" algn="ctr">
                        <a:lnSpc>
                          <a:spcPct val="150000"/>
                        </a:lnSpc>
                        <a:spcAft>
                          <a:spcPts val="0"/>
                        </a:spcAft>
                      </a:pP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algn="ctr" fontAlgn="b"/>
                      <a:r>
                        <a:rPr lang="ru-RU" sz="1100" b="1" u="none" strike="noStrike" dirty="0">
                          <a:effectLst/>
                        </a:rPr>
                        <a:t>Отчет </a:t>
                      </a:r>
                      <a:r>
                        <a:rPr lang="ru-RU" sz="1100" b="1" u="none" strike="noStrike" dirty="0" smtClean="0">
                          <a:effectLst/>
                        </a:rPr>
                        <a:t>2023 год, тыс. руб.</a:t>
                      </a:r>
                      <a:endParaRPr lang="ru-RU" sz="1100" b="1" i="0" u="none" strike="noStrike" dirty="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smtClean="0">
                          <a:effectLst/>
                        </a:rPr>
                        <a:t>Оценка 2024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smtClean="0">
                          <a:effectLst/>
                        </a:rPr>
                        <a:t>Прогноз 2025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a:effectLst/>
                        </a:rPr>
                        <a:t>Прогноз </a:t>
                      </a:r>
                      <a:r>
                        <a:rPr lang="ru-RU" sz="1100" b="1" u="none" strike="noStrike" dirty="0" smtClean="0">
                          <a:effectLst/>
                        </a:rPr>
                        <a:t>2026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a:effectLst/>
                        </a:rPr>
                        <a:t>Прогноз </a:t>
                      </a:r>
                      <a:r>
                        <a:rPr lang="ru-RU" sz="1100" b="1" u="none" strike="noStrike" dirty="0" smtClean="0">
                          <a:effectLst/>
                        </a:rPr>
                        <a:t>2027 год, тыс. </a:t>
                      </a:r>
                      <a:r>
                        <a:rPr lang="ru-RU" sz="1100" b="1" u="none" strike="noStrike" smtClean="0">
                          <a:effectLst/>
                        </a:rPr>
                        <a:t>руб.</a:t>
                      </a:r>
                      <a:endParaRPr lang="ru-RU" sz="1100" b="1" i="0" u="none" strike="noStrike" smtClean="0">
                        <a:effectLst/>
                        <a:latin typeface="Arial" panose="020B0604020202020204" pitchFamily="34" charset="0"/>
                      </a:endParaRPr>
                    </a:p>
                  </a:txBody>
                  <a:tcPr marL="7425" marR="7425" marT="7425" marB="0" anchor="b"/>
                </a:tc>
                <a:extLst>
                  <a:ext uri="{0D108BD9-81ED-4DB2-BD59-A6C34878D82A}">
                    <a16:rowId xmlns:a16="http://schemas.microsoft.com/office/drawing/2014/main" val="967480096"/>
                  </a:ext>
                </a:extLst>
              </a:tr>
              <a:tr h="327851">
                <a:tc>
                  <a:txBody>
                    <a:bodyPr/>
                    <a:lstStyle/>
                    <a:p>
                      <a:pPr marR="176530">
                        <a:lnSpc>
                          <a:spcPct val="150000"/>
                        </a:lnSpc>
                        <a:spcAft>
                          <a:spcPts val="0"/>
                        </a:spcAft>
                      </a:pPr>
                      <a:r>
                        <a:rPr lang="ru-RU" sz="1050" dirty="0" smtClean="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15</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gn="just">
                        <a:lnSpc>
                          <a:spcPct val="150000"/>
                        </a:lnSpc>
                        <a:spcAft>
                          <a:spcPts val="0"/>
                        </a:spcAft>
                      </a:pPr>
                      <a:r>
                        <a:rPr lang="ru-RU" sz="1000" dirty="0" smtClean="0">
                          <a:effectLst/>
                        </a:rPr>
                        <a:t>Льготы в виде уменьшения исчисленной суммы земельного налога на 50 процентов в отношении одного земельного участка на территории городского округа Долгопрудный Московской области по выбору налогоплательщика, предназначенного для индивидуального жилищного строительства, личного подсобного хозяйства (приусадебный земельный участок), ведения личного подсобного хозяйства на полевых участках, садоводства и огородничества.</a:t>
                      </a:r>
                    </a:p>
                    <a:p>
                      <a:pPr marR="176530" algn="just">
                        <a:lnSpc>
                          <a:spcPct val="150000"/>
                        </a:lnSpc>
                        <a:spcAft>
                          <a:spcPts val="0"/>
                        </a:spcAft>
                      </a:pPr>
                      <a:r>
                        <a:rPr lang="ru-RU" sz="1000" dirty="0" smtClean="0">
                          <a:effectLst/>
                        </a:rPr>
                        <a:t>Налоговые </a:t>
                      </a:r>
                      <a:r>
                        <a:rPr lang="ru-RU" sz="1000" dirty="0">
                          <a:effectLst/>
                        </a:rPr>
                        <a:t>льготы  предоставляются следующим категориям налогоплательщиков:</a:t>
                      </a:r>
                    </a:p>
                    <a:p>
                      <a:pPr marR="176530" algn="just">
                        <a:lnSpc>
                          <a:spcPct val="150000"/>
                        </a:lnSpc>
                        <a:spcAft>
                          <a:spcPts val="0"/>
                        </a:spcAft>
                      </a:pPr>
                      <a:r>
                        <a:rPr lang="ru-RU" sz="1000" dirty="0">
                          <a:effectLst/>
                        </a:rPr>
                        <a:t>-  малоимущим семьям и малоимущим одиноко проживающим гражданам, среднегодовой доход которых ниже величины прожиточного минимума, установленного в Московской области на душу населения, имеющим в собственности, постоянном (бессрочном) пользовании или пожизненном наследуемом владении вышеуказанные земельные участки. Налоговая льгота предоставляется одному из членов семьи по одному земельному участку.</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tc>
                <a:tc>
                  <a:txBody>
                    <a:bodyPr/>
                    <a:lstStyle/>
                    <a:p>
                      <a:pPr marR="176530" algn="ctr">
                        <a:lnSpc>
                          <a:spcPct val="150000"/>
                        </a:lnSpc>
                        <a:spcAft>
                          <a:spcPts val="0"/>
                        </a:spcAft>
                      </a:pPr>
                      <a:r>
                        <a:rPr lang="ru-RU" sz="1000" dirty="0">
                          <a:effectLst/>
                          <a:latin typeface="Arial" panose="020B0604020202020204" pitchFamily="34" charset="0"/>
                          <a:cs typeface="Arial" panose="020B0604020202020204" pitchFamily="34" charset="0"/>
                        </a:rPr>
                        <a:t>50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16680" marR="16680"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L="0" marR="176530" indent="0" algn="ctr" defTabSz="914400" rtl="0" eaLnBrk="1" fontAlgn="auto" latinLnBrk="0" hangingPunct="1">
                        <a:lnSpc>
                          <a:spcPct val="150000"/>
                        </a:lnSpc>
                        <a:spcBef>
                          <a:spcPts val="0"/>
                        </a:spcBef>
                        <a:spcAft>
                          <a:spcPts val="0"/>
                        </a:spcAft>
                        <a:buClrTx/>
                        <a:buSzTx/>
                        <a:buFontTx/>
                        <a:buNone/>
                        <a:tabLst/>
                        <a:defRPr/>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p>
                  </a:txBody>
                  <a:tcPr marL="31459" marR="31459" marT="0" marB="0" anchor="ctr"/>
                </a:tc>
                <a:tc>
                  <a:txBody>
                    <a:bodyPr/>
                    <a:lstStyle/>
                    <a:p>
                      <a:pPr marL="0" marR="176530" indent="0" algn="ctr" defTabSz="914400" rtl="0" eaLnBrk="1" fontAlgn="auto" latinLnBrk="0" hangingPunct="1">
                        <a:lnSpc>
                          <a:spcPct val="150000"/>
                        </a:lnSpc>
                        <a:spcBef>
                          <a:spcPts val="0"/>
                        </a:spcBef>
                        <a:spcAft>
                          <a:spcPts val="0"/>
                        </a:spcAft>
                        <a:buClrTx/>
                        <a:buSzTx/>
                        <a:buFontTx/>
                        <a:buNone/>
                        <a:tabLst/>
                        <a:defRPr/>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p>
                  </a:txBody>
                  <a:tcPr marL="31459" marR="31459" marT="0" marB="0" anchor="ctr"/>
                </a:tc>
                <a:tc>
                  <a:txBody>
                    <a:bodyPr/>
                    <a:lstStyle/>
                    <a:p>
                      <a:pPr marL="0" marR="176530" indent="0" algn="ctr" defTabSz="914400" rtl="0" eaLnBrk="1" fontAlgn="auto" latinLnBrk="0" hangingPunct="1">
                        <a:lnSpc>
                          <a:spcPct val="150000"/>
                        </a:lnSpc>
                        <a:spcBef>
                          <a:spcPts val="0"/>
                        </a:spcBef>
                        <a:spcAft>
                          <a:spcPts val="0"/>
                        </a:spcAft>
                        <a:buClrTx/>
                        <a:buSzTx/>
                        <a:buFontTx/>
                        <a:buNone/>
                        <a:tabLst/>
                        <a:defRPr/>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p>
                  </a:txBody>
                  <a:tcPr marL="31459" marR="31459" marT="0" marB="0" anchor="ctr"/>
                </a:tc>
                <a:tc>
                  <a:txBody>
                    <a:bodyPr/>
                    <a:lstStyle/>
                    <a:p>
                      <a:pPr marL="0" marR="176530" indent="0" algn="ctr" defTabSz="914400" rtl="0" eaLnBrk="1" fontAlgn="auto" latinLnBrk="0" hangingPunct="1">
                        <a:lnSpc>
                          <a:spcPct val="150000"/>
                        </a:lnSpc>
                        <a:spcBef>
                          <a:spcPts val="0"/>
                        </a:spcBef>
                        <a:spcAft>
                          <a:spcPts val="0"/>
                        </a:spcAft>
                        <a:buClrTx/>
                        <a:buSzTx/>
                        <a:buFontTx/>
                        <a:buNone/>
                        <a:tabLst/>
                        <a:defRPr/>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p>
                  </a:txBody>
                  <a:tcPr marL="31459" marR="31459" marT="0" marB="0" anchor="ctr"/>
                </a:tc>
                <a:extLst>
                  <a:ext uri="{0D108BD9-81ED-4DB2-BD59-A6C34878D82A}">
                    <a16:rowId xmlns:a16="http://schemas.microsoft.com/office/drawing/2014/main" val="1825609417"/>
                  </a:ext>
                </a:extLst>
              </a:tr>
            </a:tbl>
          </a:graphicData>
        </a:graphic>
      </p:graphicFrame>
      <p:sp>
        <p:nvSpPr>
          <p:cNvPr id="3" name="Номер слайда 2">
            <a:extLst>
              <a:ext uri="{FF2B5EF4-FFF2-40B4-BE49-F238E27FC236}">
                <a16:creationId xmlns:a16="http://schemas.microsoft.com/office/drawing/2014/main" id="{5226E671-B45B-460B-B62C-7D2DD366391A}"/>
              </a:ext>
            </a:extLst>
          </p:cNvPr>
          <p:cNvSpPr>
            <a:spLocks noGrp="1"/>
          </p:cNvSpPr>
          <p:nvPr>
            <p:ph type="sldNum" sz="quarter" idx="12"/>
          </p:nvPr>
        </p:nvSpPr>
        <p:spPr>
          <a:xfrm>
            <a:off x="10879975" y="6486524"/>
            <a:ext cx="1312025" cy="365125"/>
          </a:xfrm>
        </p:spPr>
        <p:txBody>
          <a:bodyPr/>
          <a:lstStyle/>
          <a:p>
            <a:fld id="{F203300F-B5E5-4D9E-9381-383162CC59FB}" type="slidenum">
              <a:rPr lang="ru-RU" smtClean="0">
                <a:solidFill>
                  <a:schemeClr val="accent6">
                    <a:lumMod val="50000"/>
                  </a:schemeClr>
                </a:solidFill>
              </a:rPr>
              <a:t>36</a:t>
            </a:fld>
            <a:endParaRPr lang="ru-RU" dirty="0">
              <a:solidFill>
                <a:schemeClr val="accent6">
                  <a:lumMod val="50000"/>
                </a:schemeClr>
              </a:solidFill>
            </a:endParaRPr>
          </a:p>
        </p:txBody>
      </p:sp>
      <p:pic>
        <p:nvPicPr>
          <p:cNvPr id="7" name="Объект 6">
            <a:extLst>
              <a:ext uri="{FF2B5EF4-FFF2-40B4-BE49-F238E27FC236}">
                <a16:creationId xmlns:a16="http://schemas.microsoft.com/office/drawing/2014/main" id="{E2F56E4A-C71A-423D-A7C6-741292391107}"/>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4031798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C4886C-9325-4E7F-92C2-A52B991832F9}"/>
              </a:ext>
            </a:extLst>
          </p:cNvPr>
          <p:cNvSpPr>
            <a:spLocks noGrp="1"/>
          </p:cNvSpPr>
          <p:nvPr>
            <p:ph type="title"/>
          </p:nvPr>
        </p:nvSpPr>
        <p:spPr>
          <a:xfrm>
            <a:off x="904241" y="7355"/>
            <a:ext cx="11115040" cy="1015663"/>
          </a:xfrm>
        </p:spPr>
        <p:txBody>
          <a:bodyPr vert="horz" lIns="91440" tIns="45720" rIns="91440" bIns="45720" rtlCol="0" anchor="ctr">
            <a:normAutofit fontScale="90000"/>
          </a:bodyPr>
          <a:lstStyle/>
          <a:p>
            <a:pPr algn="ctr">
              <a:lnSpc>
                <a:spcPct val="90000"/>
              </a:lnSpc>
            </a:pPr>
            <a:r>
              <a:rPr lang="ru-RU" sz="2400" dirty="0">
                <a:solidFill>
                  <a:schemeClr val="tx1"/>
                </a:solidFill>
              </a:rPr>
              <a:t>Реестр налоговых льгот по земельному налогу, установленных решением Совета депутатов </a:t>
            </a:r>
            <a:r>
              <a:rPr lang="ru-RU" sz="2400" dirty="0" err="1">
                <a:solidFill>
                  <a:schemeClr val="tx1"/>
                </a:solidFill>
              </a:rPr>
              <a:t>г.Долгопрудного</a:t>
            </a:r>
            <a:r>
              <a:rPr lang="ru-RU" sz="2400" dirty="0">
                <a:solidFill>
                  <a:schemeClr val="tx1"/>
                </a:solidFill>
              </a:rPr>
              <a:t> от 22.06.2012  № 95-нр «О земельном налоге на территории городского округа Долгопрудный»</a:t>
            </a:r>
          </a:p>
        </p:txBody>
      </p:sp>
      <p:graphicFrame>
        <p:nvGraphicFramePr>
          <p:cNvPr id="5" name="Объект 4">
            <a:extLst>
              <a:ext uri="{FF2B5EF4-FFF2-40B4-BE49-F238E27FC236}">
                <a16:creationId xmlns:a16="http://schemas.microsoft.com/office/drawing/2014/main" id="{DB84A273-9F30-42D0-A9F6-17B7899F2011}"/>
              </a:ext>
            </a:extLst>
          </p:cNvPr>
          <p:cNvGraphicFramePr>
            <a:graphicFrameLocks noGrp="1"/>
          </p:cNvGraphicFramePr>
          <p:nvPr>
            <p:ph idx="1"/>
            <p:extLst>
              <p:ext uri="{D42A27DB-BD31-4B8C-83A1-F6EECF244321}">
                <p14:modId xmlns:p14="http://schemas.microsoft.com/office/powerpoint/2010/main" val="1460545702"/>
              </p:ext>
            </p:extLst>
          </p:nvPr>
        </p:nvGraphicFramePr>
        <p:xfrm>
          <a:off x="153910" y="976946"/>
          <a:ext cx="11865371" cy="5432907"/>
        </p:xfrm>
        <a:graphic>
          <a:graphicData uri="http://schemas.openxmlformats.org/drawingml/2006/table">
            <a:tbl>
              <a:tblPr firstRow="1" firstCol="1" bandRow="1" bandCol="1">
                <a:tableStyleId>{5C22544A-7EE6-4342-B048-85BDC9FD1C3A}</a:tableStyleId>
              </a:tblPr>
              <a:tblGrid>
                <a:gridCol w="380244">
                  <a:extLst>
                    <a:ext uri="{9D8B030D-6E8A-4147-A177-3AD203B41FA5}">
                      <a16:colId xmlns:a16="http://schemas.microsoft.com/office/drawing/2014/main" val="1321127670"/>
                    </a:ext>
                  </a:extLst>
                </a:gridCol>
                <a:gridCol w="5078995">
                  <a:extLst>
                    <a:ext uri="{9D8B030D-6E8A-4147-A177-3AD203B41FA5}">
                      <a16:colId xmlns:a16="http://schemas.microsoft.com/office/drawing/2014/main" val="2385509948"/>
                    </a:ext>
                  </a:extLst>
                </a:gridCol>
                <a:gridCol w="832918">
                  <a:extLst>
                    <a:ext uri="{9D8B030D-6E8A-4147-A177-3AD203B41FA5}">
                      <a16:colId xmlns:a16="http://schemas.microsoft.com/office/drawing/2014/main" val="1121755877"/>
                    </a:ext>
                  </a:extLst>
                </a:gridCol>
                <a:gridCol w="1176951">
                  <a:extLst>
                    <a:ext uri="{9D8B030D-6E8A-4147-A177-3AD203B41FA5}">
                      <a16:colId xmlns:a16="http://schemas.microsoft.com/office/drawing/2014/main" val="2278974439"/>
                    </a:ext>
                  </a:extLst>
                </a:gridCol>
                <a:gridCol w="1077362">
                  <a:extLst>
                    <a:ext uri="{9D8B030D-6E8A-4147-A177-3AD203B41FA5}">
                      <a16:colId xmlns:a16="http://schemas.microsoft.com/office/drawing/2014/main" val="2270281270"/>
                    </a:ext>
                  </a:extLst>
                </a:gridCol>
                <a:gridCol w="1176951">
                  <a:extLst>
                    <a:ext uri="{9D8B030D-6E8A-4147-A177-3AD203B41FA5}">
                      <a16:colId xmlns:a16="http://schemas.microsoft.com/office/drawing/2014/main" val="3225516840"/>
                    </a:ext>
                  </a:extLst>
                </a:gridCol>
                <a:gridCol w="1041148">
                  <a:extLst>
                    <a:ext uri="{9D8B030D-6E8A-4147-A177-3AD203B41FA5}">
                      <a16:colId xmlns:a16="http://schemas.microsoft.com/office/drawing/2014/main" val="684575697"/>
                    </a:ext>
                  </a:extLst>
                </a:gridCol>
                <a:gridCol w="1100802">
                  <a:extLst>
                    <a:ext uri="{9D8B030D-6E8A-4147-A177-3AD203B41FA5}">
                      <a16:colId xmlns:a16="http://schemas.microsoft.com/office/drawing/2014/main" val="838502170"/>
                    </a:ext>
                  </a:extLst>
                </a:gridCol>
              </a:tblGrid>
              <a:tr h="433991">
                <a:tc rowSpan="2">
                  <a:txBody>
                    <a:bodyPr/>
                    <a:lstStyle/>
                    <a:p>
                      <a:pPr marR="176530">
                        <a:lnSpc>
                          <a:spcPct val="150000"/>
                        </a:lnSpc>
                        <a:spcAft>
                          <a:spcPts val="0"/>
                        </a:spcAft>
                      </a:pPr>
                      <a:r>
                        <a:rPr lang="ru-RU" sz="1000" dirty="0">
                          <a:effectLst/>
                        </a:rPr>
                        <a:t> </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20000"/>
                        <a:lumOff val="80000"/>
                      </a:schemeClr>
                    </a:solidFill>
                  </a:tcPr>
                </a:tc>
                <a:tc rowSpan="2">
                  <a:txBody>
                    <a:bodyPr/>
                    <a:lstStyle/>
                    <a:p>
                      <a:pPr marR="176530">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 </a:t>
                      </a:r>
                    </a:p>
                    <a:p>
                      <a:pPr marR="176530" algn="ctr">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Наименование льготы</a:t>
                      </a: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rowSpan="2">
                  <a:txBody>
                    <a:bodyPr/>
                    <a:lstStyle/>
                    <a:p>
                      <a:pPr marR="176530" algn="ctr">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Установленный размер </a:t>
                      </a:r>
                      <a:r>
                        <a:rPr lang="ru-RU" sz="900" dirty="0" smtClean="0">
                          <a:solidFill>
                            <a:schemeClr val="accent3">
                              <a:lumMod val="50000"/>
                            </a:schemeClr>
                          </a:solidFill>
                          <a:effectLst/>
                          <a:latin typeface="Arial" panose="020B0604020202020204" pitchFamily="34" charset="0"/>
                          <a:cs typeface="Arial" panose="020B0604020202020204" pitchFamily="34" charset="0"/>
                        </a:rPr>
                        <a:t>льготы</a:t>
                      </a:r>
                      <a:endParaRPr lang="ru-RU" sz="900" dirty="0">
                        <a:solidFill>
                          <a:schemeClr val="accent3">
                            <a:lumMod val="50000"/>
                          </a:schemeClr>
                        </a:solidFill>
                        <a:effectLst/>
                        <a:latin typeface="Arial" panose="020B0604020202020204" pitchFamily="34" charset="0"/>
                        <a:cs typeface="Arial" panose="020B0604020202020204" pitchFamily="34" charset="0"/>
                      </a:endParaRPr>
                    </a:p>
                  </a:txBody>
                  <a:tcPr marL="31459" marR="31459" marT="0" marB="0">
                    <a:solidFill>
                      <a:schemeClr val="accent5">
                        <a:lumMod val="40000"/>
                        <a:lumOff val="60000"/>
                      </a:schemeClr>
                    </a:solidFill>
                  </a:tcPr>
                </a:tc>
                <a:tc gridSpan="5">
                  <a:txBody>
                    <a:bodyPr/>
                    <a:lstStyle/>
                    <a:p>
                      <a:pPr marR="176530" algn="ctr">
                        <a:lnSpc>
                          <a:spcPct val="150000"/>
                        </a:lnSpc>
                        <a:spcAft>
                          <a:spcPts val="0"/>
                        </a:spcAft>
                      </a:pPr>
                      <a:r>
                        <a:rPr lang="ru-RU" sz="900" dirty="0" smtClean="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rPr>
                        <a:t>Оценка налоговых расходов в связи с предоставлением льгот</a:t>
                      </a: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extLst>
                  <a:ext uri="{0D108BD9-81ED-4DB2-BD59-A6C34878D82A}">
                    <a16:rowId xmlns:a16="http://schemas.microsoft.com/office/drawing/2014/main" val="3363464494"/>
                  </a:ext>
                </a:extLst>
              </a:tr>
              <a:tr h="131197">
                <a:tc vMerge="1">
                  <a:txBody>
                    <a:bodyPr/>
                    <a:lstStyle/>
                    <a:p>
                      <a:endParaRPr lang="ru-RU"/>
                    </a:p>
                  </a:txBody>
                  <a:tcPr/>
                </a:tc>
                <a:tc vMerge="1">
                  <a:txBody>
                    <a:bodyPr/>
                    <a:lstStyle/>
                    <a:p>
                      <a:endParaRPr lang="ru-RU"/>
                    </a:p>
                  </a:txBody>
                  <a:tcPr/>
                </a:tc>
                <a:tc vMerge="1">
                  <a:txBody>
                    <a:bodyPr/>
                    <a:lstStyle/>
                    <a:p>
                      <a:pPr marR="176530" algn="ctr">
                        <a:lnSpc>
                          <a:spcPct val="150000"/>
                        </a:lnSpc>
                        <a:spcAft>
                          <a:spcPts val="0"/>
                        </a:spcAft>
                      </a:pP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algn="ctr" fontAlgn="b"/>
                      <a:r>
                        <a:rPr lang="ru-RU" sz="1100" b="1" u="none" strike="noStrike" dirty="0">
                          <a:effectLst/>
                        </a:rPr>
                        <a:t>Отчет </a:t>
                      </a:r>
                      <a:r>
                        <a:rPr lang="ru-RU" sz="1100" b="1" u="none" strike="noStrike" dirty="0" smtClean="0">
                          <a:effectLst/>
                        </a:rPr>
                        <a:t>2023 год, тыс. руб.</a:t>
                      </a:r>
                      <a:endParaRPr lang="ru-RU" sz="1100" b="1" i="0" u="none" strike="noStrike" dirty="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smtClean="0">
                          <a:effectLst/>
                        </a:rPr>
                        <a:t>Оценка 2024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smtClean="0">
                          <a:effectLst/>
                        </a:rPr>
                        <a:t>Прогноз 2025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a:effectLst/>
                        </a:rPr>
                        <a:t>Прогноз </a:t>
                      </a:r>
                      <a:r>
                        <a:rPr lang="ru-RU" sz="1100" b="1" u="none" strike="noStrike" dirty="0" smtClean="0">
                          <a:effectLst/>
                        </a:rPr>
                        <a:t>2026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a:effectLst/>
                        </a:rPr>
                        <a:t>Прогноз </a:t>
                      </a:r>
                      <a:r>
                        <a:rPr lang="ru-RU" sz="1100" b="1" u="none" strike="noStrike" dirty="0" smtClean="0">
                          <a:effectLst/>
                        </a:rPr>
                        <a:t>2027 год, тыс. руб.</a:t>
                      </a:r>
                      <a:endParaRPr lang="ru-RU" sz="1100" b="1" i="0" u="none" strike="noStrike" dirty="0" smtClean="0">
                        <a:effectLst/>
                        <a:latin typeface="Arial" panose="020B0604020202020204" pitchFamily="34" charset="0"/>
                      </a:endParaRPr>
                    </a:p>
                  </a:txBody>
                  <a:tcPr marL="7425" marR="7425" marT="7425" marB="0" anchor="b"/>
                </a:tc>
                <a:extLst>
                  <a:ext uri="{0D108BD9-81ED-4DB2-BD59-A6C34878D82A}">
                    <a16:rowId xmlns:a16="http://schemas.microsoft.com/office/drawing/2014/main" val="967480096"/>
                  </a:ext>
                </a:extLst>
              </a:tr>
              <a:tr h="327851">
                <a:tc>
                  <a:txBody>
                    <a:bodyPr/>
                    <a:lstStyle/>
                    <a:p>
                      <a:pPr marR="176530">
                        <a:lnSpc>
                          <a:spcPct val="150000"/>
                        </a:lnSpc>
                        <a:spcAft>
                          <a:spcPts val="0"/>
                        </a:spcAft>
                      </a:pPr>
                      <a:r>
                        <a:rPr lang="ru-RU" sz="1050" dirty="0" smtClean="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16</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gn="just">
                        <a:lnSpc>
                          <a:spcPct val="150000"/>
                        </a:lnSpc>
                        <a:spcAft>
                          <a:spcPts val="0"/>
                        </a:spcAft>
                      </a:pP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лица, заключившие контракт о добровольном содействии в выполнении задач, возложенных на Вооруженные Силы Российской Федерации, принимавшие участие в специальной военной операции на территориях Украины, Донецкой Народной Республики, Луганской Народной Республики, Запорожской области, Херсонской области</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16680" marR="16680"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1825609417"/>
                  </a:ext>
                </a:extLst>
              </a:tr>
              <a:tr h="393239">
                <a:tc>
                  <a:txBody>
                    <a:bodyPr/>
                    <a:lstStyle/>
                    <a:p>
                      <a:pPr marR="176530">
                        <a:lnSpc>
                          <a:spcPct val="150000"/>
                        </a:lnSpc>
                        <a:spcAft>
                          <a:spcPts val="0"/>
                        </a:spcAft>
                      </a:pPr>
                      <a:r>
                        <a:rPr lang="ru-RU" sz="1050" dirty="0" smtClean="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17</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граждане, призванные на военную службу по мобилизации в Вооруженные Силы Российской Федерации в соответствии с Указом Президента Российской Федерации от 21.09.2022 N 647 "Об объявлении частичной мобилизации в Российской Федерации"</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16680" marR="16680"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2358810388"/>
                  </a:ext>
                </a:extLst>
              </a:tr>
              <a:tr h="113354">
                <a:tc>
                  <a:txBody>
                    <a:bodyPr/>
                    <a:lstStyle/>
                    <a:p>
                      <a:pPr marR="176530">
                        <a:lnSpc>
                          <a:spcPct val="150000"/>
                        </a:lnSpc>
                        <a:spcAft>
                          <a:spcPts val="0"/>
                        </a:spcAft>
                      </a:pPr>
                      <a:r>
                        <a:rPr lang="ru-RU" sz="1050" dirty="0" smtClean="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18</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a:effectLst/>
                        </a:rPr>
                        <a:t>Земли  общего пользования муниципального образования</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latin typeface="Arial" panose="020B0604020202020204" pitchFamily="34" charset="0"/>
                          <a:cs typeface="Arial" panose="020B0604020202020204" pitchFamily="34" charset="0"/>
                        </a:rPr>
                        <a:t>100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rowSpan="4">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23 100,0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rowSpan="4">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23 100,0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rowSpan="4">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23 100,0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rowSpan="4">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23 100,0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rowSpan="4">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23 100,0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932395290"/>
                  </a:ext>
                </a:extLst>
              </a:tr>
              <a:tr h="214497">
                <a:tc>
                  <a:txBody>
                    <a:bodyPr/>
                    <a:lstStyle/>
                    <a:p>
                      <a:pPr marR="176530">
                        <a:lnSpc>
                          <a:spcPct val="150000"/>
                        </a:lnSpc>
                        <a:spcAft>
                          <a:spcPts val="0"/>
                        </a:spcAft>
                      </a:pPr>
                      <a:r>
                        <a:rPr lang="ru-RU" sz="1050" dirty="0" smtClean="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19</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a:effectLst/>
                        </a:rPr>
                        <a:t>Земли, предоставляемые для обеспечения деятельности органов муниципальной власти и муниципального управления</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latin typeface="Arial" panose="020B0604020202020204" pitchFamily="34" charset="0"/>
                          <a:cs typeface="Arial" panose="020B0604020202020204" pitchFamily="34" charset="0"/>
                        </a:rPr>
                        <a:t>100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3249617175"/>
                  </a:ext>
                </a:extLst>
              </a:tr>
              <a:tr h="214497">
                <a:tc>
                  <a:txBody>
                    <a:bodyPr/>
                    <a:lstStyle/>
                    <a:p>
                      <a:pPr marR="176530">
                        <a:lnSpc>
                          <a:spcPct val="150000"/>
                        </a:lnSpc>
                        <a:spcAft>
                          <a:spcPts val="0"/>
                        </a:spcAft>
                      </a:pPr>
                      <a:r>
                        <a:rPr lang="ru-RU" sz="1050" dirty="0" smtClean="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20</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gn="just">
                        <a:lnSpc>
                          <a:spcPct val="150000"/>
                        </a:lnSpc>
                        <a:spcAft>
                          <a:spcPts val="0"/>
                        </a:spcAft>
                      </a:pPr>
                      <a:r>
                        <a:rPr lang="ru-RU" sz="1000" dirty="0">
                          <a:effectLst/>
                        </a:rPr>
                        <a:t>Земли, находящиеся в собственности муниципального образования </a:t>
                      </a:r>
                      <a:r>
                        <a:rPr lang="ru-RU" sz="1000" dirty="0" smtClean="0">
                          <a:effectLst/>
                        </a:rPr>
                        <a:t>городской округ </a:t>
                      </a:r>
                      <a:r>
                        <a:rPr lang="ru-RU" sz="1000" dirty="0">
                          <a:effectLst/>
                        </a:rPr>
                        <a:t>Долгопрудный Московской </a:t>
                      </a:r>
                      <a:r>
                        <a:rPr lang="ru-RU" sz="1000" dirty="0" smtClean="0">
                          <a:effectLst/>
                        </a:rPr>
                        <a:t>области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latin typeface="Arial" panose="020B0604020202020204" pitchFamily="34" charset="0"/>
                          <a:cs typeface="Arial" panose="020B0604020202020204" pitchFamily="34" charset="0"/>
                        </a:rPr>
                        <a:t>100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292616702"/>
                  </a:ext>
                </a:extLst>
              </a:tr>
              <a:tr h="214497">
                <a:tc>
                  <a:txBody>
                    <a:bodyPr/>
                    <a:lstStyle/>
                    <a:p>
                      <a:pPr marR="176530">
                        <a:lnSpc>
                          <a:spcPct val="150000"/>
                        </a:lnSpc>
                        <a:spcAft>
                          <a:spcPts val="0"/>
                        </a:spcAft>
                      </a:pPr>
                      <a:r>
                        <a:rPr lang="ru-RU" sz="1050" dirty="0" smtClean="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21</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a:effectLst/>
                        </a:rPr>
                        <a:t>Земли, занятые муниципальным жилищным фондом</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latin typeface="Arial" panose="020B0604020202020204" pitchFamily="34" charset="0"/>
                          <a:cs typeface="Arial" panose="020B0604020202020204" pitchFamily="34" charset="0"/>
                        </a:rPr>
                        <a:t>100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578114460"/>
                  </a:ext>
                </a:extLst>
              </a:tr>
              <a:tr h="441205">
                <a:tc>
                  <a:txBody>
                    <a:bodyPr/>
                    <a:lstStyle/>
                    <a:p>
                      <a:pPr marR="176530">
                        <a:lnSpc>
                          <a:spcPct val="150000"/>
                        </a:lnSpc>
                        <a:spcAft>
                          <a:spcPts val="0"/>
                        </a:spcAft>
                      </a:pPr>
                      <a:r>
                        <a:rPr lang="ru-RU" sz="1050" dirty="0" smtClean="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22</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a:effectLst/>
                        </a:rPr>
                        <a:t>Государственные и муниципальные учреждения Московской области, вид деятельности которых направлен на сопровождение процедуры оформления права муниципальной собственности и собственности Московской области на объекты недвижимости, включая земельные участки.</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tc>
                <a:tc>
                  <a:txBody>
                    <a:bodyPr/>
                    <a:lstStyle/>
                    <a:p>
                      <a:pPr marR="176530" algn="ctr">
                        <a:lnSpc>
                          <a:spcPct val="150000"/>
                        </a:lnSpc>
                        <a:spcAft>
                          <a:spcPts val="0"/>
                        </a:spcAft>
                      </a:pPr>
                      <a:r>
                        <a:rPr lang="ru-RU" sz="1000" dirty="0">
                          <a:effectLst/>
                          <a:latin typeface="Arial" panose="020B0604020202020204" pitchFamily="34" charset="0"/>
                          <a:cs typeface="Arial" panose="020B0604020202020204" pitchFamily="34" charset="0"/>
                        </a:rPr>
                        <a:t>100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16680" marR="16680"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21 314,0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21 314,0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21 314,0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21 314,0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21 314,0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3339061674"/>
                  </a:ext>
                </a:extLst>
              </a:tr>
              <a:tr h="472287">
                <a:tc>
                  <a:txBody>
                    <a:bodyPr/>
                    <a:lstStyle/>
                    <a:p>
                      <a:pPr marR="176530">
                        <a:lnSpc>
                          <a:spcPct val="150000"/>
                        </a:lnSpc>
                        <a:spcAft>
                          <a:spcPts val="0"/>
                        </a:spcAft>
                      </a:pPr>
                      <a:r>
                        <a:rPr lang="ru-RU" sz="1050" dirty="0" smtClean="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23</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algn="just">
                        <a:lnSpc>
                          <a:spcPct val="150000"/>
                        </a:lnSpc>
                        <a:spcAft>
                          <a:spcPts val="0"/>
                        </a:spcAft>
                      </a:pPr>
                      <a:r>
                        <a:rPr lang="ru-RU" sz="1000" dirty="0">
                          <a:effectLst/>
                        </a:rPr>
                        <a:t> Земельные участки под закрытыми для эксплуатации полигонами твердых бытовых отходов</a:t>
                      </a:r>
                      <a:r>
                        <a:rPr lang="ru-RU" sz="1000" dirty="0" smtClean="0">
                          <a:effectLst/>
                        </a:rPr>
                        <a:t>.</a:t>
                      </a:r>
                      <a:endParaRPr lang="ru-RU" sz="1000" dirty="0">
                        <a:effectLst/>
                      </a:endParaRPr>
                    </a:p>
                  </a:txBody>
                  <a:tcPr marL="16680" marR="16680" marT="0" marB="0"/>
                </a:tc>
                <a:tc>
                  <a:txBody>
                    <a:bodyPr/>
                    <a:lstStyle/>
                    <a:p>
                      <a:pPr marR="176530" algn="ctr">
                        <a:lnSpc>
                          <a:spcPct val="150000"/>
                        </a:lnSpc>
                        <a:spcAft>
                          <a:spcPts val="0"/>
                        </a:spcAft>
                      </a:pPr>
                      <a:r>
                        <a:rPr lang="ru-RU" sz="1000" dirty="0">
                          <a:effectLst/>
                          <a:latin typeface="Arial" panose="020B0604020202020204" pitchFamily="34" charset="0"/>
                          <a:cs typeface="Arial" panose="020B0604020202020204" pitchFamily="34" charset="0"/>
                        </a:rPr>
                        <a:t>100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16680" marR="16680" marT="0" marB="0" anchor="ctr"/>
                </a:tc>
                <a:tc>
                  <a:txBody>
                    <a:bodyPr/>
                    <a:lstStyle/>
                    <a:p>
                      <a:pPr algn="ctr"/>
                      <a:r>
                        <a:rPr lang="ru-RU" sz="1000" dirty="0" smtClean="0">
                          <a:latin typeface="Arial" panose="020B0604020202020204" pitchFamily="34" charset="0"/>
                          <a:cs typeface="Arial" panose="020B0604020202020204" pitchFamily="34" charset="0"/>
                        </a:rPr>
                        <a:t>10 449,0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10 449,0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10 449,0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10 449,0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10 449,0</a:t>
                      </a:r>
                      <a:endParaRPr lang="ru-RU" sz="1000" dirty="0">
                        <a:latin typeface="Arial" panose="020B060402020202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3685860859"/>
                  </a:ext>
                </a:extLst>
              </a:tr>
            </a:tbl>
          </a:graphicData>
        </a:graphic>
      </p:graphicFrame>
      <p:sp>
        <p:nvSpPr>
          <p:cNvPr id="3" name="Номер слайда 2">
            <a:extLst>
              <a:ext uri="{FF2B5EF4-FFF2-40B4-BE49-F238E27FC236}">
                <a16:creationId xmlns:a16="http://schemas.microsoft.com/office/drawing/2014/main" id="{5226E671-B45B-460B-B62C-7D2DD366391A}"/>
              </a:ext>
            </a:extLst>
          </p:cNvPr>
          <p:cNvSpPr>
            <a:spLocks noGrp="1"/>
          </p:cNvSpPr>
          <p:nvPr>
            <p:ph type="sldNum" sz="quarter" idx="12"/>
          </p:nvPr>
        </p:nvSpPr>
        <p:spPr>
          <a:xfrm>
            <a:off x="10879975" y="6486524"/>
            <a:ext cx="1312025" cy="365125"/>
          </a:xfrm>
        </p:spPr>
        <p:txBody>
          <a:bodyPr/>
          <a:lstStyle/>
          <a:p>
            <a:fld id="{F203300F-B5E5-4D9E-9381-383162CC59FB}" type="slidenum">
              <a:rPr lang="ru-RU" smtClean="0">
                <a:solidFill>
                  <a:schemeClr val="accent6">
                    <a:lumMod val="50000"/>
                  </a:schemeClr>
                </a:solidFill>
              </a:rPr>
              <a:t>37</a:t>
            </a:fld>
            <a:endParaRPr lang="ru-RU" dirty="0">
              <a:solidFill>
                <a:schemeClr val="accent6">
                  <a:lumMod val="50000"/>
                </a:schemeClr>
              </a:solidFill>
            </a:endParaRPr>
          </a:p>
        </p:txBody>
      </p:sp>
      <p:pic>
        <p:nvPicPr>
          <p:cNvPr id="7" name="Объект 6">
            <a:extLst>
              <a:ext uri="{FF2B5EF4-FFF2-40B4-BE49-F238E27FC236}">
                <a16:creationId xmlns:a16="http://schemas.microsoft.com/office/drawing/2014/main" id="{E2F56E4A-C71A-423D-A7C6-741292391107}"/>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203103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C4886C-9325-4E7F-92C2-A52B991832F9}"/>
              </a:ext>
            </a:extLst>
          </p:cNvPr>
          <p:cNvSpPr>
            <a:spLocks noGrp="1"/>
          </p:cNvSpPr>
          <p:nvPr>
            <p:ph type="title"/>
          </p:nvPr>
        </p:nvSpPr>
        <p:spPr>
          <a:xfrm>
            <a:off x="904241" y="7355"/>
            <a:ext cx="11115040" cy="1015663"/>
          </a:xfrm>
        </p:spPr>
        <p:txBody>
          <a:bodyPr vert="horz" lIns="91440" tIns="45720" rIns="91440" bIns="45720" rtlCol="0" anchor="ctr">
            <a:normAutofit fontScale="90000"/>
          </a:bodyPr>
          <a:lstStyle/>
          <a:p>
            <a:pPr algn="ctr">
              <a:lnSpc>
                <a:spcPct val="90000"/>
              </a:lnSpc>
            </a:pPr>
            <a:r>
              <a:rPr lang="ru-RU" sz="2400" dirty="0">
                <a:solidFill>
                  <a:schemeClr val="tx1"/>
                </a:solidFill>
              </a:rPr>
              <a:t>Реестр налоговых льгот по земельному налогу, установленных решением Совета депутатов </a:t>
            </a:r>
            <a:r>
              <a:rPr lang="ru-RU" sz="2400" dirty="0" err="1">
                <a:solidFill>
                  <a:schemeClr val="tx1"/>
                </a:solidFill>
              </a:rPr>
              <a:t>г.Долгопрудного</a:t>
            </a:r>
            <a:r>
              <a:rPr lang="ru-RU" sz="2400" dirty="0">
                <a:solidFill>
                  <a:schemeClr val="tx1"/>
                </a:solidFill>
              </a:rPr>
              <a:t> от 22.06.2012  № 95-нр «О земельном налоге на территории городского округа Долгопрудный»</a:t>
            </a:r>
          </a:p>
        </p:txBody>
      </p:sp>
      <p:graphicFrame>
        <p:nvGraphicFramePr>
          <p:cNvPr id="5" name="Объект 4">
            <a:extLst>
              <a:ext uri="{FF2B5EF4-FFF2-40B4-BE49-F238E27FC236}">
                <a16:creationId xmlns:a16="http://schemas.microsoft.com/office/drawing/2014/main" id="{DB84A273-9F30-42D0-A9F6-17B7899F2011}"/>
              </a:ext>
            </a:extLst>
          </p:cNvPr>
          <p:cNvGraphicFramePr>
            <a:graphicFrameLocks noGrp="1"/>
          </p:cNvGraphicFramePr>
          <p:nvPr>
            <p:ph idx="1"/>
            <p:extLst>
              <p:ext uri="{D42A27DB-BD31-4B8C-83A1-F6EECF244321}">
                <p14:modId xmlns:p14="http://schemas.microsoft.com/office/powerpoint/2010/main" val="3825336838"/>
              </p:ext>
            </p:extLst>
          </p:nvPr>
        </p:nvGraphicFramePr>
        <p:xfrm>
          <a:off x="153910" y="976946"/>
          <a:ext cx="11865371" cy="2205990"/>
        </p:xfrm>
        <a:graphic>
          <a:graphicData uri="http://schemas.openxmlformats.org/drawingml/2006/table">
            <a:tbl>
              <a:tblPr firstRow="1" firstCol="1" bandRow="1" bandCol="1">
                <a:tableStyleId>{5C22544A-7EE6-4342-B048-85BDC9FD1C3A}</a:tableStyleId>
              </a:tblPr>
              <a:tblGrid>
                <a:gridCol w="380244">
                  <a:extLst>
                    <a:ext uri="{9D8B030D-6E8A-4147-A177-3AD203B41FA5}">
                      <a16:colId xmlns:a16="http://schemas.microsoft.com/office/drawing/2014/main" val="1321127670"/>
                    </a:ext>
                  </a:extLst>
                </a:gridCol>
                <a:gridCol w="5078995">
                  <a:extLst>
                    <a:ext uri="{9D8B030D-6E8A-4147-A177-3AD203B41FA5}">
                      <a16:colId xmlns:a16="http://schemas.microsoft.com/office/drawing/2014/main" val="2385509948"/>
                    </a:ext>
                  </a:extLst>
                </a:gridCol>
                <a:gridCol w="832918">
                  <a:extLst>
                    <a:ext uri="{9D8B030D-6E8A-4147-A177-3AD203B41FA5}">
                      <a16:colId xmlns:a16="http://schemas.microsoft.com/office/drawing/2014/main" val="1121755877"/>
                    </a:ext>
                  </a:extLst>
                </a:gridCol>
                <a:gridCol w="1176951">
                  <a:extLst>
                    <a:ext uri="{9D8B030D-6E8A-4147-A177-3AD203B41FA5}">
                      <a16:colId xmlns:a16="http://schemas.microsoft.com/office/drawing/2014/main" val="2278974439"/>
                    </a:ext>
                  </a:extLst>
                </a:gridCol>
                <a:gridCol w="1077362">
                  <a:extLst>
                    <a:ext uri="{9D8B030D-6E8A-4147-A177-3AD203B41FA5}">
                      <a16:colId xmlns:a16="http://schemas.microsoft.com/office/drawing/2014/main" val="2270281270"/>
                    </a:ext>
                  </a:extLst>
                </a:gridCol>
                <a:gridCol w="1176951">
                  <a:extLst>
                    <a:ext uri="{9D8B030D-6E8A-4147-A177-3AD203B41FA5}">
                      <a16:colId xmlns:a16="http://schemas.microsoft.com/office/drawing/2014/main" val="3225516840"/>
                    </a:ext>
                  </a:extLst>
                </a:gridCol>
                <a:gridCol w="1041148">
                  <a:extLst>
                    <a:ext uri="{9D8B030D-6E8A-4147-A177-3AD203B41FA5}">
                      <a16:colId xmlns:a16="http://schemas.microsoft.com/office/drawing/2014/main" val="684575697"/>
                    </a:ext>
                  </a:extLst>
                </a:gridCol>
                <a:gridCol w="1100802">
                  <a:extLst>
                    <a:ext uri="{9D8B030D-6E8A-4147-A177-3AD203B41FA5}">
                      <a16:colId xmlns:a16="http://schemas.microsoft.com/office/drawing/2014/main" val="838502170"/>
                    </a:ext>
                  </a:extLst>
                </a:gridCol>
              </a:tblGrid>
              <a:tr h="433991">
                <a:tc rowSpan="2">
                  <a:txBody>
                    <a:bodyPr/>
                    <a:lstStyle/>
                    <a:p>
                      <a:pPr marR="176530">
                        <a:lnSpc>
                          <a:spcPct val="150000"/>
                        </a:lnSpc>
                        <a:spcAft>
                          <a:spcPts val="0"/>
                        </a:spcAft>
                      </a:pPr>
                      <a:r>
                        <a:rPr lang="ru-RU" sz="1000" dirty="0">
                          <a:effectLst/>
                        </a:rPr>
                        <a:t> </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20000"/>
                        <a:lumOff val="80000"/>
                      </a:schemeClr>
                    </a:solidFill>
                  </a:tcPr>
                </a:tc>
                <a:tc rowSpan="2">
                  <a:txBody>
                    <a:bodyPr/>
                    <a:lstStyle/>
                    <a:p>
                      <a:pPr marR="176530">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 </a:t>
                      </a:r>
                    </a:p>
                    <a:p>
                      <a:pPr marR="176530" algn="ctr">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Наименование льготы</a:t>
                      </a: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rowSpan="2">
                  <a:txBody>
                    <a:bodyPr/>
                    <a:lstStyle/>
                    <a:p>
                      <a:pPr marR="176530" algn="ctr">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Установленный размер </a:t>
                      </a:r>
                      <a:r>
                        <a:rPr lang="ru-RU" sz="900" dirty="0" smtClean="0">
                          <a:solidFill>
                            <a:schemeClr val="accent3">
                              <a:lumMod val="50000"/>
                            </a:schemeClr>
                          </a:solidFill>
                          <a:effectLst/>
                          <a:latin typeface="Arial" panose="020B0604020202020204" pitchFamily="34" charset="0"/>
                          <a:cs typeface="Arial" panose="020B0604020202020204" pitchFamily="34" charset="0"/>
                        </a:rPr>
                        <a:t>льготы</a:t>
                      </a:r>
                      <a:endParaRPr lang="ru-RU" sz="900" dirty="0">
                        <a:solidFill>
                          <a:schemeClr val="accent3">
                            <a:lumMod val="50000"/>
                          </a:schemeClr>
                        </a:solidFill>
                        <a:effectLst/>
                        <a:latin typeface="Arial" panose="020B0604020202020204" pitchFamily="34" charset="0"/>
                        <a:cs typeface="Arial" panose="020B0604020202020204" pitchFamily="34" charset="0"/>
                      </a:endParaRPr>
                    </a:p>
                  </a:txBody>
                  <a:tcPr marL="31459" marR="31459" marT="0" marB="0">
                    <a:solidFill>
                      <a:schemeClr val="accent5">
                        <a:lumMod val="40000"/>
                        <a:lumOff val="60000"/>
                      </a:schemeClr>
                    </a:solidFill>
                  </a:tcPr>
                </a:tc>
                <a:tc gridSpan="5">
                  <a:txBody>
                    <a:bodyPr/>
                    <a:lstStyle/>
                    <a:p>
                      <a:pPr marR="176530" algn="ctr">
                        <a:lnSpc>
                          <a:spcPct val="150000"/>
                        </a:lnSpc>
                        <a:spcAft>
                          <a:spcPts val="0"/>
                        </a:spcAft>
                      </a:pPr>
                      <a:r>
                        <a:rPr lang="ru-RU" sz="900" dirty="0" smtClean="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rPr>
                        <a:t>Оценка налоговых расходов в связи с предоставлением льгот</a:t>
                      </a: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extLst>
                  <a:ext uri="{0D108BD9-81ED-4DB2-BD59-A6C34878D82A}">
                    <a16:rowId xmlns:a16="http://schemas.microsoft.com/office/drawing/2014/main" val="3363464494"/>
                  </a:ext>
                </a:extLst>
              </a:tr>
              <a:tr h="131197">
                <a:tc vMerge="1">
                  <a:txBody>
                    <a:bodyPr/>
                    <a:lstStyle/>
                    <a:p>
                      <a:endParaRPr lang="ru-RU"/>
                    </a:p>
                  </a:txBody>
                  <a:tcPr/>
                </a:tc>
                <a:tc vMerge="1">
                  <a:txBody>
                    <a:bodyPr/>
                    <a:lstStyle/>
                    <a:p>
                      <a:endParaRPr lang="ru-RU"/>
                    </a:p>
                  </a:txBody>
                  <a:tcPr/>
                </a:tc>
                <a:tc vMerge="1">
                  <a:txBody>
                    <a:bodyPr/>
                    <a:lstStyle/>
                    <a:p>
                      <a:pPr marR="176530" algn="ctr">
                        <a:lnSpc>
                          <a:spcPct val="150000"/>
                        </a:lnSpc>
                        <a:spcAft>
                          <a:spcPts val="0"/>
                        </a:spcAft>
                      </a:pP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algn="ctr" fontAlgn="b"/>
                      <a:r>
                        <a:rPr lang="ru-RU" sz="1100" b="1" u="none" strike="noStrike" dirty="0">
                          <a:effectLst/>
                        </a:rPr>
                        <a:t>Отчет </a:t>
                      </a:r>
                      <a:r>
                        <a:rPr lang="ru-RU" sz="1100" b="1" u="none" strike="noStrike" dirty="0" smtClean="0">
                          <a:effectLst/>
                        </a:rPr>
                        <a:t>2023 год, тыс. руб.</a:t>
                      </a:r>
                      <a:endParaRPr lang="ru-RU" sz="1100" b="1" i="0" u="none" strike="noStrike" dirty="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smtClean="0">
                          <a:effectLst/>
                        </a:rPr>
                        <a:t>Оценка 2024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smtClean="0">
                          <a:effectLst/>
                        </a:rPr>
                        <a:t>Прогноз 2025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a:effectLst/>
                        </a:rPr>
                        <a:t>Прогноз </a:t>
                      </a:r>
                      <a:r>
                        <a:rPr lang="ru-RU" sz="1100" b="1" u="none" strike="noStrike" dirty="0" smtClean="0">
                          <a:effectLst/>
                        </a:rPr>
                        <a:t>2026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a:effectLst/>
                        </a:rPr>
                        <a:t>Прогноз </a:t>
                      </a:r>
                      <a:r>
                        <a:rPr lang="ru-RU" sz="1100" b="1" u="none" strike="noStrike" dirty="0" smtClean="0">
                          <a:effectLst/>
                        </a:rPr>
                        <a:t>2027 год, тыс. руб.</a:t>
                      </a:r>
                      <a:endParaRPr lang="ru-RU" sz="1100" b="1" i="0" u="none" strike="noStrike" dirty="0" smtClean="0">
                        <a:effectLst/>
                        <a:latin typeface="Arial" panose="020B0604020202020204" pitchFamily="34" charset="0"/>
                      </a:endParaRPr>
                    </a:p>
                  </a:txBody>
                  <a:tcPr marL="7425" marR="7425" marT="7425" marB="0" anchor="b"/>
                </a:tc>
                <a:extLst>
                  <a:ext uri="{0D108BD9-81ED-4DB2-BD59-A6C34878D82A}">
                    <a16:rowId xmlns:a16="http://schemas.microsoft.com/office/drawing/2014/main" val="967480096"/>
                  </a:ext>
                </a:extLst>
              </a:tr>
              <a:tr h="327851">
                <a:tc>
                  <a:txBody>
                    <a:bodyPr/>
                    <a:lstStyle/>
                    <a:p>
                      <a:pPr marR="176530">
                        <a:lnSpc>
                          <a:spcPct val="150000"/>
                        </a:lnSpc>
                        <a:spcAft>
                          <a:spcPts val="0"/>
                        </a:spcAft>
                      </a:pPr>
                      <a:r>
                        <a:rPr lang="ru-RU" sz="1050" dirty="0" smtClean="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24</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gn="just">
                        <a:lnSpc>
                          <a:spcPct val="150000"/>
                        </a:lnSpc>
                        <a:spcAft>
                          <a:spcPts val="0"/>
                        </a:spcAft>
                      </a:pP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муниципальных образовательных организаций, оказывающих услуги дошкольного, начального общего, основного общего, среднего общего и дополнительного образования, финансируемых из средств бюджета городского округа Долгопрудный, в отношении земельных участков, предоставленных им для осуществления возложенных на них функций.</a:t>
                      </a:r>
                    </a:p>
                  </a:txBody>
                  <a:tcPr marL="16680" marR="16680" marT="0" marB="0"/>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16680" marR="16680"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37 189,0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37 189,0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37 189,0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1825609417"/>
                  </a:ext>
                </a:extLst>
              </a:tr>
              <a:tr h="101144">
                <a:tc>
                  <a:txBody>
                    <a:bodyPr/>
                    <a:lstStyle/>
                    <a:p>
                      <a:pPr marR="176530">
                        <a:lnSpc>
                          <a:spcPct val="150000"/>
                        </a:lnSpc>
                        <a:spcAft>
                          <a:spcPts val="0"/>
                        </a:spcAft>
                      </a:pP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algn="ctr">
                        <a:lnSpc>
                          <a:spcPct val="150000"/>
                        </a:lnSpc>
                        <a:spcAft>
                          <a:spcPts val="0"/>
                        </a:spcAft>
                      </a:pPr>
                      <a:r>
                        <a:rPr lang="ru-RU" sz="1000" b="1" dirty="0" smtClean="0">
                          <a:effectLst/>
                        </a:rPr>
                        <a:t>ИТОГО</a:t>
                      </a:r>
                      <a:endParaRPr lang="ru-RU" sz="1000" b="1" dirty="0">
                        <a:effectLst/>
                      </a:endParaRPr>
                    </a:p>
                  </a:txBody>
                  <a:tcPr marL="16680" marR="16680" marT="0" marB="0"/>
                </a:tc>
                <a:tc>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16680" marR="16680" marT="0" marB="0" anchor="ctr"/>
                </a:tc>
                <a:tc>
                  <a:txBody>
                    <a:bodyPr/>
                    <a:lstStyle/>
                    <a:p>
                      <a:pPr algn="ctr"/>
                      <a:r>
                        <a:rPr lang="ru-RU" sz="1000" dirty="0" smtClean="0">
                          <a:latin typeface="Arial" panose="020B0604020202020204" pitchFamily="34" charset="0"/>
                          <a:cs typeface="Arial" panose="020B0604020202020204" pitchFamily="34" charset="0"/>
                        </a:rPr>
                        <a:t>73 453,0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73 453,0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110</a:t>
                      </a:r>
                      <a:r>
                        <a:rPr lang="ru-RU" sz="1000" baseline="0" dirty="0" smtClean="0">
                          <a:latin typeface="Arial" panose="020B0604020202020204" pitchFamily="34" charset="0"/>
                          <a:cs typeface="Arial" panose="020B0604020202020204" pitchFamily="34" charset="0"/>
                        </a:rPr>
                        <a:t> 642,0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110</a:t>
                      </a:r>
                      <a:r>
                        <a:rPr lang="ru-RU" sz="1000" baseline="0" dirty="0" smtClean="0">
                          <a:latin typeface="Arial" panose="020B0604020202020204" pitchFamily="34" charset="0"/>
                          <a:cs typeface="Arial" panose="020B0604020202020204" pitchFamily="34" charset="0"/>
                        </a:rPr>
                        <a:t> 642,0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110</a:t>
                      </a:r>
                      <a:r>
                        <a:rPr lang="ru-RU" sz="1000" baseline="0" dirty="0" smtClean="0">
                          <a:latin typeface="Arial" panose="020B0604020202020204" pitchFamily="34" charset="0"/>
                          <a:cs typeface="Arial" panose="020B0604020202020204" pitchFamily="34" charset="0"/>
                        </a:rPr>
                        <a:t> 642,0</a:t>
                      </a:r>
                      <a:endParaRPr lang="ru-RU" sz="1000" dirty="0">
                        <a:latin typeface="Arial" panose="020B060402020202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238218061"/>
                  </a:ext>
                </a:extLst>
              </a:tr>
            </a:tbl>
          </a:graphicData>
        </a:graphic>
      </p:graphicFrame>
      <p:sp>
        <p:nvSpPr>
          <p:cNvPr id="3" name="Номер слайда 2">
            <a:extLst>
              <a:ext uri="{FF2B5EF4-FFF2-40B4-BE49-F238E27FC236}">
                <a16:creationId xmlns:a16="http://schemas.microsoft.com/office/drawing/2014/main" id="{5226E671-B45B-460B-B62C-7D2DD366391A}"/>
              </a:ext>
            </a:extLst>
          </p:cNvPr>
          <p:cNvSpPr>
            <a:spLocks noGrp="1"/>
          </p:cNvSpPr>
          <p:nvPr>
            <p:ph type="sldNum" sz="quarter" idx="12"/>
          </p:nvPr>
        </p:nvSpPr>
        <p:spPr>
          <a:xfrm>
            <a:off x="10879975" y="6486524"/>
            <a:ext cx="1312025" cy="365125"/>
          </a:xfrm>
        </p:spPr>
        <p:txBody>
          <a:bodyPr/>
          <a:lstStyle/>
          <a:p>
            <a:fld id="{F203300F-B5E5-4D9E-9381-383162CC59FB}" type="slidenum">
              <a:rPr lang="ru-RU" smtClean="0">
                <a:solidFill>
                  <a:schemeClr val="accent6">
                    <a:lumMod val="50000"/>
                  </a:schemeClr>
                </a:solidFill>
              </a:rPr>
              <a:t>38</a:t>
            </a:fld>
            <a:endParaRPr lang="ru-RU" dirty="0">
              <a:solidFill>
                <a:schemeClr val="accent6">
                  <a:lumMod val="50000"/>
                </a:schemeClr>
              </a:solidFill>
            </a:endParaRPr>
          </a:p>
        </p:txBody>
      </p:sp>
      <p:pic>
        <p:nvPicPr>
          <p:cNvPr id="7" name="Объект 6">
            <a:extLst>
              <a:ext uri="{FF2B5EF4-FFF2-40B4-BE49-F238E27FC236}">
                <a16:creationId xmlns:a16="http://schemas.microsoft.com/office/drawing/2014/main" id="{E2F56E4A-C71A-423D-A7C6-741292391107}"/>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379361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703BF44-2851-4E9F-8FC6-1B620C0AF2F8}"/>
              </a:ext>
            </a:extLst>
          </p:cNvPr>
          <p:cNvSpPr>
            <a:spLocks noGrp="1"/>
          </p:cNvSpPr>
          <p:nvPr>
            <p:ph type="title"/>
          </p:nvPr>
        </p:nvSpPr>
        <p:spPr>
          <a:xfrm>
            <a:off x="853440" y="188913"/>
            <a:ext cx="11087735" cy="1123839"/>
          </a:xfrm>
        </p:spPr>
        <p:txBody>
          <a:bodyPr vert="horz" lIns="91440" tIns="45720" rIns="91440" bIns="45720" rtlCol="0" anchor="ctr">
            <a:normAutofit fontScale="90000"/>
          </a:bodyPr>
          <a:lstStyle/>
          <a:p>
            <a:pPr algn="ctr">
              <a:lnSpc>
                <a:spcPct val="90000"/>
              </a:lnSpc>
            </a:pPr>
            <a:r>
              <a:rPr lang="ru-RU" sz="2400" dirty="0">
                <a:solidFill>
                  <a:schemeClr val="tx1"/>
                </a:solidFill>
              </a:rPr>
              <a:t> Реестр налоговых льгот по налогу на имущество физических лиц, установленных решением Совета депутатов </a:t>
            </a:r>
            <a:r>
              <a:rPr lang="ru-RU" sz="2400" dirty="0" err="1">
                <a:solidFill>
                  <a:schemeClr val="tx1"/>
                </a:solidFill>
              </a:rPr>
              <a:t>г.Долгопрудного</a:t>
            </a:r>
            <a:r>
              <a:rPr lang="ru-RU" sz="2400" dirty="0">
                <a:solidFill>
                  <a:schemeClr val="tx1"/>
                </a:solidFill>
              </a:rPr>
              <a:t> от 19.11.2014  № 24-нр «О налоге на имущество физических лиц на территории городского округа Долгопрудный Московской области»</a:t>
            </a:r>
          </a:p>
        </p:txBody>
      </p:sp>
      <p:graphicFrame>
        <p:nvGraphicFramePr>
          <p:cNvPr id="5" name="Объект 4">
            <a:extLst>
              <a:ext uri="{FF2B5EF4-FFF2-40B4-BE49-F238E27FC236}">
                <a16:creationId xmlns:a16="http://schemas.microsoft.com/office/drawing/2014/main" id="{CFC9D265-B401-488C-BFD4-DF2E874EB8D3}"/>
              </a:ext>
            </a:extLst>
          </p:cNvPr>
          <p:cNvGraphicFramePr>
            <a:graphicFrameLocks noGrp="1"/>
          </p:cNvGraphicFramePr>
          <p:nvPr>
            <p:ph idx="1"/>
            <p:extLst>
              <p:ext uri="{D42A27DB-BD31-4B8C-83A1-F6EECF244321}">
                <p14:modId xmlns:p14="http://schemas.microsoft.com/office/powerpoint/2010/main" val="1807210959"/>
              </p:ext>
            </p:extLst>
          </p:nvPr>
        </p:nvGraphicFramePr>
        <p:xfrm>
          <a:off x="371192" y="1831435"/>
          <a:ext cx="11569987" cy="2654438"/>
        </p:xfrm>
        <a:graphic>
          <a:graphicData uri="http://schemas.openxmlformats.org/drawingml/2006/table">
            <a:tbl>
              <a:tblPr firstRow="1" firstCol="1" bandRow="1" bandCol="1">
                <a:tableStyleId>{5C22544A-7EE6-4342-B048-85BDC9FD1C3A}</a:tableStyleId>
              </a:tblPr>
              <a:tblGrid>
                <a:gridCol w="199456">
                  <a:extLst>
                    <a:ext uri="{9D8B030D-6E8A-4147-A177-3AD203B41FA5}">
                      <a16:colId xmlns:a16="http://schemas.microsoft.com/office/drawing/2014/main" val="1279463112"/>
                    </a:ext>
                  </a:extLst>
                </a:gridCol>
                <a:gridCol w="4907625">
                  <a:extLst>
                    <a:ext uri="{9D8B030D-6E8A-4147-A177-3AD203B41FA5}">
                      <a16:colId xmlns:a16="http://schemas.microsoft.com/office/drawing/2014/main" val="1843131260"/>
                    </a:ext>
                  </a:extLst>
                </a:gridCol>
                <a:gridCol w="1077151">
                  <a:extLst>
                    <a:ext uri="{9D8B030D-6E8A-4147-A177-3AD203B41FA5}">
                      <a16:colId xmlns:a16="http://schemas.microsoft.com/office/drawing/2014/main" val="4121513783"/>
                    </a:ext>
                  </a:extLst>
                </a:gridCol>
                <a:gridCol w="1077151">
                  <a:extLst>
                    <a:ext uri="{9D8B030D-6E8A-4147-A177-3AD203B41FA5}">
                      <a16:colId xmlns:a16="http://schemas.microsoft.com/office/drawing/2014/main" val="3964166637"/>
                    </a:ext>
                  </a:extLst>
                </a:gridCol>
                <a:gridCol w="1077151">
                  <a:extLst>
                    <a:ext uri="{9D8B030D-6E8A-4147-A177-3AD203B41FA5}">
                      <a16:colId xmlns:a16="http://schemas.microsoft.com/office/drawing/2014/main" val="3656041719"/>
                    </a:ext>
                  </a:extLst>
                </a:gridCol>
                <a:gridCol w="1077151">
                  <a:extLst>
                    <a:ext uri="{9D8B030D-6E8A-4147-A177-3AD203B41FA5}">
                      <a16:colId xmlns:a16="http://schemas.microsoft.com/office/drawing/2014/main" val="4179386208"/>
                    </a:ext>
                  </a:extLst>
                </a:gridCol>
                <a:gridCol w="1077151">
                  <a:extLst>
                    <a:ext uri="{9D8B030D-6E8A-4147-A177-3AD203B41FA5}">
                      <a16:colId xmlns:a16="http://schemas.microsoft.com/office/drawing/2014/main" val="772993604"/>
                    </a:ext>
                  </a:extLst>
                </a:gridCol>
                <a:gridCol w="1077151">
                  <a:extLst>
                    <a:ext uri="{9D8B030D-6E8A-4147-A177-3AD203B41FA5}">
                      <a16:colId xmlns:a16="http://schemas.microsoft.com/office/drawing/2014/main" val="1041102883"/>
                    </a:ext>
                  </a:extLst>
                </a:gridCol>
              </a:tblGrid>
              <a:tr h="513413">
                <a:tc rowSpan="2">
                  <a:txBody>
                    <a:bodyPr/>
                    <a:lstStyle/>
                    <a:p>
                      <a:pPr marR="176530">
                        <a:lnSpc>
                          <a:spcPct val="150000"/>
                        </a:lnSpc>
                        <a:spcAft>
                          <a:spcPts val="0"/>
                        </a:spcAft>
                      </a:pPr>
                      <a:r>
                        <a:rPr lang="ru-RU" sz="1400" dirty="0">
                          <a:effectLst/>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rowSpan="2">
                  <a:txBody>
                    <a:bodyPr/>
                    <a:lstStyle/>
                    <a:p>
                      <a:pPr marR="176530" algn="ctr">
                        <a:lnSpc>
                          <a:spcPct val="150000"/>
                        </a:lnSpc>
                        <a:spcAft>
                          <a:spcPts val="0"/>
                        </a:spcAft>
                      </a:pPr>
                      <a:r>
                        <a:rPr lang="ru-RU" sz="1000" dirty="0">
                          <a:solidFill>
                            <a:schemeClr val="accent3">
                              <a:lumMod val="50000"/>
                            </a:schemeClr>
                          </a:solidFill>
                          <a:effectLst/>
                          <a:latin typeface="Arial" panose="020B0604020202020204" pitchFamily="34" charset="0"/>
                          <a:cs typeface="Arial" panose="020B0604020202020204" pitchFamily="34" charset="0"/>
                        </a:rPr>
                        <a:t> </a:t>
                      </a:r>
                    </a:p>
                    <a:p>
                      <a:pPr marR="176530" algn="ctr">
                        <a:lnSpc>
                          <a:spcPct val="150000"/>
                        </a:lnSpc>
                        <a:spcAft>
                          <a:spcPts val="0"/>
                        </a:spcAft>
                      </a:pPr>
                      <a:r>
                        <a:rPr lang="ru-RU" sz="1000" dirty="0">
                          <a:solidFill>
                            <a:schemeClr val="accent3">
                              <a:lumMod val="50000"/>
                            </a:schemeClr>
                          </a:solidFill>
                          <a:effectLst/>
                          <a:latin typeface="Arial" panose="020B0604020202020204" pitchFamily="34" charset="0"/>
                          <a:cs typeface="Arial" panose="020B0604020202020204" pitchFamily="34" charset="0"/>
                        </a:rPr>
                        <a:t>Наименование льготы</a:t>
                      </a:r>
                      <a:endParaRPr lang="ru-RU" sz="10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5">
                        <a:lumMod val="40000"/>
                        <a:lumOff val="60000"/>
                      </a:schemeClr>
                    </a:solidFill>
                  </a:tcPr>
                </a:tc>
                <a:tc rowSpan="2">
                  <a:txBody>
                    <a:bodyPr/>
                    <a:lstStyle/>
                    <a:p>
                      <a:pPr marR="176530" algn="ctr">
                        <a:lnSpc>
                          <a:spcPct val="150000"/>
                        </a:lnSpc>
                        <a:spcAft>
                          <a:spcPts val="0"/>
                        </a:spcAft>
                      </a:pPr>
                      <a:r>
                        <a:rPr lang="ru-RU" sz="1000" dirty="0" smtClean="0">
                          <a:solidFill>
                            <a:schemeClr val="accent3">
                              <a:lumMod val="50000"/>
                            </a:schemeClr>
                          </a:solidFill>
                          <a:effectLst/>
                          <a:latin typeface="Arial" panose="020B0604020202020204" pitchFamily="34" charset="0"/>
                          <a:cs typeface="Arial" panose="020B0604020202020204" pitchFamily="34" charset="0"/>
                        </a:rPr>
                        <a:t>Установленный размер льготы</a:t>
                      </a:r>
                      <a:endParaRPr lang="ru-RU" sz="1000" dirty="0">
                        <a:solidFill>
                          <a:schemeClr val="accent3">
                            <a:lumMod val="50000"/>
                          </a:schemeClr>
                        </a:solidFill>
                        <a:effectLst/>
                        <a:latin typeface="Arial" panose="020B0604020202020204" pitchFamily="34" charset="0"/>
                        <a:cs typeface="Arial" panose="020B0604020202020204" pitchFamily="34" charset="0"/>
                      </a:endParaRPr>
                    </a:p>
                  </a:txBody>
                  <a:tcPr marL="68580" marR="68580" marT="0" marB="0" anchor="ctr">
                    <a:solidFill>
                      <a:schemeClr val="accent5">
                        <a:lumMod val="40000"/>
                        <a:lumOff val="60000"/>
                      </a:schemeClr>
                    </a:solidFill>
                  </a:tcPr>
                </a:tc>
                <a:tc gridSpan="5">
                  <a:txBody>
                    <a:bodyPr/>
                    <a:lstStyle/>
                    <a:p>
                      <a:pPr marR="176530" algn="ctr">
                        <a:lnSpc>
                          <a:spcPct val="150000"/>
                        </a:lnSpc>
                        <a:spcAft>
                          <a:spcPts val="0"/>
                        </a:spcAft>
                      </a:pPr>
                      <a:r>
                        <a:rPr lang="ru-RU" sz="1000" dirty="0" smtClean="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rPr>
                        <a:t>Оценка налоговых расходов в связи с предоставлением льгот</a:t>
                      </a:r>
                      <a:endParaRPr lang="ru-RU" sz="10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extLst>
                  <a:ext uri="{0D108BD9-81ED-4DB2-BD59-A6C34878D82A}">
                    <a16:rowId xmlns:a16="http://schemas.microsoft.com/office/drawing/2014/main" val="1526780116"/>
                  </a:ext>
                </a:extLst>
              </a:tr>
              <a:tr h="205574">
                <a:tc vMerge="1">
                  <a:txBody>
                    <a:bodyPr/>
                    <a:lstStyle/>
                    <a:p>
                      <a:endParaRPr lang="ru-RU"/>
                    </a:p>
                  </a:txBody>
                  <a:tcPr/>
                </a:tc>
                <a:tc vMerge="1">
                  <a:txBody>
                    <a:bodyPr/>
                    <a:lstStyle/>
                    <a:p>
                      <a:endParaRPr lang="ru-RU"/>
                    </a:p>
                  </a:txBody>
                  <a:tcPr/>
                </a:tc>
                <a:tc vMerge="1">
                  <a:txBody>
                    <a:bodyPr/>
                    <a:lstStyle/>
                    <a:p>
                      <a:pPr marR="176530" algn="ctr">
                        <a:lnSpc>
                          <a:spcPct val="150000"/>
                        </a:lnSpc>
                        <a:spcAft>
                          <a:spcPts val="0"/>
                        </a:spcAft>
                      </a:pPr>
                      <a:endParaRPr lang="ru-RU" sz="1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fontAlgn="b"/>
                      <a:r>
                        <a:rPr lang="ru-RU" sz="1000" b="1" u="none" strike="noStrike" dirty="0">
                          <a:effectLst/>
                          <a:latin typeface="Arial" panose="020B0604020202020204" pitchFamily="34" charset="0"/>
                          <a:cs typeface="Arial" panose="020B0604020202020204" pitchFamily="34" charset="0"/>
                        </a:rPr>
                        <a:t>Отчет </a:t>
                      </a:r>
                      <a:r>
                        <a:rPr lang="ru-RU" sz="1000" b="1" u="none" strike="noStrike" dirty="0" smtClean="0">
                          <a:effectLst/>
                          <a:latin typeface="Arial" panose="020B0604020202020204" pitchFamily="34" charset="0"/>
                          <a:cs typeface="Arial" panose="020B0604020202020204" pitchFamily="34" charset="0"/>
                        </a:rPr>
                        <a:t>2023 год, тыс. руб.</a:t>
                      </a:r>
                      <a:endParaRPr lang="ru-RU" sz="1000" b="1" i="0" u="none" strike="noStrike" dirty="0">
                        <a:effectLst/>
                        <a:latin typeface="Arial" panose="020B0604020202020204" pitchFamily="34" charset="0"/>
                        <a:cs typeface="Arial" panose="020B0604020202020204" pitchFamily="34" charset="0"/>
                      </a:endParaRPr>
                    </a:p>
                  </a:txBody>
                  <a:tcPr marL="7425" marR="7425" marT="7425"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000" b="1" u="none" strike="noStrike" dirty="0" smtClean="0">
                          <a:effectLst/>
                          <a:latin typeface="Arial" panose="020B0604020202020204" pitchFamily="34" charset="0"/>
                          <a:cs typeface="Arial" panose="020B0604020202020204" pitchFamily="34" charset="0"/>
                        </a:rPr>
                        <a:t>Оценка 2024 год, тыс. руб.</a:t>
                      </a:r>
                      <a:endParaRPr lang="ru-RU" sz="1000" b="1" i="0" u="none" strike="noStrike" dirty="0" smtClean="0">
                        <a:effectLst/>
                        <a:latin typeface="Arial" panose="020B0604020202020204" pitchFamily="34" charset="0"/>
                        <a:cs typeface="Arial" panose="020B0604020202020204" pitchFamily="34" charset="0"/>
                      </a:endParaRPr>
                    </a:p>
                  </a:txBody>
                  <a:tcPr marL="7425" marR="7425" marT="7425"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000" b="1" u="none" strike="noStrike" dirty="0" smtClean="0">
                          <a:effectLst/>
                          <a:latin typeface="Arial" panose="020B0604020202020204" pitchFamily="34" charset="0"/>
                          <a:cs typeface="Arial" panose="020B0604020202020204" pitchFamily="34" charset="0"/>
                        </a:rPr>
                        <a:t>Прогноз 2025 год, тыс. руб.</a:t>
                      </a:r>
                      <a:endParaRPr lang="ru-RU" sz="1000" b="1" i="0" u="none" strike="noStrike" dirty="0" smtClean="0">
                        <a:effectLst/>
                        <a:latin typeface="Arial" panose="020B0604020202020204" pitchFamily="34" charset="0"/>
                        <a:cs typeface="Arial" panose="020B0604020202020204" pitchFamily="34" charset="0"/>
                      </a:endParaRPr>
                    </a:p>
                  </a:txBody>
                  <a:tcPr marL="7425" marR="7425" marT="7425"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000" b="1" u="none" strike="noStrike" dirty="0">
                          <a:effectLst/>
                          <a:latin typeface="Arial" panose="020B0604020202020204" pitchFamily="34" charset="0"/>
                          <a:cs typeface="Arial" panose="020B0604020202020204" pitchFamily="34" charset="0"/>
                        </a:rPr>
                        <a:t>Прогноз </a:t>
                      </a:r>
                      <a:r>
                        <a:rPr lang="ru-RU" sz="1000" b="1" u="none" strike="noStrike" dirty="0" smtClean="0">
                          <a:effectLst/>
                          <a:latin typeface="Arial" panose="020B0604020202020204" pitchFamily="34" charset="0"/>
                          <a:cs typeface="Arial" panose="020B0604020202020204" pitchFamily="34" charset="0"/>
                        </a:rPr>
                        <a:t>2026 год, тыс. руб.</a:t>
                      </a:r>
                      <a:endParaRPr lang="ru-RU" sz="1000" b="1" i="0" u="none" strike="noStrike" dirty="0" smtClean="0">
                        <a:effectLst/>
                        <a:latin typeface="Arial" panose="020B0604020202020204" pitchFamily="34" charset="0"/>
                        <a:cs typeface="Arial" panose="020B0604020202020204" pitchFamily="34" charset="0"/>
                      </a:endParaRPr>
                    </a:p>
                  </a:txBody>
                  <a:tcPr marL="7425" marR="7425" marT="7425"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000" b="1" u="none" strike="noStrike" dirty="0">
                          <a:effectLst/>
                          <a:latin typeface="Arial" panose="020B0604020202020204" pitchFamily="34" charset="0"/>
                          <a:cs typeface="Arial" panose="020B0604020202020204" pitchFamily="34" charset="0"/>
                        </a:rPr>
                        <a:t>Прогноз </a:t>
                      </a:r>
                      <a:r>
                        <a:rPr lang="ru-RU" sz="1000" b="1" u="none" strike="noStrike" dirty="0" smtClean="0">
                          <a:effectLst/>
                          <a:latin typeface="Arial" panose="020B0604020202020204" pitchFamily="34" charset="0"/>
                          <a:cs typeface="Arial" panose="020B0604020202020204" pitchFamily="34" charset="0"/>
                        </a:rPr>
                        <a:t>2027 год, тыс. руб.</a:t>
                      </a:r>
                      <a:endParaRPr lang="ru-RU" sz="1000" b="1" i="0" u="none" strike="noStrike" dirty="0" smtClean="0">
                        <a:effectLst/>
                        <a:latin typeface="Arial" panose="020B0604020202020204" pitchFamily="34" charset="0"/>
                        <a:cs typeface="Arial" panose="020B0604020202020204" pitchFamily="34" charset="0"/>
                      </a:endParaRPr>
                    </a:p>
                  </a:txBody>
                  <a:tcPr marL="7425" marR="7425" marT="7425" marB="0" anchor="ctr"/>
                </a:tc>
                <a:extLst>
                  <a:ext uri="{0D108BD9-81ED-4DB2-BD59-A6C34878D82A}">
                    <a16:rowId xmlns:a16="http://schemas.microsoft.com/office/drawing/2014/main" val="3135003964"/>
                  </a:ext>
                </a:extLst>
              </a:tr>
              <a:tr h="1168821">
                <a:tc>
                  <a:txBody>
                    <a:bodyPr/>
                    <a:lstStyle/>
                    <a:p>
                      <a:pPr marR="176530">
                        <a:lnSpc>
                          <a:spcPct val="150000"/>
                        </a:lnSpc>
                        <a:spcAft>
                          <a:spcPts val="0"/>
                        </a:spcAft>
                      </a:pPr>
                      <a:r>
                        <a:rPr lang="ru-RU" sz="1400" dirty="0">
                          <a:solidFill>
                            <a:schemeClr val="accent3">
                              <a:lumMod val="50000"/>
                            </a:schemeClr>
                          </a:solidFill>
                          <a:effectLst/>
                        </a:rPr>
                        <a:t>1</a:t>
                      </a:r>
                      <a:endParaRPr lang="ru-RU" sz="14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just">
                        <a:lnSpc>
                          <a:spcPct val="150000"/>
                        </a:lnSpc>
                        <a:spcAft>
                          <a:spcPts val="0"/>
                        </a:spcAft>
                      </a:pPr>
                      <a:r>
                        <a:rPr lang="ru-RU" sz="1000" dirty="0">
                          <a:effectLst/>
                          <a:latin typeface="Arial" panose="020B0604020202020204" pitchFamily="34" charset="0"/>
                          <a:cs typeface="Arial" panose="020B0604020202020204" pitchFamily="34" charset="0"/>
                        </a:rPr>
                        <a:t>Освобождается от уплаты налога на имущество физических лиц один из родителей в многодетной малоимущей семье, имеющей трех и более несовершеннолетних детей, среднедушевой доход которых ниже величины прожиточного минимума, установленной в Московской области на душу населения, в отношении одного объекта налогообложения жилого назначения по выбору налогоплательщика: комната, квартира, индивидуальный жилой дом.</a:t>
                      </a:r>
                    </a:p>
                    <a:p>
                      <a:pPr marR="176530">
                        <a:lnSpc>
                          <a:spcPct val="150000"/>
                        </a:lnSpc>
                        <a:spcAft>
                          <a:spcPts val="0"/>
                        </a:spcAft>
                      </a:pPr>
                      <a:r>
                        <a:rPr lang="ru-RU" sz="1000" dirty="0">
                          <a:effectLst/>
                          <a:latin typeface="Arial" panose="020B0604020202020204" pitchFamily="34" charset="0"/>
                          <a:cs typeface="Arial" panose="020B0604020202020204" pitchFamily="34" charset="0"/>
                        </a:rPr>
                        <a:t> </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R="176530" algn="ctr">
                        <a:lnSpc>
                          <a:spcPct val="150000"/>
                        </a:lnSpc>
                        <a:spcAft>
                          <a:spcPts val="0"/>
                        </a:spcAft>
                      </a:pPr>
                      <a:r>
                        <a:rPr lang="ru-RU" sz="1000" dirty="0">
                          <a:effectLst/>
                          <a:latin typeface="Arial" panose="020B0604020202020204" pitchFamily="34" charset="0"/>
                          <a:cs typeface="Arial" panose="020B0604020202020204" pitchFamily="34" charset="0"/>
                        </a:rPr>
                        <a:t>100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fontAlgn="ctr"/>
                      <a:r>
                        <a:rPr lang="ru-RU" sz="1000" b="1" u="none" strike="noStrike" dirty="0">
                          <a:effectLst/>
                          <a:latin typeface="Arial" panose="020B0604020202020204" pitchFamily="34" charset="0"/>
                          <a:cs typeface="Arial" panose="020B0604020202020204" pitchFamily="34" charset="0"/>
                        </a:rPr>
                        <a:t>0,0</a:t>
                      </a:r>
                      <a:endParaRPr lang="ru-RU" sz="1000" b="1" i="0" u="none" strike="noStrike" dirty="0">
                        <a:effectLst/>
                        <a:latin typeface="Arial" panose="020B0604020202020204" pitchFamily="34" charset="0"/>
                        <a:cs typeface="Arial" panose="020B0604020202020204" pitchFamily="34" charset="0"/>
                      </a:endParaRPr>
                    </a:p>
                  </a:txBody>
                  <a:tcPr marL="7425" marR="7425" marT="7425" marB="0" anchor="ctr"/>
                </a:tc>
                <a:tc>
                  <a:txBody>
                    <a:bodyPr/>
                    <a:lstStyle/>
                    <a:p>
                      <a:pPr algn="ctr" fontAlgn="ctr"/>
                      <a:r>
                        <a:rPr lang="ru-RU" sz="1000" b="1" u="none" strike="noStrike" dirty="0">
                          <a:effectLst/>
                          <a:latin typeface="Arial" panose="020B0604020202020204" pitchFamily="34" charset="0"/>
                          <a:cs typeface="Arial" panose="020B0604020202020204" pitchFamily="34" charset="0"/>
                        </a:rPr>
                        <a:t>0,0</a:t>
                      </a:r>
                      <a:endParaRPr lang="ru-RU" sz="1000" b="1" i="0" u="none" strike="noStrike" dirty="0">
                        <a:effectLst/>
                        <a:latin typeface="Arial" panose="020B0604020202020204" pitchFamily="34" charset="0"/>
                        <a:cs typeface="Arial" panose="020B0604020202020204" pitchFamily="34" charset="0"/>
                      </a:endParaRPr>
                    </a:p>
                  </a:txBody>
                  <a:tcPr marL="7425" marR="7425" marT="7425" marB="0" anchor="ctr"/>
                </a:tc>
                <a:tc>
                  <a:txBody>
                    <a:bodyPr/>
                    <a:lstStyle/>
                    <a:p>
                      <a:pPr algn="ctr" fontAlgn="ctr"/>
                      <a:r>
                        <a:rPr lang="ru-RU" sz="1000" b="1" u="none" strike="noStrike" dirty="0">
                          <a:effectLst/>
                          <a:latin typeface="Arial" panose="020B0604020202020204" pitchFamily="34" charset="0"/>
                          <a:cs typeface="Arial" panose="020B0604020202020204" pitchFamily="34" charset="0"/>
                        </a:rPr>
                        <a:t>0,0</a:t>
                      </a:r>
                      <a:endParaRPr lang="ru-RU" sz="1000" b="1" i="0" u="none" strike="noStrike" dirty="0">
                        <a:effectLst/>
                        <a:latin typeface="Arial" panose="020B0604020202020204" pitchFamily="34" charset="0"/>
                        <a:cs typeface="Arial" panose="020B0604020202020204" pitchFamily="34" charset="0"/>
                      </a:endParaRPr>
                    </a:p>
                  </a:txBody>
                  <a:tcPr marL="7425" marR="7425" marT="7425" marB="0" anchor="ctr"/>
                </a:tc>
                <a:tc>
                  <a:txBody>
                    <a:bodyPr/>
                    <a:lstStyle/>
                    <a:p>
                      <a:pPr algn="ctr" fontAlgn="ctr"/>
                      <a:r>
                        <a:rPr lang="ru-RU" sz="1000" b="1" u="none" strike="noStrike" dirty="0">
                          <a:effectLst/>
                          <a:latin typeface="Arial" panose="020B0604020202020204" pitchFamily="34" charset="0"/>
                          <a:cs typeface="Arial" panose="020B0604020202020204" pitchFamily="34" charset="0"/>
                        </a:rPr>
                        <a:t>0,0</a:t>
                      </a:r>
                      <a:endParaRPr lang="ru-RU" sz="1000" b="1" i="0" u="none" strike="noStrike" dirty="0">
                        <a:effectLst/>
                        <a:latin typeface="Arial" panose="020B0604020202020204" pitchFamily="34" charset="0"/>
                        <a:cs typeface="Arial" panose="020B0604020202020204" pitchFamily="34" charset="0"/>
                      </a:endParaRPr>
                    </a:p>
                  </a:txBody>
                  <a:tcPr marL="7425" marR="7425" marT="7425" marB="0" anchor="ctr"/>
                </a:tc>
                <a:tc>
                  <a:txBody>
                    <a:bodyPr/>
                    <a:lstStyle/>
                    <a:p>
                      <a:pPr algn="ctr" fontAlgn="ctr"/>
                      <a:r>
                        <a:rPr lang="ru-RU" sz="1000" b="1" u="none" strike="noStrike" dirty="0">
                          <a:effectLst/>
                          <a:latin typeface="Arial" panose="020B0604020202020204" pitchFamily="34" charset="0"/>
                          <a:cs typeface="Arial" panose="020B0604020202020204" pitchFamily="34" charset="0"/>
                        </a:rPr>
                        <a:t>0,0</a:t>
                      </a:r>
                      <a:endParaRPr lang="ru-RU" sz="1000" b="1" i="0" u="none" strike="noStrike" dirty="0">
                        <a:effectLst/>
                        <a:latin typeface="Arial" panose="020B0604020202020204" pitchFamily="34" charset="0"/>
                        <a:cs typeface="Arial" panose="020B0604020202020204" pitchFamily="34" charset="0"/>
                      </a:endParaRPr>
                    </a:p>
                  </a:txBody>
                  <a:tcPr marL="7425" marR="7425" marT="7425" marB="0" anchor="ctr"/>
                </a:tc>
                <a:extLst>
                  <a:ext uri="{0D108BD9-81ED-4DB2-BD59-A6C34878D82A}">
                    <a16:rowId xmlns:a16="http://schemas.microsoft.com/office/drawing/2014/main" val="3550630834"/>
                  </a:ext>
                </a:extLst>
              </a:tr>
            </a:tbl>
          </a:graphicData>
        </a:graphic>
      </p:graphicFrame>
      <p:sp>
        <p:nvSpPr>
          <p:cNvPr id="3" name="Номер слайда 2">
            <a:extLst>
              <a:ext uri="{FF2B5EF4-FFF2-40B4-BE49-F238E27FC236}">
                <a16:creationId xmlns:a16="http://schemas.microsoft.com/office/drawing/2014/main" id="{EEE6F9DC-FD53-4708-8FF7-8249DB38DFC5}"/>
              </a:ext>
            </a:extLst>
          </p:cNvPr>
          <p:cNvSpPr>
            <a:spLocks noGrp="1"/>
          </p:cNvSpPr>
          <p:nvPr>
            <p:ph type="sldNum" sz="quarter" idx="12"/>
          </p:nvPr>
        </p:nvSpPr>
        <p:spPr>
          <a:xfrm>
            <a:off x="10879975" y="6492875"/>
            <a:ext cx="1312025" cy="365125"/>
          </a:xfrm>
        </p:spPr>
        <p:txBody>
          <a:bodyPr/>
          <a:lstStyle/>
          <a:p>
            <a:fld id="{F203300F-B5E5-4D9E-9381-383162CC59FB}" type="slidenum">
              <a:rPr lang="ru-RU" smtClean="0">
                <a:solidFill>
                  <a:schemeClr val="accent6">
                    <a:lumMod val="50000"/>
                  </a:schemeClr>
                </a:solidFill>
              </a:rPr>
              <a:t>39</a:t>
            </a:fld>
            <a:endParaRPr lang="ru-RU">
              <a:solidFill>
                <a:schemeClr val="accent6">
                  <a:lumMod val="50000"/>
                </a:schemeClr>
              </a:solidFill>
            </a:endParaRPr>
          </a:p>
        </p:txBody>
      </p:sp>
      <p:pic>
        <p:nvPicPr>
          <p:cNvPr id="6" name="Объект 6">
            <a:extLst>
              <a:ext uri="{FF2B5EF4-FFF2-40B4-BE49-F238E27FC236}">
                <a16:creationId xmlns:a16="http://schemas.microsoft.com/office/drawing/2014/main" id="{29337CEB-888F-497E-8B08-EAC60DD2B9A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275941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9000">
              <a:schemeClr val="accent1">
                <a:lumMod val="5000"/>
                <a:lumOff val="95000"/>
              </a:schemeClr>
            </a:gs>
            <a:gs pos="4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D00511-6621-40FA-9ACF-AD2898F42479}"/>
              </a:ext>
            </a:extLst>
          </p:cNvPr>
          <p:cNvSpPr>
            <a:spLocks noGrp="1"/>
          </p:cNvSpPr>
          <p:nvPr>
            <p:ph type="title"/>
          </p:nvPr>
        </p:nvSpPr>
        <p:spPr>
          <a:xfrm>
            <a:off x="1062181" y="136525"/>
            <a:ext cx="10298545" cy="731693"/>
          </a:xfrm>
        </p:spPr>
        <p:txBody>
          <a:bodyPr>
            <a:normAutofit fontScale="90000"/>
          </a:bodyPr>
          <a:lstStyle/>
          <a:p>
            <a:pPr algn="ctr"/>
            <a:r>
              <a:rPr lang="ru-RU" sz="2000" b="1" dirty="0"/>
              <a:t/>
            </a:r>
            <a:br>
              <a:rPr lang="ru-RU" sz="2000" b="1" dirty="0"/>
            </a:br>
            <a:r>
              <a:rPr lang="ru-RU" sz="2000" b="1" dirty="0"/>
              <a:t/>
            </a:r>
            <a:br>
              <a:rPr lang="ru-RU" sz="2000" b="1" dirty="0"/>
            </a:br>
            <a:r>
              <a:rPr lang="ru-RU" sz="2000" b="1" dirty="0"/>
              <a:t/>
            </a:r>
            <a:br>
              <a:rPr lang="ru-RU" sz="2000" b="1" dirty="0"/>
            </a:br>
            <a:r>
              <a:rPr lang="ru-RU" sz="2000" b="1" dirty="0"/>
              <a:t>              </a:t>
            </a:r>
            <a:r>
              <a:rPr lang="ru-RU" sz="2700" dirty="0"/>
              <a:t>Описание административно-территориального образования города       Долгопрудный</a:t>
            </a:r>
            <a:r>
              <a:rPr lang="ru-RU" b="1" dirty="0"/>
              <a:t/>
            </a:r>
            <a:br>
              <a:rPr lang="ru-RU" b="1" dirty="0"/>
            </a:br>
            <a:endParaRPr lang="ru-RU" b="1" dirty="0"/>
          </a:p>
        </p:txBody>
      </p:sp>
      <p:sp>
        <p:nvSpPr>
          <p:cNvPr id="3" name="Объект 2">
            <a:extLst>
              <a:ext uri="{FF2B5EF4-FFF2-40B4-BE49-F238E27FC236}">
                <a16:creationId xmlns:a16="http://schemas.microsoft.com/office/drawing/2014/main" id="{2AF8B959-9FE1-4011-8147-30E57DAB1228}"/>
              </a:ext>
            </a:extLst>
          </p:cNvPr>
          <p:cNvSpPr>
            <a:spLocks noGrp="1"/>
          </p:cNvSpPr>
          <p:nvPr>
            <p:ph idx="1"/>
          </p:nvPr>
        </p:nvSpPr>
        <p:spPr>
          <a:xfrm>
            <a:off x="411494" y="1043901"/>
            <a:ext cx="10515600" cy="5321876"/>
          </a:xfrm>
        </p:spPr>
        <p:txBody>
          <a:bodyPr>
            <a:noAutofit/>
          </a:bodyPr>
          <a:lstStyle/>
          <a:p>
            <a:pPr marL="0" indent="0">
              <a:lnSpc>
                <a:spcPct val="170000"/>
              </a:lnSpc>
              <a:buNone/>
            </a:pPr>
            <a:r>
              <a:rPr lang="ru-RU" sz="1200" dirty="0">
                <a:effectLst>
                  <a:outerShdw blurRad="38100" dist="38100" dir="2700000" algn="tl">
                    <a:srgbClr val="000000">
                      <a:alpha val="43137"/>
                    </a:srgbClr>
                  </a:outerShdw>
                </a:effectLst>
              </a:rPr>
              <a:t>Город Долгопрудный — муниципальное образование областного значения. Статус города Долгопрудный обрел в 1957 году. Площадь города — 3052 гектар. Своими южными границами он примыкает по Дмитровскому шоссе к МКАД и расположен в 8 километрах от аэропорта Шереметьево. С запада город граничит с каналом имени Москвы, на севере с городским округом Мытищи, с ним же город граничит и на востоке, здесь же проходит граница с Москвой.</a:t>
            </a:r>
          </a:p>
          <a:p>
            <a:pPr marL="0" indent="0">
              <a:buNone/>
            </a:pPr>
            <a:r>
              <a:rPr lang="ru-RU" sz="1200" dirty="0">
                <a:effectLst>
                  <a:outerShdw blurRad="38100" dist="38100" dir="2700000" algn="tl">
                    <a:srgbClr val="000000">
                      <a:alpha val="43137"/>
                    </a:srgbClr>
                  </a:outerShdw>
                </a:effectLst>
              </a:rPr>
              <a:t>В состав города были в разное время включены:</a:t>
            </a:r>
          </a:p>
          <a:p>
            <a:r>
              <a:rPr lang="ru-RU" sz="1200" dirty="0">
                <a:effectLst>
                  <a:outerShdw blurRad="38100" dist="38100" dir="2700000" algn="tl">
                    <a:srgbClr val="000000">
                      <a:alpha val="43137"/>
                    </a:srgbClr>
                  </a:outerShdw>
                </a:effectLst>
              </a:rPr>
              <a:t>посёлок </a:t>
            </a:r>
            <a:r>
              <a:rPr lang="ru-RU" sz="1200" dirty="0">
                <a:effectLst>
                  <a:outerShdw blurRad="38100" dist="38100" dir="2700000" algn="tl">
                    <a:srgbClr val="000000">
                      <a:alpha val="43137"/>
                    </a:srgbClr>
                  </a:outerShdw>
                </a:effectLst>
                <a:hlinkClick r:id="rId2" tooltip="Хлебниково (микрорайон Долгопрудного)">
                  <a:extLst>
                    <a:ext uri="{A12FA001-AC4F-418D-AE19-62706E023703}">
                      <ahyp:hlinkClr xmlns="" xmlns:ahyp="http://schemas.microsoft.com/office/drawing/2018/hyperlinkcolor" val="tx"/>
                    </a:ext>
                  </a:extLst>
                </a:hlinkClick>
              </a:rPr>
              <a:t>Хлебниково</a:t>
            </a:r>
            <a:r>
              <a:rPr lang="ru-RU" sz="1200" dirty="0">
                <a:effectLst>
                  <a:outerShdw blurRad="38100" dist="38100" dir="2700000" algn="tl">
                    <a:srgbClr val="000000">
                      <a:alpha val="43137"/>
                    </a:srgbClr>
                  </a:outerShdw>
                </a:effectLst>
              </a:rPr>
              <a:t>,</a:t>
            </a:r>
          </a:p>
          <a:p>
            <a:r>
              <a:rPr lang="ru-RU" sz="1200" dirty="0">
                <a:effectLst>
                  <a:outerShdw blurRad="38100" dist="38100" dir="2700000" algn="tl">
                    <a:srgbClr val="000000">
                      <a:alpha val="43137"/>
                    </a:srgbClr>
                  </a:outerShdw>
                </a:effectLst>
              </a:rPr>
              <a:t>село </a:t>
            </a:r>
            <a:r>
              <a:rPr lang="ru-RU" sz="1200" dirty="0" err="1">
                <a:effectLst>
                  <a:outerShdw blurRad="38100" dist="38100" dir="2700000" algn="tl">
                    <a:srgbClr val="000000">
                      <a:alpha val="43137"/>
                    </a:srgbClr>
                  </a:outerShdw>
                </a:effectLst>
                <a:hlinkClick r:id="rId3" tooltip="Павельцево (микрорайон Долгопрудного)">
                  <a:extLst>
                    <a:ext uri="{A12FA001-AC4F-418D-AE19-62706E023703}">
                      <ahyp:hlinkClr xmlns="" xmlns:ahyp="http://schemas.microsoft.com/office/drawing/2018/hyperlinkcolor" val="tx"/>
                    </a:ext>
                  </a:extLst>
                </a:hlinkClick>
              </a:rPr>
              <a:t>Павельцево</a:t>
            </a:r>
            <a:r>
              <a:rPr lang="ru-RU" sz="1200" dirty="0">
                <a:effectLst>
                  <a:outerShdw blurRad="38100" dist="38100" dir="2700000" algn="tl">
                    <a:srgbClr val="000000">
                      <a:alpha val="43137"/>
                    </a:srgbClr>
                  </a:outerShdw>
                </a:effectLst>
              </a:rPr>
              <a:t>,</a:t>
            </a:r>
          </a:p>
          <a:p>
            <a:r>
              <a:rPr lang="ru-RU" sz="1200" dirty="0">
                <a:effectLst>
                  <a:outerShdw blurRad="38100" dist="38100" dir="2700000" algn="tl">
                    <a:srgbClr val="000000">
                      <a:alpha val="43137"/>
                    </a:srgbClr>
                  </a:outerShdw>
                </a:effectLst>
              </a:rPr>
              <a:t>рабочий посёлок </a:t>
            </a:r>
            <a:r>
              <a:rPr lang="ru-RU" sz="1200" dirty="0">
                <a:effectLst>
                  <a:outerShdw blurRad="38100" dist="38100" dir="2700000" algn="tl">
                    <a:srgbClr val="000000">
                      <a:alpha val="43137"/>
                    </a:srgbClr>
                  </a:outerShdw>
                </a:effectLst>
                <a:hlinkClick r:id="rId4" tooltip="Шереметьевский (микрорайон Долгопрудного)">
                  <a:extLst>
                    <a:ext uri="{A12FA001-AC4F-418D-AE19-62706E023703}">
                      <ahyp:hlinkClr xmlns="" xmlns:ahyp="http://schemas.microsoft.com/office/drawing/2018/hyperlinkcolor" val="tx"/>
                    </a:ext>
                  </a:extLst>
                </a:hlinkClick>
              </a:rPr>
              <a:t>Шереметьевский</a:t>
            </a:r>
            <a:r>
              <a:rPr lang="ru-RU" sz="1200" dirty="0">
                <a:effectLst>
                  <a:outerShdw blurRad="38100" dist="38100" dir="2700000" algn="tl">
                    <a:srgbClr val="000000">
                      <a:alpha val="43137"/>
                    </a:srgbClr>
                  </a:outerShdw>
                </a:effectLst>
              </a:rPr>
              <a:t>, находящиеся на севере за каналом</a:t>
            </a:r>
          </a:p>
          <a:p>
            <a:pPr marL="0" indent="0">
              <a:buNone/>
            </a:pPr>
            <a:r>
              <a:rPr lang="ru-RU" sz="1200" dirty="0">
                <a:effectLst>
                  <a:outerShdw blurRad="38100" dist="38100" dir="2700000" algn="tl">
                    <a:srgbClr val="000000">
                      <a:alpha val="43137"/>
                    </a:srgbClr>
                  </a:outerShdw>
                </a:effectLst>
              </a:rPr>
              <a:t> имени Москвы.</a:t>
            </a:r>
          </a:p>
          <a:p>
            <a:pPr marL="0" indent="0">
              <a:lnSpc>
                <a:spcPct val="120000"/>
              </a:lnSpc>
              <a:buNone/>
            </a:pPr>
            <a:r>
              <a:rPr lang="ru-RU" sz="1200" dirty="0">
                <a:effectLst>
                  <a:outerShdw blurRad="38100" dist="38100" dir="2700000" algn="tl">
                    <a:srgbClr val="000000">
                      <a:alpha val="43137"/>
                    </a:srgbClr>
                  </a:outerShdw>
                </a:effectLst>
              </a:rPr>
              <a:t>Основная отличительная черта современного Долгопрудного — огромный </a:t>
            </a:r>
          </a:p>
          <a:p>
            <a:pPr marL="0" indent="0">
              <a:lnSpc>
                <a:spcPct val="120000"/>
              </a:lnSpc>
              <a:buNone/>
            </a:pPr>
            <a:r>
              <a:rPr lang="ru-RU" sz="1200" dirty="0">
                <a:effectLst>
                  <a:outerShdw blurRad="38100" dist="38100" dir="2700000" algn="tl">
                    <a:srgbClr val="000000">
                      <a:alpha val="43137"/>
                    </a:srgbClr>
                  </a:outerShdw>
                </a:effectLst>
              </a:rPr>
              <a:t>научный и производственный потенциал, в настоящее время в </a:t>
            </a:r>
          </a:p>
          <a:p>
            <a:pPr marL="0" indent="0">
              <a:lnSpc>
                <a:spcPct val="120000"/>
              </a:lnSpc>
              <a:buNone/>
            </a:pPr>
            <a:r>
              <a:rPr lang="ru-RU" sz="1200" dirty="0">
                <a:effectLst>
                  <a:outerShdw blurRad="38100" dist="38100" dir="2700000" algn="tl">
                    <a:srgbClr val="000000">
                      <a:alpha val="43137"/>
                    </a:srgbClr>
                  </a:outerShdw>
                </a:effectLst>
              </a:rPr>
              <a:t>городе широко развита образовательная,  научно-исследовательская сфера. </a:t>
            </a:r>
          </a:p>
          <a:p>
            <a:pPr marL="0" indent="0">
              <a:lnSpc>
                <a:spcPct val="120000"/>
              </a:lnSpc>
              <a:buNone/>
            </a:pPr>
            <a:r>
              <a:rPr lang="ru-RU" sz="1200" dirty="0">
                <a:effectLst>
                  <a:outerShdw blurRad="38100" dist="38100" dir="2700000" algn="tl">
                    <a:srgbClr val="000000">
                      <a:alpha val="43137"/>
                    </a:srgbClr>
                  </a:outerShdw>
                </a:effectLst>
              </a:rPr>
              <a:t>Власти города весьма озабочены благоустройством улиц, парков и домов </a:t>
            </a:r>
          </a:p>
          <a:p>
            <a:pPr marL="0" indent="0">
              <a:lnSpc>
                <a:spcPct val="120000"/>
              </a:lnSpc>
              <a:buNone/>
            </a:pPr>
            <a:r>
              <a:rPr lang="ru-RU" sz="1200" dirty="0">
                <a:effectLst>
                  <a:outerShdw blurRad="38100" dist="38100" dir="2700000" algn="tl">
                    <a:srgbClr val="000000">
                      <a:alpha val="43137"/>
                    </a:srgbClr>
                  </a:outerShdw>
                </a:effectLst>
              </a:rPr>
              <a:t>(постоянно идет реорганизация Долгопрудного: снос ветхого жилищного </a:t>
            </a:r>
          </a:p>
          <a:p>
            <a:pPr marL="0" indent="0">
              <a:lnSpc>
                <a:spcPct val="120000"/>
              </a:lnSpc>
              <a:buNone/>
            </a:pPr>
            <a:r>
              <a:rPr lang="ru-RU" sz="1200" dirty="0">
                <a:effectLst>
                  <a:outerShdw blurRad="38100" dist="38100" dir="2700000" algn="tl">
                    <a:srgbClr val="000000">
                      <a:alpha val="43137"/>
                    </a:srgbClr>
                  </a:outerShdw>
                </a:effectLst>
              </a:rPr>
              <a:t>фонда, строительство современных зданий и объектов культуры)</a:t>
            </a:r>
          </a:p>
          <a:p>
            <a:pPr marL="0" indent="0">
              <a:lnSpc>
                <a:spcPct val="100000"/>
              </a:lnSpc>
              <a:buNone/>
            </a:pPr>
            <a:endParaRPr lang="ru-RU" sz="1200" dirty="0"/>
          </a:p>
          <a:p>
            <a:pPr marL="0" indent="0">
              <a:lnSpc>
                <a:spcPct val="100000"/>
              </a:lnSpc>
              <a:buNone/>
            </a:pPr>
            <a:endParaRPr lang="ru-RU" sz="1200" dirty="0"/>
          </a:p>
          <a:p>
            <a:pPr marL="0" indent="0">
              <a:lnSpc>
                <a:spcPct val="100000"/>
              </a:lnSpc>
              <a:buNone/>
            </a:pPr>
            <a:endParaRPr lang="ru-RU" sz="1200" dirty="0"/>
          </a:p>
          <a:p>
            <a:pPr marL="0" indent="0">
              <a:lnSpc>
                <a:spcPct val="100000"/>
              </a:lnSpc>
              <a:buNone/>
            </a:pPr>
            <a:endParaRPr lang="ru-RU" sz="1200" dirty="0"/>
          </a:p>
          <a:p>
            <a:pPr marL="0" indent="0">
              <a:lnSpc>
                <a:spcPct val="100000"/>
              </a:lnSpc>
              <a:buNone/>
            </a:pPr>
            <a:endParaRPr lang="ru-RU" sz="1200" dirty="0"/>
          </a:p>
          <a:p>
            <a:pPr marL="0" indent="0">
              <a:lnSpc>
                <a:spcPct val="100000"/>
              </a:lnSpc>
              <a:buNone/>
            </a:pPr>
            <a:endParaRPr lang="ru-RU" sz="1200" dirty="0"/>
          </a:p>
          <a:p>
            <a:pPr marL="0" indent="0">
              <a:lnSpc>
                <a:spcPct val="100000"/>
              </a:lnSpc>
              <a:buNone/>
            </a:pPr>
            <a:endParaRPr lang="ru-RU" sz="1200" dirty="0"/>
          </a:p>
          <a:p>
            <a:pPr marL="0" indent="0">
              <a:lnSpc>
                <a:spcPct val="100000"/>
              </a:lnSpc>
              <a:buNone/>
            </a:pPr>
            <a:endParaRPr lang="ru-RU" sz="1200" dirty="0"/>
          </a:p>
          <a:p>
            <a:pPr marL="0" indent="0">
              <a:lnSpc>
                <a:spcPct val="100000"/>
              </a:lnSpc>
              <a:buNone/>
            </a:pPr>
            <a:r>
              <a:rPr lang="ru-RU" sz="1200" dirty="0"/>
              <a:t>). </a:t>
            </a:r>
          </a:p>
        </p:txBody>
      </p:sp>
      <p:sp>
        <p:nvSpPr>
          <p:cNvPr id="4" name="Номер слайда 3">
            <a:extLst>
              <a:ext uri="{FF2B5EF4-FFF2-40B4-BE49-F238E27FC236}">
                <a16:creationId xmlns:a16="http://schemas.microsoft.com/office/drawing/2014/main" id="{C5890A83-8278-4AF4-86F0-6E8977872DB7}"/>
              </a:ext>
            </a:extLst>
          </p:cNvPr>
          <p:cNvSpPr>
            <a:spLocks noGrp="1"/>
          </p:cNvSpPr>
          <p:nvPr>
            <p:ph type="sldNum" sz="quarter" idx="12"/>
          </p:nvPr>
        </p:nvSpPr>
        <p:spPr>
          <a:xfrm>
            <a:off x="11444748" y="6532439"/>
            <a:ext cx="387926" cy="198869"/>
          </a:xfrm>
        </p:spPr>
        <p:txBody>
          <a:bodyPr/>
          <a:lstStyle/>
          <a:p>
            <a:fld id="{5C57661F-B2B1-4F5C-A5BA-3FA02C8F7456}" type="slidenum">
              <a:rPr lang="ru-RU" smtClean="0"/>
              <a:t>4</a:t>
            </a:fld>
            <a:endParaRPr lang="ru-RU" dirty="0"/>
          </a:p>
        </p:txBody>
      </p:sp>
      <p:pic>
        <p:nvPicPr>
          <p:cNvPr id="5" name="Объект 6">
            <a:extLst>
              <a:ext uri="{FF2B5EF4-FFF2-40B4-BE49-F238E27FC236}">
                <a16:creationId xmlns:a16="http://schemas.microsoft.com/office/drawing/2014/main" id="{7DA1789F-2D6D-4709-9EA4-589F6773ACE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pic>
        <p:nvPicPr>
          <p:cNvPr id="12" name="Рисунок 11">
            <a:extLst>
              <a:ext uri="{FF2B5EF4-FFF2-40B4-BE49-F238E27FC236}">
                <a16:creationId xmlns:a16="http://schemas.microsoft.com/office/drawing/2014/main" id="{D7FD6AB4-06C1-4B8A-9485-01CB7C392A45}"/>
              </a:ext>
            </a:extLst>
          </p:cNvPr>
          <p:cNvPicPr>
            <a:picLocks noChangeAspect="1"/>
          </p:cNvPicPr>
          <p:nvPr/>
        </p:nvPicPr>
        <p:blipFill rotWithShape="1">
          <a:blip r:embed="rId6">
            <a:extLst>
              <a:ext uri="{28A0092B-C50C-407E-A947-70E740481C1C}">
                <a14:useLocalDpi xmlns:a14="http://schemas.microsoft.com/office/drawing/2010/main" val="0"/>
              </a:ext>
            </a:extLst>
          </a:blip>
          <a:srcRect t="1381"/>
          <a:stretch/>
        </p:blipFill>
        <p:spPr>
          <a:xfrm>
            <a:off x="6701493" y="2138771"/>
            <a:ext cx="5131181" cy="4309036"/>
          </a:xfrm>
          <a:prstGeom prst="rect">
            <a:avLst/>
          </a:prstGeom>
        </p:spPr>
      </p:pic>
    </p:spTree>
    <p:extLst>
      <p:ext uri="{BB962C8B-B14F-4D97-AF65-F5344CB8AC3E}">
        <p14:creationId xmlns:p14="http://schemas.microsoft.com/office/powerpoint/2010/main" val="13190935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B28A71-053A-4858-A46A-CD1B8762371C}"/>
              </a:ext>
            </a:extLst>
          </p:cNvPr>
          <p:cNvSpPr>
            <a:spLocks noGrp="1"/>
          </p:cNvSpPr>
          <p:nvPr>
            <p:ph type="title"/>
          </p:nvPr>
        </p:nvSpPr>
        <p:spPr>
          <a:xfrm>
            <a:off x="838200" y="14950"/>
            <a:ext cx="10515600" cy="715224"/>
          </a:xfrm>
        </p:spPr>
        <p:txBody>
          <a:bodyPr>
            <a:noAutofit/>
          </a:bodyPr>
          <a:lstStyle/>
          <a:p>
            <a:pPr algn="ctr"/>
            <a:r>
              <a:rPr lang="ru-RU" sz="2400" dirty="0"/>
              <a:t>Расходы бюджета городского округа Долгопрудный на </a:t>
            </a:r>
            <a:r>
              <a:rPr lang="ru-RU" sz="2400" dirty="0" smtClean="0"/>
              <a:t>2023-2027 </a:t>
            </a:r>
            <a:r>
              <a:rPr lang="ru-RU" sz="2400" dirty="0"/>
              <a:t>гг. </a:t>
            </a:r>
            <a:br>
              <a:rPr lang="ru-RU" sz="2400" dirty="0"/>
            </a:br>
            <a:r>
              <a:rPr lang="ru-RU" sz="2400" dirty="0"/>
              <a:t>по разделам бюджетной классификации </a:t>
            </a:r>
          </a:p>
        </p:txBody>
      </p:sp>
      <p:sp>
        <p:nvSpPr>
          <p:cNvPr id="4" name="Номер слайда 3">
            <a:extLst>
              <a:ext uri="{FF2B5EF4-FFF2-40B4-BE49-F238E27FC236}">
                <a16:creationId xmlns:a16="http://schemas.microsoft.com/office/drawing/2014/main" id="{E6DE0060-9F58-4945-A113-180BBA99467F}"/>
              </a:ext>
            </a:extLst>
          </p:cNvPr>
          <p:cNvSpPr>
            <a:spLocks noGrp="1"/>
          </p:cNvSpPr>
          <p:nvPr>
            <p:ph type="sldNum" sz="quarter" idx="12"/>
          </p:nvPr>
        </p:nvSpPr>
        <p:spPr>
          <a:xfrm>
            <a:off x="9448800" y="6477925"/>
            <a:ext cx="2743200" cy="365125"/>
          </a:xfrm>
        </p:spPr>
        <p:txBody>
          <a:bodyPr/>
          <a:lstStyle/>
          <a:p>
            <a:fld id="{E4EB6E89-BA87-4003-BD23-6BDF40F3EBED}" type="slidenum">
              <a:rPr lang="ru-RU" smtClean="0"/>
              <a:pPr/>
              <a:t>40</a:t>
            </a:fld>
            <a:endParaRPr lang="ru-RU" dirty="0"/>
          </a:p>
        </p:txBody>
      </p:sp>
      <p:sp>
        <p:nvSpPr>
          <p:cNvPr id="6" name="Прямоугольник 5">
            <a:extLst>
              <a:ext uri="{FF2B5EF4-FFF2-40B4-BE49-F238E27FC236}">
                <a16:creationId xmlns:a16="http://schemas.microsoft.com/office/drawing/2014/main" id="{D3DA6461-BF93-41EA-A4BC-9CD9211C82AB}"/>
              </a:ext>
            </a:extLst>
          </p:cNvPr>
          <p:cNvSpPr/>
          <p:nvPr/>
        </p:nvSpPr>
        <p:spPr>
          <a:xfrm>
            <a:off x="10726189" y="596462"/>
            <a:ext cx="1255222" cy="307777"/>
          </a:xfrm>
          <a:prstGeom prst="rect">
            <a:avLst/>
          </a:prstGeom>
        </p:spPr>
        <p:txBody>
          <a:bodyPr wrap="square">
            <a:spAutoFit/>
          </a:bodyPr>
          <a:lstStyle/>
          <a:p>
            <a:r>
              <a:rPr lang="ru-RU" sz="1400" dirty="0"/>
              <a:t>(тыс. рублей)</a:t>
            </a:r>
          </a:p>
        </p:txBody>
      </p:sp>
      <p:graphicFrame>
        <p:nvGraphicFramePr>
          <p:cNvPr id="8" name="Объект 7">
            <a:extLst>
              <a:ext uri="{FF2B5EF4-FFF2-40B4-BE49-F238E27FC236}">
                <a16:creationId xmlns:a16="http://schemas.microsoft.com/office/drawing/2014/main" id="{3DD62234-DC97-4401-AE08-C500BE749E9B}"/>
              </a:ext>
            </a:extLst>
          </p:cNvPr>
          <p:cNvGraphicFramePr>
            <a:graphicFrameLocks noGrp="1"/>
          </p:cNvGraphicFramePr>
          <p:nvPr>
            <p:ph idx="1"/>
            <p:extLst>
              <p:ext uri="{D42A27DB-BD31-4B8C-83A1-F6EECF244321}">
                <p14:modId xmlns:p14="http://schemas.microsoft.com/office/powerpoint/2010/main" val="2046070208"/>
              </p:ext>
            </p:extLst>
          </p:nvPr>
        </p:nvGraphicFramePr>
        <p:xfrm>
          <a:off x="970283" y="1026879"/>
          <a:ext cx="10866118" cy="5705135"/>
        </p:xfrm>
        <a:graphic>
          <a:graphicData uri="http://schemas.openxmlformats.org/drawingml/2006/table">
            <a:tbl>
              <a:tblPr>
                <a:tableStyleId>{5C22544A-7EE6-4342-B048-85BDC9FD1C3A}</a:tableStyleId>
              </a:tblPr>
              <a:tblGrid>
                <a:gridCol w="5464537">
                  <a:extLst>
                    <a:ext uri="{9D8B030D-6E8A-4147-A177-3AD203B41FA5}">
                      <a16:colId xmlns:a16="http://schemas.microsoft.com/office/drawing/2014/main" val="2000536900"/>
                    </a:ext>
                  </a:extLst>
                </a:gridCol>
                <a:gridCol w="1108017">
                  <a:extLst>
                    <a:ext uri="{9D8B030D-6E8A-4147-A177-3AD203B41FA5}">
                      <a16:colId xmlns:a16="http://schemas.microsoft.com/office/drawing/2014/main" val="399698325"/>
                    </a:ext>
                  </a:extLst>
                </a:gridCol>
                <a:gridCol w="1108017">
                  <a:extLst>
                    <a:ext uri="{9D8B030D-6E8A-4147-A177-3AD203B41FA5}">
                      <a16:colId xmlns:a16="http://schemas.microsoft.com/office/drawing/2014/main" val="1552169965"/>
                    </a:ext>
                  </a:extLst>
                </a:gridCol>
                <a:gridCol w="1108017">
                  <a:extLst>
                    <a:ext uri="{9D8B030D-6E8A-4147-A177-3AD203B41FA5}">
                      <a16:colId xmlns:a16="http://schemas.microsoft.com/office/drawing/2014/main" val="2600721301"/>
                    </a:ext>
                  </a:extLst>
                </a:gridCol>
                <a:gridCol w="1032470">
                  <a:extLst>
                    <a:ext uri="{9D8B030D-6E8A-4147-A177-3AD203B41FA5}">
                      <a16:colId xmlns:a16="http://schemas.microsoft.com/office/drawing/2014/main" val="429115478"/>
                    </a:ext>
                  </a:extLst>
                </a:gridCol>
                <a:gridCol w="1045060">
                  <a:extLst>
                    <a:ext uri="{9D8B030D-6E8A-4147-A177-3AD203B41FA5}">
                      <a16:colId xmlns:a16="http://schemas.microsoft.com/office/drawing/2014/main" val="2650936760"/>
                    </a:ext>
                  </a:extLst>
                </a:gridCol>
              </a:tblGrid>
              <a:tr h="774931">
                <a:tc>
                  <a:txBody>
                    <a:bodyPr/>
                    <a:lstStyle/>
                    <a:p>
                      <a:pPr algn="ctr" fontAlgn="ctr"/>
                      <a:r>
                        <a:rPr lang="ru-RU" sz="1200" b="1" i="0" u="none" strike="noStrike" dirty="0">
                          <a:effectLst/>
                          <a:latin typeface="Arial" panose="020B0604020202020204" pitchFamily="34" charset="0"/>
                        </a:rPr>
                        <a:t>Наименование</a:t>
                      </a:r>
                    </a:p>
                  </a:txBody>
                  <a:tcPr marL="9525" marR="9525" marT="9525" marB="0" anchor="ctr">
                    <a:solidFill>
                      <a:schemeClr val="accent2">
                        <a:lumMod val="20000"/>
                        <a:lumOff val="80000"/>
                      </a:schemeClr>
                    </a:solidFill>
                  </a:tcPr>
                </a:tc>
                <a:tc>
                  <a:txBody>
                    <a:bodyPr/>
                    <a:lstStyle/>
                    <a:p>
                      <a:pPr algn="ctr" fontAlgn="ctr"/>
                      <a:r>
                        <a:rPr lang="ru-RU" sz="1200" b="1" i="0" u="none" strike="noStrike" dirty="0">
                          <a:effectLst/>
                          <a:latin typeface="Arial" panose="020B0604020202020204" pitchFamily="34" charset="0"/>
                        </a:rPr>
                        <a:t>Исполнение за </a:t>
                      </a:r>
                      <a:r>
                        <a:rPr lang="ru-RU" sz="1200" b="1" i="0" u="none" strike="noStrike" dirty="0" smtClean="0">
                          <a:effectLst/>
                          <a:latin typeface="Arial" panose="020B0604020202020204" pitchFamily="34" charset="0"/>
                        </a:rPr>
                        <a:t>2023 </a:t>
                      </a:r>
                      <a:r>
                        <a:rPr lang="ru-RU" sz="1200" b="1" i="0" u="none" strike="noStrike" dirty="0">
                          <a:effectLst/>
                          <a:latin typeface="Arial" panose="020B0604020202020204" pitchFamily="34" charset="0"/>
                        </a:rPr>
                        <a:t>год</a:t>
                      </a:r>
                    </a:p>
                  </a:txBody>
                  <a:tcPr marL="9525" marR="9525" marT="9525" marB="0" anchor="ctr">
                    <a:solidFill>
                      <a:schemeClr val="accent2">
                        <a:lumMod val="20000"/>
                        <a:lumOff val="80000"/>
                      </a:schemeClr>
                    </a:solidFill>
                  </a:tcPr>
                </a:tc>
                <a:tc>
                  <a:txBody>
                    <a:bodyPr/>
                    <a:lstStyle/>
                    <a:p>
                      <a:pPr algn="ctr" fontAlgn="ctr"/>
                      <a:r>
                        <a:rPr lang="ru-RU" sz="1200" b="1" i="0" u="none" strike="noStrike" dirty="0">
                          <a:effectLst/>
                          <a:latin typeface="Arial" panose="020B0604020202020204" pitchFamily="34" charset="0"/>
                        </a:rPr>
                        <a:t>Уточненный план </a:t>
                      </a:r>
                      <a:r>
                        <a:rPr lang="ru-RU" sz="1200" b="1" i="0" u="none" strike="noStrike" dirty="0" smtClean="0">
                          <a:effectLst/>
                          <a:latin typeface="Arial" panose="020B0604020202020204" pitchFamily="34" charset="0"/>
                        </a:rPr>
                        <a:t>на 2024 </a:t>
                      </a:r>
                      <a:r>
                        <a:rPr lang="ru-RU" sz="1200" b="1" i="0" u="none" strike="noStrike" dirty="0">
                          <a:effectLst/>
                          <a:latin typeface="Arial" panose="020B0604020202020204" pitchFamily="34" charset="0"/>
                        </a:rPr>
                        <a:t>год</a:t>
                      </a:r>
                    </a:p>
                  </a:txBody>
                  <a:tcPr marL="9525" marR="9525" marT="9525" marB="0" anchor="ctr">
                    <a:solidFill>
                      <a:schemeClr val="accent2">
                        <a:lumMod val="20000"/>
                        <a:lumOff val="80000"/>
                      </a:schemeClr>
                    </a:solidFill>
                  </a:tcPr>
                </a:tc>
                <a:tc>
                  <a:txBody>
                    <a:bodyPr/>
                    <a:lstStyle/>
                    <a:p>
                      <a:pPr algn="ctr" fontAlgn="ctr"/>
                      <a:r>
                        <a:rPr lang="ru-RU" sz="1200" b="1" i="0" u="none" strike="noStrike" dirty="0">
                          <a:effectLst/>
                          <a:latin typeface="Arial" panose="020B0604020202020204" pitchFamily="34" charset="0"/>
                        </a:rPr>
                        <a:t>Проект бюджета на </a:t>
                      </a:r>
                      <a:r>
                        <a:rPr lang="ru-RU" sz="1200" b="1" i="0" u="none" strike="noStrike" dirty="0" smtClean="0">
                          <a:effectLst/>
                          <a:latin typeface="Arial" panose="020B0604020202020204" pitchFamily="34" charset="0"/>
                        </a:rPr>
                        <a:t>2025 </a:t>
                      </a:r>
                      <a:r>
                        <a:rPr lang="ru-RU" sz="1200" b="1" i="0" u="none" strike="noStrike" dirty="0">
                          <a:effectLst/>
                          <a:latin typeface="Arial" panose="020B0604020202020204" pitchFamily="34" charset="0"/>
                        </a:rPr>
                        <a:t>год</a:t>
                      </a:r>
                    </a:p>
                  </a:txBody>
                  <a:tcPr marL="9525" marR="9525" marT="9525" marB="0" anchor="ctr">
                    <a:solidFill>
                      <a:schemeClr val="accent2">
                        <a:lumMod val="20000"/>
                        <a:lumOff val="80000"/>
                      </a:schemeClr>
                    </a:solidFill>
                  </a:tcPr>
                </a:tc>
                <a:tc>
                  <a:txBody>
                    <a:bodyPr/>
                    <a:lstStyle/>
                    <a:p>
                      <a:pPr algn="ctr" fontAlgn="ctr"/>
                      <a:r>
                        <a:rPr lang="ru-RU" sz="1200" b="1" i="0" u="none" strike="noStrike" dirty="0">
                          <a:effectLst/>
                          <a:latin typeface="Arial" panose="020B0604020202020204" pitchFamily="34" charset="0"/>
                        </a:rPr>
                        <a:t>Проект бюджета на </a:t>
                      </a:r>
                      <a:r>
                        <a:rPr lang="ru-RU" sz="1200" b="1" i="0" u="none" strike="noStrike" dirty="0" smtClean="0">
                          <a:effectLst/>
                          <a:latin typeface="Arial" panose="020B0604020202020204" pitchFamily="34" charset="0"/>
                        </a:rPr>
                        <a:t>2026 </a:t>
                      </a:r>
                      <a:r>
                        <a:rPr lang="ru-RU" sz="1200" b="1" i="0" u="none" strike="noStrike" dirty="0">
                          <a:effectLst/>
                          <a:latin typeface="Arial" panose="020B0604020202020204" pitchFamily="34" charset="0"/>
                        </a:rPr>
                        <a:t>год</a:t>
                      </a:r>
                    </a:p>
                  </a:txBody>
                  <a:tcPr marL="9525" marR="9525" marT="9525" marB="0" anchor="ctr">
                    <a:solidFill>
                      <a:schemeClr val="accent2">
                        <a:lumMod val="20000"/>
                        <a:lumOff val="80000"/>
                      </a:schemeClr>
                    </a:solidFill>
                  </a:tcPr>
                </a:tc>
                <a:tc>
                  <a:txBody>
                    <a:bodyPr/>
                    <a:lstStyle/>
                    <a:p>
                      <a:pPr algn="ctr" fontAlgn="ctr"/>
                      <a:r>
                        <a:rPr lang="ru-RU" sz="1200" b="1" i="0" u="none" strike="noStrike" dirty="0">
                          <a:effectLst/>
                          <a:latin typeface="Arial" panose="020B0604020202020204" pitchFamily="34" charset="0"/>
                        </a:rPr>
                        <a:t>Проект бюджета на </a:t>
                      </a:r>
                      <a:r>
                        <a:rPr lang="ru-RU" sz="1200" b="1" i="0" u="none" strike="noStrike" dirty="0" smtClean="0">
                          <a:effectLst/>
                          <a:latin typeface="Arial" panose="020B0604020202020204" pitchFamily="34" charset="0"/>
                        </a:rPr>
                        <a:t>2027 </a:t>
                      </a:r>
                      <a:r>
                        <a:rPr lang="ru-RU" sz="1200" b="1" i="0" u="none" strike="noStrike" dirty="0">
                          <a:effectLst/>
                          <a:latin typeface="Arial" panose="020B0604020202020204" pitchFamily="34" charset="0"/>
                        </a:rPr>
                        <a:t>год</a:t>
                      </a:r>
                    </a:p>
                  </a:txBody>
                  <a:tcPr marL="9525" marR="9525" marT="9525" marB="0" anchor="ctr">
                    <a:solidFill>
                      <a:schemeClr val="accent2">
                        <a:lumMod val="20000"/>
                        <a:lumOff val="80000"/>
                      </a:schemeClr>
                    </a:solidFill>
                  </a:tcPr>
                </a:tc>
                <a:extLst>
                  <a:ext uri="{0D108BD9-81ED-4DB2-BD59-A6C34878D82A}">
                    <a16:rowId xmlns:a16="http://schemas.microsoft.com/office/drawing/2014/main" val="401605832"/>
                  </a:ext>
                </a:extLst>
              </a:tr>
              <a:tr h="318888">
                <a:tc>
                  <a:txBody>
                    <a:bodyPr/>
                    <a:lstStyle/>
                    <a:p>
                      <a:pPr algn="l" fontAlgn="t"/>
                      <a:r>
                        <a:rPr lang="ru-RU" sz="1200" b="1" i="0" u="none" strike="noStrike">
                          <a:effectLst/>
                          <a:latin typeface="Arial" panose="020B0604020202020204" pitchFamily="34" charset="0"/>
                        </a:rPr>
                        <a:t>Общегосударственные вопросы</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557 379,3</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712 100,2</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656 855,0</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chemeClr val="dk1"/>
                          </a:solidFill>
                          <a:effectLst/>
                          <a:latin typeface="Arial" panose="020B0604020202020204" pitchFamily="34" charset="0"/>
                          <a:ea typeface="+mn-ea"/>
                          <a:cs typeface="+mn-cs"/>
                        </a:rPr>
                        <a:t>663 128,3</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chemeClr val="dk1"/>
                          </a:solidFill>
                          <a:effectLst/>
                          <a:latin typeface="Arial" panose="020B0604020202020204" pitchFamily="34" charset="0"/>
                          <a:ea typeface="+mn-ea"/>
                          <a:cs typeface="+mn-cs"/>
                        </a:rPr>
                        <a:t>668 376,1</a:t>
                      </a:r>
                    </a:p>
                  </a:txBody>
                  <a:tcPr marL="9525" marR="9525" marT="9525" marB="0" anchor="ctr">
                    <a:solidFill>
                      <a:schemeClr val="accent2">
                        <a:lumMod val="20000"/>
                        <a:lumOff val="80000"/>
                      </a:schemeClr>
                    </a:solidFill>
                  </a:tcPr>
                </a:tc>
                <a:extLst>
                  <a:ext uri="{0D108BD9-81ED-4DB2-BD59-A6C34878D82A}">
                    <a16:rowId xmlns:a16="http://schemas.microsoft.com/office/drawing/2014/main" val="2927046960"/>
                  </a:ext>
                </a:extLst>
              </a:tr>
              <a:tr h="296817">
                <a:tc>
                  <a:txBody>
                    <a:bodyPr/>
                    <a:lstStyle/>
                    <a:p>
                      <a:pPr algn="l" fontAlgn="t"/>
                      <a:r>
                        <a:rPr lang="ru-RU" sz="1200" b="1" i="0" u="none" strike="noStrike">
                          <a:effectLst/>
                          <a:latin typeface="Arial" panose="020B0604020202020204" pitchFamily="34" charset="0"/>
                        </a:rPr>
                        <a:t>Национальная оборона</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8 541,4</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8 684,2</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chemeClr val="dk1"/>
                          </a:solidFill>
                          <a:effectLst/>
                          <a:latin typeface="Arial" panose="020B0604020202020204" pitchFamily="34" charset="0"/>
                          <a:ea typeface="+mn-ea"/>
                          <a:cs typeface="+mn-cs"/>
                        </a:rPr>
                        <a:t>9 386,9</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10 142,6</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chemeClr val="dk1"/>
                          </a:solidFill>
                          <a:effectLst/>
                          <a:latin typeface="Arial" panose="020B0604020202020204" pitchFamily="34" charset="0"/>
                          <a:ea typeface="+mn-ea"/>
                          <a:cs typeface="+mn-cs"/>
                        </a:rPr>
                        <a:t>10 486,1</a:t>
                      </a:r>
                    </a:p>
                  </a:txBody>
                  <a:tcPr marL="9525" marR="9525" marT="9525" marB="0" anchor="ctr">
                    <a:solidFill>
                      <a:schemeClr val="accent2">
                        <a:lumMod val="20000"/>
                        <a:lumOff val="80000"/>
                      </a:schemeClr>
                    </a:solidFill>
                  </a:tcPr>
                </a:tc>
                <a:extLst>
                  <a:ext uri="{0D108BD9-81ED-4DB2-BD59-A6C34878D82A}">
                    <a16:rowId xmlns:a16="http://schemas.microsoft.com/office/drawing/2014/main" val="3701007671"/>
                  </a:ext>
                </a:extLst>
              </a:tr>
              <a:tr h="346286">
                <a:tc>
                  <a:txBody>
                    <a:bodyPr/>
                    <a:lstStyle/>
                    <a:p>
                      <a:pPr algn="l" fontAlgn="t"/>
                      <a:r>
                        <a:rPr lang="ru-RU" sz="1200" b="1" i="0" u="none" strike="noStrike">
                          <a:effectLst/>
                          <a:latin typeface="Arial" panose="020B0604020202020204" pitchFamily="34" charset="0"/>
                        </a:rPr>
                        <a:t>Национальная безопасность и правоохранительная деятельность</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49 232,3</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chemeClr val="dk1"/>
                          </a:solidFill>
                          <a:effectLst/>
                          <a:latin typeface="Arial" panose="020B0604020202020204" pitchFamily="34" charset="0"/>
                          <a:ea typeface="+mn-ea"/>
                          <a:cs typeface="+mn-cs"/>
                        </a:rPr>
                        <a:t>53 004,1</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57 124,6</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53 124,6</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chemeClr val="dk1"/>
                          </a:solidFill>
                          <a:effectLst/>
                          <a:latin typeface="Arial" panose="020B0604020202020204" pitchFamily="34" charset="0"/>
                          <a:ea typeface="+mn-ea"/>
                          <a:cs typeface="+mn-cs"/>
                        </a:rPr>
                        <a:t>53 124,6</a:t>
                      </a:r>
                    </a:p>
                  </a:txBody>
                  <a:tcPr marL="9525" marR="9525" marT="9525" marB="0" anchor="ctr">
                    <a:solidFill>
                      <a:schemeClr val="accent2">
                        <a:lumMod val="20000"/>
                        <a:lumOff val="80000"/>
                      </a:schemeClr>
                    </a:solidFill>
                  </a:tcPr>
                </a:tc>
                <a:extLst>
                  <a:ext uri="{0D108BD9-81ED-4DB2-BD59-A6C34878D82A}">
                    <a16:rowId xmlns:a16="http://schemas.microsoft.com/office/drawing/2014/main" val="3505889044"/>
                  </a:ext>
                </a:extLst>
              </a:tr>
              <a:tr h="376729">
                <a:tc>
                  <a:txBody>
                    <a:bodyPr/>
                    <a:lstStyle/>
                    <a:p>
                      <a:pPr algn="l" fontAlgn="t"/>
                      <a:r>
                        <a:rPr lang="ru-RU" sz="1200" b="1" i="0" u="none" strike="noStrike">
                          <a:effectLst/>
                          <a:latin typeface="Arial" panose="020B0604020202020204" pitchFamily="34" charset="0"/>
                        </a:rPr>
                        <a:t>Национальная экономика</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441 084,0</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489 417,7</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420 033,5</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404 532,5</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chemeClr val="dk1"/>
                          </a:solidFill>
                          <a:effectLst/>
                          <a:latin typeface="Arial" panose="020B0604020202020204" pitchFamily="34" charset="0"/>
                          <a:ea typeface="+mn-ea"/>
                          <a:cs typeface="+mn-cs"/>
                        </a:rPr>
                        <a:t>407 871,0</a:t>
                      </a:r>
                    </a:p>
                  </a:txBody>
                  <a:tcPr marL="9525" marR="9525" marT="9525" marB="0" anchor="ctr">
                    <a:solidFill>
                      <a:schemeClr val="accent2">
                        <a:lumMod val="20000"/>
                        <a:lumOff val="80000"/>
                      </a:schemeClr>
                    </a:solidFill>
                  </a:tcPr>
                </a:tc>
                <a:extLst>
                  <a:ext uri="{0D108BD9-81ED-4DB2-BD59-A6C34878D82A}">
                    <a16:rowId xmlns:a16="http://schemas.microsoft.com/office/drawing/2014/main" val="1602466590"/>
                  </a:ext>
                </a:extLst>
              </a:tr>
              <a:tr h="346286">
                <a:tc>
                  <a:txBody>
                    <a:bodyPr/>
                    <a:lstStyle/>
                    <a:p>
                      <a:pPr algn="l" fontAlgn="t"/>
                      <a:r>
                        <a:rPr lang="ru-RU" sz="1200" b="1" i="0" u="none" strike="noStrike">
                          <a:effectLst/>
                          <a:latin typeface="Arial" panose="020B0604020202020204" pitchFamily="34" charset="0"/>
                        </a:rPr>
                        <a:t>Жилищно-коммунальное хозяйство</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1 162 762,3</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840 347,7</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1 330 155,4</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980 056,1</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chemeClr val="dk1"/>
                          </a:solidFill>
                          <a:effectLst/>
                          <a:latin typeface="Arial" panose="020B0604020202020204" pitchFamily="34" charset="0"/>
                          <a:ea typeface="+mn-ea"/>
                          <a:cs typeface="+mn-cs"/>
                        </a:rPr>
                        <a:t>1 455 837,4</a:t>
                      </a:r>
                    </a:p>
                  </a:txBody>
                  <a:tcPr marL="9525" marR="9525" marT="9525" marB="0" anchor="ctr">
                    <a:solidFill>
                      <a:schemeClr val="accent2">
                        <a:lumMod val="20000"/>
                        <a:lumOff val="80000"/>
                      </a:schemeClr>
                    </a:solidFill>
                  </a:tcPr>
                </a:tc>
                <a:extLst>
                  <a:ext uri="{0D108BD9-81ED-4DB2-BD59-A6C34878D82A}">
                    <a16:rowId xmlns:a16="http://schemas.microsoft.com/office/drawing/2014/main" val="2224545687"/>
                  </a:ext>
                </a:extLst>
              </a:tr>
              <a:tr h="376729">
                <a:tc>
                  <a:txBody>
                    <a:bodyPr/>
                    <a:lstStyle/>
                    <a:p>
                      <a:pPr algn="l" fontAlgn="t"/>
                      <a:r>
                        <a:rPr lang="ru-RU" sz="1200" b="1" i="0" u="none" strike="noStrike">
                          <a:effectLst/>
                          <a:latin typeface="Arial" panose="020B0604020202020204" pitchFamily="34" charset="0"/>
                        </a:rPr>
                        <a:t>Охрана окружающей среды</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8 983,9</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16 033,0</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43 824,6</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43 824,3</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chemeClr val="dk1"/>
                          </a:solidFill>
                          <a:effectLst/>
                          <a:latin typeface="Arial" panose="020B0604020202020204" pitchFamily="34" charset="0"/>
                          <a:ea typeface="+mn-ea"/>
                          <a:cs typeface="+mn-cs"/>
                        </a:rPr>
                        <a:t>43 824,3</a:t>
                      </a:r>
                    </a:p>
                  </a:txBody>
                  <a:tcPr marL="9525" marR="9525" marT="9525" marB="0" anchor="ctr">
                    <a:solidFill>
                      <a:schemeClr val="accent2">
                        <a:lumMod val="20000"/>
                        <a:lumOff val="80000"/>
                      </a:schemeClr>
                    </a:solidFill>
                  </a:tcPr>
                </a:tc>
                <a:extLst>
                  <a:ext uri="{0D108BD9-81ED-4DB2-BD59-A6C34878D82A}">
                    <a16:rowId xmlns:a16="http://schemas.microsoft.com/office/drawing/2014/main" val="1346162108"/>
                  </a:ext>
                </a:extLst>
              </a:tr>
              <a:tr h="410977">
                <a:tc>
                  <a:txBody>
                    <a:bodyPr/>
                    <a:lstStyle/>
                    <a:p>
                      <a:pPr algn="l" fontAlgn="t"/>
                      <a:r>
                        <a:rPr lang="ru-RU" sz="1200" b="1" i="0" u="none" strike="noStrike">
                          <a:effectLst/>
                          <a:latin typeface="Arial" panose="020B0604020202020204" pitchFamily="34" charset="0"/>
                        </a:rPr>
                        <a:t>Образование</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4 033 840,7</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chemeClr val="dk1"/>
                          </a:solidFill>
                          <a:effectLst/>
                          <a:latin typeface="Arial" panose="020B0604020202020204" pitchFamily="34" charset="0"/>
                          <a:ea typeface="+mn-ea"/>
                          <a:cs typeface="+mn-cs"/>
                        </a:rPr>
                        <a:t>3 745 186,4</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4 159 364,0</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3 969 300,3</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chemeClr val="dk1"/>
                          </a:solidFill>
                          <a:effectLst/>
                          <a:latin typeface="Arial" panose="020B0604020202020204" pitchFamily="34" charset="0"/>
                          <a:ea typeface="+mn-ea"/>
                          <a:cs typeface="+mn-cs"/>
                        </a:rPr>
                        <a:t>3 848 914,8</a:t>
                      </a:r>
                    </a:p>
                  </a:txBody>
                  <a:tcPr marL="9525" marR="9525" marT="9525" marB="0" anchor="ctr">
                    <a:solidFill>
                      <a:schemeClr val="accent2">
                        <a:lumMod val="20000"/>
                        <a:lumOff val="80000"/>
                      </a:schemeClr>
                    </a:solidFill>
                  </a:tcPr>
                </a:tc>
                <a:extLst>
                  <a:ext uri="{0D108BD9-81ED-4DB2-BD59-A6C34878D82A}">
                    <a16:rowId xmlns:a16="http://schemas.microsoft.com/office/drawing/2014/main" val="3741656999"/>
                  </a:ext>
                </a:extLst>
              </a:tr>
              <a:tr h="410977">
                <a:tc>
                  <a:txBody>
                    <a:bodyPr/>
                    <a:lstStyle/>
                    <a:p>
                      <a:pPr algn="l" fontAlgn="t"/>
                      <a:r>
                        <a:rPr lang="ru-RU" sz="1200" b="1" i="0" u="none" strike="noStrike">
                          <a:effectLst/>
                          <a:latin typeface="Arial" panose="020B0604020202020204" pitchFamily="34" charset="0"/>
                        </a:rPr>
                        <a:t>Культура и кинематография</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238 980,6</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265 779,7</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214 863,7</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205 095,7</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205 061,7</a:t>
                      </a:r>
                    </a:p>
                  </a:txBody>
                  <a:tcPr marL="9525" marR="9525" marT="9525" marB="0" anchor="ctr">
                    <a:solidFill>
                      <a:schemeClr val="accent2">
                        <a:lumMod val="20000"/>
                        <a:lumOff val="80000"/>
                      </a:schemeClr>
                    </a:solidFill>
                  </a:tcPr>
                </a:tc>
                <a:extLst>
                  <a:ext uri="{0D108BD9-81ED-4DB2-BD59-A6C34878D82A}">
                    <a16:rowId xmlns:a16="http://schemas.microsoft.com/office/drawing/2014/main" val="4130118599"/>
                  </a:ext>
                </a:extLst>
              </a:tr>
              <a:tr h="308995">
                <a:tc>
                  <a:txBody>
                    <a:bodyPr/>
                    <a:lstStyle/>
                    <a:p>
                      <a:pPr algn="l" fontAlgn="t"/>
                      <a:r>
                        <a:rPr lang="ru-RU" sz="1200" b="1" i="0" u="none" strike="noStrike">
                          <a:effectLst/>
                          <a:latin typeface="Arial" panose="020B0604020202020204" pitchFamily="34" charset="0"/>
                        </a:rPr>
                        <a:t>Здравоохранение</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4 913,9</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4 340,1</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3 444,0</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chemeClr val="dk1"/>
                          </a:solidFill>
                          <a:effectLst/>
                          <a:latin typeface="Arial" panose="020B0604020202020204" pitchFamily="34" charset="0"/>
                          <a:ea typeface="+mn-ea"/>
                          <a:cs typeface="+mn-cs"/>
                        </a:rPr>
                        <a:t>3 444,0</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3 444,0</a:t>
                      </a:r>
                    </a:p>
                  </a:txBody>
                  <a:tcPr marL="9525" marR="9525" marT="9525" marB="0" anchor="ctr">
                    <a:solidFill>
                      <a:schemeClr val="accent2">
                        <a:lumMod val="20000"/>
                        <a:lumOff val="80000"/>
                      </a:schemeClr>
                    </a:solidFill>
                  </a:tcPr>
                </a:tc>
                <a:extLst>
                  <a:ext uri="{0D108BD9-81ED-4DB2-BD59-A6C34878D82A}">
                    <a16:rowId xmlns:a16="http://schemas.microsoft.com/office/drawing/2014/main" val="3772384093"/>
                  </a:ext>
                </a:extLst>
              </a:tr>
              <a:tr h="318888">
                <a:tc>
                  <a:txBody>
                    <a:bodyPr/>
                    <a:lstStyle/>
                    <a:p>
                      <a:pPr algn="l" fontAlgn="t"/>
                      <a:r>
                        <a:rPr lang="ru-RU" sz="1200" b="1" i="0" u="none" strike="noStrike">
                          <a:effectLst/>
                          <a:latin typeface="Arial" panose="020B0604020202020204" pitchFamily="34" charset="0"/>
                        </a:rPr>
                        <a:t>Социальная политика</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102 223,1</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chemeClr val="dk1"/>
                          </a:solidFill>
                          <a:effectLst/>
                          <a:latin typeface="Arial" panose="020B0604020202020204" pitchFamily="34" charset="0"/>
                          <a:ea typeface="+mn-ea"/>
                          <a:cs typeface="+mn-cs"/>
                        </a:rPr>
                        <a:t>130 898,6</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103 864,2</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chemeClr val="dk1"/>
                          </a:solidFill>
                          <a:effectLst/>
                          <a:latin typeface="Arial" panose="020B0604020202020204" pitchFamily="34" charset="0"/>
                          <a:ea typeface="+mn-ea"/>
                          <a:cs typeface="+mn-cs"/>
                        </a:rPr>
                        <a:t>109 249,0</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109 424,6</a:t>
                      </a:r>
                    </a:p>
                  </a:txBody>
                  <a:tcPr marL="9525" marR="9525" marT="9525" marB="0" anchor="ctr">
                    <a:solidFill>
                      <a:schemeClr val="accent2">
                        <a:lumMod val="20000"/>
                        <a:lumOff val="80000"/>
                      </a:schemeClr>
                    </a:solidFill>
                  </a:tcPr>
                </a:tc>
                <a:extLst>
                  <a:ext uri="{0D108BD9-81ED-4DB2-BD59-A6C34878D82A}">
                    <a16:rowId xmlns:a16="http://schemas.microsoft.com/office/drawing/2014/main" val="4089617215"/>
                  </a:ext>
                </a:extLst>
              </a:tr>
              <a:tr h="346286">
                <a:tc>
                  <a:txBody>
                    <a:bodyPr/>
                    <a:lstStyle/>
                    <a:p>
                      <a:pPr algn="l" fontAlgn="t"/>
                      <a:r>
                        <a:rPr lang="ru-RU" sz="1200" b="1" i="0" u="none" strike="noStrike">
                          <a:effectLst/>
                          <a:latin typeface="Arial" panose="020B0604020202020204" pitchFamily="34" charset="0"/>
                        </a:rPr>
                        <a:t>Физическая культура и спорт</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141 762,8</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157 819,2</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162 736,5</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chemeClr val="dk1"/>
                          </a:solidFill>
                          <a:effectLst/>
                          <a:latin typeface="Arial" panose="020B0604020202020204" pitchFamily="34" charset="0"/>
                          <a:ea typeface="+mn-ea"/>
                          <a:cs typeface="+mn-cs"/>
                        </a:rPr>
                        <a:t>154 074,3</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154 074,3</a:t>
                      </a:r>
                    </a:p>
                  </a:txBody>
                  <a:tcPr marL="9525" marR="9525" marT="9525" marB="0" anchor="ctr">
                    <a:solidFill>
                      <a:schemeClr val="accent2">
                        <a:lumMod val="20000"/>
                        <a:lumOff val="80000"/>
                      </a:schemeClr>
                    </a:solidFill>
                  </a:tcPr>
                </a:tc>
                <a:extLst>
                  <a:ext uri="{0D108BD9-81ED-4DB2-BD59-A6C34878D82A}">
                    <a16:rowId xmlns:a16="http://schemas.microsoft.com/office/drawing/2014/main" val="2891817773"/>
                  </a:ext>
                </a:extLst>
              </a:tr>
              <a:tr h="376729">
                <a:tc>
                  <a:txBody>
                    <a:bodyPr/>
                    <a:lstStyle/>
                    <a:p>
                      <a:pPr algn="l" fontAlgn="b"/>
                      <a:r>
                        <a:rPr lang="ru-RU" sz="1200" b="1" i="0" u="none" strike="noStrike">
                          <a:effectLst/>
                          <a:latin typeface="Arial" panose="020B0604020202020204" pitchFamily="34" charset="0"/>
                        </a:rPr>
                        <a:t>Средства массовой информации</a:t>
                      </a:r>
                    </a:p>
                  </a:txBody>
                  <a:tcPr marL="9525" marR="9525" marT="9525" marB="0" anchor="b">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25 630,8</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27 636,0</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25 617,8</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chemeClr val="dk1"/>
                          </a:solidFill>
                          <a:effectLst/>
                          <a:latin typeface="Arial" panose="020B0604020202020204" pitchFamily="34" charset="0"/>
                          <a:ea typeface="+mn-ea"/>
                          <a:cs typeface="+mn-cs"/>
                        </a:rPr>
                        <a:t>25 617,8</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25 617,8</a:t>
                      </a:r>
                    </a:p>
                  </a:txBody>
                  <a:tcPr marL="9525" marR="9525" marT="9525" marB="0" anchor="ctr">
                    <a:solidFill>
                      <a:schemeClr val="accent2">
                        <a:lumMod val="20000"/>
                        <a:lumOff val="80000"/>
                      </a:schemeClr>
                    </a:solidFill>
                  </a:tcPr>
                </a:tc>
                <a:extLst>
                  <a:ext uri="{0D108BD9-81ED-4DB2-BD59-A6C34878D82A}">
                    <a16:rowId xmlns:a16="http://schemas.microsoft.com/office/drawing/2014/main" val="2359705586"/>
                  </a:ext>
                </a:extLst>
              </a:tr>
              <a:tr h="376729">
                <a:tc>
                  <a:txBody>
                    <a:bodyPr/>
                    <a:lstStyle/>
                    <a:p>
                      <a:pPr algn="l" fontAlgn="ctr"/>
                      <a:r>
                        <a:rPr lang="ru-RU" sz="1200" b="1" i="0" u="none" strike="noStrike">
                          <a:solidFill>
                            <a:srgbClr val="000000"/>
                          </a:solidFill>
                          <a:effectLst/>
                          <a:latin typeface="Arial" panose="020B0604020202020204" pitchFamily="34" charset="0"/>
                        </a:rPr>
                        <a:t>Обслуживание государственного (муниципального) долга</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3 580,6</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19 906,3</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12 203,0</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chemeClr val="dk1"/>
                          </a:solidFill>
                          <a:effectLst/>
                          <a:latin typeface="Arial" panose="020B0604020202020204" pitchFamily="34" charset="0"/>
                          <a:ea typeface="+mn-ea"/>
                          <a:cs typeface="+mn-cs"/>
                        </a:rPr>
                        <a:t>0,0</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0,0</a:t>
                      </a:r>
                    </a:p>
                  </a:txBody>
                  <a:tcPr marL="9525" marR="9525" marT="9525" marB="0" anchor="ctr">
                    <a:solidFill>
                      <a:schemeClr val="accent2">
                        <a:lumMod val="20000"/>
                        <a:lumOff val="80000"/>
                      </a:schemeClr>
                    </a:solidFill>
                  </a:tcPr>
                </a:tc>
                <a:extLst>
                  <a:ext uri="{0D108BD9-81ED-4DB2-BD59-A6C34878D82A}">
                    <a16:rowId xmlns:a16="http://schemas.microsoft.com/office/drawing/2014/main" val="3552262103"/>
                  </a:ext>
                </a:extLst>
              </a:tr>
              <a:tr h="318888">
                <a:tc>
                  <a:txBody>
                    <a:bodyPr/>
                    <a:lstStyle/>
                    <a:p>
                      <a:pPr algn="l" fontAlgn="b"/>
                      <a:r>
                        <a:rPr lang="ru-RU" sz="1200" b="1" i="0" u="none" strike="noStrike">
                          <a:effectLst/>
                          <a:latin typeface="Arial" panose="020B0604020202020204" pitchFamily="34" charset="0"/>
                        </a:rPr>
                        <a:t>ВСЕГО РАСХОДОВ</a:t>
                      </a:r>
                    </a:p>
                  </a:txBody>
                  <a:tcPr marL="9525" marR="9525" marT="9525" marB="0" anchor="b">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6 778 915,6</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6 471 153,0</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7 199 473,2</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chemeClr val="dk1"/>
                          </a:solidFill>
                          <a:effectLst/>
                          <a:latin typeface="Arial" panose="020B0604020202020204" pitchFamily="34" charset="0"/>
                          <a:ea typeface="+mn-ea"/>
                          <a:cs typeface="+mn-cs"/>
                        </a:rPr>
                        <a:t>6 621 589,5</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6 986 056,7</a:t>
                      </a:r>
                    </a:p>
                  </a:txBody>
                  <a:tcPr marL="9525" marR="9525" marT="9525" marB="0" anchor="ctr">
                    <a:solidFill>
                      <a:schemeClr val="accent2">
                        <a:lumMod val="20000"/>
                        <a:lumOff val="80000"/>
                      </a:schemeClr>
                    </a:solidFill>
                  </a:tcPr>
                </a:tc>
                <a:extLst>
                  <a:ext uri="{0D108BD9-81ED-4DB2-BD59-A6C34878D82A}">
                    <a16:rowId xmlns:a16="http://schemas.microsoft.com/office/drawing/2014/main" val="1304733558"/>
                  </a:ext>
                </a:extLst>
              </a:tr>
            </a:tbl>
          </a:graphicData>
        </a:graphic>
      </p:graphicFrame>
      <p:pic>
        <p:nvPicPr>
          <p:cNvPr id="9" name="Объект 6">
            <a:extLst>
              <a:ext uri="{FF2B5EF4-FFF2-40B4-BE49-F238E27FC236}">
                <a16:creationId xmlns:a16="http://schemas.microsoft.com/office/drawing/2014/main" id="{93A7003E-7213-4F61-B4BE-CA8679F8C14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1547706674"/>
      </p:ext>
    </p:extLst>
  </p:cSld>
  <p:clrMapOvr>
    <a:masterClrMapping/>
  </p:clrMapOvr>
  <p:transition spd="med">
    <p:spli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a:extLst>
              <a:ext uri="{FF2B5EF4-FFF2-40B4-BE49-F238E27FC236}">
                <a16:creationId xmlns:a16="http://schemas.microsoft.com/office/drawing/2014/main" id="{313FBAEE-60DE-42EF-AA5F-544D621F509A}"/>
              </a:ext>
            </a:extLst>
          </p:cNvPr>
          <p:cNvGraphicFramePr>
            <a:graphicFrameLocks noGrp="1"/>
          </p:cNvGraphicFramePr>
          <p:nvPr>
            <p:ph idx="1"/>
            <p:extLst>
              <p:ext uri="{D42A27DB-BD31-4B8C-83A1-F6EECF244321}">
                <p14:modId xmlns:p14="http://schemas.microsoft.com/office/powerpoint/2010/main" val="507606485"/>
              </p:ext>
            </p:extLst>
          </p:nvPr>
        </p:nvGraphicFramePr>
        <p:xfrm>
          <a:off x="318655" y="707892"/>
          <a:ext cx="11622865" cy="5429112"/>
        </p:xfrm>
        <a:graphic>
          <a:graphicData uri="http://schemas.openxmlformats.org/drawingml/2006/table">
            <a:tbl>
              <a:tblPr firstRow="1" bandRow="1">
                <a:tableStyleId>{5C22544A-7EE6-4342-B048-85BDC9FD1C3A}</a:tableStyleId>
              </a:tblPr>
              <a:tblGrid>
                <a:gridCol w="393003">
                  <a:extLst>
                    <a:ext uri="{9D8B030D-6E8A-4147-A177-3AD203B41FA5}">
                      <a16:colId xmlns:a16="http://schemas.microsoft.com/office/drawing/2014/main" val="3038087298"/>
                    </a:ext>
                  </a:extLst>
                </a:gridCol>
                <a:gridCol w="5332025">
                  <a:extLst>
                    <a:ext uri="{9D8B030D-6E8A-4147-A177-3AD203B41FA5}">
                      <a16:colId xmlns:a16="http://schemas.microsoft.com/office/drawing/2014/main" val="2756780485"/>
                    </a:ext>
                  </a:extLst>
                </a:gridCol>
                <a:gridCol w="1223606">
                  <a:extLst>
                    <a:ext uri="{9D8B030D-6E8A-4147-A177-3AD203B41FA5}">
                      <a16:colId xmlns:a16="http://schemas.microsoft.com/office/drawing/2014/main" val="2790182147"/>
                    </a:ext>
                  </a:extLst>
                </a:gridCol>
                <a:gridCol w="944881">
                  <a:extLst>
                    <a:ext uri="{9D8B030D-6E8A-4147-A177-3AD203B41FA5}">
                      <a16:colId xmlns:a16="http://schemas.microsoft.com/office/drawing/2014/main" val="1351568753"/>
                    </a:ext>
                  </a:extLst>
                </a:gridCol>
                <a:gridCol w="1070307">
                  <a:extLst>
                    <a:ext uri="{9D8B030D-6E8A-4147-A177-3AD203B41FA5}">
                      <a16:colId xmlns:a16="http://schemas.microsoft.com/office/drawing/2014/main" val="3715216646"/>
                    </a:ext>
                  </a:extLst>
                </a:gridCol>
                <a:gridCol w="961604">
                  <a:extLst>
                    <a:ext uri="{9D8B030D-6E8A-4147-A177-3AD203B41FA5}">
                      <a16:colId xmlns:a16="http://schemas.microsoft.com/office/drawing/2014/main" val="1496127964"/>
                    </a:ext>
                  </a:extLst>
                </a:gridCol>
                <a:gridCol w="891681">
                  <a:extLst>
                    <a:ext uri="{9D8B030D-6E8A-4147-A177-3AD203B41FA5}">
                      <a16:colId xmlns:a16="http://schemas.microsoft.com/office/drawing/2014/main" val="4285741975"/>
                    </a:ext>
                  </a:extLst>
                </a:gridCol>
                <a:gridCol w="805758">
                  <a:extLst>
                    <a:ext uri="{9D8B030D-6E8A-4147-A177-3AD203B41FA5}">
                      <a16:colId xmlns:a16="http://schemas.microsoft.com/office/drawing/2014/main" val="892998165"/>
                    </a:ext>
                  </a:extLst>
                </a:gridCol>
              </a:tblGrid>
              <a:tr h="151089">
                <a:tc rowSpan="2">
                  <a:txBody>
                    <a:bodyPr/>
                    <a:lstStyle/>
                    <a:p>
                      <a:pPr algn="ctr">
                        <a:lnSpc>
                          <a:spcPct val="150000"/>
                        </a:lnSpc>
                        <a:spcAft>
                          <a:spcPts val="0"/>
                        </a:spcAft>
                      </a:pPr>
                      <a:r>
                        <a:rPr lang="ru-RU" sz="1100" b="1" dirty="0">
                          <a:solidFill>
                            <a:schemeClr val="tx1"/>
                          </a:solidFill>
                          <a:effectLst/>
                          <a:latin typeface="+mn-lt"/>
                          <a:ea typeface="Times New Roman" panose="02020603050405020304" pitchFamily="18" charset="0"/>
                        </a:rPr>
                        <a:t>№ п/п</a:t>
                      </a:r>
                      <a:endParaRPr lang="ru-RU" sz="1100" dirty="0">
                        <a:solidFill>
                          <a:schemeClr val="tx1"/>
                        </a:solidFill>
                        <a:effectLst/>
                        <a:latin typeface="+mn-lt"/>
                        <a:ea typeface="Times New Roman" panose="02020603050405020304" pitchFamily="18" charset="0"/>
                      </a:endParaRPr>
                    </a:p>
                  </a:txBody>
                  <a:tcPr marL="68580" marR="68580" marT="0"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rowSpan="2">
                  <a:txBody>
                    <a:bodyPr/>
                    <a:lstStyle/>
                    <a:p>
                      <a:pPr algn="ctr">
                        <a:lnSpc>
                          <a:spcPct val="100000"/>
                        </a:lnSpc>
                        <a:spcAft>
                          <a:spcPts val="0"/>
                        </a:spcAft>
                      </a:pPr>
                      <a:r>
                        <a:rPr lang="ru-RU" sz="1000" b="1" i="0" baseline="0" dirty="0">
                          <a:solidFill>
                            <a:schemeClr val="tx1"/>
                          </a:solidFill>
                          <a:effectLst/>
                          <a:latin typeface="Arial" panose="020B0604020202020204" pitchFamily="34" charset="0"/>
                          <a:ea typeface="Times New Roman" panose="02020603050405020304" pitchFamily="18" charset="0"/>
                        </a:rPr>
                        <a:t>Наименования муниципальных программ </a:t>
                      </a:r>
                    </a:p>
                    <a:p>
                      <a:pPr algn="ctr">
                        <a:lnSpc>
                          <a:spcPct val="100000"/>
                        </a:lnSpc>
                        <a:spcAft>
                          <a:spcPts val="0"/>
                        </a:spcAft>
                      </a:pPr>
                      <a:r>
                        <a:rPr lang="ru-RU" sz="1000" b="1" i="0" baseline="0" dirty="0">
                          <a:solidFill>
                            <a:schemeClr val="tx1"/>
                          </a:solidFill>
                          <a:effectLst/>
                          <a:latin typeface="Arial" panose="020B0604020202020204" pitchFamily="34" charset="0"/>
                          <a:ea typeface="Times New Roman" panose="02020603050405020304" pitchFamily="18" charset="0"/>
                        </a:rPr>
                        <a:t>(непрограммных направлений деятельности)</a:t>
                      </a:r>
                    </a:p>
                  </a:txBody>
                  <a:tcPr marL="68580" marR="68580" marT="0"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rowSpan="2">
                  <a:txBody>
                    <a:bodyPr/>
                    <a:lstStyle/>
                    <a:p>
                      <a:pPr algn="ctr" fontAlgn="ctr"/>
                      <a:r>
                        <a:rPr lang="ru-RU" sz="1000" b="1" i="0" u="none" strike="noStrike" dirty="0">
                          <a:solidFill>
                            <a:schemeClr val="tx1"/>
                          </a:solidFill>
                          <a:effectLst/>
                          <a:latin typeface="Arial" panose="020B0604020202020204" pitchFamily="34" charset="0"/>
                        </a:rPr>
                        <a:t>Исполнение за </a:t>
                      </a:r>
                      <a:r>
                        <a:rPr lang="ru-RU" sz="1000" b="1" i="0" u="none" strike="noStrike" dirty="0" smtClean="0">
                          <a:solidFill>
                            <a:schemeClr val="tx1"/>
                          </a:solidFill>
                          <a:effectLst/>
                          <a:latin typeface="Arial" panose="020B0604020202020204" pitchFamily="34" charset="0"/>
                        </a:rPr>
                        <a:t>2023 </a:t>
                      </a:r>
                      <a:r>
                        <a:rPr lang="ru-RU" sz="1000" b="1" i="0" u="none" strike="noStrike" dirty="0">
                          <a:solidFill>
                            <a:schemeClr val="tx1"/>
                          </a:solidFill>
                          <a:effectLst/>
                          <a:latin typeface="Arial" panose="020B0604020202020204" pitchFamily="34" charset="0"/>
                        </a:rPr>
                        <a:t>год, тыс. рублей</a:t>
                      </a:r>
                    </a:p>
                  </a:txBody>
                  <a:tcPr marL="9525" marR="9525" marT="9525"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rowSpan="2">
                  <a:txBody>
                    <a:bodyPr/>
                    <a:lstStyle/>
                    <a:p>
                      <a:pPr algn="ctr" fontAlgn="ctr"/>
                      <a:r>
                        <a:rPr lang="ru-RU" sz="1000" b="1" i="0" u="none" strike="noStrike" dirty="0">
                          <a:solidFill>
                            <a:schemeClr val="tx1"/>
                          </a:solidFill>
                          <a:effectLst/>
                          <a:latin typeface="Arial" panose="020B0604020202020204" pitchFamily="34" charset="0"/>
                        </a:rPr>
                        <a:t> Уточненный</a:t>
                      </a:r>
                      <a:br>
                        <a:rPr lang="ru-RU" sz="1000" b="1" i="0" u="none" strike="noStrike" dirty="0">
                          <a:solidFill>
                            <a:schemeClr val="tx1"/>
                          </a:solidFill>
                          <a:effectLst/>
                          <a:latin typeface="Arial" panose="020B0604020202020204" pitchFamily="34" charset="0"/>
                        </a:rPr>
                      </a:br>
                      <a:r>
                        <a:rPr lang="ru-RU" sz="1000" b="1" i="0" u="none" strike="noStrike" dirty="0">
                          <a:solidFill>
                            <a:schemeClr val="tx1"/>
                          </a:solidFill>
                          <a:effectLst/>
                          <a:latin typeface="Arial" panose="020B0604020202020204" pitchFamily="34" charset="0"/>
                        </a:rPr>
                        <a:t>план </a:t>
                      </a:r>
                      <a:r>
                        <a:rPr lang="ru-RU" sz="1000" b="1" i="0" u="none" strike="noStrike" dirty="0" smtClean="0">
                          <a:solidFill>
                            <a:schemeClr val="tx1"/>
                          </a:solidFill>
                          <a:effectLst/>
                          <a:latin typeface="Arial" panose="020B0604020202020204" pitchFamily="34" charset="0"/>
                        </a:rPr>
                        <a:t>2024 </a:t>
                      </a:r>
                      <a:r>
                        <a:rPr lang="ru-RU" sz="1000" b="1" i="0" u="none" strike="noStrike" dirty="0">
                          <a:solidFill>
                            <a:schemeClr val="tx1"/>
                          </a:solidFill>
                          <a:effectLst/>
                          <a:latin typeface="Arial" panose="020B0604020202020204" pitchFamily="34" charset="0"/>
                        </a:rPr>
                        <a:t>год,</a:t>
                      </a:r>
                      <a:br>
                        <a:rPr lang="ru-RU" sz="1000" b="1" i="0" u="none" strike="noStrike" dirty="0">
                          <a:solidFill>
                            <a:schemeClr val="tx1"/>
                          </a:solidFill>
                          <a:effectLst/>
                          <a:latin typeface="Arial" panose="020B0604020202020204" pitchFamily="34" charset="0"/>
                        </a:rPr>
                      </a:br>
                      <a:r>
                        <a:rPr lang="ru-RU" sz="1000" b="1" i="0" u="none" strike="noStrike" dirty="0">
                          <a:solidFill>
                            <a:schemeClr val="tx1"/>
                          </a:solidFill>
                          <a:effectLst/>
                          <a:latin typeface="Arial" panose="020B0604020202020204" pitchFamily="34" charset="0"/>
                        </a:rPr>
                        <a:t>тыс. рублей</a:t>
                      </a:r>
                      <a:br>
                        <a:rPr lang="ru-RU" sz="1000" b="1" i="0" u="none" strike="noStrike" dirty="0">
                          <a:solidFill>
                            <a:schemeClr val="tx1"/>
                          </a:solidFill>
                          <a:effectLst/>
                          <a:latin typeface="Arial" panose="020B0604020202020204" pitchFamily="34" charset="0"/>
                        </a:rPr>
                      </a:br>
                      <a:r>
                        <a:rPr lang="ru-RU" sz="1000" b="1" i="0" u="none" strike="noStrike" dirty="0">
                          <a:solidFill>
                            <a:schemeClr val="tx1"/>
                          </a:solidFill>
                          <a:effectLst/>
                          <a:latin typeface="Arial" panose="020B0604020202020204" pitchFamily="34" charset="0"/>
                        </a:rPr>
                        <a:t> </a:t>
                      </a:r>
                    </a:p>
                  </a:txBody>
                  <a:tcPr marL="9525" marR="9525" marT="9525"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gridSpan="2">
                  <a:txBody>
                    <a:bodyPr/>
                    <a:lstStyle/>
                    <a:p>
                      <a:pPr algn="ctr" fontAlgn="ctr"/>
                      <a:r>
                        <a:rPr lang="ru-RU" sz="1000" b="1" i="0" u="none" strike="noStrike" dirty="0">
                          <a:solidFill>
                            <a:schemeClr val="tx1"/>
                          </a:solidFill>
                          <a:effectLst/>
                          <a:latin typeface="Arial" panose="020B0604020202020204" pitchFamily="34" charset="0"/>
                        </a:rPr>
                        <a:t>План на </a:t>
                      </a:r>
                      <a:r>
                        <a:rPr lang="ru-RU" sz="1000" b="1" i="0" u="none" strike="noStrike" dirty="0" smtClean="0">
                          <a:solidFill>
                            <a:schemeClr val="tx1"/>
                          </a:solidFill>
                          <a:effectLst/>
                          <a:latin typeface="Arial" panose="020B0604020202020204" pitchFamily="34" charset="0"/>
                        </a:rPr>
                        <a:t>2025 </a:t>
                      </a:r>
                      <a:r>
                        <a:rPr lang="ru-RU" sz="1000" b="1" i="0" u="none" strike="noStrike" dirty="0">
                          <a:solidFill>
                            <a:schemeClr val="tx1"/>
                          </a:solidFill>
                          <a:effectLst/>
                          <a:latin typeface="Arial" panose="020B0604020202020204" pitchFamily="34" charset="0"/>
                        </a:rPr>
                        <a:t>год</a:t>
                      </a:r>
                    </a:p>
                  </a:txBody>
                  <a:tcPr marL="9525" marR="9525" marT="9525"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hMerge="1">
                  <a:txBody>
                    <a:bodyPr/>
                    <a:lstStyle/>
                    <a:p>
                      <a:endParaRPr lang="ru-RU"/>
                    </a:p>
                  </a:txBody>
                  <a:tcPr/>
                </a:tc>
                <a:tc>
                  <a:txBody>
                    <a:bodyPr/>
                    <a:lstStyle/>
                    <a:p>
                      <a:pPr algn="ctr" fontAlgn="ctr"/>
                      <a:r>
                        <a:rPr lang="ru-RU" sz="1000" b="1" i="0" u="none" strike="noStrike" dirty="0">
                          <a:solidFill>
                            <a:schemeClr val="tx1"/>
                          </a:solidFill>
                          <a:effectLst/>
                          <a:latin typeface="Arial" panose="020B0604020202020204" pitchFamily="34" charset="0"/>
                        </a:rPr>
                        <a:t>План на </a:t>
                      </a:r>
                      <a:r>
                        <a:rPr lang="ru-RU" sz="1000" b="1" i="0" u="none" strike="noStrike" dirty="0" smtClean="0">
                          <a:solidFill>
                            <a:schemeClr val="tx1"/>
                          </a:solidFill>
                          <a:effectLst/>
                          <a:latin typeface="Arial" panose="020B0604020202020204" pitchFamily="34" charset="0"/>
                        </a:rPr>
                        <a:t>2026 </a:t>
                      </a:r>
                      <a:r>
                        <a:rPr lang="ru-RU" sz="1000" b="1" i="0" u="none" strike="noStrike" dirty="0">
                          <a:solidFill>
                            <a:schemeClr val="tx1"/>
                          </a:solidFill>
                          <a:effectLst/>
                          <a:latin typeface="Arial" panose="020B0604020202020204" pitchFamily="34" charset="0"/>
                        </a:rPr>
                        <a:t>год</a:t>
                      </a:r>
                    </a:p>
                  </a:txBody>
                  <a:tcPr marL="9525" marR="9525" marT="9525"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a:txBody>
                    <a:bodyPr/>
                    <a:lstStyle/>
                    <a:p>
                      <a:pPr algn="ctr" fontAlgn="ctr"/>
                      <a:r>
                        <a:rPr lang="ru-RU" sz="1000" b="1" i="0" u="none" strike="noStrike" dirty="0">
                          <a:solidFill>
                            <a:schemeClr val="tx1"/>
                          </a:solidFill>
                          <a:effectLst/>
                          <a:latin typeface="Arial" panose="020B0604020202020204" pitchFamily="34" charset="0"/>
                        </a:rPr>
                        <a:t>План на </a:t>
                      </a:r>
                      <a:r>
                        <a:rPr lang="ru-RU" sz="1000" b="1" i="0" u="none" strike="noStrike" dirty="0" smtClean="0">
                          <a:solidFill>
                            <a:schemeClr val="tx1"/>
                          </a:solidFill>
                          <a:effectLst/>
                          <a:latin typeface="Arial" panose="020B0604020202020204" pitchFamily="34" charset="0"/>
                        </a:rPr>
                        <a:t>2027 </a:t>
                      </a:r>
                      <a:r>
                        <a:rPr lang="ru-RU" sz="1000" b="1" i="0" u="none" strike="noStrike" dirty="0">
                          <a:solidFill>
                            <a:schemeClr val="tx1"/>
                          </a:solidFill>
                          <a:effectLst/>
                          <a:latin typeface="Arial" panose="020B0604020202020204" pitchFamily="34" charset="0"/>
                        </a:rPr>
                        <a:t>год</a:t>
                      </a:r>
                    </a:p>
                  </a:txBody>
                  <a:tcPr marL="9525" marR="9525" marT="9525"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extLst>
                  <a:ext uri="{0D108BD9-81ED-4DB2-BD59-A6C34878D82A}">
                    <a16:rowId xmlns:a16="http://schemas.microsoft.com/office/drawing/2014/main" val="1915648135"/>
                  </a:ext>
                </a:extLst>
              </a:tr>
              <a:tr h="183909">
                <a:tc vMerge="1">
                  <a:txBody>
                    <a:bodyPr/>
                    <a:lstStyle/>
                    <a:p>
                      <a:endParaRPr lang="ru-RU" dirty="0"/>
                    </a:p>
                  </a:txBody>
                  <a:tcPr/>
                </a:tc>
                <a:tc vMerge="1">
                  <a:txBody>
                    <a:bodyPr/>
                    <a:lstStyle/>
                    <a:p>
                      <a:endParaRPr lang="ru-RU" dirty="0"/>
                    </a:p>
                  </a:txBody>
                  <a:tcPr/>
                </a:tc>
                <a:tc vMerge="1">
                  <a:txBody>
                    <a:bodyPr/>
                    <a:lstStyle/>
                    <a:p>
                      <a:endParaRPr lang="ru-RU"/>
                    </a:p>
                  </a:txBody>
                  <a:tcPr/>
                </a:tc>
                <a:tc vMerge="1">
                  <a:txBody>
                    <a:bodyPr/>
                    <a:lstStyle/>
                    <a:p>
                      <a:endParaRPr lang="ru-RU"/>
                    </a:p>
                  </a:txBody>
                  <a:tcPr/>
                </a:tc>
                <a:tc>
                  <a:txBody>
                    <a:bodyPr/>
                    <a:lstStyle/>
                    <a:p>
                      <a:pPr algn="ctr" fontAlgn="ctr"/>
                      <a:r>
                        <a:rPr lang="ru-RU" sz="1000" b="1" i="0" u="none" strike="noStrike" dirty="0">
                          <a:solidFill>
                            <a:schemeClr val="tx1"/>
                          </a:solidFill>
                          <a:effectLst/>
                          <a:latin typeface="Arial" panose="020B0604020202020204" pitchFamily="34" charset="0"/>
                        </a:rPr>
                        <a:t>сумма, тыс. рублей</a:t>
                      </a:r>
                    </a:p>
                  </a:txBody>
                  <a:tcPr marL="9525" marR="9525" marT="9525" marB="0" anchor="ctr"/>
                </a:tc>
                <a:tc>
                  <a:txBody>
                    <a:bodyPr/>
                    <a:lstStyle/>
                    <a:p>
                      <a:pPr algn="ctr" fontAlgn="ctr"/>
                      <a:r>
                        <a:rPr lang="ru-RU" sz="1000" b="1" i="0" u="none" strike="noStrike" dirty="0">
                          <a:solidFill>
                            <a:schemeClr val="tx1"/>
                          </a:solidFill>
                          <a:effectLst/>
                          <a:latin typeface="Arial" panose="020B0604020202020204" pitchFamily="34" charset="0"/>
                        </a:rPr>
                        <a:t>удельный вес в общем объеме расходов, %</a:t>
                      </a:r>
                    </a:p>
                  </a:txBody>
                  <a:tcPr marL="9525" marR="9525" marT="9525" marB="0" anchor="ctr"/>
                </a:tc>
                <a:tc>
                  <a:txBody>
                    <a:bodyPr/>
                    <a:lstStyle/>
                    <a:p>
                      <a:pPr algn="ctr" fontAlgn="ctr"/>
                      <a:r>
                        <a:rPr lang="ru-RU" sz="1000" b="1" i="0" u="none" strike="noStrike" dirty="0">
                          <a:solidFill>
                            <a:schemeClr val="tx1"/>
                          </a:solidFill>
                          <a:effectLst/>
                          <a:latin typeface="Arial" panose="020B0604020202020204" pitchFamily="34" charset="0"/>
                        </a:rPr>
                        <a:t>сумма, тыс. рублей</a:t>
                      </a:r>
                    </a:p>
                  </a:txBody>
                  <a:tcPr marL="9525" marR="9525" marT="9525" marB="0" anchor="ctr"/>
                </a:tc>
                <a:tc>
                  <a:txBody>
                    <a:bodyPr/>
                    <a:lstStyle/>
                    <a:p>
                      <a:pPr algn="ctr" fontAlgn="ctr"/>
                      <a:r>
                        <a:rPr lang="ru-RU" sz="1000" b="1" i="0" u="none" strike="noStrike" dirty="0">
                          <a:solidFill>
                            <a:schemeClr val="tx1"/>
                          </a:solidFill>
                          <a:effectLst/>
                          <a:latin typeface="Arial" panose="020B0604020202020204" pitchFamily="34" charset="0"/>
                        </a:rPr>
                        <a:t>сумма, тыс. рублей</a:t>
                      </a:r>
                    </a:p>
                  </a:txBody>
                  <a:tcPr marL="9525" marR="9525" marT="9525" marB="0" anchor="ctr"/>
                </a:tc>
                <a:extLst>
                  <a:ext uri="{0D108BD9-81ED-4DB2-BD59-A6C34878D82A}">
                    <a16:rowId xmlns:a16="http://schemas.microsoft.com/office/drawing/2014/main" val="1776586336"/>
                  </a:ext>
                </a:extLst>
              </a:tr>
              <a:tr h="223392">
                <a:tc>
                  <a:txBody>
                    <a:bodyPr/>
                    <a:lstStyle/>
                    <a:p>
                      <a:pPr algn="ctr" fontAlgn="ctr"/>
                      <a:r>
                        <a:rPr lang="ru-RU" sz="1000" b="1" i="0" u="none" strike="noStrike" dirty="0">
                          <a:effectLst/>
                          <a:latin typeface="Arial" panose="020B0604020202020204" pitchFamily="34" charset="0"/>
                        </a:rPr>
                        <a:t>1</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"Здравоохранение"                   </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5 040,3</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4 566,9</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5 140,8</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0,1</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5 140,8</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5 140,8</a:t>
                      </a:r>
                    </a:p>
                  </a:txBody>
                  <a:tcPr marL="9525" marR="9525" marT="9525" marB="0" anchor="ctr"/>
                </a:tc>
                <a:extLst>
                  <a:ext uri="{0D108BD9-81ED-4DB2-BD59-A6C34878D82A}">
                    <a16:rowId xmlns:a16="http://schemas.microsoft.com/office/drawing/2014/main" val="1583245273"/>
                  </a:ext>
                </a:extLst>
              </a:tr>
              <a:tr h="223392">
                <a:tc>
                  <a:txBody>
                    <a:bodyPr/>
                    <a:lstStyle/>
                    <a:p>
                      <a:pPr algn="ctr" fontAlgn="ctr"/>
                      <a:r>
                        <a:rPr lang="ru-RU" sz="1000" b="1" i="0" u="none" strike="noStrike" dirty="0">
                          <a:effectLst/>
                          <a:latin typeface="Arial" panose="020B0604020202020204" pitchFamily="34" charset="0"/>
                        </a:rPr>
                        <a:t>2</a:t>
                      </a:r>
                    </a:p>
                  </a:txBody>
                  <a:tcPr marL="9525" marR="9525" marT="9525" marB="0" anchor="ctr"/>
                </a:tc>
                <a:tc>
                  <a:txBody>
                    <a:bodyPr/>
                    <a:lstStyle/>
                    <a:p>
                      <a:pPr algn="l" fontAlgn="b"/>
                      <a:r>
                        <a:rPr lang="ru-RU" sz="1000" b="1" i="0" u="none" strike="noStrike" dirty="0">
                          <a:effectLst/>
                          <a:latin typeface="Arial" panose="020B0604020202020204" pitchFamily="34" charset="0"/>
                        </a:rPr>
                        <a:t>Муниципальная программа "Культура и туризм"                 </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282 835,2</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348 752,1</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312 418,7</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4,3</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279 464,1</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285 970,3</a:t>
                      </a:r>
                    </a:p>
                  </a:txBody>
                  <a:tcPr marL="9525" marR="9525" marT="9525" marB="0" anchor="ctr"/>
                </a:tc>
                <a:extLst>
                  <a:ext uri="{0D108BD9-81ED-4DB2-BD59-A6C34878D82A}">
                    <a16:rowId xmlns:a16="http://schemas.microsoft.com/office/drawing/2014/main" val="1739466871"/>
                  </a:ext>
                </a:extLst>
              </a:tr>
              <a:tr h="223392">
                <a:tc>
                  <a:txBody>
                    <a:bodyPr/>
                    <a:lstStyle/>
                    <a:p>
                      <a:pPr algn="ctr" fontAlgn="ctr"/>
                      <a:r>
                        <a:rPr lang="ru-RU" sz="1000" b="1" i="0" u="none" strike="noStrike">
                          <a:effectLst/>
                          <a:latin typeface="Arial" panose="020B0604020202020204" pitchFamily="34" charset="0"/>
                        </a:rPr>
                        <a:t>3</a:t>
                      </a:r>
                    </a:p>
                  </a:txBody>
                  <a:tcPr marL="9525" marR="9525" marT="9525" marB="0" anchor="ctr"/>
                </a:tc>
                <a:tc>
                  <a:txBody>
                    <a:bodyPr/>
                    <a:lstStyle/>
                    <a:p>
                      <a:pPr algn="l" fontAlgn="b"/>
                      <a:r>
                        <a:rPr lang="ru-RU" sz="1000" b="1" i="0" u="none" strike="noStrike" dirty="0">
                          <a:effectLst/>
                          <a:latin typeface="Arial" panose="020B0604020202020204" pitchFamily="34" charset="0"/>
                        </a:rPr>
                        <a:t>Муниципальная программа "Образование"                    </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3 244 518,6</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3 522 106,2</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3 793 158,1</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52,7</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3 776 497,9</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3 774 522,1</a:t>
                      </a:r>
                    </a:p>
                  </a:txBody>
                  <a:tcPr marL="9525" marR="9525" marT="9525" marB="0" anchor="ctr"/>
                </a:tc>
                <a:extLst>
                  <a:ext uri="{0D108BD9-81ED-4DB2-BD59-A6C34878D82A}">
                    <a16:rowId xmlns:a16="http://schemas.microsoft.com/office/drawing/2014/main" val="1663227569"/>
                  </a:ext>
                </a:extLst>
              </a:tr>
              <a:tr h="223392">
                <a:tc>
                  <a:txBody>
                    <a:bodyPr/>
                    <a:lstStyle/>
                    <a:p>
                      <a:pPr algn="ctr" fontAlgn="ctr"/>
                      <a:r>
                        <a:rPr lang="ru-RU" sz="1000" b="1" i="0" u="none" strike="noStrike">
                          <a:effectLst/>
                          <a:latin typeface="Arial" panose="020B0604020202020204" pitchFamily="34" charset="0"/>
                        </a:rPr>
                        <a:t>4</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"Социальная защита населения"                    </a:t>
                      </a:r>
                    </a:p>
                  </a:txBody>
                  <a:tcPr marL="9525" marR="9525" marT="9525" marB="0" anchor="b"/>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41 739,0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60 914,0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48 273,4</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0,7</a:t>
                      </a:r>
                    </a:p>
                  </a:txBody>
                  <a:tcPr marL="9525" marR="9525" marT="9525" marB="0" anchor="b"/>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48 355,4</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48 454,4</a:t>
                      </a:r>
                    </a:p>
                  </a:txBody>
                  <a:tcPr marL="9525" marR="9525" marT="9525" marB="0" anchor="ctr"/>
                </a:tc>
                <a:extLst>
                  <a:ext uri="{0D108BD9-81ED-4DB2-BD59-A6C34878D82A}">
                    <a16:rowId xmlns:a16="http://schemas.microsoft.com/office/drawing/2014/main" val="3046819714"/>
                  </a:ext>
                </a:extLst>
              </a:tr>
              <a:tr h="223392">
                <a:tc>
                  <a:txBody>
                    <a:bodyPr/>
                    <a:lstStyle/>
                    <a:p>
                      <a:pPr algn="ctr" fontAlgn="ctr"/>
                      <a:r>
                        <a:rPr lang="ru-RU" sz="1000" b="1" i="0" u="none" strike="noStrike">
                          <a:effectLst/>
                          <a:latin typeface="Arial" panose="020B0604020202020204" pitchFamily="34" charset="0"/>
                        </a:rPr>
                        <a:t>5</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"Спорт"                    </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113 397,8</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127 458,9</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132 736,5</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1,8</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124 074,3</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124 074,3</a:t>
                      </a:r>
                    </a:p>
                  </a:txBody>
                  <a:tcPr marL="9525" marR="9525" marT="9525" marB="0" anchor="ctr"/>
                </a:tc>
                <a:extLst>
                  <a:ext uri="{0D108BD9-81ED-4DB2-BD59-A6C34878D82A}">
                    <a16:rowId xmlns:a16="http://schemas.microsoft.com/office/drawing/2014/main" val="3890759443"/>
                  </a:ext>
                </a:extLst>
              </a:tr>
              <a:tr h="223392">
                <a:tc>
                  <a:txBody>
                    <a:bodyPr/>
                    <a:lstStyle/>
                    <a:p>
                      <a:pPr algn="ctr" fontAlgn="ctr"/>
                      <a:r>
                        <a:rPr lang="ru-RU" sz="1000" b="1" i="0" u="none" strike="noStrike">
                          <a:effectLst/>
                          <a:latin typeface="Arial" panose="020B0604020202020204" pitchFamily="34" charset="0"/>
                        </a:rPr>
                        <a:t>6</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"Развитие сельского хозяйства"                    </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1 626,2</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3 816,0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3 765,0</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0,1</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3 765,0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3 765,0</a:t>
                      </a:r>
                    </a:p>
                  </a:txBody>
                  <a:tcPr marL="9525" marR="9525" marT="9525" marB="0" anchor="ctr"/>
                </a:tc>
                <a:extLst>
                  <a:ext uri="{0D108BD9-81ED-4DB2-BD59-A6C34878D82A}">
                    <a16:rowId xmlns:a16="http://schemas.microsoft.com/office/drawing/2014/main" val="2011320947"/>
                  </a:ext>
                </a:extLst>
              </a:tr>
              <a:tr h="223392">
                <a:tc>
                  <a:txBody>
                    <a:bodyPr/>
                    <a:lstStyle/>
                    <a:p>
                      <a:pPr algn="ctr" fontAlgn="ctr"/>
                      <a:r>
                        <a:rPr lang="ru-RU" sz="1000" b="1" i="0" u="none" strike="noStrike">
                          <a:effectLst/>
                          <a:latin typeface="Arial" panose="020B0604020202020204" pitchFamily="34" charset="0"/>
                        </a:rPr>
                        <a:t>7</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"Экология и окружающая среда"</a:t>
                      </a:r>
                    </a:p>
                  </a:txBody>
                  <a:tcPr marL="9525" marR="9525" marT="9525" marB="0" anchor="b"/>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8 983,9</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16 033,0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43 824,6</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0,6</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43 824,3</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43 824,3</a:t>
                      </a:r>
                    </a:p>
                  </a:txBody>
                  <a:tcPr marL="9525" marR="9525" marT="9525" marB="0" anchor="ctr"/>
                </a:tc>
                <a:extLst>
                  <a:ext uri="{0D108BD9-81ED-4DB2-BD59-A6C34878D82A}">
                    <a16:rowId xmlns:a16="http://schemas.microsoft.com/office/drawing/2014/main" val="3574185209"/>
                  </a:ext>
                </a:extLst>
              </a:tr>
              <a:tr h="196520">
                <a:tc>
                  <a:txBody>
                    <a:bodyPr/>
                    <a:lstStyle/>
                    <a:p>
                      <a:pPr algn="ctr" fontAlgn="ctr"/>
                      <a:r>
                        <a:rPr lang="ru-RU" sz="1000" b="1" i="0" u="none" strike="noStrike">
                          <a:effectLst/>
                          <a:latin typeface="Arial" panose="020B0604020202020204" pitchFamily="34" charset="0"/>
                        </a:rPr>
                        <a:t>8</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"Безопасность и обеспечение безопасности жизнедеятельности населения"                    </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58 522,7</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63 884,6</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69 232,0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1,0</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65 232,0</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65 232,0</a:t>
                      </a:r>
                    </a:p>
                  </a:txBody>
                  <a:tcPr marL="9525" marR="9525" marT="9525" marB="0" anchor="ctr"/>
                </a:tc>
                <a:extLst>
                  <a:ext uri="{0D108BD9-81ED-4DB2-BD59-A6C34878D82A}">
                    <a16:rowId xmlns:a16="http://schemas.microsoft.com/office/drawing/2014/main" val="979859962"/>
                  </a:ext>
                </a:extLst>
              </a:tr>
              <a:tr h="223392">
                <a:tc>
                  <a:txBody>
                    <a:bodyPr/>
                    <a:lstStyle/>
                    <a:p>
                      <a:pPr algn="ctr" fontAlgn="ctr"/>
                      <a:r>
                        <a:rPr lang="ru-RU" sz="1000" b="1" i="0" u="none" strike="noStrike">
                          <a:effectLst/>
                          <a:latin typeface="Arial" panose="020B0604020202020204" pitchFamily="34" charset="0"/>
                        </a:rPr>
                        <a:t>9</a:t>
                      </a:r>
                    </a:p>
                  </a:txBody>
                  <a:tcPr marL="9525" marR="9525" marT="9525" marB="0" anchor="ctr"/>
                </a:tc>
                <a:tc>
                  <a:txBody>
                    <a:bodyPr/>
                    <a:lstStyle/>
                    <a:p>
                      <a:pPr algn="l" fontAlgn="b"/>
                      <a:r>
                        <a:rPr lang="ru-RU" sz="1000" b="1" i="0" u="none" strike="noStrike" dirty="0">
                          <a:effectLst/>
                          <a:latin typeface="Arial" panose="020B0604020202020204" pitchFamily="34" charset="0"/>
                        </a:rPr>
                        <a:t>Муниципальная программа "Жилище"                    </a:t>
                      </a:r>
                    </a:p>
                  </a:txBody>
                  <a:tcPr marL="9525" marR="9525" marT="9525" marB="0" anchor="b"/>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44 438,4</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59 327,6</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32 191,8</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0,4</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37 484,6</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37 660,2</a:t>
                      </a:r>
                    </a:p>
                  </a:txBody>
                  <a:tcPr marL="9525" marR="9525" marT="9525" marB="0" anchor="ctr"/>
                </a:tc>
                <a:extLst>
                  <a:ext uri="{0D108BD9-81ED-4DB2-BD59-A6C34878D82A}">
                    <a16:rowId xmlns:a16="http://schemas.microsoft.com/office/drawing/2014/main" val="2120353475"/>
                  </a:ext>
                </a:extLst>
              </a:tr>
              <a:tr h="223392">
                <a:tc>
                  <a:txBody>
                    <a:bodyPr/>
                    <a:lstStyle/>
                    <a:p>
                      <a:pPr algn="ctr" fontAlgn="ctr"/>
                      <a:r>
                        <a:rPr lang="ru-RU" sz="1000" b="1" i="0" u="none" strike="noStrike" dirty="0" smtClean="0">
                          <a:effectLst/>
                          <a:latin typeface="Arial" panose="020B0604020202020204" pitchFamily="34" charset="0"/>
                        </a:rPr>
                        <a:t>10</a:t>
                      </a:r>
                      <a:endParaRPr lang="ru-RU" sz="1000" b="1" i="0" u="none" strike="noStrike" dirty="0">
                        <a:effectLst/>
                        <a:latin typeface="Arial" panose="020B0604020202020204" pitchFamily="34" charset="0"/>
                      </a:endParaRPr>
                    </a:p>
                  </a:txBody>
                  <a:tcPr marL="9525" marR="9525" marT="9525" marB="0" anchor="ctr"/>
                </a:tc>
                <a:tc>
                  <a:txBody>
                    <a:bodyPr/>
                    <a:lstStyle/>
                    <a:p>
                      <a:pPr algn="l" fontAlgn="b"/>
                      <a:r>
                        <a:rPr lang="ru-RU" sz="1000" b="1" i="0" u="none" strike="noStrike" dirty="0" smtClean="0">
                          <a:effectLst/>
                          <a:latin typeface="Arial" panose="020B0604020202020204" pitchFamily="34" charset="0"/>
                        </a:rPr>
                        <a:t>Муниципальная программа "Развитие инженерной инфраструктуры, </a:t>
                      </a:r>
                      <a:r>
                        <a:rPr lang="ru-RU" sz="1000" b="1" i="0" u="none" strike="noStrike" dirty="0" err="1" smtClean="0">
                          <a:effectLst/>
                          <a:latin typeface="Arial" panose="020B0604020202020204" pitchFamily="34" charset="0"/>
                        </a:rPr>
                        <a:t>энергоэффективности</a:t>
                      </a:r>
                      <a:r>
                        <a:rPr lang="ru-RU" sz="1000" b="1" i="0" u="none" strike="noStrike" dirty="0" smtClean="0">
                          <a:effectLst/>
                          <a:latin typeface="Arial" panose="020B0604020202020204" pitchFamily="34" charset="0"/>
                        </a:rPr>
                        <a:t> и отрасли обращения с отходами"</a:t>
                      </a:r>
                      <a:endParaRPr lang="ru-RU" sz="1000" b="1" i="0" u="none" strike="noStrike" dirty="0">
                        <a:effectLst/>
                        <a:latin typeface="Arial" panose="020B0604020202020204" pitchFamily="34" charset="0"/>
                      </a:endParaRP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431 650,4</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391 405,1</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366 287,9</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5,1</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404 470,1</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573 748,8</a:t>
                      </a:r>
                    </a:p>
                  </a:txBody>
                  <a:tcPr marL="9525" marR="9525" marT="9525" marB="0" anchor="ctr"/>
                </a:tc>
                <a:extLst>
                  <a:ext uri="{0D108BD9-81ED-4DB2-BD59-A6C34878D82A}">
                    <a16:rowId xmlns:a16="http://schemas.microsoft.com/office/drawing/2014/main" val="3116181310"/>
                  </a:ext>
                </a:extLst>
              </a:tr>
              <a:tr h="223392">
                <a:tc>
                  <a:txBody>
                    <a:bodyPr/>
                    <a:lstStyle/>
                    <a:p>
                      <a:pPr algn="ctr" fontAlgn="ctr"/>
                      <a:r>
                        <a:rPr lang="ru-RU" sz="1000" b="1" i="0" u="none" strike="noStrike">
                          <a:effectLst/>
                          <a:latin typeface="Arial" panose="020B0604020202020204" pitchFamily="34" charset="0"/>
                        </a:rPr>
                        <a:t>11</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"Предпринимательство"                    </a:t>
                      </a:r>
                    </a:p>
                  </a:txBody>
                  <a:tcPr marL="9525" marR="9525" marT="9525" marB="0" anchor="b"/>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6 472,5</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7 400,0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8 210,0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0,1</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8 210,0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8 210,0</a:t>
                      </a:r>
                    </a:p>
                  </a:txBody>
                  <a:tcPr marL="9525" marR="9525" marT="9525" marB="0" anchor="ctr"/>
                </a:tc>
                <a:extLst>
                  <a:ext uri="{0D108BD9-81ED-4DB2-BD59-A6C34878D82A}">
                    <a16:rowId xmlns:a16="http://schemas.microsoft.com/office/drawing/2014/main" val="721500424"/>
                  </a:ext>
                </a:extLst>
              </a:tr>
              <a:tr h="223392">
                <a:tc>
                  <a:txBody>
                    <a:bodyPr/>
                    <a:lstStyle/>
                    <a:p>
                      <a:pPr algn="ctr" fontAlgn="ctr"/>
                      <a:r>
                        <a:rPr lang="ru-RU" sz="1000" b="1" i="0" u="none" strike="noStrike">
                          <a:effectLst/>
                          <a:latin typeface="Arial" panose="020B0604020202020204" pitchFamily="34" charset="0"/>
                        </a:rPr>
                        <a:t>12</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"Управление имуществом и муниципальными финансами"   </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654 945,8</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751 776,1</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705 469,1</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9,8</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627 592,9</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624 367,9</a:t>
                      </a:r>
                    </a:p>
                  </a:txBody>
                  <a:tcPr marL="9525" marR="9525" marT="9525" marB="0" anchor="ctr"/>
                </a:tc>
                <a:extLst>
                  <a:ext uri="{0D108BD9-81ED-4DB2-BD59-A6C34878D82A}">
                    <a16:rowId xmlns:a16="http://schemas.microsoft.com/office/drawing/2014/main" val="2230133394"/>
                  </a:ext>
                </a:extLst>
              </a:tr>
              <a:tr h="338690">
                <a:tc>
                  <a:txBody>
                    <a:bodyPr/>
                    <a:lstStyle/>
                    <a:p>
                      <a:pPr algn="ctr" fontAlgn="ctr"/>
                      <a:r>
                        <a:rPr lang="ru-RU" sz="1000" b="1" i="0" u="none" strike="noStrike">
                          <a:effectLst/>
                          <a:latin typeface="Arial" panose="020B0604020202020204" pitchFamily="34" charset="0"/>
                        </a:rPr>
                        <a:t>13</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"Развитие институтов гражданского общества, повышение эффективности местного самоуправления и реализации молодежной политики"</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76 405,7</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79 110,9</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69 387,1</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1,0</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71 756,3</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70 521,6</a:t>
                      </a:r>
                    </a:p>
                  </a:txBody>
                  <a:tcPr marL="9525" marR="9525" marT="9525" marB="0" anchor="ctr"/>
                </a:tc>
                <a:extLst>
                  <a:ext uri="{0D108BD9-81ED-4DB2-BD59-A6C34878D82A}">
                    <a16:rowId xmlns:a16="http://schemas.microsoft.com/office/drawing/2014/main" val="4208573128"/>
                  </a:ext>
                </a:extLst>
              </a:tr>
              <a:tr h="223392">
                <a:tc>
                  <a:txBody>
                    <a:bodyPr/>
                    <a:lstStyle/>
                    <a:p>
                      <a:pPr algn="ctr" fontAlgn="ctr"/>
                      <a:r>
                        <a:rPr lang="ru-RU" sz="1000" b="1" i="0" u="none" strike="noStrike">
                          <a:effectLst/>
                          <a:latin typeface="Arial" panose="020B0604020202020204" pitchFamily="34" charset="0"/>
                        </a:rPr>
                        <a:t>14</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"Развитие и функционирование дорожно-транспортного комплекса"                </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254 059,2</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301 509,5</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269 836,7</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3,7</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254 335,7</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257 674,2</a:t>
                      </a:r>
                    </a:p>
                  </a:txBody>
                  <a:tcPr marL="9525" marR="9525" marT="9525" marB="0" anchor="ctr"/>
                </a:tc>
                <a:extLst>
                  <a:ext uri="{0D108BD9-81ED-4DB2-BD59-A6C34878D82A}">
                    <a16:rowId xmlns:a16="http://schemas.microsoft.com/office/drawing/2014/main" val="654357720"/>
                  </a:ext>
                </a:extLst>
              </a:tr>
              <a:tr h="223392">
                <a:tc>
                  <a:txBody>
                    <a:bodyPr/>
                    <a:lstStyle/>
                    <a:p>
                      <a:pPr algn="ctr" fontAlgn="ctr"/>
                      <a:r>
                        <a:rPr lang="ru-RU" sz="1000" b="1" i="0" u="none" strike="noStrike">
                          <a:effectLst/>
                          <a:latin typeface="Arial" panose="020B0604020202020204" pitchFamily="34" charset="0"/>
                        </a:rPr>
                        <a:t>15</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"Цифровое муниципальное образование"                                </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119 747,2</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139 109,0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141 895,6</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2,0</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140 474,6</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140 474,6</a:t>
                      </a:r>
                    </a:p>
                  </a:txBody>
                  <a:tcPr marL="9525" marR="9525" marT="9525" marB="0" anchor="ctr"/>
                </a:tc>
                <a:extLst>
                  <a:ext uri="{0D108BD9-81ED-4DB2-BD59-A6C34878D82A}">
                    <a16:rowId xmlns:a16="http://schemas.microsoft.com/office/drawing/2014/main" val="2496684557"/>
                  </a:ext>
                </a:extLst>
              </a:tr>
              <a:tr h="223392">
                <a:tc>
                  <a:txBody>
                    <a:bodyPr/>
                    <a:lstStyle/>
                    <a:p>
                      <a:pPr algn="ctr" fontAlgn="ctr"/>
                      <a:r>
                        <a:rPr lang="ru-RU" sz="1000" b="1" i="0" u="none" strike="noStrike">
                          <a:effectLst/>
                          <a:latin typeface="Arial" panose="020B0604020202020204" pitchFamily="34" charset="0"/>
                        </a:rPr>
                        <a:t>16</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"Архитектура и градостроительство"</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1 420,9</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2 092,5</a:t>
                      </a:r>
                    </a:p>
                  </a:txBody>
                  <a:tcPr marL="9525" marR="9525" marT="9525" marB="0" anchor="ctr"/>
                </a:tc>
                <a:tc>
                  <a:txBody>
                    <a:bodyPr/>
                    <a:lstStyle/>
                    <a:p>
                      <a:pPr marL="0" algn="ctr" defTabSz="914400" rtl="0" eaLnBrk="1" fontAlgn="b" latinLnBrk="0" hangingPunct="1"/>
                      <a:r>
                        <a:rPr lang="ru-RU" sz="1000" b="1" i="0" u="none" strike="noStrike" kern="1200" dirty="0" smtClean="0">
                          <a:solidFill>
                            <a:schemeClr val="dk1"/>
                          </a:solidFill>
                          <a:effectLst/>
                          <a:latin typeface="Arial" panose="020B0604020202020204" pitchFamily="34" charset="0"/>
                          <a:ea typeface="+mn-ea"/>
                          <a:cs typeface="+mn-cs"/>
                        </a:rPr>
                        <a:t>0,0</a:t>
                      </a:r>
                      <a:endParaRPr lang="ru-RU" sz="1000" b="1" i="0" u="none" strike="noStrike" kern="1200" dirty="0">
                        <a:solidFill>
                          <a:schemeClr val="dk1"/>
                        </a:solidFill>
                        <a:effectLst/>
                        <a:latin typeface="Arial" panose="020B0604020202020204" pitchFamily="34" charset="0"/>
                        <a:ea typeface="+mn-ea"/>
                        <a:cs typeface="+mn-cs"/>
                      </a:endParaRPr>
                    </a:p>
                  </a:txBody>
                  <a:tcPr marL="9525" marR="9525" marT="9525"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000" b="1" i="0" u="none" strike="noStrike" kern="1200" dirty="0" smtClean="0">
                          <a:solidFill>
                            <a:schemeClr val="dk1"/>
                          </a:solidFill>
                          <a:effectLst/>
                          <a:latin typeface="Arial" panose="020B0604020202020204" pitchFamily="34" charset="0"/>
                          <a:ea typeface="+mn-ea"/>
                          <a:cs typeface="+mn-cs"/>
                        </a:rPr>
                        <a:t>0,0</a:t>
                      </a:r>
                    </a:p>
                  </a:txBody>
                  <a:tcPr marL="9525" marR="9525" marT="9525"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000" b="1" i="0" u="none" strike="noStrike" kern="1200" dirty="0" smtClean="0">
                          <a:solidFill>
                            <a:schemeClr val="dk1"/>
                          </a:solidFill>
                          <a:effectLst/>
                          <a:latin typeface="Arial" panose="020B0604020202020204" pitchFamily="34" charset="0"/>
                          <a:ea typeface="+mn-ea"/>
                          <a:cs typeface="+mn-cs"/>
                        </a:rPr>
                        <a:t>0,0</a:t>
                      </a:r>
                    </a:p>
                  </a:txBody>
                  <a:tcPr marL="9525" marR="9525" marT="9525"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000" b="1" i="0" u="none" strike="noStrike" kern="1200" dirty="0" smtClean="0">
                          <a:solidFill>
                            <a:schemeClr val="dk1"/>
                          </a:solidFill>
                          <a:effectLst/>
                          <a:latin typeface="Arial" panose="020B0604020202020204" pitchFamily="34" charset="0"/>
                          <a:ea typeface="+mn-ea"/>
                          <a:cs typeface="+mn-cs"/>
                        </a:rPr>
                        <a:t>0,0</a:t>
                      </a:r>
                    </a:p>
                  </a:txBody>
                  <a:tcPr marL="9525" marR="9525" marT="9525" marB="0" anchor="ctr"/>
                </a:tc>
                <a:extLst>
                  <a:ext uri="{0D108BD9-81ED-4DB2-BD59-A6C34878D82A}">
                    <a16:rowId xmlns:a16="http://schemas.microsoft.com/office/drawing/2014/main" val="425030935"/>
                  </a:ext>
                </a:extLst>
              </a:tr>
              <a:tr h="223392">
                <a:tc>
                  <a:txBody>
                    <a:bodyPr/>
                    <a:lstStyle/>
                    <a:p>
                      <a:pPr algn="ctr" fontAlgn="ctr"/>
                      <a:r>
                        <a:rPr lang="ru-RU" sz="1000" b="1" i="0" u="none" strike="noStrike">
                          <a:effectLst/>
                          <a:latin typeface="Arial" panose="020B0604020202020204" pitchFamily="34" charset="0"/>
                        </a:rPr>
                        <a:t>17</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"Формирование современной комфортной городской среды"   </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673 727,5</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414 369,4</a:t>
                      </a:r>
                    </a:p>
                  </a:txBody>
                  <a:tcPr marL="9525" marR="9525" marT="9525" marB="0" anchor="ctr"/>
                </a:tc>
                <a:tc>
                  <a:txBody>
                    <a:bodyPr/>
                    <a:lstStyle/>
                    <a:p>
                      <a:pPr marL="0" algn="ctr" defTabSz="914400" rtl="0" eaLnBrk="1" fontAlgn="b" latinLnBrk="0" hangingPunct="1"/>
                      <a:r>
                        <a:rPr lang="ru-RU" sz="1000" b="1" i="0" u="none" strike="noStrike" kern="1200" dirty="0" smtClean="0">
                          <a:solidFill>
                            <a:schemeClr val="dk1"/>
                          </a:solidFill>
                          <a:effectLst/>
                          <a:latin typeface="Arial" panose="020B0604020202020204" pitchFamily="34" charset="0"/>
                          <a:ea typeface="+mn-ea"/>
                          <a:cs typeface="+mn-cs"/>
                        </a:rPr>
                        <a:t>889 356,2</a:t>
                      </a:r>
                      <a:endParaRPr lang="ru-RU" sz="1000" b="1" i="0" u="none" strike="noStrike" kern="1200" dirty="0">
                        <a:solidFill>
                          <a:schemeClr val="dk1"/>
                        </a:solidFill>
                        <a:effectLst/>
                        <a:latin typeface="Arial" panose="020B0604020202020204" pitchFamily="34" charset="0"/>
                        <a:ea typeface="+mn-ea"/>
                        <a:cs typeface="+mn-cs"/>
                      </a:endParaRPr>
                    </a:p>
                  </a:txBody>
                  <a:tcPr marL="9525" marR="9525" marT="9525" marB="0" anchor="ctr"/>
                </a:tc>
                <a:tc>
                  <a:txBody>
                    <a:bodyPr/>
                    <a:lstStyle/>
                    <a:p>
                      <a:pPr marL="0" algn="ctr" defTabSz="914400" rtl="0" eaLnBrk="1" fontAlgn="b" latinLnBrk="0" hangingPunct="1"/>
                      <a:r>
                        <a:rPr lang="ru-RU" sz="1000" b="1" i="0" u="none" strike="noStrike" kern="1200" dirty="0" smtClean="0">
                          <a:solidFill>
                            <a:schemeClr val="dk1"/>
                          </a:solidFill>
                          <a:effectLst/>
                          <a:latin typeface="Arial" panose="020B0604020202020204" pitchFamily="34" charset="0"/>
                          <a:ea typeface="+mn-ea"/>
                          <a:cs typeface="+mn-cs"/>
                        </a:rPr>
                        <a:t>12,4</a:t>
                      </a:r>
                      <a:endParaRPr lang="ru-RU" sz="1000" b="1" i="0" u="none" strike="noStrike" kern="1200" dirty="0">
                        <a:solidFill>
                          <a:schemeClr val="dk1"/>
                        </a:solidFill>
                        <a:effectLst/>
                        <a:latin typeface="Arial" panose="020B0604020202020204" pitchFamily="34" charset="0"/>
                        <a:ea typeface="+mn-ea"/>
                        <a:cs typeface="+mn-cs"/>
                      </a:endParaRP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475 986,5</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807 800,2</a:t>
                      </a:r>
                    </a:p>
                  </a:txBody>
                  <a:tcPr marL="9525" marR="9525" marT="9525" marB="0" anchor="ctr"/>
                </a:tc>
                <a:extLst>
                  <a:ext uri="{0D108BD9-81ED-4DB2-BD59-A6C34878D82A}">
                    <a16:rowId xmlns:a16="http://schemas.microsoft.com/office/drawing/2014/main" val="2450989228"/>
                  </a:ext>
                </a:extLst>
              </a:tr>
            </a:tbl>
          </a:graphicData>
        </a:graphic>
      </p:graphicFrame>
      <p:sp>
        <p:nvSpPr>
          <p:cNvPr id="4" name="Номер слайда 3">
            <a:extLst>
              <a:ext uri="{FF2B5EF4-FFF2-40B4-BE49-F238E27FC236}">
                <a16:creationId xmlns:a16="http://schemas.microsoft.com/office/drawing/2014/main" id="{C18891BB-5166-4966-A2B2-507D4C4B667D}"/>
              </a:ext>
            </a:extLst>
          </p:cNvPr>
          <p:cNvSpPr>
            <a:spLocks noGrp="1"/>
          </p:cNvSpPr>
          <p:nvPr>
            <p:ph type="sldNum" sz="quarter" idx="12"/>
          </p:nvPr>
        </p:nvSpPr>
        <p:spPr>
          <a:xfrm>
            <a:off x="9448800" y="6479294"/>
            <a:ext cx="2743200" cy="365125"/>
          </a:xfrm>
        </p:spPr>
        <p:txBody>
          <a:bodyPr/>
          <a:lstStyle/>
          <a:p>
            <a:fld id="{E4EB6E89-BA87-4003-BD23-6BDF40F3EBED}" type="slidenum">
              <a:rPr lang="ru-RU" smtClean="0"/>
              <a:pPr/>
              <a:t>41</a:t>
            </a:fld>
            <a:endParaRPr lang="ru-RU" dirty="0"/>
          </a:p>
        </p:txBody>
      </p:sp>
      <p:pic>
        <p:nvPicPr>
          <p:cNvPr id="6" name="Объект 6">
            <a:extLst>
              <a:ext uri="{FF2B5EF4-FFF2-40B4-BE49-F238E27FC236}">
                <a16:creationId xmlns:a16="http://schemas.microsoft.com/office/drawing/2014/main" id="{8B7AF1B3-69B4-4E15-9CB9-85191F95766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
        <p:nvSpPr>
          <p:cNvPr id="9" name="Заголовок 1">
            <a:extLst>
              <a:ext uri="{FF2B5EF4-FFF2-40B4-BE49-F238E27FC236}">
                <a16:creationId xmlns:a16="http://schemas.microsoft.com/office/drawing/2014/main" id="{67C7427A-4A39-4372-A52E-5F190622DA50}"/>
              </a:ext>
            </a:extLst>
          </p:cNvPr>
          <p:cNvSpPr>
            <a:spLocks noGrp="1"/>
          </p:cNvSpPr>
          <p:nvPr>
            <p:ph type="title"/>
          </p:nvPr>
        </p:nvSpPr>
        <p:spPr>
          <a:xfrm>
            <a:off x="841972" y="145610"/>
            <a:ext cx="11196118" cy="534154"/>
          </a:xfrm>
        </p:spPr>
        <p:txBody>
          <a:bodyPr vert="horz" lIns="91440" tIns="45720" rIns="91440" bIns="45720" rtlCol="0" anchor="ctr">
            <a:noAutofit/>
          </a:bodyPr>
          <a:lstStyle/>
          <a:p>
            <a:pPr algn="ctr"/>
            <a:r>
              <a:rPr lang="ru-RU" sz="1800" dirty="0">
                <a:latin typeface="Century Gothic" panose="020B0502020202020204" pitchFamily="34" charset="0"/>
              </a:rPr>
              <a:t>Расходы бюджета городского округа Долгопрудный на </a:t>
            </a:r>
            <a:r>
              <a:rPr lang="ru-RU" sz="1800" dirty="0" smtClean="0">
                <a:latin typeface="Century Gothic" panose="020B0502020202020204" pitchFamily="34" charset="0"/>
              </a:rPr>
              <a:t>2023- 2027 </a:t>
            </a:r>
            <a:r>
              <a:rPr lang="ru-RU" sz="1800" dirty="0">
                <a:latin typeface="Century Gothic" panose="020B0502020202020204" pitchFamily="34" charset="0"/>
              </a:rPr>
              <a:t>гг., сформированные по муниципальным программам и непрограммным направлениям деятельности: </a:t>
            </a:r>
          </a:p>
        </p:txBody>
      </p:sp>
    </p:spTree>
    <p:extLst>
      <p:ext uri="{BB962C8B-B14F-4D97-AF65-F5344CB8AC3E}">
        <p14:creationId xmlns:p14="http://schemas.microsoft.com/office/powerpoint/2010/main" val="3146055341"/>
      </p:ext>
    </p:extLst>
  </p:cSld>
  <p:clrMapOvr>
    <a:masterClrMapping/>
  </p:clrMapOvr>
  <p:transition spd="med">
    <p:spli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a:extLst>
              <a:ext uri="{FF2B5EF4-FFF2-40B4-BE49-F238E27FC236}">
                <a16:creationId xmlns:a16="http://schemas.microsoft.com/office/drawing/2014/main" id="{313FBAEE-60DE-42EF-AA5F-544D621F509A}"/>
              </a:ext>
            </a:extLst>
          </p:cNvPr>
          <p:cNvGraphicFramePr>
            <a:graphicFrameLocks noGrp="1"/>
          </p:cNvGraphicFramePr>
          <p:nvPr>
            <p:ph idx="1"/>
            <p:extLst>
              <p:ext uri="{D42A27DB-BD31-4B8C-83A1-F6EECF244321}">
                <p14:modId xmlns:p14="http://schemas.microsoft.com/office/powerpoint/2010/main" val="1749602567"/>
              </p:ext>
            </p:extLst>
          </p:nvPr>
        </p:nvGraphicFramePr>
        <p:xfrm>
          <a:off x="318655" y="707892"/>
          <a:ext cx="11554689" cy="2008884"/>
        </p:xfrm>
        <a:graphic>
          <a:graphicData uri="http://schemas.openxmlformats.org/drawingml/2006/table">
            <a:tbl>
              <a:tblPr firstRow="1" bandRow="1">
                <a:tableStyleId>{5C22544A-7EE6-4342-B048-85BDC9FD1C3A}</a:tableStyleId>
              </a:tblPr>
              <a:tblGrid>
                <a:gridCol w="390698">
                  <a:extLst>
                    <a:ext uri="{9D8B030D-6E8A-4147-A177-3AD203B41FA5}">
                      <a16:colId xmlns:a16="http://schemas.microsoft.com/office/drawing/2014/main" val="3038087298"/>
                    </a:ext>
                  </a:extLst>
                </a:gridCol>
                <a:gridCol w="5300749">
                  <a:extLst>
                    <a:ext uri="{9D8B030D-6E8A-4147-A177-3AD203B41FA5}">
                      <a16:colId xmlns:a16="http://schemas.microsoft.com/office/drawing/2014/main" val="2756780485"/>
                    </a:ext>
                  </a:extLst>
                </a:gridCol>
                <a:gridCol w="1216429">
                  <a:extLst>
                    <a:ext uri="{9D8B030D-6E8A-4147-A177-3AD203B41FA5}">
                      <a16:colId xmlns:a16="http://schemas.microsoft.com/office/drawing/2014/main" val="2790182147"/>
                    </a:ext>
                  </a:extLst>
                </a:gridCol>
                <a:gridCol w="939339">
                  <a:extLst>
                    <a:ext uri="{9D8B030D-6E8A-4147-A177-3AD203B41FA5}">
                      <a16:colId xmlns:a16="http://schemas.microsoft.com/office/drawing/2014/main" val="1351568753"/>
                    </a:ext>
                  </a:extLst>
                </a:gridCol>
                <a:gridCol w="1064029">
                  <a:extLst>
                    <a:ext uri="{9D8B030D-6E8A-4147-A177-3AD203B41FA5}">
                      <a16:colId xmlns:a16="http://schemas.microsoft.com/office/drawing/2014/main" val="3715216646"/>
                    </a:ext>
                  </a:extLst>
                </a:gridCol>
                <a:gridCol w="955963">
                  <a:extLst>
                    <a:ext uri="{9D8B030D-6E8A-4147-A177-3AD203B41FA5}">
                      <a16:colId xmlns:a16="http://schemas.microsoft.com/office/drawing/2014/main" val="1496127964"/>
                    </a:ext>
                  </a:extLst>
                </a:gridCol>
                <a:gridCol w="856211">
                  <a:extLst>
                    <a:ext uri="{9D8B030D-6E8A-4147-A177-3AD203B41FA5}">
                      <a16:colId xmlns:a16="http://schemas.microsoft.com/office/drawing/2014/main" val="4285741975"/>
                    </a:ext>
                  </a:extLst>
                </a:gridCol>
                <a:gridCol w="831271">
                  <a:extLst>
                    <a:ext uri="{9D8B030D-6E8A-4147-A177-3AD203B41FA5}">
                      <a16:colId xmlns:a16="http://schemas.microsoft.com/office/drawing/2014/main" val="892998165"/>
                    </a:ext>
                  </a:extLst>
                </a:gridCol>
              </a:tblGrid>
              <a:tr h="151089">
                <a:tc rowSpan="2">
                  <a:txBody>
                    <a:bodyPr/>
                    <a:lstStyle/>
                    <a:p>
                      <a:pPr algn="ctr">
                        <a:lnSpc>
                          <a:spcPct val="150000"/>
                        </a:lnSpc>
                        <a:spcAft>
                          <a:spcPts val="0"/>
                        </a:spcAft>
                      </a:pPr>
                      <a:r>
                        <a:rPr lang="ru-RU" sz="1100" b="1" dirty="0">
                          <a:solidFill>
                            <a:schemeClr val="tx1"/>
                          </a:solidFill>
                          <a:effectLst/>
                          <a:latin typeface="+mn-lt"/>
                          <a:ea typeface="Times New Roman" panose="02020603050405020304" pitchFamily="18" charset="0"/>
                        </a:rPr>
                        <a:t>№ п/п</a:t>
                      </a:r>
                      <a:endParaRPr lang="ru-RU" sz="1100" dirty="0">
                        <a:solidFill>
                          <a:schemeClr val="tx1"/>
                        </a:solidFill>
                        <a:effectLst/>
                        <a:latin typeface="+mn-lt"/>
                        <a:ea typeface="Times New Roman" panose="02020603050405020304" pitchFamily="18" charset="0"/>
                      </a:endParaRPr>
                    </a:p>
                  </a:txBody>
                  <a:tcPr marL="68580" marR="68580" marT="0"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rowSpan="2">
                  <a:txBody>
                    <a:bodyPr/>
                    <a:lstStyle/>
                    <a:p>
                      <a:pPr algn="ctr">
                        <a:lnSpc>
                          <a:spcPct val="100000"/>
                        </a:lnSpc>
                        <a:spcAft>
                          <a:spcPts val="0"/>
                        </a:spcAft>
                      </a:pPr>
                      <a:r>
                        <a:rPr lang="ru-RU" sz="1000" b="1" i="0" baseline="0" dirty="0">
                          <a:solidFill>
                            <a:schemeClr val="tx1"/>
                          </a:solidFill>
                          <a:effectLst/>
                          <a:latin typeface="Arial" panose="020B0604020202020204" pitchFamily="34" charset="0"/>
                          <a:ea typeface="Times New Roman" panose="02020603050405020304" pitchFamily="18" charset="0"/>
                        </a:rPr>
                        <a:t>Наименования муниципальных программ </a:t>
                      </a:r>
                    </a:p>
                    <a:p>
                      <a:pPr algn="ctr">
                        <a:lnSpc>
                          <a:spcPct val="100000"/>
                        </a:lnSpc>
                        <a:spcAft>
                          <a:spcPts val="0"/>
                        </a:spcAft>
                      </a:pPr>
                      <a:r>
                        <a:rPr lang="ru-RU" sz="1000" b="1" i="0" baseline="0" dirty="0">
                          <a:solidFill>
                            <a:schemeClr val="tx1"/>
                          </a:solidFill>
                          <a:effectLst/>
                          <a:latin typeface="Arial" panose="020B0604020202020204" pitchFamily="34" charset="0"/>
                          <a:ea typeface="Times New Roman" panose="02020603050405020304" pitchFamily="18" charset="0"/>
                        </a:rPr>
                        <a:t>(непрограммных направлений деятельности)</a:t>
                      </a:r>
                    </a:p>
                  </a:txBody>
                  <a:tcPr marL="68580" marR="68580" marT="0"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rowSpan="2">
                  <a:txBody>
                    <a:bodyPr/>
                    <a:lstStyle/>
                    <a:p>
                      <a:pPr algn="ctr" fontAlgn="ctr"/>
                      <a:r>
                        <a:rPr lang="ru-RU" sz="1000" b="1" i="0" u="none" strike="noStrike" dirty="0">
                          <a:solidFill>
                            <a:schemeClr val="tx1"/>
                          </a:solidFill>
                          <a:effectLst/>
                          <a:latin typeface="Arial" panose="020B0604020202020204" pitchFamily="34" charset="0"/>
                        </a:rPr>
                        <a:t>Исполнение за </a:t>
                      </a:r>
                      <a:r>
                        <a:rPr lang="ru-RU" sz="1000" b="1" i="0" u="none" strike="noStrike" dirty="0" smtClean="0">
                          <a:solidFill>
                            <a:schemeClr val="tx1"/>
                          </a:solidFill>
                          <a:effectLst/>
                          <a:latin typeface="Arial" panose="020B0604020202020204" pitchFamily="34" charset="0"/>
                        </a:rPr>
                        <a:t>2023 </a:t>
                      </a:r>
                      <a:r>
                        <a:rPr lang="ru-RU" sz="1000" b="1" i="0" u="none" strike="noStrike" dirty="0">
                          <a:solidFill>
                            <a:schemeClr val="tx1"/>
                          </a:solidFill>
                          <a:effectLst/>
                          <a:latin typeface="Arial" panose="020B0604020202020204" pitchFamily="34" charset="0"/>
                        </a:rPr>
                        <a:t>год, тыс. рублей</a:t>
                      </a:r>
                    </a:p>
                  </a:txBody>
                  <a:tcPr marL="9525" marR="9525" marT="9525"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rowSpan="2">
                  <a:txBody>
                    <a:bodyPr/>
                    <a:lstStyle/>
                    <a:p>
                      <a:pPr algn="ctr" fontAlgn="ctr"/>
                      <a:r>
                        <a:rPr lang="ru-RU" sz="1000" b="1" i="0" u="none" strike="noStrike" dirty="0">
                          <a:solidFill>
                            <a:schemeClr val="tx1"/>
                          </a:solidFill>
                          <a:effectLst/>
                          <a:latin typeface="Arial" panose="020B0604020202020204" pitchFamily="34" charset="0"/>
                        </a:rPr>
                        <a:t> Уточненный</a:t>
                      </a:r>
                      <a:br>
                        <a:rPr lang="ru-RU" sz="1000" b="1" i="0" u="none" strike="noStrike" dirty="0">
                          <a:solidFill>
                            <a:schemeClr val="tx1"/>
                          </a:solidFill>
                          <a:effectLst/>
                          <a:latin typeface="Arial" panose="020B0604020202020204" pitchFamily="34" charset="0"/>
                        </a:rPr>
                      </a:br>
                      <a:r>
                        <a:rPr lang="ru-RU" sz="1000" b="1" i="0" u="none" strike="noStrike" dirty="0">
                          <a:solidFill>
                            <a:schemeClr val="tx1"/>
                          </a:solidFill>
                          <a:effectLst/>
                          <a:latin typeface="Arial" panose="020B0604020202020204" pitchFamily="34" charset="0"/>
                        </a:rPr>
                        <a:t>план </a:t>
                      </a:r>
                      <a:r>
                        <a:rPr lang="ru-RU" sz="1000" b="1" i="0" u="none" strike="noStrike" dirty="0" smtClean="0">
                          <a:solidFill>
                            <a:schemeClr val="tx1"/>
                          </a:solidFill>
                          <a:effectLst/>
                          <a:latin typeface="Arial" panose="020B0604020202020204" pitchFamily="34" charset="0"/>
                        </a:rPr>
                        <a:t>2024 </a:t>
                      </a:r>
                      <a:r>
                        <a:rPr lang="ru-RU" sz="1000" b="1" i="0" u="none" strike="noStrike" dirty="0">
                          <a:solidFill>
                            <a:schemeClr val="tx1"/>
                          </a:solidFill>
                          <a:effectLst/>
                          <a:latin typeface="Arial" panose="020B0604020202020204" pitchFamily="34" charset="0"/>
                        </a:rPr>
                        <a:t>год,</a:t>
                      </a:r>
                      <a:br>
                        <a:rPr lang="ru-RU" sz="1000" b="1" i="0" u="none" strike="noStrike" dirty="0">
                          <a:solidFill>
                            <a:schemeClr val="tx1"/>
                          </a:solidFill>
                          <a:effectLst/>
                          <a:latin typeface="Arial" panose="020B0604020202020204" pitchFamily="34" charset="0"/>
                        </a:rPr>
                      </a:br>
                      <a:r>
                        <a:rPr lang="ru-RU" sz="1000" b="1" i="0" u="none" strike="noStrike" dirty="0">
                          <a:solidFill>
                            <a:schemeClr val="tx1"/>
                          </a:solidFill>
                          <a:effectLst/>
                          <a:latin typeface="Arial" panose="020B0604020202020204" pitchFamily="34" charset="0"/>
                        </a:rPr>
                        <a:t>тыс. рублей</a:t>
                      </a:r>
                      <a:br>
                        <a:rPr lang="ru-RU" sz="1000" b="1" i="0" u="none" strike="noStrike" dirty="0">
                          <a:solidFill>
                            <a:schemeClr val="tx1"/>
                          </a:solidFill>
                          <a:effectLst/>
                          <a:latin typeface="Arial" panose="020B0604020202020204" pitchFamily="34" charset="0"/>
                        </a:rPr>
                      </a:br>
                      <a:r>
                        <a:rPr lang="ru-RU" sz="1000" b="1" i="0" u="none" strike="noStrike" dirty="0">
                          <a:solidFill>
                            <a:schemeClr val="tx1"/>
                          </a:solidFill>
                          <a:effectLst/>
                          <a:latin typeface="Arial" panose="020B0604020202020204" pitchFamily="34" charset="0"/>
                        </a:rPr>
                        <a:t> </a:t>
                      </a:r>
                    </a:p>
                  </a:txBody>
                  <a:tcPr marL="9525" marR="9525" marT="9525"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gridSpan="2">
                  <a:txBody>
                    <a:bodyPr/>
                    <a:lstStyle/>
                    <a:p>
                      <a:pPr algn="ctr" fontAlgn="ctr"/>
                      <a:r>
                        <a:rPr lang="ru-RU" sz="1000" b="1" i="0" u="none" strike="noStrike" dirty="0">
                          <a:solidFill>
                            <a:schemeClr val="tx1"/>
                          </a:solidFill>
                          <a:effectLst/>
                          <a:latin typeface="Arial" panose="020B0604020202020204" pitchFamily="34" charset="0"/>
                        </a:rPr>
                        <a:t>План на </a:t>
                      </a:r>
                      <a:r>
                        <a:rPr lang="ru-RU" sz="1000" b="1" i="0" u="none" strike="noStrike" dirty="0" smtClean="0">
                          <a:solidFill>
                            <a:schemeClr val="tx1"/>
                          </a:solidFill>
                          <a:effectLst/>
                          <a:latin typeface="Arial" panose="020B0604020202020204" pitchFamily="34" charset="0"/>
                        </a:rPr>
                        <a:t>2025 </a:t>
                      </a:r>
                      <a:r>
                        <a:rPr lang="ru-RU" sz="1000" b="1" i="0" u="none" strike="noStrike" dirty="0">
                          <a:solidFill>
                            <a:schemeClr val="tx1"/>
                          </a:solidFill>
                          <a:effectLst/>
                          <a:latin typeface="Arial" panose="020B0604020202020204" pitchFamily="34" charset="0"/>
                        </a:rPr>
                        <a:t>год</a:t>
                      </a:r>
                    </a:p>
                  </a:txBody>
                  <a:tcPr marL="9525" marR="9525" marT="9525"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hMerge="1">
                  <a:txBody>
                    <a:bodyPr/>
                    <a:lstStyle/>
                    <a:p>
                      <a:endParaRPr lang="ru-RU"/>
                    </a:p>
                  </a:txBody>
                  <a:tcPr/>
                </a:tc>
                <a:tc>
                  <a:txBody>
                    <a:bodyPr/>
                    <a:lstStyle/>
                    <a:p>
                      <a:pPr algn="ctr" fontAlgn="ctr"/>
                      <a:r>
                        <a:rPr lang="ru-RU" sz="1000" b="1" i="0" u="none" strike="noStrike" dirty="0">
                          <a:solidFill>
                            <a:schemeClr val="tx1"/>
                          </a:solidFill>
                          <a:effectLst/>
                          <a:latin typeface="Arial" panose="020B0604020202020204" pitchFamily="34" charset="0"/>
                        </a:rPr>
                        <a:t>План на </a:t>
                      </a:r>
                      <a:r>
                        <a:rPr lang="ru-RU" sz="1000" b="1" i="0" u="none" strike="noStrike" dirty="0" smtClean="0">
                          <a:solidFill>
                            <a:schemeClr val="tx1"/>
                          </a:solidFill>
                          <a:effectLst/>
                          <a:latin typeface="Arial" panose="020B0604020202020204" pitchFamily="34" charset="0"/>
                        </a:rPr>
                        <a:t>2026 </a:t>
                      </a:r>
                      <a:r>
                        <a:rPr lang="ru-RU" sz="1000" b="1" i="0" u="none" strike="noStrike" dirty="0">
                          <a:solidFill>
                            <a:schemeClr val="tx1"/>
                          </a:solidFill>
                          <a:effectLst/>
                          <a:latin typeface="Arial" panose="020B0604020202020204" pitchFamily="34" charset="0"/>
                        </a:rPr>
                        <a:t>год</a:t>
                      </a:r>
                    </a:p>
                  </a:txBody>
                  <a:tcPr marL="9525" marR="9525" marT="9525"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a:txBody>
                    <a:bodyPr/>
                    <a:lstStyle/>
                    <a:p>
                      <a:pPr algn="ctr" fontAlgn="ctr"/>
                      <a:r>
                        <a:rPr lang="ru-RU" sz="1000" b="1" i="0" u="none" strike="noStrike" dirty="0">
                          <a:solidFill>
                            <a:schemeClr val="tx1"/>
                          </a:solidFill>
                          <a:effectLst/>
                          <a:latin typeface="Arial" panose="020B0604020202020204" pitchFamily="34" charset="0"/>
                        </a:rPr>
                        <a:t>План на </a:t>
                      </a:r>
                      <a:r>
                        <a:rPr lang="ru-RU" sz="1000" b="1" i="0" u="none" strike="noStrike" dirty="0" smtClean="0">
                          <a:solidFill>
                            <a:schemeClr val="tx1"/>
                          </a:solidFill>
                          <a:effectLst/>
                          <a:latin typeface="Arial" panose="020B0604020202020204" pitchFamily="34" charset="0"/>
                        </a:rPr>
                        <a:t>2027 </a:t>
                      </a:r>
                      <a:r>
                        <a:rPr lang="ru-RU" sz="1000" b="1" i="0" u="none" strike="noStrike" dirty="0">
                          <a:solidFill>
                            <a:schemeClr val="tx1"/>
                          </a:solidFill>
                          <a:effectLst/>
                          <a:latin typeface="Arial" panose="020B0604020202020204" pitchFamily="34" charset="0"/>
                        </a:rPr>
                        <a:t>год</a:t>
                      </a:r>
                    </a:p>
                  </a:txBody>
                  <a:tcPr marL="9525" marR="9525" marT="9525"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extLst>
                  <a:ext uri="{0D108BD9-81ED-4DB2-BD59-A6C34878D82A}">
                    <a16:rowId xmlns:a16="http://schemas.microsoft.com/office/drawing/2014/main" val="1915648135"/>
                  </a:ext>
                </a:extLst>
              </a:tr>
              <a:tr h="183909">
                <a:tc vMerge="1">
                  <a:txBody>
                    <a:bodyPr/>
                    <a:lstStyle/>
                    <a:p>
                      <a:endParaRPr lang="ru-RU" dirty="0"/>
                    </a:p>
                  </a:txBody>
                  <a:tcPr/>
                </a:tc>
                <a:tc vMerge="1">
                  <a:txBody>
                    <a:bodyPr/>
                    <a:lstStyle/>
                    <a:p>
                      <a:endParaRPr lang="ru-RU" dirty="0"/>
                    </a:p>
                  </a:txBody>
                  <a:tcPr/>
                </a:tc>
                <a:tc vMerge="1">
                  <a:txBody>
                    <a:bodyPr/>
                    <a:lstStyle/>
                    <a:p>
                      <a:endParaRPr lang="ru-RU"/>
                    </a:p>
                  </a:txBody>
                  <a:tcPr/>
                </a:tc>
                <a:tc vMerge="1">
                  <a:txBody>
                    <a:bodyPr/>
                    <a:lstStyle/>
                    <a:p>
                      <a:endParaRPr lang="ru-RU"/>
                    </a:p>
                  </a:txBody>
                  <a:tcPr/>
                </a:tc>
                <a:tc>
                  <a:txBody>
                    <a:bodyPr/>
                    <a:lstStyle/>
                    <a:p>
                      <a:pPr algn="ctr" fontAlgn="ctr"/>
                      <a:r>
                        <a:rPr lang="ru-RU" sz="1000" b="1" i="0" u="none" strike="noStrike" dirty="0">
                          <a:solidFill>
                            <a:schemeClr val="tx1"/>
                          </a:solidFill>
                          <a:effectLst/>
                          <a:latin typeface="Arial" panose="020B0604020202020204" pitchFamily="34" charset="0"/>
                        </a:rPr>
                        <a:t>сумма, тыс. рублей</a:t>
                      </a:r>
                    </a:p>
                  </a:txBody>
                  <a:tcPr marL="9525" marR="9525" marT="9525" marB="0" anchor="ctr"/>
                </a:tc>
                <a:tc>
                  <a:txBody>
                    <a:bodyPr/>
                    <a:lstStyle/>
                    <a:p>
                      <a:pPr algn="ctr" fontAlgn="ctr"/>
                      <a:r>
                        <a:rPr lang="ru-RU" sz="1000" b="1" i="0" u="none" strike="noStrike" dirty="0">
                          <a:solidFill>
                            <a:schemeClr val="tx1"/>
                          </a:solidFill>
                          <a:effectLst/>
                          <a:latin typeface="Arial" panose="020B0604020202020204" pitchFamily="34" charset="0"/>
                        </a:rPr>
                        <a:t>удельный вес в общем объеме расходов, %</a:t>
                      </a:r>
                    </a:p>
                  </a:txBody>
                  <a:tcPr marL="9525" marR="9525" marT="9525" marB="0" anchor="ctr"/>
                </a:tc>
                <a:tc>
                  <a:txBody>
                    <a:bodyPr/>
                    <a:lstStyle/>
                    <a:p>
                      <a:pPr algn="ctr" fontAlgn="ctr"/>
                      <a:r>
                        <a:rPr lang="ru-RU" sz="1000" b="1" i="0" u="none" strike="noStrike" dirty="0">
                          <a:solidFill>
                            <a:schemeClr val="tx1"/>
                          </a:solidFill>
                          <a:effectLst/>
                          <a:latin typeface="Arial" panose="020B0604020202020204" pitchFamily="34" charset="0"/>
                        </a:rPr>
                        <a:t>сумма, тыс. рублей</a:t>
                      </a:r>
                    </a:p>
                  </a:txBody>
                  <a:tcPr marL="9525" marR="9525" marT="9525" marB="0" anchor="ctr"/>
                </a:tc>
                <a:tc>
                  <a:txBody>
                    <a:bodyPr/>
                    <a:lstStyle/>
                    <a:p>
                      <a:pPr algn="ctr" fontAlgn="ctr"/>
                      <a:r>
                        <a:rPr lang="ru-RU" sz="1000" b="1" i="0" u="none" strike="noStrike" dirty="0">
                          <a:solidFill>
                            <a:schemeClr val="tx1"/>
                          </a:solidFill>
                          <a:effectLst/>
                          <a:latin typeface="Arial" panose="020B0604020202020204" pitchFamily="34" charset="0"/>
                        </a:rPr>
                        <a:t>сумма, тыс. рублей</a:t>
                      </a:r>
                    </a:p>
                  </a:txBody>
                  <a:tcPr marL="9525" marR="9525" marT="9525" marB="0" anchor="ctr"/>
                </a:tc>
                <a:extLst>
                  <a:ext uri="{0D108BD9-81ED-4DB2-BD59-A6C34878D82A}">
                    <a16:rowId xmlns:a16="http://schemas.microsoft.com/office/drawing/2014/main" val="1776586336"/>
                  </a:ext>
                </a:extLst>
              </a:tr>
              <a:tr h="223392">
                <a:tc>
                  <a:txBody>
                    <a:bodyPr/>
                    <a:lstStyle/>
                    <a:p>
                      <a:pPr algn="ctr" fontAlgn="ctr"/>
                      <a:r>
                        <a:rPr lang="ru-RU" sz="1000" b="1" i="0" u="none" strike="noStrike">
                          <a:effectLst/>
                          <a:latin typeface="Arial" panose="020B0604020202020204" pitchFamily="34" charset="0"/>
                        </a:rPr>
                        <a:t>18</a:t>
                      </a:r>
                    </a:p>
                  </a:txBody>
                  <a:tcPr marL="9525" marR="9525" marT="9525" marB="0" anchor="ctr"/>
                </a:tc>
                <a:tc>
                  <a:txBody>
                    <a:bodyPr/>
                    <a:lstStyle/>
                    <a:p>
                      <a:pPr algn="l" fontAlgn="b"/>
                      <a:r>
                        <a:rPr lang="ru-RU" sz="1000" b="1" i="0" u="none" strike="noStrike" dirty="0">
                          <a:effectLst/>
                          <a:latin typeface="Arial" panose="020B0604020202020204" pitchFamily="34" charset="0"/>
                        </a:rPr>
                        <a:t>Муниципальная программа "Строительство объектов социальной инфраструктуры"</a:t>
                      </a:r>
                    </a:p>
                  </a:txBody>
                  <a:tcPr marL="9525" marR="9525" marT="9525" marB="0" anchor="b"/>
                </a:tc>
                <a:tc>
                  <a:txBody>
                    <a:bodyPr/>
                    <a:lstStyle/>
                    <a:p>
                      <a:pPr algn="ctr" fontAlgn="b"/>
                      <a:r>
                        <a:rPr lang="ru-RU" sz="1000" b="1" i="0" u="none" strike="noStrike" dirty="0" smtClean="0">
                          <a:effectLst/>
                          <a:latin typeface="Arial" panose="020B0604020202020204" pitchFamily="34" charset="0"/>
                        </a:rPr>
                        <a:t>719 557,3</a:t>
                      </a:r>
                      <a:endParaRPr lang="ru-RU" sz="1000" b="1" i="0" u="none" strike="noStrike" dirty="0">
                        <a:effectLst/>
                        <a:latin typeface="Arial" panose="020B0604020202020204" pitchFamily="34" charset="0"/>
                      </a:endParaRP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131 638,3</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224 050,9</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3,8</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125 000,0</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0,0</a:t>
                      </a:r>
                    </a:p>
                  </a:txBody>
                  <a:tcPr marL="9525" marR="9525" marT="9525" marB="0" anchor="ctr"/>
                </a:tc>
                <a:extLst>
                  <a:ext uri="{0D108BD9-81ED-4DB2-BD59-A6C34878D82A}">
                    <a16:rowId xmlns:a16="http://schemas.microsoft.com/office/drawing/2014/main" val="835646753"/>
                  </a:ext>
                </a:extLst>
              </a:tr>
              <a:tr h="223392">
                <a:tc>
                  <a:txBody>
                    <a:bodyPr/>
                    <a:lstStyle/>
                    <a:p>
                      <a:pPr algn="ctr" fontAlgn="ctr"/>
                      <a:r>
                        <a:rPr lang="ru-RU" sz="1000" b="1" i="0" u="none" strike="noStrike" dirty="0" smtClean="0">
                          <a:effectLst/>
                          <a:latin typeface="Arial" panose="020B0604020202020204" pitchFamily="34" charset="0"/>
                        </a:rPr>
                        <a:t>19</a:t>
                      </a:r>
                      <a:endParaRPr lang="ru-RU" sz="1000" b="1" i="0" u="none" strike="noStrike" dirty="0">
                        <a:effectLst/>
                        <a:latin typeface="Arial" panose="020B0604020202020204" pitchFamily="34" charset="0"/>
                      </a:endParaRPr>
                    </a:p>
                  </a:txBody>
                  <a:tcPr marL="9525" marR="9525" marT="9525" marB="0" anchor="ctr"/>
                </a:tc>
                <a:tc>
                  <a:txBody>
                    <a:bodyPr/>
                    <a:lstStyle/>
                    <a:p>
                      <a:pPr algn="l" fontAlgn="b"/>
                      <a:r>
                        <a:rPr lang="ru-RU" sz="1000" b="1" i="0" u="none" strike="noStrike" dirty="0" smtClean="0">
                          <a:effectLst/>
                          <a:latin typeface="Arial" panose="020B0604020202020204" pitchFamily="34" charset="0"/>
                        </a:rPr>
                        <a:t>Муниципальная программа "Переселение граждан из аварийного жилищного фонда"</a:t>
                      </a:r>
                      <a:endParaRPr lang="ru-RU" sz="1000" b="1" i="0" u="none" strike="noStrike" dirty="0">
                        <a:effectLst/>
                        <a:latin typeface="Arial" panose="020B0604020202020204" pitchFamily="34" charset="0"/>
                      </a:endParaRPr>
                    </a:p>
                  </a:txBody>
                  <a:tcPr marL="9525" marR="9525" marT="9525" marB="0" anchor="b"/>
                </a:tc>
                <a:tc>
                  <a:txBody>
                    <a:bodyPr/>
                    <a:lstStyle/>
                    <a:p>
                      <a:pPr algn="ctr" fontAlgn="b"/>
                      <a:r>
                        <a:rPr lang="ru-RU" sz="1000" b="1" i="0" u="none" strike="noStrike" dirty="0" smtClean="0">
                          <a:effectLst/>
                          <a:latin typeface="Arial" panose="020B0604020202020204" pitchFamily="34" charset="0"/>
                        </a:rPr>
                        <a:t>0,0</a:t>
                      </a:r>
                      <a:endParaRPr lang="ru-RU" sz="1000" b="1" i="0" u="none" strike="noStrike" dirty="0">
                        <a:effectLst/>
                        <a:latin typeface="Arial" panose="020B0604020202020204" pitchFamily="34" charset="0"/>
                      </a:endParaRP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0,0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0,0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0,0</a:t>
                      </a:r>
                    </a:p>
                  </a:txBody>
                  <a:tcPr marL="9525" marR="9525" marT="9525" marB="0" anchor="b"/>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25 309,1</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0,0</a:t>
                      </a:r>
                    </a:p>
                  </a:txBody>
                  <a:tcPr marL="9525" marR="9525" marT="9525" marB="0" anchor="ctr"/>
                </a:tc>
                <a:extLst>
                  <a:ext uri="{0D108BD9-81ED-4DB2-BD59-A6C34878D82A}">
                    <a16:rowId xmlns:a16="http://schemas.microsoft.com/office/drawing/2014/main" val="2781451767"/>
                  </a:ext>
                </a:extLst>
              </a:tr>
              <a:tr h="223392">
                <a:tc>
                  <a:txBody>
                    <a:bodyPr/>
                    <a:lstStyle/>
                    <a:p>
                      <a:pPr algn="l" fontAlgn="b"/>
                      <a:r>
                        <a:rPr lang="ru-RU" sz="1000" b="0" i="0" u="none" strike="noStrike">
                          <a:effectLst/>
                          <a:latin typeface="Arial" panose="020B0604020202020204" pitchFamily="34" charset="0"/>
                        </a:rPr>
                        <a:t> </a:t>
                      </a:r>
                    </a:p>
                  </a:txBody>
                  <a:tcPr marL="9525" marR="9525" marT="9525" marB="0" anchor="b"/>
                </a:tc>
                <a:tc>
                  <a:txBody>
                    <a:bodyPr/>
                    <a:lstStyle/>
                    <a:p>
                      <a:pPr algn="l" fontAlgn="b"/>
                      <a:r>
                        <a:rPr lang="ru-RU" sz="1000" b="1" i="0" u="none" strike="noStrike">
                          <a:effectLst/>
                          <a:latin typeface="Arial" panose="020B0604020202020204" pitchFamily="34" charset="0"/>
                        </a:rPr>
                        <a:t>Итого по муниципальным программам</a:t>
                      </a:r>
                    </a:p>
                  </a:txBody>
                  <a:tcPr marL="9525" marR="9525" marT="9525" marB="0" anchor="b"/>
                </a:tc>
                <a:tc>
                  <a:txBody>
                    <a:bodyPr/>
                    <a:lstStyle/>
                    <a:p>
                      <a:pPr algn="ctr" fontAlgn="b"/>
                      <a:r>
                        <a:rPr lang="ru-RU" sz="1000" b="1" i="0" u="none" strike="noStrike" dirty="0" smtClean="0">
                          <a:effectLst/>
                          <a:latin typeface="Arial" panose="020B0604020202020204" pitchFamily="34" charset="0"/>
                        </a:rPr>
                        <a:t>6 778 915,6</a:t>
                      </a:r>
                      <a:endParaRPr lang="ru-RU" sz="1000" b="1" i="0" u="none" strike="noStrike" dirty="0">
                        <a:effectLst/>
                        <a:latin typeface="Arial" panose="020B0604020202020204" pitchFamily="34" charset="0"/>
                      </a:endParaRP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6 425 269,8</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6 976 395,3</a:t>
                      </a:r>
                    </a:p>
                  </a:txBody>
                  <a:tcPr marL="9525" marR="9525" marT="9525" marB="0" anchor="ctr"/>
                </a:tc>
                <a:tc>
                  <a:txBody>
                    <a:bodyPr/>
                    <a:lstStyle/>
                    <a:p>
                      <a:pPr marL="0" algn="ctr" defTabSz="914400" rtl="0" eaLnBrk="1" fontAlgn="b" latinLnBrk="0" hangingPunct="1"/>
                      <a:r>
                        <a:rPr lang="ru-RU" sz="1000" b="1" i="0" u="none" strike="noStrike" kern="1200" dirty="0" smtClean="0">
                          <a:solidFill>
                            <a:schemeClr val="dk1"/>
                          </a:solidFill>
                          <a:effectLst/>
                          <a:latin typeface="Arial" panose="020B0604020202020204" pitchFamily="34" charset="0"/>
                          <a:ea typeface="+mn-ea"/>
                          <a:cs typeface="+mn-cs"/>
                        </a:rPr>
                        <a:t>99,5</a:t>
                      </a:r>
                      <a:endParaRPr lang="ru-RU" sz="1000" b="1" i="0" u="none" strike="noStrike" kern="1200" dirty="0">
                        <a:solidFill>
                          <a:schemeClr val="dk1"/>
                        </a:solidFill>
                        <a:effectLst/>
                        <a:latin typeface="Arial" panose="020B0604020202020204" pitchFamily="34" charset="0"/>
                        <a:ea typeface="+mn-ea"/>
                        <a:cs typeface="+mn-cs"/>
                      </a:endParaRP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6 434 604,1</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6 339 082,2</a:t>
                      </a:r>
                    </a:p>
                  </a:txBody>
                  <a:tcPr marL="9525" marR="9525" marT="9525" marB="0" anchor="ctr"/>
                </a:tc>
                <a:extLst>
                  <a:ext uri="{0D108BD9-81ED-4DB2-BD59-A6C34878D82A}">
                    <a16:rowId xmlns:a16="http://schemas.microsoft.com/office/drawing/2014/main" val="2196485775"/>
                  </a:ext>
                </a:extLst>
              </a:tr>
              <a:tr h="223392">
                <a:tc>
                  <a:txBody>
                    <a:bodyPr/>
                    <a:lstStyle/>
                    <a:p>
                      <a:pPr algn="l" fontAlgn="b"/>
                      <a:r>
                        <a:rPr lang="ru-RU" sz="1000" b="0" i="1" u="none" strike="noStrike">
                          <a:effectLst/>
                          <a:latin typeface="Arial" panose="020B0604020202020204" pitchFamily="34" charset="0"/>
                        </a:rPr>
                        <a:t> </a:t>
                      </a:r>
                    </a:p>
                  </a:txBody>
                  <a:tcPr marL="9525" marR="9525" marT="9525" marB="0" anchor="b"/>
                </a:tc>
                <a:tc>
                  <a:txBody>
                    <a:bodyPr/>
                    <a:lstStyle/>
                    <a:p>
                      <a:pPr algn="l" fontAlgn="b"/>
                      <a:r>
                        <a:rPr lang="ru-RU" sz="1000" b="1" i="0" u="none" strike="noStrike">
                          <a:effectLst/>
                          <a:latin typeface="Arial" panose="020B0604020202020204" pitchFamily="34" charset="0"/>
                        </a:rPr>
                        <a:t>Непрограммные расходы</a:t>
                      </a:r>
                    </a:p>
                  </a:txBody>
                  <a:tcPr marL="9525" marR="9525" marT="9525" marB="0" anchor="b"/>
                </a:tc>
                <a:tc>
                  <a:txBody>
                    <a:bodyPr/>
                    <a:lstStyle/>
                    <a:p>
                      <a:pPr algn="ctr" fontAlgn="b"/>
                      <a:r>
                        <a:rPr lang="ru-RU" sz="1000" b="1" i="0" u="none" strike="noStrike" dirty="0" smtClean="0">
                          <a:effectLst/>
                          <a:latin typeface="Arial" panose="020B0604020202020204" pitchFamily="34" charset="0"/>
                        </a:rPr>
                        <a:t>39 827,0</a:t>
                      </a:r>
                      <a:endParaRPr lang="ru-RU" sz="1000" b="1" i="0" u="none" strike="noStrike" dirty="0">
                        <a:effectLst/>
                        <a:latin typeface="Arial" panose="020B0604020202020204" pitchFamily="34" charset="0"/>
                      </a:endParaRP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45 883,2</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56 000,7</a:t>
                      </a:r>
                    </a:p>
                  </a:txBody>
                  <a:tcPr marL="9525" marR="9525" marT="9525" marB="0" anchor="ctr"/>
                </a:tc>
                <a:tc>
                  <a:txBody>
                    <a:bodyPr/>
                    <a:lstStyle/>
                    <a:p>
                      <a:pPr marL="0" algn="ctr" defTabSz="914400" rtl="0" eaLnBrk="1" fontAlgn="b" latinLnBrk="0" hangingPunct="1"/>
                      <a:r>
                        <a:rPr lang="ru-RU" sz="1000" b="1" i="0" u="none" strike="noStrike" kern="1200" dirty="0" smtClean="0">
                          <a:solidFill>
                            <a:schemeClr val="dk1"/>
                          </a:solidFill>
                          <a:effectLst/>
                          <a:latin typeface="Arial" panose="020B0604020202020204" pitchFamily="34" charset="0"/>
                          <a:ea typeface="+mn-ea"/>
                          <a:cs typeface="+mn-cs"/>
                        </a:rPr>
                        <a:t>0,5</a:t>
                      </a:r>
                      <a:endParaRPr lang="ru-RU" sz="1000" b="1" i="0" u="none" strike="noStrike" kern="1200" dirty="0">
                        <a:solidFill>
                          <a:schemeClr val="dk1"/>
                        </a:solidFill>
                        <a:effectLst/>
                        <a:latin typeface="Arial" panose="020B0604020202020204" pitchFamily="34" charset="0"/>
                        <a:ea typeface="+mn-ea"/>
                        <a:cs typeface="+mn-cs"/>
                      </a:endParaRP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104 615,9</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114 615,9</a:t>
                      </a:r>
                    </a:p>
                  </a:txBody>
                  <a:tcPr marL="9525" marR="9525" marT="9525" marB="0" anchor="ctr"/>
                </a:tc>
                <a:extLst>
                  <a:ext uri="{0D108BD9-81ED-4DB2-BD59-A6C34878D82A}">
                    <a16:rowId xmlns:a16="http://schemas.microsoft.com/office/drawing/2014/main" val="3159131539"/>
                  </a:ext>
                </a:extLst>
              </a:tr>
            </a:tbl>
          </a:graphicData>
        </a:graphic>
      </p:graphicFrame>
      <p:sp>
        <p:nvSpPr>
          <p:cNvPr id="4" name="Номер слайда 3">
            <a:extLst>
              <a:ext uri="{FF2B5EF4-FFF2-40B4-BE49-F238E27FC236}">
                <a16:creationId xmlns:a16="http://schemas.microsoft.com/office/drawing/2014/main" id="{C18891BB-5166-4966-A2B2-507D4C4B667D}"/>
              </a:ext>
            </a:extLst>
          </p:cNvPr>
          <p:cNvSpPr>
            <a:spLocks noGrp="1"/>
          </p:cNvSpPr>
          <p:nvPr>
            <p:ph type="sldNum" sz="quarter" idx="12"/>
          </p:nvPr>
        </p:nvSpPr>
        <p:spPr>
          <a:xfrm>
            <a:off x="9448800" y="6479294"/>
            <a:ext cx="2743200" cy="365125"/>
          </a:xfrm>
        </p:spPr>
        <p:txBody>
          <a:bodyPr/>
          <a:lstStyle/>
          <a:p>
            <a:fld id="{E4EB6E89-BA87-4003-BD23-6BDF40F3EBED}" type="slidenum">
              <a:rPr lang="ru-RU" smtClean="0"/>
              <a:pPr/>
              <a:t>42</a:t>
            </a:fld>
            <a:endParaRPr lang="ru-RU" dirty="0"/>
          </a:p>
        </p:txBody>
      </p:sp>
      <p:pic>
        <p:nvPicPr>
          <p:cNvPr id="6" name="Объект 6">
            <a:extLst>
              <a:ext uri="{FF2B5EF4-FFF2-40B4-BE49-F238E27FC236}">
                <a16:creationId xmlns:a16="http://schemas.microsoft.com/office/drawing/2014/main" id="{8B7AF1B3-69B4-4E15-9CB9-85191F95766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
        <p:nvSpPr>
          <p:cNvPr id="9" name="Заголовок 1">
            <a:extLst>
              <a:ext uri="{FF2B5EF4-FFF2-40B4-BE49-F238E27FC236}">
                <a16:creationId xmlns:a16="http://schemas.microsoft.com/office/drawing/2014/main" id="{67C7427A-4A39-4372-A52E-5F190622DA50}"/>
              </a:ext>
            </a:extLst>
          </p:cNvPr>
          <p:cNvSpPr>
            <a:spLocks noGrp="1"/>
          </p:cNvSpPr>
          <p:nvPr>
            <p:ph type="title"/>
          </p:nvPr>
        </p:nvSpPr>
        <p:spPr>
          <a:xfrm>
            <a:off x="841972" y="145610"/>
            <a:ext cx="11196118" cy="534154"/>
          </a:xfrm>
        </p:spPr>
        <p:txBody>
          <a:bodyPr vert="horz" lIns="91440" tIns="45720" rIns="91440" bIns="45720" rtlCol="0" anchor="ctr">
            <a:noAutofit/>
          </a:bodyPr>
          <a:lstStyle/>
          <a:p>
            <a:pPr algn="ctr"/>
            <a:r>
              <a:rPr lang="ru-RU" sz="1800" dirty="0">
                <a:latin typeface="Century Gothic" panose="020B0502020202020204" pitchFamily="34" charset="0"/>
              </a:rPr>
              <a:t>Расходы бюджета городского округа Долгопрудный на 2023- 2027 гг., сформированные по муниципальным программам и непрограммным направлениям деятельности: </a:t>
            </a:r>
          </a:p>
        </p:txBody>
      </p:sp>
    </p:spTree>
    <p:extLst>
      <p:ext uri="{BB962C8B-B14F-4D97-AF65-F5344CB8AC3E}">
        <p14:creationId xmlns:p14="http://schemas.microsoft.com/office/powerpoint/2010/main" val="1513246862"/>
      </p:ext>
    </p:extLst>
  </p:cSld>
  <p:clrMapOvr>
    <a:masterClrMapping/>
  </p:clrMapOvr>
  <p:transition spd="med">
    <p:spli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a:extLst>
              <a:ext uri="{FF2B5EF4-FFF2-40B4-BE49-F238E27FC236}">
                <a16:creationId xmlns:a16="http://schemas.microsoft.com/office/drawing/2014/main" id="{87A39514-859A-4584-8DC3-8A4E1BE49FF6}"/>
              </a:ext>
            </a:extLst>
          </p:cNvPr>
          <p:cNvGraphicFramePr>
            <a:graphicFrameLocks noGrp="1"/>
          </p:cNvGraphicFramePr>
          <p:nvPr>
            <p:ph idx="1"/>
            <p:extLst>
              <p:ext uri="{D42A27DB-BD31-4B8C-83A1-F6EECF244321}">
                <p14:modId xmlns:p14="http://schemas.microsoft.com/office/powerpoint/2010/main" val="2321803267"/>
              </p:ext>
            </p:extLst>
          </p:nvPr>
        </p:nvGraphicFramePr>
        <p:xfrm>
          <a:off x="398352" y="1358019"/>
          <a:ext cx="11389262" cy="3033880"/>
        </p:xfrm>
        <a:graphic>
          <a:graphicData uri="http://schemas.openxmlformats.org/drawingml/2006/table">
            <a:tbl>
              <a:tblPr>
                <a:tableStyleId>{5C22544A-7EE6-4342-B048-85BDC9FD1C3A}</a:tableStyleId>
              </a:tblPr>
              <a:tblGrid>
                <a:gridCol w="542863">
                  <a:extLst>
                    <a:ext uri="{9D8B030D-6E8A-4147-A177-3AD203B41FA5}">
                      <a16:colId xmlns:a16="http://schemas.microsoft.com/office/drawing/2014/main" val="2029847890"/>
                    </a:ext>
                  </a:extLst>
                </a:gridCol>
                <a:gridCol w="2942315">
                  <a:extLst>
                    <a:ext uri="{9D8B030D-6E8A-4147-A177-3AD203B41FA5}">
                      <a16:colId xmlns:a16="http://schemas.microsoft.com/office/drawing/2014/main" val="3673370445"/>
                    </a:ext>
                  </a:extLst>
                </a:gridCol>
                <a:gridCol w="1107440">
                  <a:extLst>
                    <a:ext uri="{9D8B030D-6E8A-4147-A177-3AD203B41FA5}">
                      <a16:colId xmlns:a16="http://schemas.microsoft.com/office/drawing/2014/main" val="2861645146"/>
                    </a:ext>
                  </a:extLst>
                </a:gridCol>
                <a:gridCol w="933725">
                  <a:extLst>
                    <a:ext uri="{9D8B030D-6E8A-4147-A177-3AD203B41FA5}">
                      <a16:colId xmlns:a16="http://schemas.microsoft.com/office/drawing/2014/main" val="827910984"/>
                    </a:ext>
                  </a:extLst>
                </a:gridCol>
                <a:gridCol w="933725">
                  <a:extLst>
                    <a:ext uri="{9D8B030D-6E8A-4147-A177-3AD203B41FA5}">
                      <a16:colId xmlns:a16="http://schemas.microsoft.com/office/drawing/2014/main" val="3097213644"/>
                    </a:ext>
                  </a:extLst>
                </a:gridCol>
                <a:gridCol w="977153">
                  <a:extLst>
                    <a:ext uri="{9D8B030D-6E8A-4147-A177-3AD203B41FA5}">
                      <a16:colId xmlns:a16="http://schemas.microsoft.com/office/drawing/2014/main" val="2045494911"/>
                    </a:ext>
                  </a:extLst>
                </a:gridCol>
                <a:gridCol w="955439">
                  <a:extLst>
                    <a:ext uri="{9D8B030D-6E8A-4147-A177-3AD203B41FA5}">
                      <a16:colId xmlns:a16="http://schemas.microsoft.com/office/drawing/2014/main" val="3260959741"/>
                    </a:ext>
                  </a:extLst>
                </a:gridCol>
                <a:gridCol w="1053153">
                  <a:extLst>
                    <a:ext uri="{9D8B030D-6E8A-4147-A177-3AD203B41FA5}">
                      <a16:colId xmlns:a16="http://schemas.microsoft.com/office/drawing/2014/main" val="848911087"/>
                    </a:ext>
                  </a:extLst>
                </a:gridCol>
                <a:gridCol w="955439">
                  <a:extLst>
                    <a:ext uri="{9D8B030D-6E8A-4147-A177-3AD203B41FA5}">
                      <a16:colId xmlns:a16="http://schemas.microsoft.com/office/drawing/2014/main" val="445752205"/>
                    </a:ext>
                  </a:extLst>
                </a:gridCol>
                <a:gridCol w="988010">
                  <a:extLst>
                    <a:ext uri="{9D8B030D-6E8A-4147-A177-3AD203B41FA5}">
                      <a16:colId xmlns:a16="http://schemas.microsoft.com/office/drawing/2014/main" val="136295969"/>
                    </a:ext>
                  </a:extLst>
                </a:gridCol>
              </a:tblGrid>
              <a:tr h="547125">
                <a:tc>
                  <a:txBody>
                    <a:bodyPr/>
                    <a:lstStyle/>
                    <a:p>
                      <a:pPr algn="ctr" fontAlgn="ctr"/>
                      <a:r>
                        <a:rPr lang="ru-RU" sz="1050" b="0" i="0" u="none" strike="noStrike" kern="1200" dirty="0">
                          <a:solidFill>
                            <a:schemeClr val="tx1"/>
                          </a:solidFill>
                          <a:effectLst/>
                          <a:latin typeface="+mn-lt"/>
                          <a:ea typeface="+mn-ea"/>
                          <a:cs typeface="+mn-cs"/>
                        </a:rPr>
                        <a:t>№ п/п</a:t>
                      </a:r>
                    </a:p>
                  </a:txBody>
                  <a:tcPr marL="6562" marR="6562" marT="6562" marB="0" anchor="ctr"/>
                </a:tc>
                <a:tc>
                  <a:txBody>
                    <a:bodyPr/>
                    <a:lstStyle/>
                    <a:p>
                      <a:pPr algn="ctr" fontAlgn="ctr"/>
                      <a:r>
                        <a:rPr lang="ru-RU" sz="1050" b="0" i="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Вид показателя</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a:solidFill>
                            <a:schemeClr val="tx1"/>
                          </a:solidFill>
                          <a:effectLst/>
                          <a:latin typeface="+mn-lt"/>
                          <a:ea typeface="+mn-ea"/>
                          <a:cs typeface="+mn-cs"/>
                        </a:rPr>
                        <a:t>Единица измерения</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Базовое значение</a:t>
                      </a:r>
                    </a:p>
                  </a:txBody>
                  <a:tcPr marL="6562" marR="6562" marT="6562" marB="0" anchor="ctr"/>
                </a:tc>
                <a:tc>
                  <a:txBody>
                    <a:bodyPr/>
                    <a:lstStyle/>
                    <a:p>
                      <a:pPr algn="ctr" fontAlgn="ctr"/>
                      <a:r>
                        <a:rPr lang="ru-RU" sz="1050" b="0" i="0" u="none" strike="noStrike" kern="1200" dirty="0">
                          <a:solidFill>
                            <a:schemeClr val="tx1"/>
                          </a:solidFill>
                          <a:effectLst/>
                          <a:latin typeface="+mn-lt"/>
                          <a:ea typeface="+mn-ea"/>
                          <a:cs typeface="+mn-cs"/>
                        </a:rPr>
                        <a:t>Достигнутое </a:t>
                      </a:r>
                      <a:r>
                        <a:rPr lang="ru-RU" sz="1050" b="0" i="0" u="none" strike="noStrike" kern="1200" dirty="0" smtClean="0">
                          <a:solidFill>
                            <a:schemeClr val="tx1"/>
                          </a:solidFill>
                          <a:effectLst/>
                          <a:latin typeface="+mn-lt"/>
                          <a:ea typeface="+mn-ea"/>
                          <a:cs typeface="+mn-cs"/>
                        </a:rPr>
                        <a:t>2023 </a:t>
                      </a:r>
                      <a:r>
                        <a:rPr lang="ru-RU" sz="1050" b="0" i="0" u="none" strike="noStrike" kern="1200" dirty="0">
                          <a:solidFill>
                            <a:schemeClr val="tx1"/>
                          </a:solidFill>
                          <a:effectLst/>
                          <a:latin typeface="+mn-lt"/>
                          <a:ea typeface="+mn-ea"/>
                          <a:cs typeface="+mn-cs"/>
                        </a:rPr>
                        <a:t>года</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1342674555"/>
                  </a:ext>
                </a:extLst>
              </a:tr>
              <a:tr h="285910">
                <a:tc>
                  <a:txBody>
                    <a:bodyPr/>
                    <a:lstStyle/>
                    <a:p>
                      <a:pPr algn="ctr" fontAlgn="ctr"/>
                      <a:r>
                        <a:rPr lang="ru-RU" sz="1050" b="0" i="0" u="none" strike="noStrike" kern="1200">
                          <a:solidFill>
                            <a:schemeClr val="tx1"/>
                          </a:solidFill>
                          <a:effectLst/>
                          <a:latin typeface="+mn-lt"/>
                          <a:ea typeface="+mn-ea"/>
                          <a:cs typeface="+mn-cs"/>
                        </a:rPr>
                        <a:t>1</a:t>
                      </a:r>
                    </a:p>
                  </a:txBody>
                  <a:tcPr marL="6562" marR="6562" marT="6562" marB="0" anchor="ctr"/>
                </a:tc>
                <a:tc>
                  <a:txBody>
                    <a:bodyPr/>
                    <a:lstStyle/>
                    <a:p>
                      <a:pPr algn="ctr" fontAlgn="ctr"/>
                      <a:r>
                        <a:rPr lang="ru-RU" sz="1050" b="0" i="0" u="none" strike="noStrike" kern="1200" dirty="0">
                          <a:solidFill>
                            <a:schemeClr val="tx1"/>
                          </a:solidFill>
                          <a:effectLst/>
                          <a:latin typeface="+mn-lt"/>
                          <a:ea typeface="+mn-ea"/>
                          <a:cs typeface="+mn-cs"/>
                        </a:rPr>
                        <a:t>2</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3</a:t>
                      </a:r>
                    </a:p>
                  </a:txBody>
                  <a:tcPr marL="6562" marR="6562" marT="6562" marB="0" anchor="ctr"/>
                </a:tc>
                <a:tc>
                  <a:txBody>
                    <a:bodyPr/>
                    <a:lstStyle/>
                    <a:p>
                      <a:pPr algn="ctr" fontAlgn="ctr"/>
                      <a:r>
                        <a:rPr lang="ru-RU" sz="1050" b="0" i="0" u="none" strike="noStrike" kern="1200" dirty="0">
                          <a:solidFill>
                            <a:schemeClr val="tx1"/>
                          </a:solidFill>
                          <a:effectLst/>
                          <a:latin typeface="+mn-lt"/>
                          <a:ea typeface="+mn-ea"/>
                          <a:cs typeface="+mn-cs"/>
                        </a:rPr>
                        <a:t>4</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5</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6</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7</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8</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9</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10</a:t>
                      </a:r>
                    </a:p>
                  </a:txBody>
                  <a:tcPr marL="6562" marR="6562" marT="6562" marB="0" anchor="ctr"/>
                </a:tc>
                <a:extLst>
                  <a:ext uri="{0D108BD9-81ED-4DB2-BD59-A6C34878D82A}">
                    <a16:rowId xmlns:a16="http://schemas.microsoft.com/office/drawing/2014/main" val="1821066480"/>
                  </a:ext>
                </a:extLst>
              </a:tr>
              <a:tr h="547125">
                <a:tc>
                  <a:txBody>
                    <a:bodyPr/>
                    <a:lstStyle/>
                    <a:p>
                      <a:pPr algn="ctr" fontAlgn="ctr"/>
                      <a:r>
                        <a:rPr lang="ru-RU" sz="1050" b="0" i="0" u="none" strike="noStrike" kern="1200" dirty="0">
                          <a:solidFill>
                            <a:schemeClr val="tx1"/>
                          </a:solidFill>
                          <a:effectLst/>
                          <a:latin typeface="+mn-lt"/>
                          <a:ea typeface="+mn-ea"/>
                          <a:cs typeface="+mn-cs"/>
                        </a:rPr>
                        <a:t>1</a:t>
                      </a:r>
                    </a:p>
                  </a:txBody>
                  <a:tcPr marL="6562" marR="6562" marT="6562" marB="0" anchor="ctr"/>
                </a:tc>
                <a:tc>
                  <a:txBody>
                    <a:bodyPr/>
                    <a:lstStyle/>
                    <a:p>
                      <a:pPr algn="l" fontAlgn="ctr"/>
                      <a:r>
                        <a:rPr lang="ru-RU" sz="1050" b="0" i="0" u="none" strike="noStrike" kern="1200" dirty="0">
                          <a:solidFill>
                            <a:schemeClr val="tx1"/>
                          </a:solidFill>
                          <a:effectLst/>
                          <a:latin typeface="+mn-lt"/>
                          <a:ea typeface="+mn-ea"/>
                          <a:cs typeface="+mn-cs"/>
                        </a:rPr>
                        <a:t>Муниципальная программа «Здравоохранение»</a:t>
                      </a:r>
                    </a:p>
                  </a:txBody>
                  <a:tcPr marL="6562" marR="6562" marT="6562" marB="0" anchor="ctr"/>
                </a:tc>
                <a:tc>
                  <a:txBody>
                    <a:bodyPr/>
                    <a:lstStyle/>
                    <a:p>
                      <a:pPr algn="ctr" fontAlgn="ctr"/>
                      <a:r>
                        <a:rPr lang="ru-RU" sz="1050" b="0" i="0" u="none" strike="noStrike" kern="1200" dirty="0">
                          <a:solidFill>
                            <a:schemeClr val="tx1"/>
                          </a:solidFill>
                          <a:effectLst/>
                          <a:latin typeface="+mn-lt"/>
                          <a:ea typeface="+mn-ea"/>
                          <a:cs typeface="+mn-cs"/>
                        </a:rPr>
                        <a:t> </a:t>
                      </a:r>
                    </a:p>
                  </a:txBody>
                  <a:tcPr marL="6562" marR="6562" marT="6562" marB="0" anchor="ctr"/>
                </a:tc>
                <a:tc>
                  <a:txBody>
                    <a:bodyPr/>
                    <a:lstStyle/>
                    <a:p>
                      <a:pPr algn="ctr" fontAlgn="ctr"/>
                      <a:r>
                        <a:rPr lang="ru-RU" sz="1050" b="0" i="0" u="none" strike="noStrike" kern="1200" dirty="0">
                          <a:solidFill>
                            <a:schemeClr val="tx1"/>
                          </a:solidFill>
                          <a:effectLst/>
                          <a:latin typeface="+mn-lt"/>
                          <a:ea typeface="+mn-ea"/>
                          <a:cs typeface="+mn-cs"/>
                        </a:rPr>
                        <a:t> </a:t>
                      </a:r>
                    </a:p>
                  </a:txBody>
                  <a:tcPr marL="6562" marR="6562" marT="6562" marB="0" anchor="ctr"/>
                </a:tc>
                <a:tc>
                  <a:txBody>
                    <a:bodyPr/>
                    <a:lstStyle/>
                    <a:p>
                      <a:pPr algn="ctr" fontAlgn="ctr"/>
                      <a:r>
                        <a:rPr lang="ru-RU" sz="1050" b="0" i="0" u="none" strike="noStrike" kern="1200" dirty="0">
                          <a:solidFill>
                            <a:schemeClr val="tx1"/>
                          </a:solidFill>
                          <a:effectLst/>
                          <a:latin typeface="+mn-lt"/>
                          <a:ea typeface="+mn-ea"/>
                          <a:cs typeface="+mn-cs"/>
                        </a:rPr>
                        <a:t> </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 </a:t>
                      </a:r>
                    </a:p>
                  </a:txBody>
                  <a:tcPr marL="6562" marR="6562" marT="6562" marB="0" anchor="ctr"/>
                </a:tc>
                <a:extLst>
                  <a:ext uri="{0D108BD9-81ED-4DB2-BD59-A6C34878D82A}">
                    <a16:rowId xmlns:a16="http://schemas.microsoft.com/office/drawing/2014/main" val="3743262393"/>
                  </a:ext>
                </a:extLst>
              </a:tr>
              <a:tr h="820686">
                <a:tc>
                  <a:txBody>
                    <a:bodyPr/>
                    <a:lstStyle/>
                    <a:p>
                      <a:pPr algn="ctr" fontAlgn="ctr"/>
                      <a:r>
                        <a:rPr lang="ru-RU" sz="1050" b="0" i="0" u="none" strike="noStrike" kern="1200" dirty="0" smtClean="0">
                          <a:solidFill>
                            <a:schemeClr val="tx1"/>
                          </a:solidFill>
                          <a:effectLst/>
                          <a:latin typeface="+mn-lt"/>
                          <a:ea typeface="+mn-ea"/>
                          <a:cs typeface="+mn-cs"/>
                        </a:rPr>
                        <a:t>1.</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l" fontAlgn="b"/>
                      <a:r>
                        <a:rPr lang="ru-RU" sz="1050" b="0" i="0" u="none" strike="noStrike" kern="1200" dirty="0" smtClean="0">
                          <a:solidFill>
                            <a:schemeClr val="tx1"/>
                          </a:solidFill>
                          <a:effectLst/>
                          <a:latin typeface="+mn-lt"/>
                          <a:ea typeface="+mn-ea"/>
                          <a:cs typeface="+mn-cs"/>
                        </a:rPr>
                        <a:t>Жилье – медикам, нуждающихся в обеспечении жильем</a:t>
                      </a:r>
                      <a:endParaRPr lang="ru-RU" sz="1050" b="0" i="0" u="none" strike="noStrike" kern="1200" dirty="0">
                        <a:solidFill>
                          <a:schemeClr val="tx1"/>
                        </a:solidFill>
                        <a:effectLst/>
                        <a:latin typeface="+mn-lt"/>
                        <a:ea typeface="+mn-ea"/>
                        <a:cs typeface="+mn-cs"/>
                      </a:endParaRPr>
                    </a:p>
                  </a:txBody>
                  <a:tcPr marL="6562" marR="6562" marT="6562" marB="0"/>
                </a:tc>
                <a:tc>
                  <a:txBody>
                    <a:bodyPr/>
                    <a:lstStyle/>
                    <a:p>
                      <a:pPr algn="ctr" fontAlgn="ctr"/>
                      <a:r>
                        <a:rPr lang="ru-RU" sz="1050" b="0" i="0" u="none" strike="noStrike" kern="1200" dirty="0" smtClean="0">
                          <a:solidFill>
                            <a:schemeClr val="tx1"/>
                          </a:solidFill>
                          <a:effectLst/>
                          <a:latin typeface="+mn-lt"/>
                          <a:ea typeface="+mn-ea"/>
                          <a:cs typeface="+mn-cs"/>
                        </a:rPr>
                        <a:t>Показатель муниципальной программы</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a:solidFill>
                            <a:schemeClr val="tx1"/>
                          </a:solidFill>
                          <a:effectLst/>
                          <a:latin typeface="+mn-lt"/>
                          <a:ea typeface="+mn-ea"/>
                          <a:cs typeface="+mn-cs"/>
                        </a:rPr>
                        <a:t>Процент</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8535" marR="8535" marT="8535"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extLst>
                  <a:ext uri="{0D108BD9-81ED-4DB2-BD59-A6C34878D82A}">
                    <a16:rowId xmlns:a16="http://schemas.microsoft.com/office/drawing/2014/main" val="2353364762"/>
                  </a:ext>
                </a:extLst>
              </a:tr>
              <a:tr h="833034">
                <a:tc>
                  <a:txBody>
                    <a:bodyPr/>
                    <a:lstStyle/>
                    <a:p>
                      <a:pPr algn="ctr" fontAlgn="ctr"/>
                      <a:r>
                        <a:rPr lang="en-US" sz="1050" b="0" i="0" u="none" strike="noStrike" kern="1200" dirty="0" smtClean="0">
                          <a:solidFill>
                            <a:schemeClr val="tx1"/>
                          </a:solidFill>
                          <a:effectLst/>
                          <a:latin typeface="+mn-lt"/>
                          <a:ea typeface="+mn-ea"/>
                          <a:cs typeface="+mn-cs"/>
                        </a:rPr>
                        <a:t>2</a:t>
                      </a:r>
                      <a:r>
                        <a:rPr lang="ru-RU" sz="1050" b="0" i="0" u="none" strike="noStrike" kern="1200" dirty="0" smtClean="0">
                          <a:solidFill>
                            <a:schemeClr val="tx1"/>
                          </a:solidFill>
                          <a:effectLst/>
                          <a:latin typeface="+mn-lt"/>
                          <a:ea typeface="+mn-ea"/>
                          <a:cs typeface="+mn-cs"/>
                        </a:rPr>
                        <a:t>.</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l" fontAlgn="b"/>
                      <a:r>
                        <a:rPr lang="ru-RU" sz="1050" b="0" i="0" u="none" strike="noStrike" kern="1200" dirty="0" smtClean="0">
                          <a:solidFill>
                            <a:schemeClr val="tx1"/>
                          </a:solidFill>
                          <a:effectLst/>
                          <a:latin typeface="+mn-lt"/>
                          <a:ea typeface="+mn-ea"/>
                          <a:cs typeface="+mn-cs"/>
                        </a:rPr>
                        <a:t> Диспансеризация определенных групп взрослого населения Московской области</a:t>
                      </a:r>
                      <a:endParaRPr lang="ru-RU" sz="1050" b="0" i="0" u="none" strike="noStrike" kern="1200" dirty="0">
                        <a:solidFill>
                          <a:schemeClr val="tx1"/>
                        </a:solidFill>
                        <a:effectLst/>
                        <a:latin typeface="+mn-lt"/>
                        <a:ea typeface="+mn-ea"/>
                        <a:cs typeface="+mn-cs"/>
                      </a:endParaRPr>
                    </a:p>
                  </a:txBody>
                  <a:tcPr marL="6562" marR="6562" marT="6562" marB="0"/>
                </a:tc>
                <a:tc>
                  <a:txBody>
                    <a:bodyPr/>
                    <a:lstStyle/>
                    <a:p>
                      <a:pPr algn="ctr" fontAlgn="ctr"/>
                      <a:r>
                        <a:rPr lang="ru-RU" sz="1050" b="0" i="0" u="none" strike="noStrike" kern="1200" dirty="0">
                          <a:solidFill>
                            <a:schemeClr val="tx1"/>
                          </a:solidFill>
                          <a:effectLst/>
                          <a:latin typeface="+mn-lt"/>
                          <a:ea typeface="+mn-ea"/>
                          <a:cs typeface="+mn-cs"/>
                        </a:rPr>
                        <a:t>отраслевой приоритетный показатель</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Процент</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extLst>
                  <a:ext uri="{0D108BD9-81ED-4DB2-BD59-A6C34878D82A}">
                    <a16:rowId xmlns:a16="http://schemas.microsoft.com/office/drawing/2014/main" val="1389832410"/>
                  </a:ext>
                </a:extLst>
              </a:tr>
            </a:tbl>
          </a:graphicData>
        </a:graphic>
      </p:graphicFrame>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43</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
        <p:nvSpPr>
          <p:cNvPr id="9" name="Заголовок 1">
            <a:extLst>
              <a:ext uri="{FF2B5EF4-FFF2-40B4-BE49-F238E27FC236}">
                <a16:creationId xmlns:a16="http://schemas.microsoft.com/office/drawing/2014/main" id="{4A903D62-4006-43D4-A0B5-AA6DD19ED797}"/>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Tree>
    <p:extLst>
      <p:ext uri="{BB962C8B-B14F-4D97-AF65-F5344CB8AC3E}">
        <p14:creationId xmlns:p14="http://schemas.microsoft.com/office/powerpoint/2010/main" val="35278224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44</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9EDA2745-30AD-4345-AC75-29A27DA0E81E}"/>
              </a:ext>
            </a:extLst>
          </p:cNvPr>
          <p:cNvGraphicFramePr>
            <a:graphicFrameLocks noGrp="1"/>
          </p:cNvGraphicFramePr>
          <p:nvPr>
            <p:ph idx="1"/>
            <p:extLst/>
          </p:nvPr>
        </p:nvGraphicFramePr>
        <p:xfrm>
          <a:off x="286258" y="969896"/>
          <a:ext cx="11597488" cy="5894172"/>
        </p:xfrm>
        <a:graphic>
          <a:graphicData uri="http://schemas.openxmlformats.org/drawingml/2006/table">
            <a:tbl>
              <a:tblPr>
                <a:tableStyleId>{5C22544A-7EE6-4342-B048-85BDC9FD1C3A}</a:tableStyleId>
              </a:tblPr>
              <a:tblGrid>
                <a:gridCol w="552787">
                  <a:extLst>
                    <a:ext uri="{9D8B030D-6E8A-4147-A177-3AD203B41FA5}">
                      <a16:colId xmlns:a16="http://schemas.microsoft.com/office/drawing/2014/main" val="2783201292"/>
                    </a:ext>
                  </a:extLst>
                </a:gridCol>
                <a:gridCol w="2996110">
                  <a:extLst>
                    <a:ext uri="{9D8B030D-6E8A-4147-A177-3AD203B41FA5}">
                      <a16:colId xmlns:a16="http://schemas.microsoft.com/office/drawing/2014/main" val="673784653"/>
                    </a:ext>
                  </a:extLst>
                </a:gridCol>
                <a:gridCol w="1350456">
                  <a:extLst>
                    <a:ext uri="{9D8B030D-6E8A-4147-A177-3AD203B41FA5}">
                      <a16:colId xmlns:a16="http://schemas.microsoft.com/office/drawing/2014/main" val="3798488760"/>
                    </a:ext>
                  </a:extLst>
                </a:gridCol>
                <a:gridCol w="728025">
                  <a:extLst>
                    <a:ext uri="{9D8B030D-6E8A-4147-A177-3AD203B41FA5}">
                      <a16:colId xmlns:a16="http://schemas.microsoft.com/office/drawing/2014/main" val="358548729"/>
                    </a:ext>
                  </a:extLst>
                </a:gridCol>
                <a:gridCol w="950794">
                  <a:extLst>
                    <a:ext uri="{9D8B030D-6E8A-4147-A177-3AD203B41FA5}">
                      <a16:colId xmlns:a16="http://schemas.microsoft.com/office/drawing/2014/main" val="1455788900"/>
                    </a:ext>
                  </a:extLst>
                </a:gridCol>
                <a:gridCol w="995019">
                  <a:extLst>
                    <a:ext uri="{9D8B030D-6E8A-4147-A177-3AD203B41FA5}">
                      <a16:colId xmlns:a16="http://schemas.microsoft.com/office/drawing/2014/main" val="960422714"/>
                    </a:ext>
                  </a:extLst>
                </a:gridCol>
                <a:gridCol w="972908">
                  <a:extLst>
                    <a:ext uri="{9D8B030D-6E8A-4147-A177-3AD203B41FA5}">
                      <a16:colId xmlns:a16="http://schemas.microsoft.com/office/drawing/2014/main" val="429204864"/>
                    </a:ext>
                  </a:extLst>
                </a:gridCol>
                <a:gridCol w="1072408">
                  <a:extLst>
                    <a:ext uri="{9D8B030D-6E8A-4147-A177-3AD203B41FA5}">
                      <a16:colId xmlns:a16="http://schemas.microsoft.com/office/drawing/2014/main" val="3540511441"/>
                    </a:ext>
                  </a:extLst>
                </a:gridCol>
                <a:gridCol w="972908">
                  <a:extLst>
                    <a:ext uri="{9D8B030D-6E8A-4147-A177-3AD203B41FA5}">
                      <a16:colId xmlns:a16="http://schemas.microsoft.com/office/drawing/2014/main" val="726787547"/>
                    </a:ext>
                  </a:extLst>
                </a:gridCol>
                <a:gridCol w="1006073">
                  <a:extLst>
                    <a:ext uri="{9D8B030D-6E8A-4147-A177-3AD203B41FA5}">
                      <a16:colId xmlns:a16="http://schemas.microsoft.com/office/drawing/2014/main" val="1364049948"/>
                    </a:ext>
                  </a:extLst>
                </a:gridCol>
              </a:tblGrid>
              <a:tr h="361894">
                <a:tc>
                  <a:txBody>
                    <a:bodyPr/>
                    <a:lstStyle/>
                    <a:p>
                      <a:pPr algn="ctr" fontAlgn="ctr"/>
                      <a:r>
                        <a:rPr lang="ru-RU" sz="1050" b="0" i="0" u="none" strike="noStrike" kern="1200" dirty="0">
                          <a:solidFill>
                            <a:schemeClr val="tx1"/>
                          </a:solidFill>
                          <a:effectLst/>
                          <a:latin typeface="+mn-lt"/>
                          <a:ea typeface="+mn-ea"/>
                          <a:cs typeface="+mn-cs"/>
                        </a:rPr>
                        <a:t>№ п/п</a:t>
                      </a:r>
                    </a:p>
                  </a:txBody>
                  <a:tcPr marL="3729" marR="3729" marT="3729" marB="0" anchor="ctr"/>
                </a:tc>
                <a:tc>
                  <a:txBody>
                    <a:bodyPr/>
                    <a:lstStyle/>
                    <a:p>
                      <a:pPr algn="ctr" fontAlgn="ctr"/>
                      <a:r>
                        <a:rPr lang="ru-RU" sz="1050" b="0" i="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Вид </a:t>
                      </a:r>
                      <a:r>
                        <a:rPr lang="ru-RU" sz="1050" b="0" i="0" u="none" strike="noStrike" kern="1200" dirty="0">
                          <a:solidFill>
                            <a:schemeClr val="tx1"/>
                          </a:solidFill>
                          <a:effectLst/>
                          <a:latin typeface="+mn-lt"/>
                          <a:ea typeface="+mn-ea"/>
                          <a:cs typeface="+mn-cs"/>
                        </a:rPr>
                        <a:t>показателя</a:t>
                      </a:r>
                    </a:p>
                  </a:txBody>
                  <a:tcPr marL="3729" marR="3729" marT="3729" marB="0" anchor="ctr"/>
                </a:tc>
                <a:tc>
                  <a:txBody>
                    <a:bodyPr/>
                    <a:lstStyle/>
                    <a:p>
                      <a:pPr algn="ctr" fontAlgn="ctr"/>
                      <a:r>
                        <a:rPr lang="ru-RU" sz="1050" b="0" i="0" u="none" strike="noStrike" kern="1200">
                          <a:solidFill>
                            <a:schemeClr val="tx1"/>
                          </a:solidFill>
                          <a:effectLst/>
                          <a:latin typeface="+mn-lt"/>
                          <a:ea typeface="+mn-ea"/>
                          <a:cs typeface="+mn-cs"/>
                        </a:rPr>
                        <a:t>Единица измерения</a:t>
                      </a:r>
                    </a:p>
                  </a:txBody>
                  <a:tcPr marL="3729" marR="3729" marT="3729" marB="0" anchor="ctr"/>
                </a:tc>
                <a:tc>
                  <a:txBody>
                    <a:bodyPr/>
                    <a:lstStyle/>
                    <a:p>
                      <a:pPr algn="ctr" fontAlgn="ctr"/>
                      <a:r>
                        <a:rPr lang="ru-RU" sz="1050" b="0" i="0" u="none" strike="noStrike" kern="1200">
                          <a:solidFill>
                            <a:schemeClr val="tx1"/>
                          </a:solidFill>
                          <a:effectLst/>
                          <a:latin typeface="+mn-lt"/>
                          <a:ea typeface="+mn-ea"/>
                          <a:cs typeface="+mn-cs"/>
                        </a:rPr>
                        <a:t>Базовое значение</a:t>
                      </a:r>
                    </a:p>
                  </a:txBody>
                  <a:tcPr marL="3729" marR="3729" marT="3729" marB="0" anchor="ctr"/>
                </a:tc>
                <a:tc>
                  <a:txBody>
                    <a:bodyPr/>
                    <a:lstStyle/>
                    <a:p>
                      <a:pPr algn="ctr" fontAlgn="ctr"/>
                      <a:r>
                        <a:rPr lang="ru-RU" sz="1050" b="0" i="0" u="none" strike="noStrike" kern="1200" dirty="0">
                          <a:solidFill>
                            <a:schemeClr val="tx1"/>
                          </a:solidFill>
                          <a:effectLst/>
                          <a:latin typeface="+mn-lt"/>
                          <a:ea typeface="+mn-ea"/>
                          <a:cs typeface="+mn-cs"/>
                        </a:rPr>
                        <a:t>Достигнутое </a:t>
                      </a:r>
                    </a:p>
                    <a:p>
                      <a:pPr algn="ctr" fontAlgn="ctr"/>
                      <a:r>
                        <a:rPr lang="ru-RU" sz="1050" b="0" i="0" u="none" strike="noStrike" kern="1200" dirty="0" smtClean="0">
                          <a:solidFill>
                            <a:schemeClr val="tx1"/>
                          </a:solidFill>
                          <a:effectLst/>
                          <a:latin typeface="+mn-lt"/>
                          <a:ea typeface="+mn-ea"/>
                          <a:cs typeface="+mn-cs"/>
                        </a:rPr>
                        <a:t>2023 </a:t>
                      </a:r>
                      <a:r>
                        <a:rPr lang="ru-RU" sz="1050" b="0" i="0" u="none" strike="noStrike" kern="1200" dirty="0">
                          <a:solidFill>
                            <a:schemeClr val="tx1"/>
                          </a:solidFill>
                          <a:effectLst/>
                          <a:latin typeface="+mn-lt"/>
                          <a:ea typeface="+mn-ea"/>
                          <a:cs typeface="+mn-cs"/>
                        </a:rPr>
                        <a:t>года</a:t>
                      </a: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774196496"/>
                  </a:ext>
                </a:extLst>
              </a:tr>
              <a:tr h="381383">
                <a:tc>
                  <a:txBody>
                    <a:bodyPr/>
                    <a:lstStyle/>
                    <a:p>
                      <a:pPr algn="ctr" fontAlgn="ctr"/>
                      <a:r>
                        <a:rPr lang="ru-RU" sz="1050" b="0" i="0" u="none" strike="noStrike" kern="1200" dirty="0">
                          <a:solidFill>
                            <a:schemeClr val="tx1"/>
                          </a:solidFill>
                          <a:effectLst/>
                          <a:latin typeface="+mn-lt"/>
                          <a:ea typeface="+mn-ea"/>
                          <a:cs typeface="+mn-cs"/>
                        </a:rPr>
                        <a:t>2</a:t>
                      </a:r>
                    </a:p>
                  </a:txBody>
                  <a:tcPr marL="3729" marR="3729" marT="3729" marB="0" anchor="ctr"/>
                </a:tc>
                <a:tc>
                  <a:txBody>
                    <a:bodyPr/>
                    <a:lstStyle/>
                    <a:p>
                      <a:pPr algn="l" fontAlgn="ctr"/>
                      <a:r>
                        <a:rPr lang="ru-RU" sz="1050" b="0" i="0" u="none" strike="noStrike" kern="1200" dirty="0">
                          <a:solidFill>
                            <a:schemeClr val="tx1"/>
                          </a:solidFill>
                          <a:effectLst/>
                          <a:latin typeface="+mn-lt"/>
                          <a:ea typeface="+mn-ea"/>
                          <a:cs typeface="+mn-cs"/>
                        </a:rPr>
                        <a:t>Муниципальная программа «Культура»</a:t>
                      </a:r>
                    </a:p>
                  </a:txBody>
                  <a:tcPr marL="3729" marR="3729" marT="3729" marB="0" anchor="ctr"/>
                </a:tc>
                <a:tc>
                  <a:txBody>
                    <a:bodyPr/>
                    <a:lstStyle/>
                    <a:p>
                      <a:pPr algn="ctr" fontAlgn="ctr"/>
                      <a:r>
                        <a:rPr lang="ru-RU" sz="1050" b="0" i="0" u="none" strike="noStrike" kern="1200">
                          <a:solidFill>
                            <a:schemeClr val="tx1"/>
                          </a:solidFill>
                          <a:effectLst/>
                          <a:latin typeface="+mn-lt"/>
                          <a:ea typeface="+mn-ea"/>
                          <a:cs typeface="+mn-cs"/>
                        </a:rPr>
                        <a:t> </a:t>
                      </a:r>
                    </a:p>
                  </a:txBody>
                  <a:tcPr marL="3729" marR="3729" marT="3729" marB="0" anchor="ctr"/>
                </a:tc>
                <a:tc>
                  <a:txBody>
                    <a:bodyPr/>
                    <a:lstStyle/>
                    <a:p>
                      <a:pPr algn="ctr" fontAlgn="ctr"/>
                      <a:r>
                        <a:rPr lang="ru-RU" sz="1050" b="0" i="0" u="none" strike="noStrike" kern="1200">
                          <a:solidFill>
                            <a:schemeClr val="tx1"/>
                          </a:solidFill>
                          <a:effectLst/>
                          <a:latin typeface="+mn-lt"/>
                          <a:ea typeface="+mn-ea"/>
                          <a:cs typeface="+mn-cs"/>
                        </a:rPr>
                        <a:t> </a:t>
                      </a:r>
                    </a:p>
                  </a:txBody>
                  <a:tcPr marL="3729" marR="3729" marT="3729" marB="0" anchor="ctr"/>
                </a:tc>
                <a:tc>
                  <a:txBody>
                    <a:bodyPr/>
                    <a:lstStyle/>
                    <a:p>
                      <a:pPr algn="ctr" fontAlgn="ctr"/>
                      <a:r>
                        <a:rPr lang="ru-RU" sz="1050" b="0" i="0" u="none" strike="noStrike" kern="1200">
                          <a:solidFill>
                            <a:schemeClr val="tx1"/>
                          </a:solidFill>
                          <a:effectLst/>
                          <a:latin typeface="+mn-lt"/>
                          <a:ea typeface="+mn-ea"/>
                          <a:cs typeface="+mn-cs"/>
                        </a:rPr>
                        <a:t> </a:t>
                      </a:r>
                    </a:p>
                  </a:txBody>
                  <a:tcPr marL="3729" marR="3729" marT="3729" marB="0" anchor="ctr"/>
                </a:tc>
                <a:tc>
                  <a:txBody>
                    <a:bodyPr/>
                    <a:lstStyle/>
                    <a:p>
                      <a:pPr algn="ctr" fontAlgn="ctr"/>
                      <a:r>
                        <a:rPr lang="ru-RU" sz="1050" b="0" i="0" u="none" strike="noStrike" kern="1200">
                          <a:solidFill>
                            <a:schemeClr val="tx1"/>
                          </a:solidFill>
                          <a:effectLst/>
                          <a:latin typeface="+mn-lt"/>
                          <a:ea typeface="+mn-ea"/>
                          <a:cs typeface="+mn-cs"/>
                        </a:rPr>
                        <a:t> </a:t>
                      </a:r>
                    </a:p>
                  </a:txBody>
                  <a:tcPr marL="3729" marR="3729" marT="3729" marB="0" anchor="ctr"/>
                </a:tc>
                <a:tc>
                  <a:txBody>
                    <a:bodyPr/>
                    <a:lstStyle/>
                    <a:p>
                      <a:pPr algn="ctr" fontAlgn="ctr"/>
                      <a:r>
                        <a:rPr lang="ru-RU" sz="1050" b="0" i="0" u="none" strike="noStrike" kern="1200">
                          <a:solidFill>
                            <a:schemeClr val="tx1"/>
                          </a:solidFill>
                          <a:effectLst/>
                          <a:latin typeface="+mn-lt"/>
                          <a:ea typeface="+mn-ea"/>
                          <a:cs typeface="+mn-cs"/>
                        </a:rPr>
                        <a:t> </a:t>
                      </a:r>
                    </a:p>
                  </a:txBody>
                  <a:tcPr marL="3729" marR="3729" marT="3729" marB="0" anchor="ctr"/>
                </a:tc>
                <a:tc>
                  <a:txBody>
                    <a:bodyPr/>
                    <a:lstStyle/>
                    <a:p>
                      <a:pPr algn="ctr" fontAlgn="ctr"/>
                      <a:r>
                        <a:rPr lang="ru-RU" sz="1050" b="0" i="0" u="none" strike="noStrike" kern="1200">
                          <a:solidFill>
                            <a:schemeClr val="tx1"/>
                          </a:solidFill>
                          <a:effectLst/>
                          <a:latin typeface="+mn-lt"/>
                          <a:ea typeface="+mn-ea"/>
                          <a:cs typeface="+mn-cs"/>
                        </a:rPr>
                        <a:t> </a:t>
                      </a:r>
                    </a:p>
                  </a:txBody>
                  <a:tcPr marL="3729" marR="3729" marT="3729" marB="0" anchor="ctr"/>
                </a:tc>
                <a:tc>
                  <a:txBody>
                    <a:bodyPr/>
                    <a:lstStyle/>
                    <a:p>
                      <a:pPr algn="ctr" fontAlgn="ctr"/>
                      <a:r>
                        <a:rPr lang="ru-RU" sz="1050" b="0" i="0" u="none" strike="noStrike" kern="1200">
                          <a:solidFill>
                            <a:schemeClr val="tx1"/>
                          </a:solidFill>
                          <a:effectLst/>
                          <a:latin typeface="+mn-lt"/>
                          <a:ea typeface="+mn-ea"/>
                          <a:cs typeface="+mn-cs"/>
                        </a:rPr>
                        <a:t> </a:t>
                      </a:r>
                    </a:p>
                  </a:txBody>
                  <a:tcPr marL="3729" marR="3729" marT="3729" marB="0" anchor="ctr"/>
                </a:tc>
                <a:tc>
                  <a:txBody>
                    <a:bodyPr/>
                    <a:lstStyle/>
                    <a:p>
                      <a:pPr algn="ctr" fontAlgn="ctr"/>
                      <a:r>
                        <a:rPr lang="ru-RU" sz="1050" b="0" i="0" u="none" strike="noStrike" kern="1200">
                          <a:solidFill>
                            <a:schemeClr val="tx1"/>
                          </a:solidFill>
                          <a:effectLst/>
                          <a:latin typeface="+mn-lt"/>
                          <a:ea typeface="+mn-ea"/>
                          <a:cs typeface="+mn-cs"/>
                        </a:rPr>
                        <a:t> </a:t>
                      </a:r>
                    </a:p>
                  </a:txBody>
                  <a:tcPr marL="3729" marR="3729" marT="3729" marB="0" anchor="ctr"/>
                </a:tc>
                <a:extLst>
                  <a:ext uri="{0D108BD9-81ED-4DB2-BD59-A6C34878D82A}">
                    <a16:rowId xmlns:a16="http://schemas.microsoft.com/office/drawing/2014/main" val="579942817"/>
                  </a:ext>
                </a:extLst>
              </a:tr>
              <a:tr h="626769">
                <a:tc>
                  <a:txBody>
                    <a:bodyPr/>
                    <a:lstStyle/>
                    <a:p>
                      <a:pPr algn="ctr" fontAlgn="ctr"/>
                      <a:r>
                        <a:rPr lang="ru-RU" sz="1050" b="0" i="0" u="none" strike="noStrike" kern="1200" dirty="0" smtClean="0">
                          <a:solidFill>
                            <a:schemeClr val="tx1"/>
                          </a:solidFill>
                          <a:effectLst/>
                          <a:latin typeface="+mn-lt"/>
                          <a:ea typeface="+mn-ea"/>
                          <a:cs typeface="+mn-cs"/>
                        </a:rPr>
                        <a:t>1.</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l" fontAlgn="ctr"/>
                      <a:r>
                        <a:rPr lang="ru-RU" sz="1050" b="0" i="0" u="none" strike="noStrike" kern="1200" dirty="0" smtClean="0">
                          <a:solidFill>
                            <a:schemeClr val="tx1"/>
                          </a:solidFill>
                          <a:effectLst/>
                          <a:latin typeface="+mn-lt"/>
                          <a:ea typeface="+mn-ea"/>
                          <a:cs typeface="+mn-cs"/>
                        </a:rPr>
                        <a:t>Доля детей в возрасте от 5 до 18 лет, охваченных дополнительным образованием сферы культуры</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a:solidFill>
                            <a:schemeClr val="tx1"/>
                          </a:solidFill>
                          <a:effectLst/>
                          <a:latin typeface="+mn-lt"/>
                          <a:ea typeface="+mn-ea"/>
                          <a:cs typeface="+mn-cs"/>
                        </a:rPr>
                        <a:t>Показатель муниципальной программы</a:t>
                      </a: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Процент</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9</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9</a:t>
                      </a:r>
                      <a:endParaRPr lang="ru-RU" sz="1050" b="0" i="0" u="none" strike="noStrike" kern="1200" dirty="0">
                        <a:solidFill>
                          <a:schemeClr val="tx1"/>
                        </a:solidFill>
                        <a:effectLst/>
                        <a:latin typeface="+mn-lt"/>
                        <a:ea typeface="+mn-ea"/>
                        <a:cs typeface="+mn-cs"/>
                      </a:endParaRPr>
                    </a:p>
                  </a:txBody>
                  <a:tcPr marL="5985" marR="5985" marT="5985" marB="0" anchor="ctr"/>
                </a:tc>
                <a:tc>
                  <a:txBody>
                    <a:bodyPr/>
                    <a:lstStyle/>
                    <a:p>
                      <a:pPr algn="ctr" fontAlgn="ctr"/>
                      <a:r>
                        <a:rPr lang="ru-RU" sz="1050" b="0" i="0" u="none" strike="noStrike" kern="1200" dirty="0" smtClean="0">
                          <a:solidFill>
                            <a:schemeClr val="tx1"/>
                          </a:solidFill>
                          <a:effectLst/>
                          <a:latin typeface="+mn-lt"/>
                          <a:ea typeface="+mn-ea"/>
                          <a:cs typeface="+mn-cs"/>
                        </a:rPr>
                        <a:t>9</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9</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9</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9</a:t>
                      </a:r>
                      <a:endParaRPr lang="ru-RU" sz="1050" b="0" i="0" u="none" strike="noStrike" kern="1200" dirty="0">
                        <a:solidFill>
                          <a:schemeClr val="tx1"/>
                        </a:solidFill>
                        <a:effectLst/>
                        <a:latin typeface="+mn-lt"/>
                        <a:ea typeface="+mn-ea"/>
                        <a:cs typeface="+mn-cs"/>
                      </a:endParaRPr>
                    </a:p>
                  </a:txBody>
                  <a:tcPr marL="3729" marR="3729" marT="3729" marB="0" anchor="ctr"/>
                </a:tc>
                <a:extLst>
                  <a:ext uri="{0D108BD9-81ED-4DB2-BD59-A6C34878D82A}">
                    <a16:rowId xmlns:a16="http://schemas.microsoft.com/office/drawing/2014/main" val="750207443"/>
                  </a:ext>
                </a:extLst>
              </a:tr>
              <a:tr h="479056">
                <a:tc>
                  <a:txBody>
                    <a:bodyPr/>
                    <a:lstStyle/>
                    <a:p>
                      <a:pPr algn="ctr" fontAlgn="ctr"/>
                      <a:r>
                        <a:rPr lang="ru-RU" sz="1050" b="0" i="0" u="none" strike="noStrike" kern="1200" dirty="0" smtClean="0">
                          <a:solidFill>
                            <a:schemeClr val="tx1"/>
                          </a:solidFill>
                          <a:effectLst/>
                          <a:latin typeface="+mn-lt"/>
                          <a:ea typeface="+mn-ea"/>
                          <a:cs typeface="+mn-cs"/>
                        </a:rPr>
                        <a:t>2.</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l" fontAlgn="ctr"/>
                      <a:r>
                        <a:rPr lang="ru-RU" sz="1050" b="0" i="0" u="none" strike="noStrike" kern="1200" dirty="0" smtClean="0">
                          <a:solidFill>
                            <a:schemeClr val="tx1"/>
                          </a:solidFill>
                          <a:effectLst/>
                          <a:latin typeface="+mn-lt"/>
                          <a:ea typeface="+mn-ea"/>
                          <a:cs typeface="+mn-cs"/>
                        </a:rPr>
                        <a:t>Количество посещений организаций культуры по отношению к уровню 2017 года (в части посещений библиотек)</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ФОИВ</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a:solidFill>
                            <a:schemeClr val="tx1"/>
                          </a:solidFill>
                          <a:effectLst/>
                          <a:latin typeface="+mn-lt"/>
                          <a:ea typeface="+mn-ea"/>
                          <a:cs typeface="+mn-cs"/>
                        </a:rPr>
                        <a:t>Процент</a:t>
                      </a:r>
                    </a:p>
                  </a:txBody>
                  <a:tcPr marL="3729" marR="3729" marT="3729" marB="0" anchor="ctr"/>
                </a:tc>
                <a:tc>
                  <a:txBody>
                    <a:bodyPr/>
                    <a:lstStyle/>
                    <a:p>
                      <a:pPr algn="ctr" fontAlgn="ctr"/>
                      <a:r>
                        <a:rPr lang="ru-RU" sz="1050" b="0" i="0" u="none" strike="noStrike" kern="1200" dirty="0">
                          <a:solidFill>
                            <a:schemeClr val="tx1"/>
                          </a:solidFill>
                          <a:effectLst/>
                          <a:latin typeface="+mn-lt"/>
                          <a:ea typeface="+mn-ea"/>
                          <a:cs typeface="+mn-cs"/>
                        </a:rPr>
                        <a:t>100</a:t>
                      </a:r>
                    </a:p>
                  </a:txBody>
                  <a:tcPr marL="3729" marR="3729" marT="3729" marB="0" anchor="ctr"/>
                </a:tc>
                <a:tc>
                  <a:txBody>
                    <a:bodyPr/>
                    <a:lstStyle/>
                    <a:p>
                      <a:pPr marL="0" algn="ctr" defTabSz="914400" rtl="0" eaLnBrk="1" fontAlgn="ctr" latinLnBrk="0" hangingPunct="1"/>
                      <a:r>
                        <a:rPr lang="ru-RU" sz="1050" b="0" i="0" u="none" strike="noStrike" kern="1200" dirty="0" smtClean="0">
                          <a:solidFill>
                            <a:schemeClr val="tx1"/>
                          </a:solidFill>
                          <a:effectLst/>
                          <a:latin typeface="+mn-lt"/>
                          <a:ea typeface="+mn-ea"/>
                          <a:cs typeface="+mn-cs"/>
                        </a:rPr>
                        <a:t>117,5</a:t>
                      </a:r>
                      <a:endParaRPr lang="ru-RU" sz="1050" b="0" i="0" u="none" strike="noStrike" kern="1200" dirty="0">
                        <a:solidFill>
                          <a:schemeClr val="tx1"/>
                        </a:solidFill>
                        <a:effectLst/>
                        <a:latin typeface="+mn-lt"/>
                        <a:ea typeface="+mn-ea"/>
                        <a:cs typeface="+mn-cs"/>
                      </a:endParaRPr>
                    </a:p>
                  </a:txBody>
                  <a:tcPr marL="5985" marR="5985" marT="5985" marB="0" anchor="ctr"/>
                </a:tc>
                <a:tc>
                  <a:txBody>
                    <a:bodyPr/>
                    <a:lstStyle/>
                    <a:p>
                      <a:pPr algn="ctr" fontAlgn="ctr"/>
                      <a:r>
                        <a:rPr lang="ru-RU" sz="1050" b="0" i="0" u="none" strike="noStrike" kern="1200" dirty="0" smtClean="0">
                          <a:solidFill>
                            <a:schemeClr val="tx1"/>
                          </a:solidFill>
                          <a:effectLst/>
                          <a:latin typeface="+mn-lt"/>
                          <a:ea typeface="+mn-ea"/>
                          <a:cs typeface="+mn-cs"/>
                        </a:rPr>
                        <a:t>118,04</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118,63</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119,22</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119,82</a:t>
                      </a:r>
                      <a:endParaRPr lang="ru-RU" sz="1050" b="0" i="0" u="none" strike="noStrike" kern="1200" dirty="0">
                        <a:solidFill>
                          <a:schemeClr val="tx1"/>
                        </a:solidFill>
                        <a:effectLst/>
                        <a:latin typeface="+mn-lt"/>
                        <a:ea typeface="+mn-ea"/>
                        <a:cs typeface="+mn-cs"/>
                      </a:endParaRPr>
                    </a:p>
                  </a:txBody>
                  <a:tcPr marL="3729" marR="3729" marT="3729" marB="0" anchor="ctr"/>
                </a:tc>
                <a:extLst>
                  <a:ext uri="{0D108BD9-81ED-4DB2-BD59-A6C34878D82A}">
                    <a16:rowId xmlns:a16="http://schemas.microsoft.com/office/drawing/2014/main" val="2301106947"/>
                  </a:ext>
                </a:extLst>
              </a:tr>
              <a:tr h="479056">
                <a:tc>
                  <a:txBody>
                    <a:bodyPr/>
                    <a:lstStyle/>
                    <a:p>
                      <a:pPr algn="ctr" fontAlgn="ctr"/>
                      <a:r>
                        <a:rPr lang="ru-RU" sz="1050" b="0" i="0" u="none" strike="noStrike" kern="1200" dirty="0" smtClean="0">
                          <a:solidFill>
                            <a:schemeClr val="tx1"/>
                          </a:solidFill>
                          <a:effectLst/>
                          <a:latin typeface="+mn-lt"/>
                          <a:ea typeface="+mn-ea"/>
                          <a:cs typeface="+mn-cs"/>
                        </a:rPr>
                        <a:t>3.</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l" fontAlgn="ctr"/>
                      <a:r>
                        <a:rPr lang="ru-RU" sz="1050" b="0" i="0" u="none" strike="noStrike" kern="1200" dirty="0" err="1" smtClean="0">
                          <a:solidFill>
                            <a:schemeClr val="tx1"/>
                          </a:solidFill>
                          <a:effectLst/>
                          <a:latin typeface="+mn-lt"/>
                          <a:ea typeface="+mn-ea"/>
                          <a:cs typeface="+mn-cs"/>
                        </a:rPr>
                        <a:t>Цифровизация</a:t>
                      </a:r>
                      <a:r>
                        <a:rPr lang="ru-RU" sz="1050" b="0" i="0" u="none" strike="noStrike" kern="1200" dirty="0" smtClean="0">
                          <a:solidFill>
                            <a:schemeClr val="tx1"/>
                          </a:solidFill>
                          <a:effectLst/>
                          <a:latin typeface="+mn-lt"/>
                          <a:ea typeface="+mn-ea"/>
                          <a:cs typeface="+mn-cs"/>
                        </a:rPr>
                        <a:t> музейных фондов</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Показатель муниципальной программы</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Единица</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323</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marL="0" algn="ctr" defTabSz="914400" rtl="0" eaLnBrk="1" fontAlgn="ctr" latinLnBrk="0" hangingPunct="1"/>
                      <a:r>
                        <a:rPr lang="ru-RU" sz="1050" b="0" i="0" u="none" strike="noStrike" kern="1200" dirty="0" smtClean="0">
                          <a:solidFill>
                            <a:schemeClr val="tx1"/>
                          </a:solidFill>
                          <a:effectLst/>
                          <a:latin typeface="+mn-lt"/>
                          <a:ea typeface="+mn-ea"/>
                          <a:cs typeface="+mn-cs"/>
                        </a:rPr>
                        <a:t>250</a:t>
                      </a:r>
                      <a:endParaRPr lang="ru-RU" sz="1050" b="0" i="0" u="none" strike="noStrike" kern="1200" dirty="0">
                        <a:solidFill>
                          <a:schemeClr val="tx1"/>
                        </a:solidFill>
                        <a:effectLst/>
                        <a:latin typeface="+mn-lt"/>
                        <a:ea typeface="+mn-ea"/>
                        <a:cs typeface="+mn-cs"/>
                      </a:endParaRPr>
                    </a:p>
                  </a:txBody>
                  <a:tcPr marL="5985" marR="5985" marT="5985" marB="0" anchor="ctr"/>
                </a:tc>
                <a:tc>
                  <a:txBody>
                    <a:bodyPr/>
                    <a:lstStyle/>
                    <a:p>
                      <a:pPr algn="ctr" fontAlgn="ctr"/>
                      <a:r>
                        <a:rPr lang="ru-RU" sz="1050" b="0" i="0" u="none" strike="noStrike" kern="1200" dirty="0" smtClean="0">
                          <a:solidFill>
                            <a:schemeClr val="tx1"/>
                          </a:solidFill>
                          <a:effectLst/>
                          <a:latin typeface="+mn-lt"/>
                          <a:ea typeface="+mn-ea"/>
                          <a:cs typeface="+mn-cs"/>
                        </a:rPr>
                        <a:t>250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250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250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250</a:t>
                      </a:r>
                      <a:endParaRPr lang="ru-RU" sz="1050" b="0" i="0" u="none" strike="noStrike" kern="1200" dirty="0">
                        <a:solidFill>
                          <a:schemeClr val="tx1"/>
                        </a:solidFill>
                        <a:effectLst/>
                        <a:latin typeface="+mn-lt"/>
                        <a:ea typeface="+mn-ea"/>
                        <a:cs typeface="+mn-cs"/>
                      </a:endParaRPr>
                    </a:p>
                  </a:txBody>
                  <a:tcPr marL="3729" marR="3729" marT="3729" marB="0" anchor="ctr"/>
                </a:tc>
                <a:extLst>
                  <a:ext uri="{0D108BD9-81ED-4DB2-BD59-A6C34878D82A}">
                    <a16:rowId xmlns:a16="http://schemas.microsoft.com/office/drawing/2014/main" val="1886269309"/>
                  </a:ext>
                </a:extLst>
              </a:tr>
              <a:tr h="479056">
                <a:tc>
                  <a:txBody>
                    <a:bodyPr/>
                    <a:lstStyle/>
                    <a:p>
                      <a:pPr algn="ctr" fontAlgn="ctr"/>
                      <a:r>
                        <a:rPr lang="ru-RU" sz="1050" b="0" i="0" u="none" strike="noStrike" kern="1200" dirty="0" smtClean="0">
                          <a:solidFill>
                            <a:schemeClr val="tx1"/>
                          </a:solidFill>
                          <a:effectLst/>
                          <a:latin typeface="+mn-lt"/>
                          <a:ea typeface="+mn-ea"/>
                          <a:cs typeface="+mn-cs"/>
                        </a:rPr>
                        <a:t>4.</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l" fontAlgn="t"/>
                      <a:r>
                        <a:rPr lang="ru-RU" sz="1050" b="0" i="0" u="none" strike="noStrike" kern="1200" dirty="0" smtClean="0">
                          <a:solidFill>
                            <a:schemeClr val="tx1"/>
                          </a:solidFill>
                          <a:effectLst/>
                          <a:latin typeface="+mn-lt"/>
                          <a:ea typeface="+mn-ea"/>
                          <a:cs typeface="+mn-cs"/>
                        </a:rPr>
                        <a:t>Количество проведённых мероприятий</a:t>
                      </a:r>
                      <a:endParaRPr lang="ru-RU" sz="1050" b="0" i="0" u="none" strike="noStrike" kern="1200" dirty="0">
                        <a:solidFill>
                          <a:schemeClr val="tx1"/>
                        </a:solidFill>
                        <a:effectLst/>
                        <a:latin typeface="+mn-lt"/>
                        <a:ea typeface="+mn-ea"/>
                        <a:cs typeface="+mn-cs"/>
                      </a:endParaRPr>
                    </a:p>
                  </a:txBody>
                  <a:tcPr marL="3729" marR="3729" marT="3729" marB="0"/>
                </a:tc>
                <a:tc>
                  <a:txBody>
                    <a:bodyPr/>
                    <a:lstStyle/>
                    <a:p>
                      <a:pPr algn="ctr" fontAlgn="ctr"/>
                      <a:r>
                        <a:rPr lang="ru-RU" sz="1050" b="0" i="0" u="none" strike="noStrike" kern="1200">
                          <a:solidFill>
                            <a:schemeClr val="tx1"/>
                          </a:solidFill>
                          <a:effectLst/>
                          <a:latin typeface="+mn-lt"/>
                          <a:ea typeface="+mn-ea"/>
                          <a:cs typeface="+mn-cs"/>
                        </a:rPr>
                        <a:t>Показатель муниципальной программы </a:t>
                      </a: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Единица</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3729" marR="3729" marT="3729" marB="0" anchor="ctr"/>
                </a:tc>
                <a:extLst>
                  <a:ext uri="{0D108BD9-81ED-4DB2-BD59-A6C34878D82A}">
                    <a16:rowId xmlns:a16="http://schemas.microsoft.com/office/drawing/2014/main" val="2046992035"/>
                  </a:ext>
                </a:extLst>
              </a:tr>
              <a:tr h="1112875">
                <a:tc>
                  <a:txBody>
                    <a:bodyPr/>
                    <a:lstStyle/>
                    <a:p>
                      <a:pPr algn="ctr" fontAlgn="ctr"/>
                      <a:r>
                        <a:rPr lang="ru-RU" sz="1050" b="0" i="0" u="none" strike="noStrike" kern="1200" dirty="0" smtClean="0">
                          <a:solidFill>
                            <a:schemeClr val="tx1"/>
                          </a:solidFill>
                          <a:effectLst/>
                          <a:latin typeface="+mn-lt"/>
                          <a:ea typeface="+mn-ea"/>
                          <a:cs typeface="+mn-cs"/>
                        </a:rPr>
                        <a:t>5.</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l" fontAlgn="ctr"/>
                      <a:r>
                        <a:rPr lang="ru-RU" sz="1050" b="0" i="0" u="none" strike="noStrike" kern="1200" dirty="0" smtClean="0">
                          <a:solidFill>
                            <a:schemeClr val="tx1"/>
                          </a:solidFill>
                          <a:effectLst/>
                          <a:latin typeface="+mn-lt"/>
                          <a:ea typeface="+mn-ea"/>
                          <a:cs typeface="+mn-cs"/>
                        </a:rPr>
                        <a:t>Доля приоритетных объектов, доступных для инвалидов и других маломобильных групп населения в сфере культуры и дополнительного образования сферы культуры, в общем количестве приоритетных объектов в сфере культуры и дополнительного образования сферы культуры в Московской области</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a:solidFill>
                            <a:schemeClr val="tx1"/>
                          </a:solidFill>
                          <a:effectLst/>
                          <a:latin typeface="+mn-lt"/>
                          <a:ea typeface="+mn-ea"/>
                          <a:cs typeface="+mn-cs"/>
                        </a:rPr>
                        <a:t>Показатель муниципальной программы</a:t>
                      </a: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Процент</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3729" marR="3729" marT="3729" marB="0" anchor="ctr"/>
                </a:tc>
                <a:extLst>
                  <a:ext uri="{0D108BD9-81ED-4DB2-BD59-A6C34878D82A}">
                    <a16:rowId xmlns:a16="http://schemas.microsoft.com/office/drawing/2014/main" val="1224637823"/>
                  </a:ext>
                </a:extLst>
              </a:tr>
              <a:tr h="540273">
                <a:tc>
                  <a:txBody>
                    <a:bodyPr/>
                    <a:lstStyle/>
                    <a:p>
                      <a:pPr algn="ctr" fontAlgn="ctr"/>
                      <a:r>
                        <a:rPr lang="ru-RU" sz="1050" b="0" i="0" u="none" strike="noStrike" kern="1200" dirty="0" smtClean="0">
                          <a:solidFill>
                            <a:schemeClr val="tx1"/>
                          </a:solidFill>
                          <a:effectLst/>
                          <a:latin typeface="+mn-lt"/>
                          <a:ea typeface="+mn-ea"/>
                          <a:cs typeface="+mn-cs"/>
                        </a:rPr>
                        <a:t>6.</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l" fontAlgn="ctr"/>
                      <a:r>
                        <a:rPr lang="ru-RU" sz="1050" b="0" i="0" u="none" strike="noStrike" kern="1200" dirty="0" smtClean="0">
                          <a:solidFill>
                            <a:schemeClr val="tx1"/>
                          </a:solidFill>
                          <a:effectLst/>
                          <a:latin typeface="+mn-lt"/>
                          <a:ea typeface="+mn-ea"/>
                          <a:cs typeface="+mn-cs"/>
                        </a:rPr>
                        <a:t>Обеспечение роста числа пользователей муниципальных библиотек Московской области</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a:solidFill>
                            <a:schemeClr val="tx1"/>
                          </a:solidFill>
                          <a:effectLst/>
                          <a:latin typeface="+mn-lt"/>
                          <a:ea typeface="+mn-ea"/>
                          <a:cs typeface="+mn-cs"/>
                        </a:rPr>
                        <a:t>Показатель муниципальной программы</a:t>
                      </a: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Человек</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156543</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164371</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172589</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181219</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190280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199794</a:t>
                      </a:r>
                      <a:endParaRPr lang="ru-RU" sz="1050" b="0" i="0" u="none" strike="noStrike" kern="1200" dirty="0">
                        <a:solidFill>
                          <a:schemeClr val="tx1"/>
                        </a:solidFill>
                        <a:effectLst/>
                        <a:latin typeface="+mn-lt"/>
                        <a:ea typeface="+mn-ea"/>
                        <a:cs typeface="+mn-cs"/>
                      </a:endParaRPr>
                    </a:p>
                  </a:txBody>
                  <a:tcPr marL="3729" marR="3729" marT="3729" marB="0" anchor="ctr"/>
                </a:tc>
                <a:extLst>
                  <a:ext uri="{0D108BD9-81ED-4DB2-BD59-A6C34878D82A}">
                    <a16:rowId xmlns:a16="http://schemas.microsoft.com/office/drawing/2014/main" val="10007"/>
                  </a:ext>
                </a:extLst>
              </a:tr>
              <a:tr h="1271330">
                <a:tc>
                  <a:txBody>
                    <a:bodyPr/>
                    <a:lstStyle/>
                    <a:p>
                      <a:pPr algn="ctr" fontAlgn="ctr"/>
                      <a:r>
                        <a:rPr lang="ru-RU" sz="1050" b="0" i="0" u="none" strike="noStrike" kern="1200" dirty="0" smtClean="0">
                          <a:solidFill>
                            <a:schemeClr val="tx1"/>
                          </a:solidFill>
                          <a:effectLst/>
                          <a:latin typeface="+mn-lt"/>
                          <a:ea typeface="+mn-ea"/>
                          <a:cs typeface="+mn-cs"/>
                        </a:rPr>
                        <a:t>7.</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l" fontAlgn="ctr"/>
                      <a:r>
                        <a:rPr lang="ru-RU" sz="1050" b="0" i="0" u="none" strike="noStrike" kern="1200" dirty="0" smtClean="0">
                          <a:solidFill>
                            <a:schemeClr val="tx1"/>
                          </a:solidFill>
                          <a:effectLst/>
                          <a:latin typeface="+mn-lt"/>
                          <a:ea typeface="+mn-ea"/>
                          <a:cs typeface="+mn-cs"/>
                        </a:rPr>
                        <a:t>Доля работников организаций дополнительного образования сферы культуры Московской области (руководитель и педагогические работники), которым произведены стимулирующие выплаты, в общей численности указанной категории работников организаций дополнительного образования сферы культуры Московской области, которым предусмотрены стимулирующие выплаты</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a:solidFill>
                            <a:schemeClr val="tx1"/>
                          </a:solidFill>
                          <a:effectLst/>
                          <a:latin typeface="+mn-lt"/>
                          <a:ea typeface="+mn-ea"/>
                          <a:cs typeface="+mn-cs"/>
                        </a:rPr>
                        <a:t>Показатель муниципальной программы</a:t>
                      </a: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Процент</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3729" marR="3729" marT="3729"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953737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45</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5B435072-3B7C-49F3-A504-398443A1B92D}"/>
              </a:ext>
            </a:extLst>
          </p:cNvPr>
          <p:cNvGraphicFramePr>
            <a:graphicFrameLocks noGrp="1"/>
          </p:cNvGraphicFramePr>
          <p:nvPr>
            <p:ph idx="1"/>
            <p:extLst/>
          </p:nvPr>
        </p:nvGraphicFramePr>
        <p:xfrm>
          <a:off x="235391" y="754662"/>
          <a:ext cx="11380206" cy="5533568"/>
        </p:xfrm>
        <a:graphic>
          <a:graphicData uri="http://schemas.openxmlformats.org/drawingml/2006/table">
            <a:tbl>
              <a:tblPr>
                <a:tableStyleId>{5C22544A-7EE6-4342-B048-85BDC9FD1C3A}</a:tableStyleId>
              </a:tblPr>
              <a:tblGrid>
                <a:gridCol w="542432">
                  <a:extLst>
                    <a:ext uri="{9D8B030D-6E8A-4147-A177-3AD203B41FA5}">
                      <a16:colId xmlns:a16="http://schemas.microsoft.com/office/drawing/2014/main" val="4256694128"/>
                    </a:ext>
                  </a:extLst>
                </a:gridCol>
                <a:gridCol w="2939977">
                  <a:extLst>
                    <a:ext uri="{9D8B030D-6E8A-4147-A177-3AD203B41FA5}">
                      <a16:colId xmlns:a16="http://schemas.microsoft.com/office/drawing/2014/main" val="160006849"/>
                    </a:ext>
                  </a:extLst>
                </a:gridCol>
                <a:gridCol w="1109381">
                  <a:extLst>
                    <a:ext uri="{9D8B030D-6E8A-4147-A177-3AD203B41FA5}">
                      <a16:colId xmlns:a16="http://schemas.microsoft.com/office/drawing/2014/main" val="135675150"/>
                    </a:ext>
                  </a:extLst>
                </a:gridCol>
                <a:gridCol w="930161">
                  <a:extLst>
                    <a:ext uri="{9D8B030D-6E8A-4147-A177-3AD203B41FA5}">
                      <a16:colId xmlns:a16="http://schemas.microsoft.com/office/drawing/2014/main" val="215036061"/>
                    </a:ext>
                  </a:extLst>
                </a:gridCol>
                <a:gridCol w="932982">
                  <a:extLst>
                    <a:ext uri="{9D8B030D-6E8A-4147-A177-3AD203B41FA5}">
                      <a16:colId xmlns:a16="http://schemas.microsoft.com/office/drawing/2014/main" val="328170893"/>
                    </a:ext>
                  </a:extLst>
                </a:gridCol>
                <a:gridCol w="976376">
                  <a:extLst>
                    <a:ext uri="{9D8B030D-6E8A-4147-A177-3AD203B41FA5}">
                      <a16:colId xmlns:a16="http://schemas.microsoft.com/office/drawing/2014/main" val="2378755062"/>
                    </a:ext>
                  </a:extLst>
                </a:gridCol>
                <a:gridCol w="954678">
                  <a:extLst>
                    <a:ext uri="{9D8B030D-6E8A-4147-A177-3AD203B41FA5}">
                      <a16:colId xmlns:a16="http://schemas.microsoft.com/office/drawing/2014/main" val="2530060691"/>
                    </a:ext>
                  </a:extLst>
                </a:gridCol>
                <a:gridCol w="1052317">
                  <a:extLst>
                    <a:ext uri="{9D8B030D-6E8A-4147-A177-3AD203B41FA5}">
                      <a16:colId xmlns:a16="http://schemas.microsoft.com/office/drawing/2014/main" val="3185530909"/>
                    </a:ext>
                  </a:extLst>
                </a:gridCol>
                <a:gridCol w="954678">
                  <a:extLst>
                    <a:ext uri="{9D8B030D-6E8A-4147-A177-3AD203B41FA5}">
                      <a16:colId xmlns:a16="http://schemas.microsoft.com/office/drawing/2014/main" val="1876393451"/>
                    </a:ext>
                  </a:extLst>
                </a:gridCol>
                <a:gridCol w="987224">
                  <a:extLst>
                    <a:ext uri="{9D8B030D-6E8A-4147-A177-3AD203B41FA5}">
                      <a16:colId xmlns:a16="http://schemas.microsoft.com/office/drawing/2014/main" val="2035044492"/>
                    </a:ext>
                  </a:extLst>
                </a:gridCol>
              </a:tblGrid>
              <a:tr h="440993">
                <a:tc>
                  <a:txBody>
                    <a:bodyPr/>
                    <a:lstStyle/>
                    <a:p>
                      <a:pPr algn="ctr" fontAlgn="ctr"/>
                      <a:r>
                        <a:rPr lang="ru-RU" sz="1050" b="0" i="0" u="none" strike="noStrike" kern="1200" dirty="0">
                          <a:solidFill>
                            <a:schemeClr val="tx1"/>
                          </a:solidFill>
                          <a:effectLst/>
                          <a:latin typeface="+mn-lt"/>
                          <a:ea typeface="+mn-ea"/>
                          <a:cs typeface="+mn-cs"/>
                        </a:rPr>
                        <a:t>№ п/п</a:t>
                      </a:r>
                    </a:p>
                  </a:txBody>
                  <a:tcPr marL="4360" marR="4360" marT="4360" marB="0" anchor="ctr"/>
                </a:tc>
                <a:tc>
                  <a:txBody>
                    <a:bodyPr/>
                    <a:lstStyle/>
                    <a:p>
                      <a:pPr algn="ctr" fontAlgn="ctr"/>
                      <a:r>
                        <a:rPr lang="ru-RU" sz="1050" b="0" i="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4360" marR="4360" marT="4360" marB="0" anchor="ctr"/>
                </a:tc>
                <a:tc>
                  <a:txBody>
                    <a:bodyPr/>
                    <a:lstStyle/>
                    <a:p>
                      <a:pPr algn="ctr" fontAlgn="ctr"/>
                      <a:r>
                        <a:rPr lang="ru-RU" sz="1050" b="0" i="0" u="none" strike="noStrike" kern="1200" dirty="0" smtClean="0">
                          <a:solidFill>
                            <a:schemeClr val="tx1"/>
                          </a:solidFill>
                          <a:effectLst/>
                          <a:latin typeface="+mn-lt"/>
                          <a:ea typeface="+mn-ea"/>
                          <a:cs typeface="+mn-cs"/>
                        </a:rPr>
                        <a:t>Вид показателя</a:t>
                      </a:r>
                    </a:p>
                  </a:txBody>
                  <a:tcPr marL="4360" marR="4360" marT="4360" marB="0" anchor="ctr"/>
                </a:tc>
                <a:tc>
                  <a:txBody>
                    <a:bodyPr/>
                    <a:lstStyle/>
                    <a:p>
                      <a:pPr algn="ctr" fontAlgn="ctr"/>
                      <a:r>
                        <a:rPr lang="ru-RU" sz="1050" b="0" i="0" u="none" strike="noStrike" kern="1200">
                          <a:solidFill>
                            <a:schemeClr val="tx1"/>
                          </a:solidFill>
                          <a:effectLst/>
                          <a:latin typeface="+mn-lt"/>
                          <a:ea typeface="+mn-ea"/>
                          <a:cs typeface="+mn-cs"/>
                        </a:rPr>
                        <a:t>Единица измерения</a:t>
                      </a:r>
                    </a:p>
                  </a:txBody>
                  <a:tcPr marL="4360" marR="4360" marT="4360" marB="0" anchor="ctr"/>
                </a:tc>
                <a:tc>
                  <a:txBody>
                    <a:bodyPr/>
                    <a:lstStyle/>
                    <a:p>
                      <a:pPr algn="ctr" fontAlgn="ctr"/>
                      <a:r>
                        <a:rPr lang="ru-RU" sz="1050" b="0" i="0" u="none" strike="noStrike" kern="1200">
                          <a:solidFill>
                            <a:schemeClr val="tx1"/>
                          </a:solidFill>
                          <a:effectLst/>
                          <a:latin typeface="+mn-lt"/>
                          <a:ea typeface="+mn-ea"/>
                          <a:cs typeface="+mn-cs"/>
                        </a:rPr>
                        <a:t>Базовое значение</a:t>
                      </a:r>
                    </a:p>
                  </a:txBody>
                  <a:tcPr marL="4360" marR="4360" marT="4360" marB="0" anchor="ctr"/>
                </a:tc>
                <a:tc>
                  <a:txBody>
                    <a:bodyPr/>
                    <a:lstStyle/>
                    <a:p>
                      <a:pPr algn="ctr" fontAlgn="ctr"/>
                      <a:r>
                        <a:rPr lang="ru-RU" sz="1050" b="0" i="0" u="none" strike="noStrike" kern="1200" dirty="0">
                          <a:solidFill>
                            <a:schemeClr val="tx1"/>
                          </a:solidFill>
                          <a:effectLst/>
                          <a:latin typeface="+mn-lt"/>
                          <a:ea typeface="+mn-ea"/>
                          <a:cs typeface="+mn-cs"/>
                        </a:rPr>
                        <a:t>Достигнутое </a:t>
                      </a:r>
                    </a:p>
                    <a:p>
                      <a:pPr algn="ctr" fontAlgn="ctr"/>
                      <a:r>
                        <a:rPr lang="ru-RU" sz="1050" b="0" i="0" u="none" strike="noStrike" kern="1200" dirty="0" smtClean="0">
                          <a:solidFill>
                            <a:schemeClr val="tx1"/>
                          </a:solidFill>
                          <a:effectLst/>
                          <a:latin typeface="+mn-lt"/>
                          <a:ea typeface="+mn-ea"/>
                          <a:cs typeface="+mn-cs"/>
                        </a:rPr>
                        <a:t>2023 </a:t>
                      </a:r>
                      <a:r>
                        <a:rPr lang="ru-RU" sz="1050" b="0" i="0" u="none" strike="noStrike" kern="1200" dirty="0">
                          <a:solidFill>
                            <a:schemeClr val="tx1"/>
                          </a:solidFill>
                          <a:effectLst/>
                          <a:latin typeface="+mn-lt"/>
                          <a:ea typeface="+mn-ea"/>
                          <a:cs typeface="+mn-cs"/>
                        </a:rPr>
                        <a:t>года</a:t>
                      </a:r>
                    </a:p>
                  </a:txBody>
                  <a:tcPr marL="4360" marR="4360" marT="4360"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4127147877"/>
                  </a:ext>
                </a:extLst>
              </a:tr>
              <a:tr h="543259">
                <a:tc>
                  <a:txBody>
                    <a:bodyPr/>
                    <a:lstStyle/>
                    <a:p>
                      <a:pPr algn="ctr" fontAlgn="ctr"/>
                      <a:r>
                        <a:rPr lang="ru-RU" sz="1050" b="0" i="0" u="none" strike="noStrike" kern="1200" dirty="0" smtClean="0">
                          <a:solidFill>
                            <a:schemeClr val="tx1"/>
                          </a:solidFill>
                          <a:effectLst/>
                          <a:latin typeface="+mn-lt"/>
                          <a:ea typeface="+mn-ea"/>
                          <a:cs typeface="+mn-cs"/>
                        </a:rPr>
                        <a:t>8.</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l" fontAlgn="ctr"/>
                      <a:r>
                        <a:rPr lang="ru-RU" sz="1050" b="0" i="0" u="none" strike="noStrike" kern="1200" dirty="0" smtClean="0">
                          <a:solidFill>
                            <a:schemeClr val="tx1"/>
                          </a:solidFill>
                          <a:effectLst/>
                          <a:latin typeface="+mn-lt"/>
                          <a:ea typeface="+mn-ea"/>
                          <a:cs typeface="+mn-cs"/>
                        </a:rPr>
                        <a:t>Количество получателей адресной финансовой социальной поддержки по итогам </a:t>
                      </a:r>
                      <a:r>
                        <a:rPr lang="ru-RU" sz="1050" b="0" i="0" u="none" strike="noStrike" kern="1200" dirty="0" err="1" smtClean="0">
                          <a:solidFill>
                            <a:schemeClr val="tx1"/>
                          </a:solidFill>
                          <a:effectLst/>
                          <a:latin typeface="+mn-lt"/>
                          <a:ea typeface="+mn-ea"/>
                          <a:cs typeface="+mn-cs"/>
                        </a:rPr>
                        <a:t>рейтингования</a:t>
                      </a:r>
                      <a:r>
                        <a:rPr lang="ru-RU" sz="1050" b="0" i="0" u="none" strike="noStrike" kern="1200" dirty="0" smtClean="0">
                          <a:solidFill>
                            <a:schemeClr val="tx1"/>
                          </a:solidFill>
                          <a:effectLst/>
                          <a:latin typeface="+mn-lt"/>
                          <a:ea typeface="+mn-ea"/>
                          <a:cs typeface="+mn-cs"/>
                        </a:rPr>
                        <a:t> обучающихся организаций дополнительного образования сферы культуры Московской области</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b="0" i="0" u="none" strike="noStrike" kern="1200" dirty="0">
                          <a:solidFill>
                            <a:schemeClr val="tx1"/>
                          </a:solidFill>
                          <a:effectLst/>
                          <a:latin typeface="+mn-lt"/>
                          <a:ea typeface="+mn-ea"/>
                          <a:cs typeface="+mn-cs"/>
                        </a:rPr>
                        <a:t>Показатель муниципальной программы </a:t>
                      </a:r>
                    </a:p>
                  </a:txBody>
                  <a:tcPr marL="4360" marR="4360" marT="4360" marB="0" anchor="ctr"/>
                </a:tc>
                <a:tc>
                  <a:txBody>
                    <a:bodyPr/>
                    <a:lstStyle/>
                    <a:p>
                      <a:pPr algn="ctr" fontAlgn="ctr"/>
                      <a:r>
                        <a:rPr lang="ru-RU" sz="1050" b="0" i="0" u="none" strike="noStrike" kern="1200" dirty="0">
                          <a:solidFill>
                            <a:schemeClr val="tx1"/>
                          </a:solidFill>
                          <a:effectLst/>
                          <a:latin typeface="+mn-lt"/>
                          <a:ea typeface="+mn-ea"/>
                          <a:cs typeface="+mn-cs"/>
                        </a:rPr>
                        <a:t>единиц</a:t>
                      </a:r>
                    </a:p>
                  </a:txBody>
                  <a:tcPr marL="4360" marR="4360" marT="4360" marB="0" anchor="ctr"/>
                </a:tc>
                <a:tc>
                  <a:txBody>
                    <a:bodyPr/>
                    <a:lstStyle/>
                    <a:p>
                      <a:pPr algn="ctr" font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1</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4360" marR="4360" marT="4360" marB="0" anchor="ctr"/>
                </a:tc>
                <a:extLst>
                  <a:ext uri="{0D108BD9-81ED-4DB2-BD59-A6C34878D82A}">
                    <a16:rowId xmlns:a16="http://schemas.microsoft.com/office/drawing/2014/main" val="1010445042"/>
                  </a:ext>
                </a:extLst>
              </a:tr>
              <a:tr h="658218">
                <a:tc>
                  <a:txBody>
                    <a:bodyPr/>
                    <a:lstStyle/>
                    <a:p>
                      <a:pPr algn="ctr" fontAlgn="ctr"/>
                      <a:r>
                        <a:rPr lang="ru-RU" sz="1050" b="0" i="0" u="none" strike="noStrike" kern="1200" dirty="0" smtClean="0">
                          <a:solidFill>
                            <a:schemeClr val="tx1"/>
                          </a:solidFill>
                          <a:effectLst/>
                          <a:latin typeface="+mn-lt"/>
                          <a:ea typeface="+mn-ea"/>
                          <a:cs typeface="+mn-cs"/>
                        </a:rPr>
                        <a:t>9.</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l" fontAlgn="ctr"/>
                      <a:r>
                        <a:rPr lang="ru-RU" sz="1050" b="0" i="0" u="none" strike="noStrike" kern="1200" dirty="0" smtClean="0">
                          <a:solidFill>
                            <a:schemeClr val="tx1"/>
                          </a:solidFill>
                          <a:effectLst/>
                          <a:latin typeface="+mn-lt"/>
                          <a:ea typeface="+mn-ea"/>
                          <a:cs typeface="+mn-cs"/>
                        </a:rPr>
                        <a:t>Число посещений культурных мероприятий</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b="0" i="0" u="none" strike="noStrike" kern="1200" dirty="0">
                          <a:solidFill>
                            <a:schemeClr val="tx1"/>
                          </a:solidFill>
                          <a:effectLst/>
                          <a:latin typeface="+mn-lt"/>
                          <a:ea typeface="+mn-ea"/>
                          <a:cs typeface="+mn-cs"/>
                        </a:rPr>
                        <a:t>Показатель муниципальной программы </a:t>
                      </a:r>
                    </a:p>
                  </a:txBody>
                  <a:tcPr marL="4360" marR="4360" marT="4360" marB="0" anchor="ctr"/>
                </a:tc>
                <a:tc>
                  <a:txBody>
                    <a:bodyPr/>
                    <a:lstStyle/>
                    <a:p>
                      <a:pPr algn="ctr" fontAlgn="ctr"/>
                      <a:r>
                        <a:rPr lang="ru-RU" sz="1050" b="0" i="0" u="none" strike="noStrike" kern="1200" dirty="0" smtClean="0">
                          <a:solidFill>
                            <a:schemeClr val="tx1"/>
                          </a:solidFill>
                          <a:effectLst/>
                          <a:latin typeface="+mn-lt"/>
                          <a:ea typeface="+mn-ea"/>
                          <a:cs typeface="+mn-cs"/>
                        </a:rPr>
                        <a:t>Тысяча единиц</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652,595</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659,121</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665,713</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672,369</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679,093</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685,884</a:t>
                      </a:r>
                      <a:endParaRPr lang="ru-RU" sz="1050" b="0" i="0" u="none" strike="noStrike" kern="1200" dirty="0">
                        <a:solidFill>
                          <a:schemeClr val="tx1"/>
                        </a:solidFill>
                        <a:effectLst/>
                        <a:latin typeface="+mn-lt"/>
                        <a:ea typeface="+mn-ea"/>
                        <a:cs typeface="+mn-cs"/>
                      </a:endParaRPr>
                    </a:p>
                  </a:txBody>
                  <a:tcPr marL="4360" marR="4360" marT="4360" marB="0" anchor="ctr"/>
                </a:tc>
                <a:extLst>
                  <a:ext uri="{0D108BD9-81ED-4DB2-BD59-A6C34878D82A}">
                    <a16:rowId xmlns:a16="http://schemas.microsoft.com/office/drawing/2014/main" val="3018126256"/>
                  </a:ext>
                </a:extLst>
              </a:tr>
              <a:tr h="947946">
                <a:tc>
                  <a:txBody>
                    <a:bodyPr/>
                    <a:lstStyle/>
                    <a:p>
                      <a:pPr algn="ctr" fontAlgn="ctr"/>
                      <a:r>
                        <a:rPr lang="ru-RU" sz="1050" b="0" i="0" u="none" strike="noStrike" kern="1200" dirty="0" smtClean="0">
                          <a:solidFill>
                            <a:schemeClr val="tx1"/>
                          </a:solidFill>
                          <a:effectLst/>
                          <a:latin typeface="+mn-lt"/>
                          <a:ea typeface="+mn-ea"/>
                          <a:cs typeface="+mn-cs"/>
                        </a:rPr>
                        <a:t>10.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l" fontAlgn="ctr"/>
                      <a:r>
                        <a:rPr lang="ru-RU" sz="1050" b="0" i="0" u="none" strike="noStrike" kern="1200" dirty="0" smtClean="0">
                          <a:solidFill>
                            <a:schemeClr val="tx1"/>
                          </a:solidFill>
                          <a:effectLst/>
                          <a:latin typeface="+mn-lt"/>
                          <a:ea typeface="+mn-ea"/>
                          <a:cs typeface="+mn-cs"/>
                        </a:rPr>
                        <a:t>Увеличение доли объектов культурного наследия, находящихся в собственности муниципального образования, по которым проведены работы по сохранению, в общем количестве объектов культурного наследия, находящихся в собственности муниципальных образований, нуждающихся в указанных работах</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chemeClr val="tx1"/>
                          </a:solidFill>
                          <a:effectLst/>
                          <a:latin typeface="+mn-lt"/>
                          <a:ea typeface="+mn-ea"/>
                          <a:cs typeface="+mn-cs"/>
                        </a:rPr>
                        <a:t>Показатель муниципальной программы </a:t>
                      </a:r>
                    </a:p>
                  </a:txBody>
                  <a:tcPr marL="4360" marR="4360" marT="436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chemeClr val="tx1"/>
                          </a:solidFill>
                          <a:effectLst/>
                          <a:latin typeface="+mn-lt"/>
                          <a:ea typeface="+mn-ea"/>
                          <a:cs typeface="+mn-cs"/>
                        </a:rPr>
                        <a:t>процент</a:t>
                      </a:r>
                    </a:p>
                  </a:txBody>
                  <a:tcPr marL="4360" marR="4360" marT="4360"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b="0" i="0" u="none" strike="noStrike" kern="120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b="0" i="0" u="none" strike="noStrike" kern="120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b="0" i="0" u="none" strike="noStrike" kern="120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b="0" i="0" u="none" strike="noStrike" kern="120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4360" marR="4360" marT="4360" marB="0" anchor="ctr"/>
                </a:tc>
                <a:extLst>
                  <a:ext uri="{0D108BD9-81ED-4DB2-BD59-A6C34878D82A}">
                    <a16:rowId xmlns:a16="http://schemas.microsoft.com/office/drawing/2014/main" val="10011"/>
                  </a:ext>
                </a:extLst>
              </a:tr>
              <a:tr h="1309894">
                <a:tc>
                  <a:txBody>
                    <a:bodyPr/>
                    <a:lstStyle/>
                    <a:p>
                      <a:pPr algn="ctr" fontAlgn="ctr"/>
                      <a:r>
                        <a:rPr lang="ru-RU" sz="1050" b="0" i="0" u="none" strike="noStrike" kern="1200" dirty="0" smtClean="0">
                          <a:solidFill>
                            <a:schemeClr val="tx1"/>
                          </a:solidFill>
                          <a:effectLst/>
                          <a:latin typeface="+mn-lt"/>
                          <a:ea typeface="+mn-ea"/>
                          <a:cs typeface="+mn-cs"/>
                        </a:rPr>
                        <a:t>11.</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l" fontAlgn="ctr"/>
                      <a:r>
                        <a:rPr lang="ru-RU" sz="1050" b="0" i="0" u="none" strike="noStrike" kern="1200" dirty="0" smtClean="0">
                          <a:solidFill>
                            <a:schemeClr val="tx1"/>
                          </a:solidFill>
                          <a:effectLst/>
                          <a:latin typeface="+mn-lt"/>
                          <a:ea typeface="+mn-ea"/>
                          <a:cs typeface="+mn-cs"/>
                        </a:rPr>
                        <a:t>Доля детей, осваивающих дополнительные предпрофессиональные программы в области искусств за счет бюджетных средств от общего количества обучающихся в детских школах искусств за счет бюджетных средств</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chemeClr val="tx1"/>
                          </a:solidFill>
                          <a:effectLst/>
                          <a:latin typeface="+mn-lt"/>
                          <a:ea typeface="+mn-ea"/>
                          <a:cs typeface="+mn-cs"/>
                        </a:rPr>
                        <a:t>Показатель муниципальной программы </a:t>
                      </a:r>
                    </a:p>
                  </a:txBody>
                  <a:tcPr marL="4360" marR="4360" marT="436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chemeClr val="tx1"/>
                          </a:solidFill>
                          <a:effectLst/>
                          <a:latin typeface="+mn-lt"/>
                          <a:ea typeface="+mn-ea"/>
                          <a:cs typeface="+mn-cs"/>
                        </a:rPr>
                        <a:t>процент</a:t>
                      </a:r>
                    </a:p>
                  </a:txBody>
                  <a:tcPr marL="4360" marR="4360" marT="4360" marB="0" anchor="ctr"/>
                </a:tc>
                <a:tc>
                  <a:txBody>
                    <a:bodyPr/>
                    <a:lstStyle/>
                    <a:p>
                      <a:pPr algn="ctr" fontAlgn="ctr"/>
                      <a:r>
                        <a:rPr lang="ru-RU" sz="1050" b="0" i="0" u="none" strike="noStrike" kern="1200" dirty="0" smtClean="0">
                          <a:solidFill>
                            <a:schemeClr val="tx1"/>
                          </a:solidFill>
                          <a:effectLst/>
                          <a:latin typeface="+mn-lt"/>
                          <a:ea typeface="+mn-ea"/>
                          <a:cs typeface="+mn-cs"/>
                        </a:rPr>
                        <a:t>43</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46</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49</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51</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54</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58</a:t>
                      </a:r>
                      <a:endParaRPr lang="ru-RU" sz="1050" b="0" i="0" u="none" strike="noStrike" kern="1200" dirty="0">
                        <a:solidFill>
                          <a:schemeClr val="tx1"/>
                        </a:solidFill>
                        <a:effectLst/>
                        <a:latin typeface="+mn-lt"/>
                        <a:ea typeface="+mn-ea"/>
                        <a:cs typeface="+mn-cs"/>
                      </a:endParaRPr>
                    </a:p>
                  </a:txBody>
                  <a:tcPr marL="4360" marR="4360" marT="4360" marB="0" anchor="ctr"/>
                </a:tc>
                <a:extLst>
                  <a:ext uri="{0D108BD9-81ED-4DB2-BD59-A6C34878D82A}">
                    <a16:rowId xmlns:a16="http://schemas.microsoft.com/office/drawing/2014/main" val="10012"/>
                  </a:ext>
                </a:extLst>
              </a:tr>
              <a:tr h="1309894">
                <a:tc>
                  <a:txBody>
                    <a:bodyPr/>
                    <a:lstStyle/>
                    <a:p>
                      <a:pPr algn="ctr" fontAlgn="ctr"/>
                      <a:r>
                        <a:rPr lang="ru-RU" sz="1050" b="0" i="0" u="none" strike="noStrike" kern="1200" dirty="0" smtClean="0">
                          <a:solidFill>
                            <a:schemeClr val="tx1"/>
                          </a:solidFill>
                          <a:effectLst/>
                          <a:latin typeface="+mn-lt"/>
                          <a:ea typeface="+mn-ea"/>
                          <a:cs typeface="+mn-cs"/>
                        </a:rPr>
                        <a:t>12.</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l" fontAlgn="ctr"/>
                      <a:r>
                        <a:rPr lang="ru-RU" sz="1050" b="0" i="0" u="none" strike="noStrike" kern="1200" dirty="0" smtClean="0">
                          <a:solidFill>
                            <a:schemeClr val="tx1"/>
                          </a:solidFill>
                          <a:effectLst/>
                          <a:latin typeface="+mn-lt"/>
                          <a:ea typeface="+mn-ea"/>
                          <a:cs typeface="+mn-cs"/>
                        </a:rPr>
                        <a:t>Уровень численности участников культурно-досуговых мероприятий</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chemeClr val="tx1"/>
                          </a:solidFill>
                          <a:effectLst/>
                          <a:latin typeface="+mn-lt"/>
                          <a:ea typeface="+mn-ea"/>
                          <a:cs typeface="+mn-cs"/>
                        </a:rPr>
                        <a:t>Показатель муниципальной программы </a:t>
                      </a:r>
                    </a:p>
                  </a:txBody>
                  <a:tcPr marL="4360" marR="4360" marT="436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chemeClr val="tx1"/>
                          </a:solidFill>
                          <a:effectLst/>
                          <a:latin typeface="+mn-lt"/>
                          <a:ea typeface="+mn-ea"/>
                          <a:cs typeface="+mn-cs"/>
                        </a:rPr>
                        <a:t>Процент по отношению к базовому году</a:t>
                      </a:r>
                    </a:p>
                  </a:txBody>
                  <a:tcPr marL="4360" marR="4360" marT="4360" marB="0" anchor="ctr"/>
                </a:tc>
                <a:tc>
                  <a:txBody>
                    <a:bodyPr/>
                    <a:lstStyle/>
                    <a:p>
                      <a:pPr algn="ctr" fontAlgn="ctr"/>
                      <a:r>
                        <a:rPr lang="ru-RU" sz="1050" b="0" i="0" u="none" strike="noStrike" kern="1200" dirty="0" smtClean="0">
                          <a:solidFill>
                            <a:schemeClr val="tx1"/>
                          </a:solidFill>
                          <a:effectLst/>
                          <a:latin typeface="+mn-lt"/>
                          <a:ea typeface="+mn-ea"/>
                          <a:cs typeface="+mn-cs"/>
                        </a:rPr>
                        <a:t>103,0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104,0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105,0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106,0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107,0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108,0</a:t>
                      </a:r>
                      <a:endParaRPr lang="ru-RU" sz="1050" b="0" i="0" u="none" strike="noStrike" kern="1200" dirty="0">
                        <a:solidFill>
                          <a:schemeClr val="tx1"/>
                        </a:solidFill>
                        <a:effectLst/>
                        <a:latin typeface="+mn-lt"/>
                        <a:ea typeface="+mn-ea"/>
                        <a:cs typeface="+mn-cs"/>
                      </a:endParaRPr>
                    </a:p>
                  </a:txBody>
                  <a:tcPr marL="4360" marR="4360" marT="436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6654664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46</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C04771F8-2D68-42F0-9FDC-9E424BF80124}"/>
              </a:ext>
            </a:extLst>
          </p:cNvPr>
          <p:cNvGraphicFramePr>
            <a:graphicFrameLocks noGrp="1"/>
          </p:cNvGraphicFramePr>
          <p:nvPr>
            <p:ph idx="1"/>
            <p:extLst/>
          </p:nvPr>
        </p:nvGraphicFramePr>
        <p:xfrm>
          <a:off x="292728" y="972799"/>
          <a:ext cx="11606543" cy="5564680"/>
        </p:xfrm>
        <a:graphic>
          <a:graphicData uri="http://schemas.openxmlformats.org/drawingml/2006/table">
            <a:tbl>
              <a:tblPr>
                <a:tableStyleId>{5C22544A-7EE6-4342-B048-85BDC9FD1C3A}</a:tableStyleId>
              </a:tblPr>
              <a:tblGrid>
                <a:gridCol w="568509">
                  <a:extLst>
                    <a:ext uri="{9D8B030D-6E8A-4147-A177-3AD203B41FA5}">
                      <a16:colId xmlns:a16="http://schemas.microsoft.com/office/drawing/2014/main" val="1985876018"/>
                    </a:ext>
                  </a:extLst>
                </a:gridCol>
                <a:gridCol w="3572540">
                  <a:extLst>
                    <a:ext uri="{9D8B030D-6E8A-4147-A177-3AD203B41FA5}">
                      <a16:colId xmlns:a16="http://schemas.microsoft.com/office/drawing/2014/main" val="1812124220"/>
                    </a:ext>
                  </a:extLst>
                </a:gridCol>
                <a:gridCol w="988828">
                  <a:extLst>
                    <a:ext uri="{9D8B030D-6E8A-4147-A177-3AD203B41FA5}">
                      <a16:colId xmlns:a16="http://schemas.microsoft.com/office/drawing/2014/main" val="443484845"/>
                    </a:ext>
                  </a:extLst>
                </a:gridCol>
                <a:gridCol w="736767">
                  <a:extLst>
                    <a:ext uri="{9D8B030D-6E8A-4147-A177-3AD203B41FA5}">
                      <a16:colId xmlns:a16="http://schemas.microsoft.com/office/drawing/2014/main" val="1488576908"/>
                    </a:ext>
                  </a:extLst>
                </a:gridCol>
                <a:gridCol w="716664">
                  <a:extLst>
                    <a:ext uri="{9D8B030D-6E8A-4147-A177-3AD203B41FA5}">
                      <a16:colId xmlns:a16="http://schemas.microsoft.com/office/drawing/2014/main" val="2260897369"/>
                    </a:ext>
                  </a:extLst>
                </a:gridCol>
                <a:gridCol w="995795">
                  <a:extLst>
                    <a:ext uri="{9D8B030D-6E8A-4147-A177-3AD203B41FA5}">
                      <a16:colId xmlns:a16="http://schemas.microsoft.com/office/drawing/2014/main" val="1376090562"/>
                    </a:ext>
                  </a:extLst>
                </a:gridCol>
                <a:gridCol w="973667">
                  <a:extLst>
                    <a:ext uri="{9D8B030D-6E8A-4147-A177-3AD203B41FA5}">
                      <a16:colId xmlns:a16="http://schemas.microsoft.com/office/drawing/2014/main" val="887271664"/>
                    </a:ext>
                  </a:extLst>
                </a:gridCol>
                <a:gridCol w="1073247">
                  <a:extLst>
                    <a:ext uri="{9D8B030D-6E8A-4147-A177-3AD203B41FA5}">
                      <a16:colId xmlns:a16="http://schemas.microsoft.com/office/drawing/2014/main" val="2528348998"/>
                    </a:ext>
                  </a:extLst>
                </a:gridCol>
                <a:gridCol w="973667">
                  <a:extLst>
                    <a:ext uri="{9D8B030D-6E8A-4147-A177-3AD203B41FA5}">
                      <a16:colId xmlns:a16="http://schemas.microsoft.com/office/drawing/2014/main" val="2854267737"/>
                    </a:ext>
                  </a:extLst>
                </a:gridCol>
                <a:gridCol w="1006859">
                  <a:extLst>
                    <a:ext uri="{9D8B030D-6E8A-4147-A177-3AD203B41FA5}">
                      <a16:colId xmlns:a16="http://schemas.microsoft.com/office/drawing/2014/main" val="4239973062"/>
                    </a:ext>
                  </a:extLst>
                </a:gridCol>
              </a:tblGrid>
              <a:tr h="444395">
                <a:tc>
                  <a:txBody>
                    <a:bodyPr/>
                    <a:lstStyle/>
                    <a:p>
                      <a:pPr algn="ctr" fontAlgn="ctr"/>
                      <a:r>
                        <a:rPr lang="ru-RU" sz="1050" u="none" strike="noStrike" kern="1200" dirty="0">
                          <a:solidFill>
                            <a:schemeClr val="tx1"/>
                          </a:solidFill>
                          <a:effectLst/>
                          <a:latin typeface="+mn-lt"/>
                          <a:ea typeface="+mn-ea"/>
                          <a:cs typeface="+mn-cs"/>
                        </a:rPr>
                        <a:t>№ п/п</a:t>
                      </a:r>
                    </a:p>
                  </a:txBody>
                  <a:tcPr marL="2821" marR="2821" marT="2821"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2821" marR="2821" marT="2821" marB="0" anchor="ctr"/>
                </a:tc>
                <a:tc>
                  <a:txBody>
                    <a:bodyPr/>
                    <a:lstStyle/>
                    <a:p>
                      <a:pPr algn="ctr" fontAlgn="ctr"/>
                      <a:r>
                        <a:rPr lang="ru-RU" sz="1050" u="none" strike="noStrike" kern="1200" dirty="0" smtClean="0">
                          <a:solidFill>
                            <a:schemeClr val="tx1"/>
                          </a:solidFill>
                          <a:effectLst/>
                          <a:latin typeface="+mn-lt"/>
                          <a:ea typeface="+mn-ea"/>
                          <a:cs typeface="+mn-cs"/>
                        </a:rPr>
                        <a:t>Вид показателя</a:t>
                      </a:r>
                    </a:p>
                  </a:txBody>
                  <a:tcPr marL="2821" marR="2821" marT="2821" marB="0" anchor="ctr"/>
                </a:tc>
                <a:tc>
                  <a:txBody>
                    <a:bodyPr/>
                    <a:lstStyle/>
                    <a:p>
                      <a:pPr algn="ctr" fontAlgn="ctr"/>
                      <a:r>
                        <a:rPr lang="ru-RU" sz="1050" u="none" strike="noStrike" kern="1200" dirty="0">
                          <a:solidFill>
                            <a:schemeClr val="tx1"/>
                          </a:solidFill>
                          <a:effectLst/>
                          <a:latin typeface="+mn-lt"/>
                          <a:ea typeface="+mn-ea"/>
                          <a:cs typeface="+mn-cs"/>
                        </a:rPr>
                        <a:t>Единица измерения</a:t>
                      </a:r>
                    </a:p>
                  </a:txBody>
                  <a:tcPr marL="2821" marR="2821" marT="2821" marB="0" anchor="ctr"/>
                </a:tc>
                <a:tc>
                  <a:txBody>
                    <a:bodyPr/>
                    <a:lstStyle/>
                    <a:p>
                      <a:pPr algn="ctr" fontAlgn="ctr"/>
                      <a:r>
                        <a:rPr lang="ru-RU" sz="1050" u="none" strike="noStrike" kern="1200" dirty="0">
                          <a:solidFill>
                            <a:schemeClr val="tx1"/>
                          </a:solidFill>
                          <a:effectLst/>
                          <a:latin typeface="+mn-lt"/>
                          <a:ea typeface="+mn-ea"/>
                          <a:cs typeface="+mn-cs"/>
                        </a:rPr>
                        <a:t>Базовое значение</a:t>
                      </a:r>
                    </a:p>
                  </a:txBody>
                  <a:tcPr marL="2821" marR="2821" marT="2821"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p>
                    <a:p>
                      <a:pPr algn="ctr" fontAlgn="ct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2821" marR="2821" marT="2821"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2303145389"/>
                  </a:ext>
                </a:extLst>
              </a:tr>
              <a:tr h="444395">
                <a:tc>
                  <a:txBody>
                    <a:bodyPr/>
                    <a:lstStyle/>
                    <a:p>
                      <a:pPr algn="ctr"/>
                      <a:r>
                        <a:rPr lang="ru-RU" sz="1050" u="none" strike="noStrike" kern="1200" dirty="0" smtClean="0">
                          <a:solidFill>
                            <a:schemeClr val="tx1"/>
                          </a:solidFill>
                          <a:effectLst/>
                          <a:latin typeface="+mn-lt"/>
                          <a:ea typeface="+mn-ea"/>
                          <a:cs typeface="+mn-cs"/>
                        </a:rPr>
                        <a:t>13.</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l" fontAlgn="t"/>
                      <a:r>
                        <a:rPr lang="ru-RU" sz="1050" u="none" strike="noStrike" kern="1200" dirty="0" smtClean="0">
                          <a:solidFill>
                            <a:schemeClr val="tx1"/>
                          </a:solidFill>
                          <a:effectLst/>
                          <a:latin typeface="+mn-lt"/>
                          <a:ea typeface="+mn-ea"/>
                          <a:cs typeface="+mn-cs"/>
                        </a:rPr>
                        <a:t>Количество оснащенных образовательных организаций в сфере культуры (детские школы искусств по видам искусств и училищ) музыкальными инструментами</a:t>
                      </a:r>
                      <a:endParaRPr lang="ru-RU" sz="1050" u="none" strike="noStrike" kern="1200" dirty="0">
                        <a:solidFill>
                          <a:schemeClr val="tx1"/>
                        </a:solidFill>
                        <a:effectLst/>
                        <a:latin typeface="+mn-lt"/>
                        <a:ea typeface="+mn-ea"/>
                        <a:cs typeface="+mn-cs"/>
                      </a:endParaRPr>
                    </a:p>
                  </a:txBody>
                  <a:tcPr marL="2821" marR="2821" marT="2821" marB="0"/>
                </a:tc>
                <a:tc>
                  <a:txBody>
                    <a:bodyPr/>
                    <a:lstStyle/>
                    <a:p>
                      <a:pPr algn="ctr" fontAlgn="ctr"/>
                      <a:r>
                        <a:rPr lang="ru-RU" sz="1050" u="none" strike="noStrike" kern="1200" dirty="0">
                          <a:solidFill>
                            <a:schemeClr val="tx1"/>
                          </a:solidFill>
                          <a:effectLst/>
                          <a:latin typeface="+mn-lt"/>
                          <a:ea typeface="+mn-ea"/>
                          <a:cs typeface="+mn-cs"/>
                        </a:rPr>
                        <a:t>Показатель муниципальной программы </a:t>
                      </a:r>
                    </a:p>
                  </a:txBody>
                  <a:tcPr marL="4360" marR="4360" marT="4360" marB="0" anchor="ctr"/>
                </a:tc>
                <a:tc>
                  <a:txBody>
                    <a:bodyPr/>
                    <a:lstStyle/>
                    <a:p>
                      <a:pPr algn="ctr" fontAlgn="ctr"/>
                      <a:r>
                        <a:rPr lang="ru-RU" sz="1050" u="none" strike="noStrike" kern="1200" dirty="0">
                          <a:solidFill>
                            <a:schemeClr val="tx1"/>
                          </a:solidFill>
                          <a:effectLst/>
                          <a:latin typeface="+mn-lt"/>
                          <a:ea typeface="+mn-ea"/>
                          <a:cs typeface="+mn-cs"/>
                        </a:rPr>
                        <a:t>единиц</a:t>
                      </a:r>
                    </a:p>
                  </a:txBody>
                  <a:tcPr marL="4360" marR="4360" marT="4360"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1</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extLst>
                  <a:ext uri="{0D108BD9-81ED-4DB2-BD59-A6C34878D82A}">
                    <a16:rowId xmlns:a16="http://schemas.microsoft.com/office/drawing/2014/main" val="1330615211"/>
                  </a:ext>
                </a:extLst>
              </a:tr>
              <a:tr h="516733">
                <a:tc>
                  <a:txBody>
                    <a:bodyPr/>
                    <a:lstStyle/>
                    <a:p>
                      <a:pPr algn="ctr"/>
                      <a:r>
                        <a:rPr lang="ru-RU" sz="1050" u="none" strike="noStrike" kern="1200" dirty="0" smtClean="0">
                          <a:solidFill>
                            <a:schemeClr val="tx1"/>
                          </a:solidFill>
                          <a:effectLst/>
                          <a:latin typeface="+mn-lt"/>
                          <a:ea typeface="+mn-ea"/>
                          <a:cs typeface="+mn-cs"/>
                        </a:rPr>
                        <a:t>14.</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l" fontAlgn="t"/>
                      <a:r>
                        <a:rPr lang="ru-RU" sz="1050" u="none" strike="noStrike" kern="1200" dirty="0" smtClean="0">
                          <a:solidFill>
                            <a:schemeClr val="tx1"/>
                          </a:solidFill>
                          <a:effectLst/>
                          <a:latin typeface="+mn-lt"/>
                          <a:ea typeface="+mn-ea"/>
                          <a:cs typeface="+mn-cs"/>
                        </a:rPr>
                        <a:t>Количество переоснащенных муниципальных библиотек по модельному стандарту</a:t>
                      </a:r>
                      <a:endParaRPr lang="ru-RU" sz="1050" u="none" strike="noStrike" kern="1200" dirty="0">
                        <a:solidFill>
                          <a:schemeClr val="tx1"/>
                        </a:solidFill>
                        <a:effectLst/>
                        <a:latin typeface="+mn-lt"/>
                        <a:ea typeface="+mn-ea"/>
                        <a:cs typeface="+mn-cs"/>
                      </a:endParaRPr>
                    </a:p>
                  </a:txBody>
                  <a:tcPr marL="2821" marR="2821" marT="2821" marB="0"/>
                </a:tc>
                <a:tc>
                  <a:txBody>
                    <a:bodyPr/>
                    <a:lstStyle/>
                    <a:p>
                      <a:pPr algn="ctr" fontAlgn="ctr"/>
                      <a:r>
                        <a:rPr lang="ru-RU" sz="1050" u="none" strike="noStrike" kern="1200" dirty="0">
                          <a:solidFill>
                            <a:schemeClr val="tx1"/>
                          </a:solidFill>
                          <a:effectLst/>
                          <a:latin typeface="+mn-lt"/>
                          <a:ea typeface="+mn-ea"/>
                          <a:cs typeface="+mn-cs"/>
                        </a:rPr>
                        <a:t>Показатель муниципальной программы </a:t>
                      </a:r>
                    </a:p>
                  </a:txBody>
                  <a:tcPr marL="4360" marR="4360" marT="4360" marB="0" anchor="ctr"/>
                </a:tc>
                <a:tc>
                  <a:txBody>
                    <a:bodyPr/>
                    <a:lstStyle/>
                    <a:p>
                      <a:pPr algn="ctr" fontAlgn="ctr"/>
                      <a:r>
                        <a:rPr lang="ru-RU" sz="1050" u="none" strike="noStrike" kern="1200" dirty="0">
                          <a:solidFill>
                            <a:schemeClr val="tx1"/>
                          </a:solidFill>
                          <a:effectLst/>
                          <a:latin typeface="+mn-lt"/>
                          <a:ea typeface="+mn-ea"/>
                          <a:cs typeface="+mn-cs"/>
                        </a:rPr>
                        <a:t>единиц</a:t>
                      </a:r>
                    </a:p>
                  </a:txBody>
                  <a:tcPr marL="4360" marR="4360" marT="4360"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1</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extLst>
                  <a:ext uri="{0D108BD9-81ED-4DB2-BD59-A6C34878D82A}">
                    <a16:rowId xmlns:a16="http://schemas.microsoft.com/office/drawing/2014/main" val="2742277172"/>
                  </a:ext>
                </a:extLst>
              </a:tr>
              <a:tr h="372139">
                <a:tc>
                  <a:txBody>
                    <a:bodyPr/>
                    <a:lstStyle/>
                    <a:p>
                      <a:pPr algn="ctr" fontAlgn="ctr"/>
                      <a:r>
                        <a:rPr lang="ru-RU" sz="1050" u="none" strike="noStrike" kern="1200" dirty="0" smtClean="0">
                          <a:solidFill>
                            <a:schemeClr val="tx1"/>
                          </a:solidFill>
                          <a:effectLst/>
                          <a:latin typeface="+mn-lt"/>
                          <a:ea typeface="+mn-ea"/>
                          <a:cs typeface="+mn-cs"/>
                        </a:rPr>
                        <a:t>3</a:t>
                      </a:r>
                      <a:endParaRPr lang="ru-RU" sz="1050" u="none" strike="noStrike" kern="1200" dirty="0">
                        <a:solidFill>
                          <a:schemeClr val="tx1"/>
                        </a:solidFill>
                        <a:effectLst/>
                        <a:latin typeface="+mn-lt"/>
                        <a:ea typeface="+mn-ea"/>
                        <a:cs typeface="+mn-cs"/>
                      </a:endParaRPr>
                    </a:p>
                  </a:txBody>
                  <a:tcPr marL="3729" marR="3729" marT="3729" marB="0" anchor="ctr"/>
                </a:tc>
                <a:tc>
                  <a:txBody>
                    <a:bodyPr/>
                    <a:lstStyle/>
                    <a:p>
                      <a:pPr algn="l" fontAlgn="ctr"/>
                      <a:r>
                        <a:rPr lang="ru-RU" sz="1050" u="none" strike="noStrike" kern="1200" dirty="0">
                          <a:solidFill>
                            <a:schemeClr val="tx1"/>
                          </a:solidFill>
                          <a:effectLst/>
                          <a:latin typeface="+mn-lt"/>
                          <a:ea typeface="+mn-ea"/>
                          <a:cs typeface="+mn-cs"/>
                        </a:rPr>
                        <a:t>Муниципальная программа </a:t>
                      </a:r>
                      <a:r>
                        <a:rPr lang="ru-RU" sz="1050" u="none" strike="noStrike" kern="1200" dirty="0" smtClean="0">
                          <a:solidFill>
                            <a:schemeClr val="tx1"/>
                          </a:solidFill>
                          <a:effectLst/>
                          <a:latin typeface="+mn-lt"/>
                          <a:ea typeface="+mn-ea"/>
                          <a:cs typeface="+mn-cs"/>
                        </a:rPr>
                        <a:t>«Образование»</a:t>
                      </a:r>
                      <a:endParaRPr lang="ru-RU" sz="1050" u="none" strike="noStrike" kern="1200" dirty="0">
                        <a:solidFill>
                          <a:schemeClr val="tx1"/>
                        </a:solidFill>
                        <a:effectLst/>
                        <a:latin typeface="+mn-lt"/>
                        <a:ea typeface="+mn-ea"/>
                        <a:cs typeface="+mn-cs"/>
                      </a:endParaRPr>
                    </a:p>
                  </a:txBody>
                  <a:tcPr marL="3729" marR="3729" marT="3729"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endParaRPr lang="ru-RU" sz="1050" u="none" strike="noStrike" kern="1200" dirty="0">
                        <a:solidFill>
                          <a:schemeClr val="tx1"/>
                        </a:solidFill>
                        <a:effectLst/>
                        <a:latin typeface="+mn-lt"/>
                        <a:ea typeface="+mn-ea"/>
                        <a:cs typeface="+mn-cs"/>
                      </a:endParaRPr>
                    </a:p>
                  </a:txBody>
                  <a:tcPr marL="2821" marR="2821" marT="2821" marB="0" anchor="ctr"/>
                </a:tc>
                <a:extLst>
                  <a:ext uri="{0D108BD9-81ED-4DB2-BD59-A6C34878D82A}">
                    <a16:rowId xmlns:a16="http://schemas.microsoft.com/office/drawing/2014/main" val="10003"/>
                  </a:ext>
                </a:extLst>
              </a:tr>
              <a:tr h="542261">
                <a:tc>
                  <a:txBody>
                    <a:bodyPr/>
                    <a:lstStyle/>
                    <a:p>
                      <a:pPr algn="ctr" fontAlgn="ctr"/>
                      <a:r>
                        <a:rPr lang="ru-RU" sz="1050" u="none" strike="noStrike" kern="1200" dirty="0" smtClean="0">
                          <a:solidFill>
                            <a:schemeClr val="tx1"/>
                          </a:solidFill>
                          <a:effectLst/>
                          <a:latin typeface="+mn-lt"/>
                          <a:ea typeface="+mn-ea"/>
                          <a:cs typeface="+mn-cs"/>
                        </a:rPr>
                        <a:t>1.</a:t>
                      </a:r>
                      <a:endParaRPr lang="ru-RU" sz="1050" u="none" strike="noStrike" kern="1200" dirty="0">
                        <a:solidFill>
                          <a:schemeClr val="tx1"/>
                        </a:solidFill>
                        <a:effectLst/>
                        <a:latin typeface="+mn-lt"/>
                        <a:ea typeface="+mn-ea"/>
                        <a:cs typeface="+mn-cs"/>
                      </a:endParaRPr>
                    </a:p>
                  </a:txBody>
                  <a:tcPr marL="3729" marR="3729" marT="3729" marB="0" anchor="ctr"/>
                </a:tc>
                <a:tc>
                  <a:txBody>
                    <a:bodyPr/>
                    <a:lstStyle/>
                    <a:p>
                      <a:pPr algn="l" fontAlgn="ctr"/>
                      <a:r>
                        <a:rPr lang="ru-RU" sz="1050" u="none" strike="noStrike" kern="1200" dirty="0" smtClean="0">
                          <a:solidFill>
                            <a:schemeClr val="tx1"/>
                          </a:solidFill>
                          <a:effectLst/>
                          <a:latin typeface="+mn-lt"/>
                          <a:ea typeface="+mn-ea"/>
                          <a:cs typeface="+mn-cs"/>
                        </a:rPr>
                        <a:t>Доступность дошкольного образования для детей в возрасте от трех до семи лет</a:t>
                      </a:r>
                      <a:endParaRPr lang="ru-RU" sz="105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a:t>
                      </a:r>
                    </a:p>
                    <a:p>
                      <a:pPr algn="ctr" fontAlgn="ctr"/>
                      <a:r>
                        <a:rPr lang="ru-RU" sz="1050" u="none" strike="noStrike" kern="1200" dirty="0" smtClean="0">
                          <a:solidFill>
                            <a:schemeClr val="tx1"/>
                          </a:solidFill>
                          <a:effectLst/>
                          <a:latin typeface="+mn-lt"/>
                          <a:ea typeface="+mn-ea"/>
                          <a:cs typeface="+mn-cs"/>
                        </a:rPr>
                        <a:t>(Указ Президента РФ)	</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extLst>
                  <a:ext uri="{0D108BD9-81ED-4DB2-BD59-A6C34878D82A}">
                    <a16:rowId xmlns:a16="http://schemas.microsoft.com/office/drawing/2014/main" val="10004"/>
                  </a:ext>
                </a:extLst>
              </a:tr>
              <a:tr h="523742">
                <a:tc>
                  <a:txBody>
                    <a:bodyPr/>
                    <a:lstStyle/>
                    <a:p>
                      <a:pPr algn="ctr" fontAlgn="ctr"/>
                      <a:r>
                        <a:rPr lang="ru-RU" sz="1050" u="none" strike="noStrike" kern="1200" dirty="0" smtClean="0">
                          <a:solidFill>
                            <a:schemeClr val="tx1"/>
                          </a:solidFill>
                          <a:effectLst/>
                          <a:latin typeface="+mn-lt"/>
                          <a:ea typeface="+mn-ea"/>
                          <a:cs typeface="+mn-cs"/>
                        </a:rPr>
                        <a:t>2.</a:t>
                      </a:r>
                      <a:endParaRPr lang="ru-RU" sz="1050" u="none" strike="noStrike" kern="1200" dirty="0">
                        <a:solidFill>
                          <a:schemeClr val="tx1"/>
                        </a:solidFill>
                        <a:effectLst/>
                        <a:latin typeface="+mn-lt"/>
                        <a:ea typeface="+mn-ea"/>
                        <a:cs typeface="+mn-cs"/>
                      </a:endParaRPr>
                    </a:p>
                  </a:txBody>
                  <a:tcPr marL="3729" marR="3729" marT="3729" marB="0" anchor="ctr"/>
                </a:tc>
                <a:tc>
                  <a:txBody>
                    <a:bodyPr/>
                    <a:lstStyle/>
                    <a:p>
                      <a:pPr algn="l" fontAlgn="ctr"/>
                      <a:r>
                        <a:rPr lang="ru-RU" sz="1050" u="none" strike="noStrike" kern="1200" dirty="0" smtClean="0">
                          <a:solidFill>
                            <a:schemeClr val="tx1"/>
                          </a:solidFill>
                          <a:effectLst/>
                          <a:latin typeface="+mn-lt"/>
                          <a:ea typeface="+mn-ea"/>
                          <a:cs typeface="+mn-cs"/>
                        </a:rPr>
                        <a:t>Доступность дошкольного образования для детей в возрасте до 3-х лет</a:t>
                      </a:r>
                      <a:endParaRPr lang="ru-RU" sz="105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a:t>
                      </a:r>
                    </a:p>
                    <a:p>
                      <a:pPr algn="ctr" fontAlgn="ctr"/>
                      <a:r>
                        <a:rPr lang="ru-RU" sz="1050" u="none" strike="noStrike" kern="1200" dirty="0" smtClean="0">
                          <a:solidFill>
                            <a:schemeClr val="tx1"/>
                          </a:solidFill>
                          <a:effectLst/>
                          <a:latin typeface="+mn-lt"/>
                          <a:ea typeface="+mn-ea"/>
                          <a:cs typeface="+mn-cs"/>
                        </a:rPr>
                        <a:t>(Указ Президента РФ)	</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extLst>
                  <a:ext uri="{0D108BD9-81ED-4DB2-BD59-A6C34878D82A}">
                    <a16:rowId xmlns:a16="http://schemas.microsoft.com/office/drawing/2014/main" val="10005"/>
                  </a:ext>
                </a:extLst>
              </a:tr>
              <a:tr h="884266">
                <a:tc>
                  <a:txBody>
                    <a:bodyPr/>
                    <a:lstStyle/>
                    <a:p>
                      <a:pPr algn="ctr" fontAlgn="ctr"/>
                      <a:r>
                        <a:rPr lang="ru-RU" sz="1050" u="none" strike="noStrike" kern="1200" dirty="0" smtClean="0">
                          <a:solidFill>
                            <a:schemeClr val="tx1"/>
                          </a:solidFill>
                          <a:effectLst/>
                          <a:latin typeface="+mn-lt"/>
                          <a:ea typeface="+mn-ea"/>
                          <a:cs typeface="+mn-cs"/>
                        </a:rPr>
                        <a:t>3.</a:t>
                      </a:r>
                      <a:endParaRPr lang="ru-RU" sz="1050" u="none" strike="noStrike" kern="1200" dirty="0">
                        <a:solidFill>
                          <a:schemeClr val="tx1"/>
                        </a:solidFill>
                        <a:effectLst/>
                        <a:latin typeface="+mn-lt"/>
                        <a:ea typeface="+mn-ea"/>
                        <a:cs typeface="+mn-cs"/>
                      </a:endParaRPr>
                    </a:p>
                  </a:txBody>
                  <a:tcPr marL="3729" marR="3729" marT="3729" marB="0" anchor="ctr"/>
                </a:tc>
                <a:tc>
                  <a:txBody>
                    <a:bodyPr/>
                    <a:lstStyle/>
                    <a:p>
                      <a:pPr fontAlgn="ctr"/>
                      <a:r>
                        <a:rPr lang="ru-RU" sz="1050" u="none" strike="noStrike" kern="1200" dirty="0" smtClean="0">
                          <a:solidFill>
                            <a:schemeClr val="tx1"/>
                          </a:solidFill>
                          <a:effectLst/>
                          <a:latin typeface="+mn-lt"/>
                          <a:ea typeface="+mn-ea"/>
                          <a:cs typeface="+mn-cs"/>
                        </a:rPr>
                        <a:t>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a:t>
                      </a:r>
                      <a:endParaRPr lang="ru-RU" sz="1050" u="none" strike="noStrike" kern="1200" dirty="0">
                        <a:solidFill>
                          <a:schemeClr val="tx1"/>
                        </a:solidFill>
                        <a:effectLst/>
                        <a:latin typeface="+mn-lt"/>
                        <a:ea typeface="+mn-ea"/>
                        <a:cs typeface="+mn-cs"/>
                      </a:endParaRPr>
                    </a:p>
                  </a:txBody>
                  <a:tcPr anchor="ctr"/>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a:t>
                      </a:r>
                    </a:p>
                    <a:p>
                      <a:pPr algn="ctr" fontAlgn="ctr"/>
                      <a:r>
                        <a:rPr lang="ru-RU" sz="1050" u="none" strike="noStrike" kern="1200" dirty="0" smtClean="0">
                          <a:solidFill>
                            <a:schemeClr val="tx1"/>
                          </a:solidFill>
                          <a:effectLst/>
                          <a:latin typeface="+mn-lt"/>
                          <a:ea typeface="+mn-ea"/>
                          <a:cs typeface="+mn-cs"/>
                        </a:rPr>
                        <a:t>(Указ Президента РФ)	</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u="none" strike="noStrike" kern="1200" dirty="0" smtClean="0">
                          <a:solidFill>
                            <a:schemeClr val="tx1"/>
                          </a:solidFill>
                          <a:effectLst/>
                          <a:latin typeface="+mn-lt"/>
                          <a:ea typeface="+mn-ea"/>
                          <a:cs typeface="+mn-cs"/>
                        </a:rPr>
                        <a:t>116,7</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114,2</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106,4</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smtClean="0">
                          <a:solidFill>
                            <a:schemeClr val="tx1"/>
                          </a:solidFill>
                          <a:effectLst/>
                          <a:latin typeface="+mn-lt"/>
                          <a:ea typeface="+mn-ea"/>
                          <a:cs typeface="+mn-cs"/>
                        </a:rPr>
                        <a:t>106,4</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smtClean="0">
                          <a:solidFill>
                            <a:schemeClr val="tx1"/>
                          </a:solidFill>
                          <a:effectLst/>
                          <a:latin typeface="+mn-lt"/>
                          <a:ea typeface="+mn-ea"/>
                          <a:cs typeface="+mn-cs"/>
                        </a:rPr>
                        <a:t>106,4</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106,4</a:t>
                      </a:r>
                      <a:endParaRPr lang="ru-RU" sz="1050" u="none" strike="noStrike" kern="1200" dirty="0">
                        <a:solidFill>
                          <a:schemeClr val="tx1"/>
                        </a:solidFill>
                        <a:effectLst/>
                        <a:latin typeface="+mn-lt"/>
                        <a:ea typeface="+mn-ea"/>
                        <a:cs typeface="+mn-cs"/>
                      </a:endParaRPr>
                    </a:p>
                  </a:txBody>
                  <a:tcPr marL="2821" marR="2821" marT="2821" marB="0" anchor="ctr"/>
                </a:tc>
                <a:extLst>
                  <a:ext uri="{0D108BD9-81ED-4DB2-BD59-A6C34878D82A}">
                    <a16:rowId xmlns:a16="http://schemas.microsoft.com/office/drawing/2014/main" val="10006"/>
                  </a:ext>
                </a:extLst>
              </a:tr>
              <a:tr h="884266">
                <a:tc>
                  <a:txBody>
                    <a:bodyPr/>
                    <a:lstStyle/>
                    <a:p>
                      <a:pPr algn="ctr" fontAlgn="ctr"/>
                      <a:r>
                        <a:rPr lang="ru-RU" sz="1050" u="none" strike="noStrike" kern="1200" dirty="0" smtClean="0">
                          <a:solidFill>
                            <a:schemeClr val="tx1"/>
                          </a:solidFill>
                          <a:effectLst/>
                          <a:latin typeface="+mn-lt"/>
                          <a:ea typeface="+mn-ea"/>
                          <a:cs typeface="+mn-cs"/>
                        </a:rPr>
                        <a:t>4.</a:t>
                      </a:r>
                      <a:endParaRPr lang="ru-RU" sz="1050" u="none" strike="noStrike" kern="1200" dirty="0">
                        <a:solidFill>
                          <a:schemeClr val="tx1"/>
                        </a:solidFill>
                        <a:effectLst/>
                        <a:latin typeface="+mn-lt"/>
                        <a:ea typeface="+mn-ea"/>
                        <a:cs typeface="+mn-cs"/>
                      </a:endParaRPr>
                    </a:p>
                  </a:txBody>
                  <a:tcPr marL="3729" marR="3729" marT="3729" marB="0" anchor="ctr"/>
                </a:tc>
                <a:tc>
                  <a:txBody>
                    <a:bodyPr/>
                    <a:lstStyle/>
                    <a:p>
                      <a:pPr fontAlgn="ctr"/>
                      <a:r>
                        <a:rPr lang="ru-RU" sz="1050" u="none" strike="noStrike" kern="1200" dirty="0" smtClean="0">
                          <a:solidFill>
                            <a:schemeClr val="tx1"/>
                          </a:solidFill>
                          <a:effectLst/>
                          <a:latin typeface="+mn-lt"/>
                          <a:ea typeface="+mn-ea"/>
                          <a:cs typeface="+mn-cs"/>
                        </a:rPr>
                        <a:t>Созданы дополнительные места в субъектах Российской Федерации для детей в возрасте от 1,5 до 3 лет любой направленности в организациях, осуществляющих образовательную деятельность (за исключением государственных и муниципальных), и у индивидуальных предпринимателей, осуществляющих образовательную деятельность по образовательным программам дошкольного образования, в том числе адаптированным, и присмотр и уход за детьми</a:t>
                      </a:r>
                      <a:endParaRPr lang="ru-RU" sz="1050" u="none" strike="noStrike" kern="1200" dirty="0">
                        <a:solidFill>
                          <a:schemeClr val="tx1"/>
                        </a:solidFill>
                        <a:effectLst/>
                        <a:latin typeface="+mn-lt"/>
                        <a:ea typeface="+mn-ea"/>
                        <a:cs typeface="+mn-cs"/>
                      </a:endParaRPr>
                    </a:p>
                  </a:txBody>
                  <a:tcPr anchor="ctr"/>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a:t>
                      </a:r>
                    </a:p>
                    <a:p>
                      <a:pPr algn="ctr" fontAlgn="ctr"/>
                      <a:r>
                        <a:rPr lang="ru-RU" sz="1050" u="none" strike="noStrike" kern="1200" dirty="0" smtClean="0">
                          <a:solidFill>
                            <a:schemeClr val="tx1"/>
                          </a:solidFill>
                          <a:effectLst/>
                          <a:latin typeface="+mn-lt"/>
                          <a:ea typeface="+mn-ea"/>
                          <a:cs typeface="+mn-cs"/>
                        </a:rPr>
                        <a:t>(Указ Президента РФ)	</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smtClean="0">
                          <a:solidFill>
                            <a:schemeClr val="tx1"/>
                          </a:solidFill>
                          <a:effectLst/>
                          <a:latin typeface="+mn-lt"/>
                          <a:ea typeface="+mn-ea"/>
                          <a:cs typeface="+mn-cs"/>
                        </a:rPr>
                        <a:t>Место</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u="none" strike="noStrike" kern="1200" dirty="0" smtClean="0">
                          <a:solidFill>
                            <a:schemeClr val="tx1"/>
                          </a:solidFill>
                          <a:effectLst/>
                          <a:latin typeface="+mn-lt"/>
                          <a:ea typeface="+mn-ea"/>
                          <a:cs typeface="+mn-cs"/>
                        </a:rPr>
                        <a:t>45</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15</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60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2828075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47</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54625694-2B9F-40A2-A015-80984BE42517}"/>
              </a:ext>
            </a:extLst>
          </p:cNvPr>
          <p:cNvGraphicFramePr>
            <a:graphicFrameLocks noGrp="1"/>
          </p:cNvGraphicFramePr>
          <p:nvPr>
            <p:ph idx="1"/>
            <p:extLst/>
          </p:nvPr>
        </p:nvGraphicFramePr>
        <p:xfrm>
          <a:off x="328665" y="975278"/>
          <a:ext cx="11543167" cy="5536870"/>
        </p:xfrm>
        <a:graphic>
          <a:graphicData uri="http://schemas.openxmlformats.org/drawingml/2006/table">
            <a:tbl>
              <a:tblPr>
                <a:tableStyleId>{5C22544A-7EE6-4342-B048-85BDC9FD1C3A}</a:tableStyleId>
              </a:tblPr>
              <a:tblGrid>
                <a:gridCol w="549640">
                  <a:extLst>
                    <a:ext uri="{9D8B030D-6E8A-4147-A177-3AD203B41FA5}">
                      <a16:colId xmlns:a16="http://schemas.microsoft.com/office/drawing/2014/main" val="524993507"/>
                    </a:ext>
                  </a:extLst>
                </a:gridCol>
                <a:gridCol w="2982634">
                  <a:extLst>
                    <a:ext uri="{9D8B030D-6E8A-4147-A177-3AD203B41FA5}">
                      <a16:colId xmlns:a16="http://schemas.microsoft.com/office/drawing/2014/main" val="240409636"/>
                    </a:ext>
                  </a:extLst>
                </a:gridCol>
                <a:gridCol w="1122405">
                  <a:extLst>
                    <a:ext uri="{9D8B030D-6E8A-4147-A177-3AD203B41FA5}">
                      <a16:colId xmlns:a16="http://schemas.microsoft.com/office/drawing/2014/main" val="1002150722"/>
                    </a:ext>
                  </a:extLst>
                </a:gridCol>
                <a:gridCol w="946342">
                  <a:extLst>
                    <a:ext uri="{9D8B030D-6E8A-4147-A177-3AD203B41FA5}">
                      <a16:colId xmlns:a16="http://schemas.microsoft.com/office/drawing/2014/main" val="1558123203"/>
                    </a:ext>
                  </a:extLst>
                </a:gridCol>
                <a:gridCol w="946342">
                  <a:extLst>
                    <a:ext uri="{9D8B030D-6E8A-4147-A177-3AD203B41FA5}">
                      <a16:colId xmlns:a16="http://schemas.microsoft.com/office/drawing/2014/main" val="1330058079"/>
                    </a:ext>
                  </a:extLst>
                </a:gridCol>
                <a:gridCol w="990358">
                  <a:extLst>
                    <a:ext uri="{9D8B030D-6E8A-4147-A177-3AD203B41FA5}">
                      <a16:colId xmlns:a16="http://schemas.microsoft.com/office/drawing/2014/main" val="1050313964"/>
                    </a:ext>
                  </a:extLst>
                </a:gridCol>
                <a:gridCol w="968350">
                  <a:extLst>
                    <a:ext uri="{9D8B030D-6E8A-4147-A177-3AD203B41FA5}">
                      <a16:colId xmlns:a16="http://schemas.microsoft.com/office/drawing/2014/main" val="2525889287"/>
                    </a:ext>
                  </a:extLst>
                </a:gridCol>
                <a:gridCol w="1067385">
                  <a:extLst>
                    <a:ext uri="{9D8B030D-6E8A-4147-A177-3AD203B41FA5}">
                      <a16:colId xmlns:a16="http://schemas.microsoft.com/office/drawing/2014/main" val="1257574033"/>
                    </a:ext>
                  </a:extLst>
                </a:gridCol>
                <a:gridCol w="968350">
                  <a:extLst>
                    <a:ext uri="{9D8B030D-6E8A-4147-A177-3AD203B41FA5}">
                      <a16:colId xmlns:a16="http://schemas.microsoft.com/office/drawing/2014/main" val="3895982599"/>
                    </a:ext>
                  </a:extLst>
                </a:gridCol>
                <a:gridCol w="1001361">
                  <a:extLst>
                    <a:ext uri="{9D8B030D-6E8A-4147-A177-3AD203B41FA5}">
                      <a16:colId xmlns:a16="http://schemas.microsoft.com/office/drawing/2014/main" val="647516340"/>
                    </a:ext>
                  </a:extLst>
                </a:gridCol>
              </a:tblGrid>
              <a:tr h="252997">
                <a:tc>
                  <a:txBody>
                    <a:bodyPr/>
                    <a:lstStyle/>
                    <a:p>
                      <a:pPr algn="ctr" fontAlgn="ctr"/>
                      <a:r>
                        <a:rPr lang="ru-RU" sz="1050" u="none" strike="noStrike" kern="1200" dirty="0">
                          <a:solidFill>
                            <a:schemeClr val="tx1"/>
                          </a:solidFill>
                          <a:effectLst/>
                          <a:latin typeface="+mn-lt"/>
                          <a:ea typeface="+mn-ea"/>
                          <a:cs typeface="+mn-cs"/>
                        </a:rPr>
                        <a:t>№ п/п</a:t>
                      </a:r>
                    </a:p>
                  </a:txBody>
                  <a:tcPr marL="4934" marR="4934" marT="4934"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4934" marR="4934" marT="4934" marB="0" anchor="ctr"/>
                </a:tc>
                <a:tc>
                  <a:txBody>
                    <a:bodyPr/>
                    <a:lstStyle/>
                    <a:p>
                      <a:pPr algn="ctr" fontAlgn="ctr"/>
                      <a:r>
                        <a:rPr lang="ru-RU" sz="1050" u="none" strike="noStrike" kern="1200">
                          <a:solidFill>
                            <a:schemeClr val="tx1"/>
                          </a:solidFill>
                          <a:effectLst/>
                          <a:latin typeface="+mn-lt"/>
                          <a:ea typeface="+mn-ea"/>
                          <a:cs typeface="+mn-cs"/>
                        </a:rPr>
                        <a:t>Единица измерения</a:t>
                      </a:r>
                    </a:p>
                  </a:txBody>
                  <a:tcPr marL="4934" marR="4934" marT="4934" marB="0" anchor="ctr"/>
                </a:tc>
                <a:tc>
                  <a:txBody>
                    <a:bodyPr/>
                    <a:lstStyle/>
                    <a:p>
                      <a:pPr algn="ctr" fontAlgn="ctr"/>
                      <a:r>
                        <a:rPr lang="ru-RU" sz="1050" u="none" strike="noStrike" kern="1200">
                          <a:solidFill>
                            <a:schemeClr val="tx1"/>
                          </a:solidFill>
                          <a:effectLst/>
                          <a:latin typeface="+mn-lt"/>
                          <a:ea typeface="+mn-ea"/>
                          <a:cs typeface="+mn-cs"/>
                        </a:rPr>
                        <a:t>Базовое значение</a:t>
                      </a:r>
                    </a:p>
                  </a:txBody>
                  <a:tcPr marL="4934" marR="4934" marT="4934"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p>
                    <a:p>
                      <a:pPr algn="ctr" fontAlgn="ct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4934" marR="4934" marT="4934"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922562420"/>
                  </a:ext>
                </a:extLst>
              </a:tr>
              <a:tr h="750931">
                <a:tc>
                  <a:txBody>
                    <a:bodyPr/>
                    <a:lstStyle/>
                    <a:p>
                      <a:pPr algn="ctr" fontAlgn="ctr"/>
                      <a:r>
                        <a:rPr lang="ru-RU" sz="1050" u="none" strike="noStrike" kern="1200" dirty="0" smtClean="0">
                          <a:solidFill>
                            <a:schemeClr val="tx1"/>
                          </a:solidFill>
                          <a:effectLst/>
                          <a:latin typeface="+mn-lt"/>
                          <a:ea typeface="+mn-ea"/>
                          <a:cs typeface="+mn-cs"/>
                        </a:rPr>
                        <a:t>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l" fontAlgn="ctr"/>
                      <a:r>
                        <a:rPr lang="ru-RU" sz="1050" u="none" strike="noStrike" kern="1200" dirty="0" smtClean="0">
                          <a:solidFill>
                            <a:schemeClr val="tx1"/>
                          </a:solidFill>
                          <a:effectLst/>
                          <a:latin typeface="+mn-lt"/>
                          <a:ea typeface="+mn-ea"/>
                          <a:cs typeface="+mn-cs"/>
                        </a:rPr>
                        <a:t>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a:t>
                      </a:r>
                    </a:p>
                    <a:p>
                      <a:pPr algn="ctr" fontAlgn="ctr"/>
                      <a:r>
                        <a:rPr lang="ru-RU" sz="1050" u="none" strike="noStrike" kern="1200" dirty="0" smtClean="0">
                          <a:solidFill>
                            <a:schemeClr val="tx1"/>
                          </a:solidFill>
                          <a:effectLst/>
                          <a:latin typeface="+mn-lt"/>
                          <a:ea typeface="+mn-ea"/>
                          <a:cs typeface="+mn-cs"/>
                        </a:rPr>
                        <a:t>(Указ Президента РФ)</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u="none" strike="noStrike" kern="1200" dirty="0" smtClean="0">
                          <a:solidFill>
                            <a:schemeClr val="tx1"/>
                          </a:solidFill>
                          <a:effectLst/>
                          <a:latin typeface="+mn-lt"/>
                          <a:ea typeface="+mn-ea"/>
                          <a:cs typeface="+mn-cs"/>
                        </a:rPr>
                        <a:t>119,2</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a:r>
                        <a:rPr lang="ru-RU" sz="1050" u="none" strike="noStrike" kern="1200" dirty="0" smtClean="0">
                          <a:solidFill>
                            <a:schemeClr val="tx1"/>
                          </a:solidFill>
                          <a:effectLst/>
                          <a:latin typeface="+mn-lt"/>
                          <a:ea typeface="+mn-ea"/>
                          <a:cs typeface="+mn-cs"/>
                        </a:rPr>
                        <a:t>114,0</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a:r>
                        <a:rPr lang="ru-RU" sz="1050" u="none" strike="noStrike" kern="1200" dirty="0" smtClean="0">
                          <a:solidFill>
                            <a:schemeClr val="tx1"/>
                          </a:solidFill>
                          <a:effectLst/>
                          <a:latin typeface="+mn-lt"/>
                          <a:ea typeface="+mn-ea"/>
                          <a:cs typeface="+mn-cs"/>
                        </a:rPr>
                        <a:t>123,5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a:r>
                        <a:rPr lang="ru-RU" sz="1050" u="none" strike="noStrike" kern="1200" dirty="0" smtClean="0">
                          <a:solidFill>
                            <a:schemeClr val="tx1"/>
                          </a:solidFill>
                          <a:effectLst/>
                          <a:latin typeface="+mn-lt"/>
                          <a:ea typeface="+mn-ea"/>
                          <a:cs typeface="+mn-cs"/>
                        </a:rPr>
                        <a:t>123,5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a:r>
                        <a:rPr lang="ru-RU" sz="1050" u="none" strike="noStrike" kern="1200" dirty="0" smtClean="0">
                          <a:solidFill>
                            <a:schemeClr val="tx1"/>
                          </a:solidFill>
                          <a:effectLst/>
                          <a:latin typeface="+mn-lt"/>
                          <a:ea typeface="+mn-ea"/>
                          <a:cs typeface="+mn-cs"/>
                        </a:rPr>
                        <a:t>123,5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a:r>
                        <a:rPr lang="ru-RU" sz="1050" u="none" strike="noStrike" kern="1200" dirty="0" smtClean="0">
                          <a:solidFill>
                            <a:schemeClr val="tx1"/>
                          </a:solidFill>
                          <a:effectLst/>
                          <a:latin typeface="+mn-lt"/>
                          <a:ea typeface="+mn-ea"/>
                          <a:cs typeface="+mn-cs"/>
                        </a:rPr>
                        <a:t>123,5</a:t>
                      </a:r>
                      <a:endParaRPr lang="ru-RU" sz="1050" u="none" strike="noStrike" kern="1200" dirty="0">
                        <a:solidFill>
                          <a:schemeClr val="tx1"/>
                        </a:solidFill>
                        <a:effectLst/>
                        <a:latin typeface="+mn-lt"/>
                        <a:ea typeface="+mn-ea"/>
                        <a:cs typeface="+mn-cs"/>
                      </a:endParaRPr>
                    </a:p>
                  </a:txBody>
                  <a:tcPr marL="4934" marR="4934" marT="4934" marB="0" anchor="ctr"/>
                </a:tc>
                <a:extLst>
                  <a:ext uri="{0D108BD9-81ED-4DB2-BD59-A6C34878D82A}">
                    <a16:rowId xmlns:a16="http://schemas.microsoft.com/office/drawing/2014/main" val="3949064741"/>
                  </a:ext>
                </a:extLst>
              </a:tr>
              <a:tr h="626448">
                <a:tc>
                  <a:txBody>
                    <a:bodyPr/>
                    <a:lstStyle/>
                    <a:p>
                      <a:pPr algn="ctr" fontAlgn="ctr"/>
                      <a:r>
                        <a:rPr lang="ru-RU" sz="1050" u="none" strike="noStrike" kern="1200" dirty="0" smtClean="0">
                          <a:solidFill>
                            <a:schemeClr val="tx1"/>
                          </a:solidFill>
                          <a:effectLst/>
                          <a:latin typeface="+mn-lt"/>
                          <a:ea typeface="+mn-ea"/>
                          <a:cs typeface="+mn-cs"/>
                        </a:rPr>
                        <a:t>6.</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l" fontAlgn="ctr"/>
                      <a:r>
                        <a:rPr lang="ru-RU" sz="1050" u="none" strike="noStrike" kern="1200" dirty="0" smtClean="0">
                          <a:solidFill>
                            <a:schemeClr val="tx1"/>
                          </a:solidFill>
                          <a:effectLst/>
                          <a:latin typeface="+mn-lt"/>
                          <a:ea typeface="+mn-ea"/>
                          <a:cs typeface="+mn-cs"/>
                        </a:rPr>
                        <a:t>Доля выпускников текущего года, набравших 250 баллов и более по 3 предметам, к общему количеству выпускников текущего года, сдававших ЕГЭ по 3 и более предметам</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a:t>
                      </a:r>
                    </a:p>
                    <a:p>
                      <a:pPr algn="ctr" fontAlgn="ctr"/>
                      <a:r>
                        <a:rPr lang="ru-RU" sz="1050" u="none" strike="noStrike" kern="1200" dirty="0" smtClean="0">
                          <a:solidFill>
                            <a:schemeClr val="tx1"/>
                          </a:solidFill>
                          <a:effectLst/>
                          <a:latin typeface="+mn-lt"/>
                          <a:ea typeface="+mn-ea"/>
                          <a:cs typeface="+mn-cs"/>
                        </a:rPr>
                        <a:t>(Указ Президента РФ)</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u="none" strike="noStrike" kern="1200" dirty="0" smtClean="0">
                          <a:solidFill>
                            <a:schemeClr val="tx1"/>
                          </a:solidFill>
                          <a:effectLst/>
                          <a:latin typeface="+mn-lt"/>
                          <a:ea typeface="+mn-ea"/>
                          <a:cs typeface="+mn-cs"/>
                        </a:rPr>
                        <a:t>22,04</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a:r>
                        <a:rPr lang="ru-RU" sz="1050" u="none" strike="noStrike" kern="1200" dirty="0" smtClean="0">
                          <a:solidFill>
                            <a:schemeClr val="tx1"/>
                          </a:solidFill>
                          <a:effectLst/>
                          <a:latin typeface="+mn-lt"/>
                          <a:ea typeface="+mn-ea"/>
                          <a:cs typeface="+mn-cs"/>
                        </a:rPr>
                        <a:t>29,68</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a:r>
                        <a:rPr lang="ru-RU" sz="1050" u="none" strike="noStrike" kern="1200" dirty="0" smtClean="0">
                          <a:solidFill>
                            <a:schemeClr val="tx1"/>
                          </a:solidFill>
                          <a:effectLst/>
                          <a:latin typeface="+mn-lt"/>
                          <a:ea typeface="+mn-ea"/>
                          <a:cs typeface="+mn-cs"/>
                        </a:rPr>
                        <a:t>22,05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a:r>
                        <a:rPr lang="ru-RU" sz="1050" u="none" strike="noStrike" kern="1200" dirty="0" smtClean="0">
                          <a:solidFill>
                            <a:schemeClr val="tx1"/>
                          </a:solidFill>
                          <a:effectLst/>
                          <a:latin typeface="+mn-lt"/>
                          <a:ea typeface="+mn-ea"/>
                          <a:cs typeface="+mn-cs"/>
                        </a:rPr>
                        <a:t>22,05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a:r>
                        <a:rPr lang="ru-RU" sz="1050" u="none" strike="noStrike" kern="1200" dirty="0" smtClean="0">
                          <a:solidFill>
                            <a:schemeClr val="tx1"/>
                          </a:solidFill>
                          <a:effectLst/>
                          <a:latin typeface="+mn-lt"/>
                          <a:ea typeface="+mn-ea"/>
                          <a:cs typeface="+mn-cs"/>
                        </a:rPr>
                        <a:t>22,05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a:r>
                        <a:rPr lang="ru-RU" sz="1050" u="none" strike="noStrike" kern="1200" dirty="0" smtClean="0">
                          <a:solidFill>
                            <a:schemeClr val="tx1"/>
                          </a:solidFill>
                          <a:effectLst/>
                          <a:latin typeface="+mn-lt"/>
                          <a:ea typeface="+mn-ea"/>
                          <a:cs typeface="+mn-cs"/>
                        </a:rPr>
                        <a:t>22,05</a:t>
                      </a:r>
                      <a:endParaRPr lang="ru-RU" sz="1050" u="none" strike="noStrike" kern="1200" dirty="0">
                        <a:solidFill>
                          <a:schemeClr val="tx1"/>
                        </a:solidFill>
                        <a:effectLst/>
                        <a:latin typeface="+mn-lt"/>
                        <a:ea typeface="+mn-ea"/>
                        <a:cs typeface="+mn-cs"/>
                      </a:endParaRPr>
                    </a:p>
                  </a:txBody>
                  <a:tcPr marL="4934" marR="4934" marT="4934" marB="0" anchor="ctr"/>
                </a:tc>
                <a:extLst>
                  <a:ext uri="{0D108BD9-81ED-4DB2-BD59-A6C34878D82A}">
                    <a16:rowId xmlns:a16="http://schemas.microsoft.com/office/drawing/2014/main" val="3040761823"/>
                  </a:ext>
                </a:extLst>
              </a:tr>
              <a:tr h="252997">
                <a:tc>
                  <a:txBody>
                    <a:bodyPr/>
                    <a:lstStyle/>
                    <a:p>
                      <a:pPr algn="ctr" fontAlgn="ctr"/>
                      <a:r>
                        <a:rPr lang="ru-RU" sz="1050" u="none" strike="noStrike" kern="1200" dirty="0" smtClean="0">
                          <a:solidFill>
                            <a:schemeClr val="tx1"/>
                          </a:solidFill>
                          <a:effectLst/>
                          <a:latin typeface="+mn-lt"/>
                          <a:ea typeface="+mn-ea"/>
                          <a:cs typeface="+mn-cs"/>
                        </a:rPr>
                        <a:t>7.</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l" fontAlgn="ctr"/>
                      <a:r>
                        <a:rPr lang="ru-RU" sz="1050" u="none" strike="noStrike" kern="1200" dirty="0" smtClean="0">
                          <a:solidFill>
                            <a:schemeClr val="tx1"/>
                          </a:solidFill>
                          <a:effectLst/>
                          <a:latin typeface="+mn-lt"/>
                          <a:ea typeface="+mn-ea"/>
                          <a:cs typeface="+mn-cs"/>
                        </a:rPr>
                        <a:t>Доля обучающихся, получающих начальное общее образование в государственных и муниципальных образовательных организациях, получающих бесплатное горячее питание, к общему количеству обучающихся, получающих начальное общее образование в государственных и муниципальных образовательных организациях</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a:t>
                      </a:r>
                    </a:p>
                    <a:p>
                      <a:pPr algn="ctr" fontAlgn="ctr"/>
                      <a:r>
                        <a:rPr lang="ru-RU" sz="1050" u="none" strike="noStrike" kern="1200" dirty="0" smtClean="0">
                          <a:solidFill>
                            <a:schemeClr val="tx1"/>
                          </a:solidFill>
                          <a:effectLst/>
                          <a:latin typeface="+mn-lt"/>
                          <a:ea typeface="+mn-ea"/>
                          <a:cs typeface="+mn-cs"/>
                        </a:rPr>
                        <a:t>(Указ Президента РФ)</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4934" marR="4934" marT="4934" marB="0" anchor="ctr"/>
                </a:tc>
                <a:tc>
                  <a:txBody>
                    <a:bodyPr/>
                    <a:lstStyle/>
                    <a:p>
                      <a:pPr algn="ctr" fontAlgn="ctr"/>
                      <a:r>
                        <a:rPr lang="en-US" sz="1050" u="none" strike="noStrike" kern="1200" dirty="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4934" marR="4934" marT="4934"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4934" marR="4934" marT="4934"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4934" marR="4934" marT="4934"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4934" marR="4934" marT="4934" marB="0" anchor="ctr"/>
                </a:tc>
                <a:extLst>
                  <a:ext uri="{0D108BD9-81ED-4DB2-BD59-A6C34878D82A}">
                    <a16:rowId xmlns:a16="http://schemas.microsoft.com/office/drawing/2014/main" val="1851182658"/>
                  </a:ext>
                </a:extLst>
              </a:tr>
              <a:tr h="750931">
                <a:tc>
                  <a:txBody>
                    <a:bodyPr/>
                    <a:lstStyle/>
                    <a:p>
                      <a:pPr algn="ctr" fontAlgn="ctr"/>
                      <a:r>
                        <a:rPr lang="ru-RU" sz="1050" u="none" strike="noStrike" kern="1200" dirty="0" smtClean="0">
                          <a:solidFill>
                            <a:schemeClr val="tx1"/>
                          </a:solidFill>
                          <a:effectLst/>
                          <a:latin typeface="+mn-lt"/>
                          <a:ea typeface="+mn-ea"/>
                          <a:cs typeface="+mn-cs"/>
                        </a:rPr>
                        <a:t>8.</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l" fontAlgn="ctr"/>
                      <a:r>
                        <a:rPr lang="ru-RU" sz="1050" u="none" strike="noStrike" kern="1200" dirty="0" smtClean="0">
                          <a:solidFill>
                            <a:schemeClr val="tx1"/>
                          </a:solidFill>
                          <a:effectLst/>
                          <a:latin typeface="+mn-lt"/>
                          <a:ea typeface="+mn-ea"/>
                          <a:cs typeface="+mn-cs"/>
                        </a:rPr>
                        <a:t>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a:t>
                      </a:r>
                    </a:p>
                    <a:p>
                      <a:pPr algn="ctr" fontAlgn="ctr"/>
                      <a:r>
                        <a:rPr lang="ru-RU" sz="1050" u="none" strike="noStrike" kern="1200" dirty="0" smtClean="0">
                          <a:solidFill>
                            <a:schemeClr val="tx1"/>
                          </a:solidFill>
                          <a:effectLst/>
                          <a:latin typeface="+mn-lt"/>
                          <a:ea typeface="+mn-ea"/>
                          <a:cs typeface="+mn-cs"/>
                        </a:rPr>
                        <a:t>(Указ Президента РФ)</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4934" marR="4934" marT="4934" marB="0" anchor="ctr"/>
                </a:tc>
                <a:tc>
                  <a:txBody>
                    <a:bodyPr/>
                    <a:lstStyle/>
                    <a:p>
                      <a:pPr algn="ctr" fontAlgn="ctr"/>
                      <a:r>
                        <a:rPr lang="en-US" sz="1050" u="none" strike="noStrike" kern="1200" dirty="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4934" marR="4934" marT="4934"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4934" marR="4934" marT="4934"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4934" marR="4934" marT="4934"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4934" marR="4934" marT="4934" marB="0" anchor="ctr"/>
                </a:tc>
                <a:extLst>
                  <a:ext uri="{0D108BD9-81ED-4DB2-BD59-A6C34878D82A}">
                    <a16:rowId xmlns:a16="http://schemas.microsoft.com/office/drawing/2014/main" val="1303670247"/>
                  </a:ext>
                </a:extLst>
              </a:tr>
              <a:tr h="252997">
                <a:tc>
                  <a:txBody>
                    <a:bodyPr/>
                    <a:lstStyle/>
                    <a:p>
                      <a:pPr algn="ctr" fontAlgn="ctr"/>
                      <a:r>
                        <a:rPr lang="ru-RU" sz="1050" u="none" strike="noStrike" kern="1200" dirty="0" smtClean="0">
                          <a:solidFill>
                            <a:schemeClr val="tx1"/>
                          </a:solidFill>
                          <a:effectLst/>
                          <a:latin typeface="+mn-lt"/>
                          <a:ea typeface="+mn-ea"/>
                          <a:cs typeface="+mn-cs"/>
                        </a:rPr>
                        <a:t>9.</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l" fontAlgn="ctr"/>
                      <a:r>
                        <a:rPr lang="ru-RU" sz="1050" u="none" strike="noStrike" kern="1200" dirty="0" smtClean="0">
                          <a:solidFill>
                            <a:schemeClr val="tx1"/>
                          </a:solidFill>
                          <a:effectLst/>
                          <a:latin typeface="+mn-lt"/>
                          <a:ea typeface="+mn-ea"/>
                          <a:cs typeface="+mn-cs"/>
                        </a:rPr>
                        <a:t>Доля детей в возрасте от 5 до 18 лет, охваченных дополнительным образованием</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a:t>
                      </a:r>
                    </a:p>
                    <a:p>
                      <a:pPr algn="ctr" fontAlgn="ctr"/>
                      <a:r>
                        <a:rPr lang="ru-RU" sz="1050" u="none" strike="noStrike" kern="1200" dirty="0" smtClean="0">
                          <a:solidFill>
                            <a:schemeClr val="tx1"/>
                          </a:solidFill>
                          <a:effectLst/>
                          <a:latin typeface="+mn-lt"/>
                          <a:ea typeface="+mn-ea"/>
                          <a:cs typeface="+mn-cs"/>
                        </a:rPr>
                        <a:t>(Указ Президента РФ)</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smtClean="0">
                          <a:solidFill>
                            <a:schemeClr val="tx1"/>
                          </a:solidFill>
                          <a:effectLst/>
                          <a:latin typeface="+mn-lt"/>
                          <a:ea typeface="+mn-ea"/>
                          <a:cs typeface="+mn-cs"/>
                        </a:rPr>
                        <a:t>75,0</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75,0</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83,9</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83,9</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smtClean="0">
                          <a:solidFill>
                            <a:schemeClr val="tx1"/>
                          </a:solidFill>
                          <a:effectLst/>
                          <a:latin typeface="+mn-lt"/>
                          <a:ea typeface="+mn-ea"/>
                          <a:cs typeface="+mn-cs"/>
                        </a:rPr>
                        <a:t>83,9</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83,9</a:t>
                      </a:r>
                      <a:endParaRPr lang="ru-RU" sz="1050" u="none" strike="noStrike" kern="1200" dirty="0">
                        <a:solidFill>
                          <a:schemeClr val="tx1"/>
                        </a:solidFill>
                        <a:effectLst/>
                        <a:latin typeface="+mn-lt"/>
                        <a:ea typeface="+mn-ea"/>
                        <a:cs typeface="+mn-cs"/>
                      </a:endParaRPr>
                    </a:p>
                  </a:txBody>
                  <a:tcPr marL="4934" marR="4934" marT="4934" marB="0" anchor="ctr"/>
                </a:tc>
                <a:extLst>
                  <a:ext uri="{0D108BD9-81ED-4DB2-BD59-A6C34878D82A}">
                    <a16:rowId xmlns:a16="http://schemas.microsoft.com/office/drawing/2014/main" val="2624508769"/>
                  </a:ext>
                </a:extLst>
              </a:tr>
              <a:tr h="1079755">
                <a:tc>
                  <a:txBody>
                    <a:bodyPr/>
                    <a:lstStyle/>
                    <a:p>
                      <a:pPr algn="ctr" fontAlgn="ctr"/>
                      <a:r>
                        <a:rPr lang="ru-RU" sz="1050" u="none" strike="noStrike" kern="1200" dirty="0" smtClean="0">
                          <a:solidFill>
                            <a:schemeClr val="tx1"/>
                          </a:solidFill>
                          <a:effectLst/>
                          <a:latin typeface="+mn-lt"/>
                          <a:ea typeface="+mn-ea"/>
                          <a:cs typeface="+mn-cs"/>
                        </a:rPr>
                        <a:t>10.</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l" fontAlgn="ctr"/>
                      <a:r>
                        <a:rPr lang="ru-RU" sz="1050" u="none" strike="noStrike" kern="1200" dirty="0" smtClean="0">
                          <a:solidFill>
                            <a:schemeClr val="tx1"/>
                          </a:solidFill>
                          <a:effectLst/>
                          <a:latin typeface="+mn-lt"/>
                          <a:ea typeface="+mn-ea"/>
                          <a:cs typeface="+mn-cs"/>
                        </a:rPr>
                        <a:t>Независимая оценка качества условий осуществления образовательной деятельности</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15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en-US" sz="1050" u="none" strike="noStrike" kern="1200" dirty="0">
                          <a:solidFill>
                            <a:schemeClr val="tx1"/>
                          </a:solidFill>
                          <a:effectLst/>
                          <a:latin typeface="+mn-lt"/>
                          <a:ea typeface="+mn-ea"/>
                          <a:cs typeface="+mn-cs"/>
                        </a:rPr>
                        <a:t>15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15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15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15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75</a:t>
                      </a:r>
                      <a:endParaRPr lang="ru-RU" sz="1050" u="none" strike="noStrike" kern="1200" dirty="0">
                        <a:solidFill>
                          <a:schemeClr val="tx1"/>
                        </a:solidFill>
                        <a:effectLst/>
                        <a:latin typeface="+mn-lt"/>
                        <a:ea typeface="+mn-ea"/>
                        <a:cs typeface="+mn-cs"/>
                      </a:endParaRPr>
                    </a:p>
                  </a:txBody>
                  <a:tcPr marL="4934" marR="4934" marT="4934" marB="0" anchor="ctr"/>
                </a:tc>
                <a:extLst>
                  <a:ext uri="{0D108BD9-81ED-4DB2-BD59-A6C34878D82A}">
                    <a16:rowId xmlns:a16="http://schemas.microsoft.com/office/drawing/2014/main" val="1038876432"/>
                  </a:ext>
                </a:extLst>
              </a:tr>
            </a:tbl>
          </a:graphicData>
        </a:graphic>
      </p:graphicFrame>
    </p:spTree>
    <p:extLst>
      <p:ext uri="{BB962C8B-B14F-4D97-AF65-F5344CB8AC3E}">
        <p14:creationId xmlns:p14="http://schemas.microsoft.com/office/powerpoint/2010/main" val="18303062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48</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41BCD7C4-4818-4B92-BB99-D4ED19211E9E}"/>
              </a:ext>
            </a:extLst>
          </p:cNvPr>
          <p:cNvGraphicFramePr>
            <a:graphicFrameLocks noGrp="1"/>
          </p:cNvGraphicFramePr>
          <p:nvPr>
            <p:ph idx="1"/>
            <p:extLst/>
          </p:nvPr>
        </p:nvGraphicFramePr>
        <p:xfrm>
          <a:off x="271605" y="1032095"/>
          <a:ext cx="11525062" cy="5308052"/>
        </p:xfrm>
        <a:graphic>
          <a:graphicData uri="http://schemas.openxmlformats.org/drawingml/2006/table">
            <a:tbl>
              <a:tblPr>
                <a:tableStyleId>{5C22544A-7EE6-4342-B048-85BDC9FD1C3A}</a:tableStyleId>
              </a:tblPr>
              <a:tblGrid>
                <a:gridCol w="549336">
                  <a:extLst>
                    <a:ext uri="{9D8B030D-6E8A-4147-A177-3AD203B41FA5}">
                      <a16:colId xmlns:a16="http://schemas.microsoft.com/office/drawing/2014/main" val="2238853873"/>
                    </a:ext>
                  </a:extLst>
                </a:gridCol>
                <a:gridCol w="2977400">
                  <a:extLst>
                    <a:ext uri="{9D8B030D-6E8A-4147-A177-3AD203B41FA5}">
                      <a16:colId xmlns:a16="http://schemas.microsoft.com/office/drawing/2014/main" val="219209169"/>
                    </a:ext>
                  </a:extLst>
                </a:gridCol>
                <a:gridCol w="1120644">
                  <a:extLst>
                    <a:ext uri="{9D8B030D-6E8A-4147-A177-3AD203B41FA5}">
                      <a16:colId xmlns:a16="http://schemas.microsoft.com/office/drawing/2014/main" val="1131063295"/>
                    </a:ext>
                  </a:extLst>
                </a:gridCol>
                <a:gridCol w="944858">
                  <a:extLst>
                    <a:ext uri="{9D8B030D-6E8A-4147-A177-3AD203B41FA5}">
                      <a16:colId xmlns:a16="http://schemas.microsoft.com/office/drawing/2014/main" val="2240582356"/>
                    </a:ext>
                  </a:extLst>
                </a:gridCol>
                <a:gridCol w="944858">
                  <a:extLst>
                    <a:ext uri="{9D8B030D-6E8A-4147-A177-3AD203B41FA5}">
                      <a16:colId xmlns:a16="http://schemas.microsoft.com/office/drawing/2014/main" val="2030058307"/>
                    </a:ext>
                  </a:extLst>
                </a:gridCol>
                <a:gridCol w="988803">
                  <a:extLst>
                    <a:ext uri="{9D8B030D-6E8A-4147-A177-3AD203B41FA5}">
                      <a16:colId xmlns:a16="http://schemas.microsoft.com/office/drawing/2014/main" val="3353148372"/>
                    </a:ext>
                  </a:extLst>
                </a:gridCol>
                <a:gridCol w="966831">
                  <a:extLst>
                    <a:ext uri="{9D8B030D-6E8A-4147-A177-3AD203B41FA5}">
                      <a16:colId xmlns:a16="http://schemas.microsoft.com/office/drawing/2014/main" val="1304292358"/>
                    </a:ext>
                  </a:extLst>
                </a:gridCol>
                <a:gridCol w="1065710">
                  <a:extLst>
                    <a:ext uri="{9D8B030D-6E8A-4147-A177-3AD203B41FA5}">
                      <a16:colId xmlns:a16="http://schemas.microsoft.com/office/drawing/2014/main" val="1294850126"/>
                    </a:ext>
                  </a:extLst>
                </a:gridCol>
                <a:gridCol w="966831">
                  <a:extLst>
                    <a:ext uri="{9D8B030D-6E8A-4147-A177-3AD203B41FA5}">
                      <a16:colId xmlns:a16="http://schemas.microsoft.com/office/drawing/2014/main" val="2134572207"/>
                    </a:ext>
                  </a:extLst>
                </a:gridCol>
                <a:gridCol w="999791">
                  <a:extLst>
                    <a:ext uri="{9D8B030D-6E8A-4147-A177-3AD203B41FA5}">
                      <a16:colId xmlns:a16="http://schemas.microsoft.com/office/drawing/2014/main" val="1640466939"/>
                    </a:ext>
                  </a:extLst>
                </a:gridCol>
              </a:tblGrid>
              <a:tr h="441136">
                <a:tc>
                  <a:txBody>
                    <a:bodyPr/>
                    <a:lstStyle/>
                    <a:p>
                      <a:pPr algn="ctr" fontAlgn="ctr"/>
                      <a:r>
                        <a:rPr lang="ru-RU" sz="1050" u="none" strike="noStrike" kern="1200" dirty="0">
                          <a:solidFill>
                            <a:schemeClr val="tx1"/>
                          </a:solidFill>
                          <a:effectLst/>
                          <a:latin typeface="+mn-lt"/>
                          <a:ea typeface="+mn-ea"/>
                          <a:cs typeface="+mn-cs"/>
                        </a:rPr>
                        <a:t>№ п/п</a:t>
                      </a: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Единица измерения</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Базовое значение</a:t>
                      </a: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2965503113"/>
                  </a:ext>
                </a:extLst>
              </a:tr>
              <a:tr h="434103">
                <a:tc>
                  <a:txBody>
                    <a:bodyPr/>
                    <a:lstStyle/>
                    <a:p>
                      <a:pPr algn="ctr" fontAlgn="ctr"/>
                      <a:r>
                        <a:rPr lang="ru-RU" sz="1050" u="none" strike="noStrike" kern="1200" dirty="0">
                          <a:solidFill>
                            <a:schemeClr val="tx1"/>
                          </a:solidFill>
                          <a:effectLst/>
                          <a:latin typeface="+mn-lt"/>
                          <a:ea typeface="+mn-ea"/>
                          <a:cs typeface="+mn-cs"/>
                        </a:rPr>
                        <a:t>4</a:t>
                      </a:r>
                    </a:p>
                  </a:txBody>
                  <a:tcPr marL="6562" marR="6562" marT="6562" marB="0" anchor="ctr"/>
                </a:tc>
                <a:tc>
                  <a:txBody>
                    <a:bodyPr/>
                    <a:lstStyle/>
                    <a:p>
                      <a:pPr algn="l" fontAlgn="ctr"/>
                      <a:r>
                        <a:rPr lang="ru-RU" sz="1050" u="none" strike="noStrike" kern="1200" dirty="0">
                          <a:solidFill>
                            <a:schemeClr val="tx1"/>
                          </a:solidFill>
                          <a:effectLst/>
                          <a:latin typeface="+mn-lt"/>
                          <a:ea typeface="+mn-ea"/>
                          <a:cs typeface="+mn-cs"/>
                        </a:rPr>
                        <a:t>Муниципальная программа </a:t>
                      </a:r>
                      <a:r>
                        <a:rPr lang="ru-RU" sz="1050" u="none" strike="noStrike" kern="1200" dirty="0" smtClean="0">
                          <a:solidFill>
                            <a:schemeClr val="tx1"/>
                          </a:solidFill>
                          <a:effectLst/>
                          <a:latin typeface="+mn-lt"/>
                          <a:ea typeface="+mn-ea"/>
                          <a:cs typeface="+mn-cs"/>
                        </a:rPr>
                        <a:t>«Социальная защита населения»</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extLst>
                  <a:ext uri="{0D108BD9-81ED-4DB2-BD59-A6C34878D82A}">
                    <a16:rowId xmlns:a16="http://schemas.microsoft.com/office/drawing/2014/main" val="2408334559"/>
                  </a:ext>
                </a:extLst>
              </a:tr>
              <a:tr h="838492">
                <a:tc>
                  <a:txBody>
                    <a:bodyPr/>
                    <a:lstStyle/>
                    <a:p>
                      <a:pPr algn="ctr" fontAlgn="ctr"/>
                      <a:r>
                        <a:rPr lang="ru-RU" sz="1050" u="none" strike="noStrike" kern="1200" dirty="0" smtClean="0">
                          <a:solidFill>
                            <a:schemeClr val="tx1"/>
                          </a:solidFill>
                          <a:effectLst/>
                          <a:latin typeface="+mn-lt"/>
                          <a:ea typeface="+mn-ea"/>
                          <a:cs typeface="+mn-cs"/>
                        </a:rPr>
                        <a:t>1</a:t>
                      </a:r>
                      <a:r>
                        <a:rPr lang="ru-RU" sz="1050" u="none" strike="noStrike" kern="1200" dirty="0">
                          <a:solidFill>
                            <a:schemeClr val="tx1"/>
                          </a:solidFill>
                          <a:effectLst/>
                          <a:latin typeface="+mn-lt"/>
                          <a:ea typeface="+mn-ea"/>
                          <a:cs typeface="+mn-cs"/>
                        </a:rPr>
                        <a:t>.</a:t>
                      </a: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Доля доступных для инвалидов и других маломобильных групп населения муниципальных объектов инфраструктуры в общем количестве муниципальных объектов</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t"/>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79,8</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81,8</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83,8</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85,8</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87,8</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89,8</a:t>
                      </a:r>
                    </a:p>
                  </a:txBody>
                  <a:tcPr marL="9525" marR="9525" marT="9525" marB="0" anchor="ctr"/>
                </a:tc>
                <a:extLst>
                  <a:ext uri="{0D108BD9-81ED-4DB2-BD59-A6C34878D82A}">
                    <a16:rowId xmlns:a16="http://schemas.microsoft.com/office/drawing/2014/main" val="3171531124"/>
                  </a:ext>
                </a:extLst>
              </a:tr>
              <a:tr h="789480">
                <a:tc>
                  <a:txBody>
                    <a:bodyPr/>
                    <a:lstStyle/>
                    <a:p>
                      <a:pPr algn="ctr" fontAlgn="ctr"/>
                      <a:r>
                        <a:rPr lang="ru-RU" sz="1050" u="none" strike="noStrike" kern="1200" dirty="0" smtClean="0">
                          <a:solidFill>
                            <a:schemeClr val="tx1"/>
                          </a:solidFill>
                          <a:effectLst/>
                          <a:latin typeface="+mn-lt"/>
                          <a:ea typeface="+mn-ea"/>
                          <a:cs typeface="+mn-cs"/>
                        </a:rPr>
                        <a:t>2</a:t>
                      </a:r>
                      <a:r>
                        <a:rPr lang="ru-RU" sz="1050" u="none" strike="noStrike" kern="1200" dirty="0">
                          <a:solidFill>
                            <a:schemeClr val="tx1"/>
                          </a:solidFill>
                          <a:effectLst/>
                          <a:latin typeface="+mn-lt"/>
                          <a:ea typeface="+mn-ea"/>
                          <a:cs typeface="+mn-cs"/>
                        </a:rPr>
                        <a:t>.</a:t>
                      </a: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Численность получателей пенсии за выслугу лет лицам, замещающим муниципальные должности и должности муниципальной службы, в связи с выходом на пенсию</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t"/>
                      <a:r>
                        <a:rPr lang="ru-RU" sz="1050" u="none" strike="noStrike" kern="1200" dirty="0">
                          <a:solidFill>
                            <a:schemeClr val="tx1"/>
                          </a:solidFill>
                          <a:effectLst/>
                          <a:latin typeface="+mn-lt"/>
                          <a:ea typeface="+mn-ea"/>
                          <a:cs typeface="+mn-cs"/>
                        </a:rPr>
                        <a:t>Человек</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65</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65</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65</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65</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65</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65</a:t>
                      </a:r>
                    </a:p>
                  </a:txBody>
                  <a:tcPr marL="9525" marR="9525" marT="9525" marB="0" anchor="ctr"/>
                </a:tc>
                <a:extLst>
                  <a:ext uri="{0D108BD9-81ED-4DB2-BD59-A6C34878D82A}">
                    <a16:rowId xmlns:a16="http://schemas.microsoft.com/office/drawing/2014/main" val="426897467"/>
                  </a:ext>
                </a:extLst>
              </a:tr>
              <a:tr h="789480">
                <a:tc>
                  <a:txBody>
                    <a:bodyPr/>
                    <a:lstStyle/>
                    <a:p>
                      <a:pPr algn="ctr" fontAlgn="ctr"/>
                      <a:r>
                        <a:rPr lang="ru-RU" sz="1050" u="none" strike="noStrike" kern="1200" dirty="0" smtClean="0">
                          <a:solidFill>
                            <a:schemeClr val="tx1"/>
                          </a:solidFill>
                          <a:effectLst/>
                          <a:latin typeface="+mn-lt"/>
                          <a:ea typeface="+mn-ea"/>
                          <a:cs typeface="+mn-cs"/>
                        </a:rPr>
                        <a:t>3</a:t>
                      </a:r>
                      <a:r>
                        <a:rPr lang="ru-RU" sz="1050" u="none" strike="noStrike" kern="1200" dirty="0">
                          <a:solidFill>
                            <a:schemeClr val="tx1"/>
                          </a:solidFill>
                          <a:effectLst/>
                          <a:latin typeface="+mn-lt"/>
                          <a:ea typeface="+mn-ea"/>
                          <a:cs typeface="+mn-cs"/>
                        </a:rPr>
                        <a:t>.</a:t>
                      </a: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Численность пострадавших в результате несчастных случаев, связанных с производством со смертельным исходом (по кругу организаций муниципальной собственности)</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Человек</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2210855948"/>
                  </a:ext>
                </a:extLst>
              </a:tr>
              <a:tr h="1180395">
                <a:tc>
                  <a:txBody>
                    <a:bodyPr/>
                    <a:lstStyle/>
                    <a:p>
                      <a:pPr algn="ctr" fontAlgn="ctr"/>
                      <a:r>
                        <a:rPr lang="ru-RU" sz="1050" u="none" strike="noStrike" kern="1200" dirty="0" smtClean="0">
                          <a:solidFill>
                            <a:schemeClr val="tx1"/>
                          </a:solidFill>
                          <a:effectLst/>
                          <a:latin typeface="+mn-lt"/>
                          <a:ea typeface="+mn-ea"/>
                          <a:cs typeface="+mn-cs"/>
                        </a:rPr>
                        <a:t>4</a:t>
                      </a:r>
                      <a:r>
                        <a:rPr lang="ru-RU" sz="1050" u="none" strike="noStrike" kern="1200" dirty="0">
                          <a:solidFill>
                            <a:schemeClr val="tx1"/>
                          </a:solidFill>
                          <a:effectLst/>
                          <a:latin typeface="+mn-lt"/>
                          <a:ea typeface="+mn-ea"/>
                          <a:cs typeface="+mn-cs"/>
                        </a:rPr>
                        <a:t>.</a:t>
                      </a:r>
                    </a:p>
                  </a:txBody>
                  <a:tcPr marL="6562" marR="6562" marT="6562" marB="0" anchor="ctr"/>
                </a:tc>
                <a:tc>
                  <a:txBody>
                    <a:bodyPr/>
                    <a:lstStyle/>
                    <a:p>
                      <a:pPr algn="l" fontAlgn="b"/>
                      <a:r>
                        <a:rPr lang="ru-RU" sz="1050" u="none" strike="noStrike" kern="1200" dirty="0" smtClean="0">
                          <a:solidFill>
                            <a:schemeClr val="tx1"/>
                          </a:solidFill>
                          <a:effectLst/>
                          <a:latin typeface="+mn-lt"/>
                          <a:ea typeface="+mn-ea"/>
                          <a:cs typeface="+mn-cs"/>
                        </a:rPr>
                        <a:t>Доля детей, находящихся в трудной жизненной ситуации, охваченных отдыхом и оздоровлением, в общей численности детей в возрасте от 7 до 15 лет, находящихся в трудной жизненной ситуации, подлежащих оздоровлению</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Целевые показатели</a:t>
                      </a: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56</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56,5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57,0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57,5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58,0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58,5</a:t>
                      </a:r>
                    </a:p>
                  </a:txBody>
                  <a:tcPr marL="9525" marR="9525" marT="9525" marB="0" anchor="ctr"/>
                </a:tc>
                <a:extLst>
                  <a:ext uri="{0D108BD9-81ED-4DB2-BD59-A6C34878D82A}">
                    <a16:rowId xmlns:a16="http://schemas.microsoft.com/office/drawing/2014/main" val="1869093746"/>
                  </a:ext>
                </a:extLst>
              </a:tr>
              <a:tr h="789480">
                <a:tc>
                  <a:txBody>
                    <a:bodyPr/>
                    <a:lstStyle/>
                    <a:p>
                      <a:pPr algn="ctr" fontAlgn="ctr"/>
                      <a:r>
                        <a:rPr lang="ru-RU" sz="1050" u="none" strike="noStrike" kern="1200" dirty="0" smtClean="0">
                          <a:solidFill>
                            <a:schemeClr val="tx1"/>
                          </a:solidFill>
                          <a:effectLst/>
                          <a:latin typeface="+mn-lt"/>
                          <a:ea typeface="+mn-ea"/>
                          <a:cs typeface="+mn-cs"/>
                        </a:rPr>
                        <a:t>5.</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b"/>
                      <a:r>
                        <a:rPr lang="ru-RU" sz="1050" u="none" strike="noStrike" kern="1200" dirty="0" smtClean="0">
                          <a:solidFill>
                            <a:schemeClr val="tx1"/>
                          </a:solidFill>
                          <a:effectLst/>
                          <a:latin typeface="+mn-lt"/>
                          <a:ea typeface="+mn-ea"/>
                          <a:cs typeface="+mn-cs"/>
                        </a:rPr>
                        <a:t>Доля детей, охваченных отдыхом и оздоровлением, в общей численности детей в возрасте от 7 до 15 лет, подлежащих оздоровлению</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Целевые показатели</a:t>
                      </a: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62</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62,5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63,0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63,5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64,0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64,5</a:t>
                      </a:r>
                    </a:p>
                  </a:txBody>
                  <a:tcPr marL="9525" marR="9525" marT="9525"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9856885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49</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151FA17A-2D70-479D-B186-941694F692A5}"/>
              </a:ext>
            </a:extLst>
          </p:cNvPr>
          <p:cNvGraphicFramePr>
            <a:graphicFrameLocks noGrp="1"/>
          </p:cNvGraphicFramePr>
          <p:nvPr>
            <p:ph idx="1"/>
            <p:extLst/>
          </p:nvPr>
        </p:nvGraphicFramePr>
        <p:xfrm>
          <a:off x="340696" y="875486"/>
          <a:ext cx="11434527" cy="5469020"/>
        </p:xfrm>
        <a:graphic>
          <a:graphicData uri="http://schemas.openxmlformats.org/drawingml/2006/table">
            <a:tbl>
              <a:tblPr>
                <a:tableStyleId>{5C22544A-7EE6-4342-B048-85BDC9FD1C3A}</a:tableStyleId>
              </a:tblPr>
              <a:tblGrid>
                <a:gridCol w="545021">
                  <a:extLst>
                    <a:ext uri="{9D8B030D-6E8A-4147-A177-3AD203B41FA5}">
                      <a16:colId xmlns:a16="http://schemas.microsoft.com/office/drawing/2014/main" val="1000889821"/>
                    </a:ext>
                  </a:extLst>
                </a:gridCol>
                <a:gridCol w="2954011">
                  <a:extLst>
                    <a:ext uri="{9D8B030D-6E8A-4147-A177-3AD203B41FA5}">
                      <a16:colId xmlns:a16="http://schemas.microsoft.com/office/drawing/2014/main" val="1865736965"/>
                    </a:ext>
                  </a:extLst>
                </a:gridCol>
                <a:gridCol w="1111841">
                  <a:extLst>
                    <a:ext uri="{9D8B030D-6E8A-4147-A177-3AD203B41FA5}">
                      <a16:colId xmlns:a16="http://schemas.microsoft.com/office/drawing/2014/main" val="48981501"/>
                    </a:ext>
                  </a:extLst>
                </a:gridCol>
                <a:gridCol w="937435">
                  <a:extLst>
                    <a:ext uri="{9D8B030D-6E8A-4147-A177-3AD203B41FA5}">
                      <a16:colId xmlns:a16="http://schemas.microsoft.com/office/drawing/2014/main" val="2623748501"/>
                    </a:ext>
                  </a:extLst>
                </a:gridCol>
                <a:gridCol w="937435">
                  <a:extLst>
                    <a:ext uri="{9D8B030D-6E8A-4147-A177-3AD203B41FA5}">
                      <a16:colId xmlns:a16="http://schemas.microsoft.com/office/drawing/2014/main" val="281652419"/>
                    </a:ext>
                  </a:extLst>
                </a:gridCol>
                <a:gridCol w="981036">
                  <a:extLst>
                    <a:ext uri="{9D8B030D-6E8A-4147-A177-3AD203B41FA5}">
                      <a16:colId xmlns:a16="http://schemas.microsoft.com/office/drawing/2014/main" val="2403465422"/>
                    </a:ext>
                  </a:extLst>
                </a:gridCol>
                <a:gridCol w="959236">
                  <a:extLst>
                    <a:ext uri="{9D8B030D-6E8A-4147-A177-3AD203B41FA5}">
                      <a16:colId xmlns:a16="http://schemas.microsoft.com/office/drawing/2014/main" val="1033624979"/>
                    </a:ext>
                  </a:extLst>
                </a:gridCol>
                <a:gridCol w="1057339">
                  <a:extLst>
                    <a:ext uri="{9D8B030D-6E8A-4147-A177-3AD203B41FA5}">
                      <a16:colId xmlns:a16="http://schemas.microsoft.com/office/drawing/2014/main" val="559160563"/>
                    </a:ext>
                  </a:extLst>
                </a:gridCol>
                <a:gridCol w="959236">
                  <a:extLst>
                    <a:ext uri="{9D8B030D-6E8A-4147-A177-3AD203B41FA5}">
                      <a16:colId xmlns:a16="http://schemas.microsoft.com/office/drawing/2014/main" val="2554811815"/>
                    </a:ext>
                  </a:extLst>
                </a:gridCol>
                <a:gridCol w="991937">
                  <a:extLst>
                    <a:ext uri="{9D8B030D-6E8A-4147-A177-3AD203B41FA5}">
                      <a16:colId xmlns:a16="http://schemas.microsoft.com/office/drawing/2014/main" val="2434732974"/>
                    </a:ext>
                  </a:extLst>
                </a:gridCol>
              </a:tblGrid>
              <a:tr h="313176">
                <a:tc>
                  <a:txBody>
                    <a:bodyPr/>
                    <a:lstStyle/>
                    <a:p>
                      <a:pPr algn="ctr" fontAlgn="ctr"/>
                      <a:r>
                        <a:rPr lang="ru-RU" sz="1050" u="none" strike="noStrike" kern="1200" dirty="0">
                          <a:solidFill>
                            <a:schemeClr val="tx1"/>
                          </a:solidFill>
                          <a:effectLst/>
                          <a:latin typeface="+mn-lt"/>
                          <a:ea typeface="+mn-ea"/>
                          <a:cs typeface="+mn-cs"/>
                        </a:rPr>
                        <a:t>№ п/п</a:t>
                      </a:r>
                    </a:p>
                  </a:txBody>
                  <a:tcPr marL="5199" marR="5199" marT="5199"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5199" marR="5199" marT="5199"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5199" marR="5199" marT="5199" marB="0" anchor="ctr"/>
                </a:tc>
                <a:tc>
                  <a:txBody>
                    <a:bodyPr/>
                    <a:lstStyle/>
                    <a:p>
                      <a:pPr algn="ctr" fontAlgn="ctr"/>
                      <a:r>
                        <a:rPr lang="ru-RU" sz="1050" u="none" strike="noStrike" kern="1200" dirty="0">
                          <a:solidFill>
                            <a:schemeClr val="tx1"/>
                          </a:solidFill>
                          <a:effectLst/>
                          <a:latin typeface="+mn-lt"/>
                          <a:ea typeface="+mn-ea"/>
                          <a:cs typeface="+mn-cs"/>
                        </a:rPr>
                        <a:t>Единица измерения</a:t>
                      </a:r>
                    </a:p>
                  </a:txBody>
                  <a:tcPr marL="5199" marR="5199" marT="5199" marB="0" anchor="ctr"/>
                </a:tc>
                <a:tc>
                  <a:txBody>
                    <a:bodyPr/>
                    <a:lstStyle/>
                    <a:p>
                      <a:pPr algn="ctr" fontAlgn="ctr"/>
                      <a:r>
                        <a:rPr lang="ru-RU" sz="1050" u="none" strike="noStrike" kern="1200">
                          <a:solidFill>
                            <a:schemeClr val="tx1"/>
                          </a:solidFill>
                          <a:effectLst/>
                          <a:latin typeface="+mn-lt"/>
                          <a:ea typeface="+mn-ea"/>
                          <a:cs typeface="+mn-cs"/>
                        </a:rPr>
                        <a:t>Базовое значение</a:t>
                      </a:r>
                    </a:p>
                  </a:txBody>
                  <a:tcPr marL="5199" marR="5199" marT="5199"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5199" marR="5199" marT="5199"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2676471092"/>
                  </a:ext>
                </a:extLst>
              </a:tr>
              <a:tr h="621345">
                <a:tc>
                  <a:txBody>
                    <a:bodyPr/>
                    <a:lstStyle/>
                    <a:p>
                      <a:pPr algn="ctr" fontAlgn="ctr"/>
                      <a:r>
                        <a:rPr lang="ru-RU" sz="1050" u="none" strike="noStrike" kern="1200" dirty="0" smtClean="0">
                          <a:solidFill>
                            <a:schemeClr val="tx1"/>
                          </a:solidFill>
                          <a:effectLst/>
                          <a:latin typeface="+mn-lt"/>
                          <a:ea typeface="+mn-ea"/>
                          <a:cs typeface="+mn-cs"/>
                        </a:rPr>
                        <a:t>6.</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l" fontAlgn="ctr"/>
                      <a:r>
                        <a:rPr lang="ru-RU" sz="1050" u="none" strike="noStrike" kern="1200" dirty="0" smtClean="0">
                          <a:solidFill>
                            <a:schemeClr val="tx1"/>
                          </a:solidFill>
                          <a:effectLst/>
                          <a:latin typeface="+mn-lt"/>
                          <a:ea typeface="+mn-ea"/>
                          <a:cs typeface="+mn-cs"/>
                        </a:rPr>
                        <a:t>Количество СО НКО, которым оказана поддержка органами местного самоуправления</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10</a:t>
                      </a:r>
                    </a:p>
                  </a:txBody>
                  <a:tcPr marL="9525" marR="9525" marT="9525" marB="0" anchor="ctr"/>
                </a:tc>
                <a:extLst>
                  <a:ext uri="{0D108BD9-81ED-4DB2-BD59-A6C34878D82A}">
                    <a16:rowId xmlns:a16="http://schemas.microsoft.com/office/drawing/2014/main" val="3438205141"/>
                  </a:ext>
                </a:extLst>
              </a:tr>
              <a:tr h="828154">
                <a:tc>
                  <a:txBody>
                    <a:bodyPr/>
                    <a:lstStyle/>
                    <a:p>
                      <a:pPr algn="ctr" fontAlgn="ctr"/>
                      <a:r>
                        <a:rPr lang="ru-RU" sz="1050" u="none" strike="noStrike" kern="1200" dirty="0" smtClean="0">
                          <a:solidFill>
                            <a:schemeClr val="tx1"/>
                          </a:solidFill>
                          <a:effectLst/>
                          <a:latin typeface="+mn-lt"/>
                          <a:ea typeface="+mn-ea"/>
                          <a:cs typeface="+mn-cs"/>
                        </a:rPr>
                        <a:t>7.</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l" fontAlgn="ctr"/>
                      <a:r>
                        <a:rPr lang="ru-RU" sz="1050" u="none" strike="noStrike" kern="1200" dirty="0" smtClean="0">
                          <a:solidFill>
                            <a:schemeClr val="tx1"/>
                          </a:solidFill>
                          <a:effectLst/>
                          <a:latin typeface="+mn-lt"/>
                          <a:ea typeface="+mn-ea"/>
                          <a:cs typeface="+mn-cs"/>
                        </a:rPr>
                        <a:t>Доля расходов бюджета муниципального образования Московской области на социальную сферу, направляемых на предоставление субсидий СО НКО</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0,47</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0,47</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0,47</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0,47</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0,47</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0,47</a:t>
                      </a:r>
                    </a:p>
                  </a:txBody>
                  <a:tcPr marL="9525" marR="9525" marT="9525" marB="0" anchor="ctr"/>
                </a:tc>
                <a:extLst>
                  <a:ext uri="{0D108BD9-81ED-4DB2-BD59-A6C34878D82A}">
                    <a16:rowId xmlns:a16="http://schemas.microsoft.com/office/drawing/2014/main" val="2905546770"/>
                  </a:ext>
                </a:extLst>
              </a:tr>
              <a:tr h="442035">
                <a:tc>
                  <a:txBody>
                    <a:bodyPr/>
                    <a:lstStyle/>
                    <a:p>
                      <a:pPr algn="ctr" fontAlgn="ctr"/>
                      <a:r>
                        <a:rPr lang="ru-RU" sz="1050" u="none" strike="noStrike" kern="1200" dirty="0" smtClean="0">
                          <a:solidFill>
                            <a:schemeClr val="tx1"/>
                          </a:solidFill>
                          <a:effectLst/>
                          <a:latin typeface="+mn-lt"/>
                          <a:ea typeface="+mn-ea"/>
                          <a:cs typeface="+mn-cs"/>
                        </a:rPr>
                        <a:t>8.</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оказана финансовая поддержка СО НКО</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9</a:t>
                      </a:r>
                    </a:p>
                  </a:txBody>
                  <a:tcPr marL="9525" marR="9525" marT="9525" marB="0" anchor="ctr"/>
                </a:tc>
                <a:extLst>
                  <a:ext uri="{0D108BD9-81ED-4DB2-BD59-A6C34878D82A}">
                    <a16:rowId xmlns:a16="http://schemas.microsoft.com/office/drawing/2014/main" val="746917414"/>
                  </a:ext>
                </a:extLst>
              </a:tr>
              <a:tr h="445168">
                <a:tc>
                  <a:txBody>
                    <a:bodyPr/>
                    <a:lstStyle/>
                    <a:p>
                      <a:pPr algn="ctr" fontAlgn="ctr"/>
                      <a:r>
                        <a:rPr lang="ru-RU" sz="1050" u="none" strike="noStrike" kern="1200" dirty="0" smtClean="0">
                          <a:solidFill>
                            <a:schemeClr val="tx1"/>
                          </a:solidFill>
                          <a:effectLst/>
                          <a:latin typeface="+mn-lt"/>
                          <a:ea typeface="+mn-ea"/>
                          <a:cs typeface="+mn-cs"/>
                        </a:rPr>
                        <a:t>9.</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оказана имущественная поддержка СО НКО</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2</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2</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935182274"/>
                  </a:ext>
                </a:extLst>
              </a:tr>
              <a:tr h="621345">
                <a:tc>
                  <a:txBody>
                    <a:bodyPr/>
                    <a:lstStyle/>
                    <a:p>
                      <a:pPr algn="ctr" fontAlgn="ctr"/>
                      <a:r>
                        <a:rPr lang="ru-RU" sz="1050" u="none" strike="noStrike" kern="1200" dirty="0" smtClean="0">
                          <a:solidFill>
                            <a:schemeClr val="tx1"/>
                          </a:solidFill>
                          <a:effectLst/>
                          <a:latin typeface="+mn-lt"/>
                          <a:ea typeface="+mn-ea"/>
                          <a:cs typeface="+mn-cs"/>
                        </a:rPr>
                        <a:t>10.</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предоставлены площади на льготных условиях или в безвозмездное пользование СО НКО</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a:solidFill>
                            <a:schemeClr val="tx1"/>
                          </a:solidFill>
                          <a:effectLst/>
                          <a:latin typeface="+mn-lt"/>
                          <a:ea typeface="+mn-ea"/>
                          <a:cs typeface="+mn-cs"/>
                        </a:rPr>
                        <a:t>Квадратный метр</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515,8</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515,8</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0007"/>
                  </a:ext>
                </a:extLst>
              </a:tr>
              <a:tr h="357110">
                <a:tc>
                  <a:txBody>
                    <a:bodyPr/>
                    <a:lstStyle/>
                    <a:p>
                      <a:pPr algn="ctr" fontAlgn="ctr"/>
                      <a:r>
                        <a:rPr lang="ru-RU" sz="1050" u="none" strike="noStrike" kern="1200" dirty="0" smtClean="0">
                          <a:solidFill>
                            <a:schemeClr val="tx1"/>
                          </a:solidFill>
                          <a:effectLst/>
                          <a:latin typeface="+mn-lt"/>
                          <a:ea typeface="+mn-ea"/>
                          <a:cs typeface="+mn-cs"/>
                        </a:rPr>
                        <a:t>11</a:t>
                      </a:r>
                      <a:r>
                        <a:rPr lang="ru-RU" sz="1050" u="none" strike="noStrike" kern="1200" dirty="0">
                          <a:solidFill>
                            <a:schemeClr val="tx1"/>
                          </a:solidFill>
                          <a:effectLst/>
                          <a:latin typeface="+mn-lt"/>
                          <a:ea typeface="+mn-ea"/>
                          <a:cs typeface="+mn-cs"/>
                        </a:rPr>
                        <a:t>.</a:t>
                      </a:r>
                    </a:p>
                  </a:txBody>
                  <a:tcPr marL="5199" marR="5199" marT="5199"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оказана консультационная поддержка СО НКО</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10</a:t>
                      </a:r>
                    </a:p>
                  </a:txBody>
                  <a:tcPr marL="9525" marR="9525" marT="9525" marB="0" anchor="ctr"/>
                </a:tc>
                <a:extLst>
                  <a:ext uri="{0D108BD9-81ED-4DB2-BD59-A6C34878D82A}">
                    <a16:rowId xmlns:a16="http://schemas.microsoft.com/office/drawing/2014/main" val="336900416"/>
                  </a:ext>
                </a:extLst>
              </a:tr>
              <a:tr h="357110">
                <a:tc>
                  <a:txBody>
                    <a:bodyPr/>
                    <a:lstStyle/>
                    <a:p>
                      <a:pPr algn="ctr" fontAlgn="ctr"/>
                      <a:r>
                        <a:rPr lang="ru-RU" sz="1050" u="none" strike="noStrike" kern="1200" dirty="0" smtClean="0">
                          <a:solidFill>
                            <a:schemeClr val="tx1"/>
                          </a:solidFill>
                          <a:effectLst/>
                          <a:latin typeface="+mn-lt"/>
                          <a:ea typeface="+mn-ea"/>
                          <a:cs typeface="+mn-cs"/>
                        </a:rPr>
                        <a:t>12.</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l" fontAlgn="ctr"/>
                      <a:r>
                        <a:rPr lang="ru-RU" sz="1050" u="none" strike="noStrike" kern="1200" dirty="0" smtClean="0">
                          <a:solidFill>
                            <a:schemeClr val="tx1"/>
                          </a:solidFill>
                          <a:effectLst/>
                          <a:latin typeface="+mn-lt"/>
                          <a:ea typeface="+mn-ea"/>
                          <a:cs typeface="+mn-cs"/>
                        </a:rPr>
                        <a:t>Граждане приняли участие в просветительских мероприятиях по вопросам деятельности СО НКО</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dirty="0">
                          <a:solidFill>
                            <a:schemeClr val="tx1"/>
                          </a:solidFill>
                          <a:effectLst/>
                          <a:latin typeface="+mn-lt"/>
                          <a:ea typeface="+mn-ea"/>
                          <a:cs typeface="+mn-cs"/>
                        </a:rPr>
                        <a:t>Человек</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0008"/>
                  </a:ext>
                </a:extLst>
              </a:tr>
              <a:tr h="377118">
                <a:tc>
                  <a:txBody>
                    <a:bodyPr/>
                    <a:lstStyle/>
                    <a:p>
                      <a:pPr algn="ctr" fontAlgn="ctr"/>
                      <a:r>
                        <a:rPr lang="ru-RU" sz="1050" u="none" strike="noStrike" kern="1200" dirty="0" smtClean="0">
                          <a:solidFill>
                            <a:schemeClr val="tx1"/>
                          </a:solidFill>
                          <a:effectLst/>
                          <a:latin typeface="+mn-lt"/>
                          <a:ea typeface="+mn-ea"/>
                          <a:cs typeface="+mn-cs"/>
                        </a:rPr>
                        <a:t>13.</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проведены просветительские мероприятия по вопросам деятельности СО НКО</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dirty="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0009"/>
                  </a:ext>
                </a:extLst>
              </a:tr>
              <a:tr h="377118">
                <a:tc>
                  <a:txBody>
                    <a:bodyPr/>
                    <a:lstStyle/>
                    <a:p>
                      <a:pPr algn="ctr" fontAlgn="ctr"/>
                      <a:r>
                        <a:rPr lang="ru-RU" sz="1050" u="none" strike="noStrike" kern="1200" dirty="0" smtClean="0">
                          <a:solidFill>
                            <a:schemeClr val="tx1"/>
                          </a:solidFill>
                          <a:effectLst/>
                          <a:latin typeface="+mn-lt"/>
                          <a:ea typeface="+mn-ea"/>
                          <a:cs typeface="+mn-cs"/>
                        </a:rPr>
                        <a:t>14.</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l" fontAlgn="ctr"/>
                      <a:r>
                        <a:rPr lang="ru-RU" sz="1050" u="none" strike="noStrike" kern="1200" dirty="0" smtClean="0">
                          <a:solidFill>
                            <a:schemeClr val="tx1"/>
                          </a:solidFill>
                          <a:effectLst/>
                          <a:latin typeface="+mn-lt"/>
                          <a:ea typeface="+mn-ea"/>
                          <a:cs typeface="+mn-cs"/>
                        </a:rPr>
                        <a:t>Количество СО НКО, которым оказана поддержка органами местного самоуправления в сфере социальной защиты населения</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a:t>
                      </a:r>
                    </a:p>
                  </a:txBody>
                  <a:tcPr marL="9525" marR="9525" marT="9525" marB="0"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226764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59154B-BA2B-4232-A093-A36CC40B898D}"/>
              </a:ext>
            </a:extLst>
          </p:cNvPr>
          <p:cNvSpPr>
            <a:spLocks noGrp="1"/>
          </p:cNvSpPr>
          <p:nvPr>
            <p:ph type="title"/>
          </p:nvPr>
        </p:nvSpPr>
        <p:spPr>
          <a:xfrm>
            <a:off x="1066800" y="237241"/>
            <a:ext cx="10058400" cy="403781"/>
          </a:xfrm>
        </p:spPr>
        <p:txBody>
          <a:bodyPr vert="horz" lIns="91440" tIns="45720" rIns="91440" bIns="45720" rtlCol="0" anchor="ctr">
            <a:normAutofit fontScale="90000"/>
          </a:bodyPr>
          <a:lstStyle/>
          <a:p>
            <a:pPr algn="ctr"/>
            <a:r>
              <a:rPr lang="ru-RU" sz="2400" dirty="0">
                <a:latin typeface="Century Gothic" panose="020B0502020202020204" pitchFamily="34" charset="0"/>
              </a:rPr>
              <a:t>Основные показатели социально-экономического развития </a:t>
            </a:r>
          </a:p>
        </p:txBody>
      </p:sp>
      <p:pic>
        <p:nvPicPr>
          <p:cNvPr id="7" name="Объект 6">
            <a:extLst>
              <a:ext uri="{FF2B5EF4-FFF2-40B4-BE49-F238E27FC236}">
                <a16:creationId xmlns:a16="http://schemas.microsoft.com/office/drawing/2014/main" id="{7E753F43-9FFE-4B24-8629-01A7E40120B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p:spPr>
      </p:pic>
      <p:sp>
        <p:nvSpPr>
          <p:cNvPr id="5" name="Номер слайда 4">
            <a:extLst>
              <a:ext uri="{FF2B5EF4-FFF2-40B4-BE49-F238E27FC236}">
                <a16:creationId xmlns:a16="http://schemas.microsoft.com/office/drawing/2014/main" id="{EEDDC82F-EA33-48FF-85E8-C21A7F0EFC77}"/>
              </a:ext>
            </a:extLst>
          </p:cNvPr>
          <p:cNvSpPr>
            <a:spLocks noGrp="1"/>
          </p:cNvSpPr>
          <p:nvPr>
            <p:ph type="sldNum" sz="quarter" idx="12"/>
          </p:nvPr>
        </p:nvSpPr>
        <p:spPr>
          <a:xfrm>
            <a:off x="10728960" y="6529319"/>
            <a:ext cx="1463040" cy="274320"/>
          </a:xfrm>
        </p:spPr>
        <p:txBody>
          <a:bodyPr/>
          <a:lstStyle/>
          <a:p>
            <a:fld id="{5C57661F-B2B1-4F5C-A5BA-3FA02C8F7456}" type="slidenum">
              <a:rPr lang="ru-RU" smtClean="0"/>
              <a:t>5</a:t>
            </a:fld>
            <a:endParaRPr lang="ru-RU" dirty="0"/>
          </a:p>
        </p:txBody>
      </p:sp>
      <p:graphicFrame>
        <p:nvGraphicFramePr>
          <p:cNvPr id="8" name="Таблица 7">
            <a:extLst>
              <a:ext uri="{FF2B5EF4-FFF2-40B4-BE49-F238E27FC236}">
                <a16:creationId xmlns:a16="http://schemas.microsoft.com/office/drawing/2014/main" id="{AA357BD4-04DD-4D89-93B3-3CE498E6CF78}"/>
              </a:ext>
            </a:extLst>
          </p:cNvPr>
          <p:cNvGraphicFramePr>
            <a:graphicFrameLocks noGrp="1"/>
          </p:cNvGraphicFramePr>
          <p:nvPr>
            <p:extLst>
              <p:ext uri="{D42A27DB-BD31-4B8C-83A1-F6EECF244321}">
                <p14:modId xmlns:p14="http://schemas.microsoft.com/office/powerpoint/2010/main" val="3221274393"/>
              </p:ext>
            </p:extLst>
          </p:nvPr>
        </p:nvGraphicFramePr>
        <p:xfrm>
          <a:off x="423949" y="894079"/>
          <a:ext cx="11473411" cy="5638220"/>
        </p:xfrm>
        <a:graphic>
          <a:graphicData uri="http://schemas.openxmlformats.org/drawingml/2006/table">
            <a:tbl>
              <a:tblPr>
                <a:tableStyleId>{5C22544A-7EE6-4342-B048-85BDC9FD1C3A}</a:tableStyleId>
              </a:tblPr>
              <a:tblGrid>
                <a:gridCol w="3081251">
                  <a:extLst>
                    <a:ext uri="{9D8B030D-6E8A-4147-A177-3AD203B41FA5}">
                      <a16:colId xmlns:a16="http://schemas.microsoft.com/office/drawing/2014/main" val="444094345"/>
                    </a:ext>
                  </a:extLst>
                </a:gridCol>
                <a:gridCol w="929640">
                  <a:extLst>
                    <a:ext uri="{9D8B030D-6E8A-4147-A177-3AD203B41FA5}">
                      <a16:colId xmlns:a16="http://schemas.microsoft.com/office/drawing/2014/main" val="259913780"/>
                    </a:ext>
                  </a:extLst>
                </a:gridCol>
                <a:gridCol w="952500">
                  <a:extLst>
                    <a:ext uri="{9D8B030D-6E8A-4147-A177-3AD203B41FA5}">
                      <a16:colId xmlns:a16="http://schemas.microsoft.com/office/drawing/2014/main" val="4088317492"/>
                    </a:ext>
                  </a:extLst>
                </a:gridCol>
                <a:gridCol w="982980">
                  <a:extLst>
                    <a:ext uri="{9D8B030D-6E8A-4147-A177-3AD203B41FA5}">
                      <a16:colId xmlns:a16="http://schemas.microsoft.com/office/drawing/2014/main" val="1361735704"/>
                    </a:ext>
                  </a:extLst>
                </a:gridCol>
                <a:gridCol w="998220">
                  <a:extLst>
                    <a:ext uri="{9D8B030D-6E8A-4147-A177-3AD203B41FA5}">
                      <a16:colId xmlns:a16="http://schemas.microsoft.com/office/drawing/2014/main" val="587384664"/>
                    </a:ext>
                  </a:extLst>
                </a:gridCol>
                <a:gridCol w="723900">
                  <a:extLst>
                    <a:ext uri="{9D8B030D-6E8A-4147-A177-3AD203B41FA5}">
                      <a16:colId xmlns:a16="http://schemas.microsoft.com/office/drawing/2014/main" val="1818014747"/>
                    </a:ext>
                  </a:extLst>
                </a:gridCol>
                <a:gridCol w="861060">
                  <a:extLst>
                    <a:ext uri="{9D8B030D-6E8A-4147-A177-3AD203B41FA5}">
                      <a16:colId xmlns:a16="http://schemas.microsoft.com/office/drawing/2014/main" val="1275821649"/>
                    </a:ext>
                  </a:extLst>
                </a:gridCol>
                <a:gridCol w="739140">
                  <a:extLst>
                    <a:ext uri="{9D8B030D-6E8A-4147-A177-3AD203B41FA5}">
                      <a16:colId xmlns:a16="http://schemas.microsoft.com/office/drawing/2014/main" val="3753148827"/>
                    </a:ext>
                  </a:extLst>
                </a:gridCol>
                <a:gridCol w="701040">
                  <a:extLst>
                    <a:ext uri="{9D8B030D-6E8A-4147-A177-3AD203B41FA5}">
                      <a16:colId xmlns:a16="http://schemas.microsoft.com/office/drawing/2014/main" val="3028726362"/>
                    </a:ext>
                  </a:extLst>
                </a:gridCol>
                <a:gridCol w="721360">
                  <a:extLst>
                    <a:ext uri="{9D8B030D-6E8A-4147-A177-3AD203B41FA5}">
                      <a16:colId xmlns:a16="http://schemas.microsoft.com/office/drawing/2014/main" val="905252796"/>
                    </a:ext>
                  </a:extLst>
                </a:gridCol>
                <a:gridCol w="782320">
                  <a:extLst>
                    <a:ext uri="{9D8B030D-6E8A-4147-A177-3AD203B41FA5}">
                      <a16:colId xmlns:a16="http://schemas.microsoft.com/office/drawing/2014/main" val="252195373"/>
                    </a:ext>
                  </a:extLst>
                </a:gridCol>
              </a:tblGrid>
              <a:tr h="217834">
                <a:tc rowSpan="2">
                  <a:txBody>
                    <a:bodyPr/>
                    <a:lstStyle/>
                    <a:p>
                      <a:pPr algn="ctr" fontAlgn="ctr"/>
                      <a:r>
                        <a:rPr lang="ru-RU" sz="800" b="1" i="0" u="none" strike="noStrike" dirty="0">
                          <a:solidFill>
                            <a:srgbClr val="000000"/>
                          </a:solidFill>
                          <a:effectLst/>
                          <a:latin typeface="Arial" panose="020B0604020202020204" pitchFamily="34" charset="0"/>
                          <a:cs typeface="Arial" panose="020B0604020202020204" pitchFamily="34" charset="0"/>
                        </a:rPr>
                        <a:t>Показатели</a:t>
                      </a:r>
                      <a:endParaRPr lang="ru-RU" sz="800" b="1" i="0" u="none" strike="noStrike" dirty="0">
                        <a:solidFill>
                          <a:srgbClr val="000000"/>
                        </a:solidFill>
                        <a:effectLst/>
                        <a:latin typeface="Arial" panose="020B0604020202020204" pitchFamily="34" charset="0"/>
                      </a:endParaRPr>
                    </a:p>
                  </a:txBody>
                  <a:tcPr marL="9525" marR="9525" marT="9525" marB="0" anchor="ctr">
                    <a:solidFill>
                      <a:schemeClr val="accent1">
                        <a:lumMod val="60000"/>
                        <a:lumOff val="40000"/>
                      </a:schemeClr>
                    </a:solidFill>
                  </a:tcPr>
                </a:tc>
                <a:tc rowSpan="2">
                  <a:txBody>
                    <a:bodyPr/>
                    <a:lstStyle/>
                    <a:p>
                      <a:pPr algn="ctr" fontAlgn="ctr"/>
                      <a:r>
                        <a:rPr lang="ru-RU" sz="800" b="1" i="0" u="none" strike="noStrike" dirty="0">
                          <a:solidFill>
                            <a:srgbClr val="000000"/>
                          </a:solidFill>
                          <a:effectLst/>
                          <a:latin typeface="Arial" panose="020B0604020202020204" pitchFamily="34" charset="0"/>
                          <a:cs typeface="Arial" panose="020B0604020202020204" pitchFamily="34" charset="0"/>
                        </a:rPr>
                        <a:t>Единицы измерения</a:t>
                      </a:r>
                      <a:endParaRPr lang="ru-RU" sz="800" b="1" i="0" u="none" strike="noStrike" dirty="0">
                        <a:solidFill>
                          <a:srgbClr val="000000"/>
                        </a:solidFill>
                        <a:effectLst/>
                        <a:latin typeface="Arial" panose="020B0604020202020204" pitchFamily="34" charset="0"/>
                      </a:endParaRPr>
                    </a:p>
                  </a:txBody>
                  <a:tcPr marL="9525" marR="9525" marT="9525" marB="0" anchor="ctr">
                    <a:solidFill>
                      <a:schemeClr val="accent1">
                        <a:lumMod val="60000"/>
                        <a:lumOff val="40000"/>
                      </a:schemeClr>
                    </a:solidFill>
                  </a:tcPr>
                </a:tc>
                <a:tc gridSpan="2">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Отчет</a:t>
                      </a:r>
                    </a:p>
                  </a:txBody>
                  <a:tcPr marL="9525" marR="9525" marT="9525" marB="0" anchor="ctr">
                    <a:solidFill>
                      <a:schemeClr val="accent1">
                        <a:lumMod val="60000"/>
                        <a:lumOff val="40000"/>
                      </a:schemeClr>
                    </a:solidFill>
                  </a:tcPr>
                </a:tc>
                <a:tc hMerge="1">
                  <a:txBody>
                    <a:bodyPr/>
                    <a:lstStyle/>
                    <a:p>
                      <a:endParaRPr lang="ru-RU"/>
                    </a:p>
                  </a:txBody>
                  <a:tcPr/>
                </a:tc>
                <a:tc>
                  <a:txBody>
                    <a:bodyPr/>
                    <a:lstStyle/>
                    <a:p>
                      <a:pPr marL="0" algn="ctr" defTabSz="914400" rtl="0" eaLnBrk="1" fontAlgn="ctr" latinLnBrk="0" hangingPunct="1"/>
                      <a:r>
                        <a:rPr lang="ru-RU" sz="800" b="1" i="0" u="none" strike="noStrike" kern="1200" dirty="0" smtClean="0">
                          <a:solidFill>
                            <a:srgbClr val="000000"/>
                          </a:solidFill>
                          <a:effectLst/>
                          <a:latin typeface="Arial" panose="020B0604020202020204" pitchFamily="34" charset="0"/>
                          <a:ea typeface="+mn-ea"/>
                          <a:cs typeface="Arial" panose="020B0604020202020204" pitchFamily="34" charset="0"/>
                        </a:rPr>
                        <a:t>План</a:t>
                      </a:r>
                      <a:endParaRPr lang="ru-RU" sz="8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solidFill>
                      <a:schemeClr val="accent1">
                        <a:lumMod val="60000"/>
                        <a:lumOff val="40000"/>
                      </a:schemeClr>
                    </a:solidFill>
                  </a:tcPr>
                </a:tc>
                <a:tc gridSpan="2">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2025</a:t>
                      </a:r>
                    </a:p>
                  </a:txBody>
                  <a:tcPr marL="9525" marR="9525" marT="9525" marB="0" anchor="ctr">
                    <a:solidFill>
                      <a:schemeClr val="accent1">
                        <a:lumMod val="60000"/>
                        <a:lumOff val="40000"/>
                      </a:schemeClr>
                    </a:solidFill>
                  </a:tcPr>
                </a:tc>
                <a:tc hMerge="1">
                  <a:txBody>
                    <a:bodyPr/>
                    <a:lstStyle/>
                    <a:p>
                      <a:endParaRPr lang="ru-RU"/>
                    </a:p>
                  </a:txBody>
                  <a:tcPr/>
                </a:tc>
                <a:tc gridSpan="2">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2026</a:t>
                      </a:r>
                    </a:p>
                  </a:txBody>
                  <a:tcPr marL="9525" marR="9525" marT="9525" marB="0" anchor="ctr">
                    <a:solidFill>
                      <a:schemeClr val="accent1">
                        <a:lumMod val="60000"/>
                        <a:lumOff val="40000"/>
                      </a:schemeClr>
                    </a:solidFill>
                  </a:tcPr>
                </a:tc>
                <a:tc hMerge="1">
                  <a:txBody>
                    <a:bodyPr/>
                    <a:lstStyle/>
                    <a:p>
                      <a:endParaRPr lang="ru-RU"/>
                    </a:p>
                  </a:txBody>
                  <a:tcPr/>
                </a:tc>
                <a:tc gridSpan="2">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2027</a:t>
                      </a:r>
                    </a:p>
                  </a:txBody>
                  <a:tcPr marL="9525" marR="9525" marT="9525" marB="0" anchor="ctr">
                    <a:solidFill>
                      <a:schemeClr val="accent1">
                        <a:lumMod val="60000"/>
                        <a:lumOff val="40000"/>
                      </a:schemeClr>
                    </a:solidFill>
                  </a:tcPr>
                </a:tc>
                <a:tc hMerge="1">
                  <a:txBody>
                    <a:bodyPr/>
                    <a:lstStyle/>
                    <a:p>
                      <a:endParaRPr lang="ru-RU"/>
                    </a:p>
                  </a:txBody>
                  <a:tcPr/>
                </a:tc>
                <a:extLst>
                  <a:ext uri="{0D108BD9-81ED-4DB2-BD59-A6C34878D82A}">
                    <a16:rowId xmlns:a16="http://schemas.microsoft.com/office/drawing/2014/main" val="774159088"/>
                  </a:ext>
                </a:extLst>
              </a:tr>
              <a:tr h="490991">
                <a:tc vMerge="1">
                  <a:txBody>
                    <a:bodyPr/>
                    <a:lstStyle/>
                    <a:p>
                      <a:endParaRPr lang="ru-RU"/>
                    </a:p>
                  </a:txBody>
                  <a:tcPr/>
                </a:tc>
                <a:tc vMerge="1">
                  <a:txBody>
                    <a:bodyPr/>
                    <a:lstStyle/>
                    <a:p>
                      <a:endParaRPr lang="ru-RU"/>
                    </a:p>
                  </a:txBody>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2022</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2023</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2024</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Прогноз вариант 1 (консервативный)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Прогноз вариант 2 (базовый)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1 (консервативный)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Прогноз вариант 2 (базовый)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1 (консервативный)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2 (базовый)</a:t>
                      </a:r>
                    </a:p>
                  </a:txBody>
                  <a:tcPr marL="9525" marR="9525" marT="9525" marB="0" anchor="ctr">
                    <a:solidFill>
                      <a:schemeClr val="accent1">
                        <a:lumMod val="60000"/>
                        <a:lumOff val="40000"/>
                      </a:schemeClr>
                    </a:solidFill>
                  </a:tcPr>
                </a:tc>
                <a:extLst>
                  <a:ext uri="{0D108BD9-81ED-4DB2-BD59-A6C34878D82A}">
                    <a16:rowId xmlns:a16="http://schemas.microsoft.com/office/drawing/2014/main" val="2863942336"/>
                  </a:ext>
                </a:extLst>
              </a:tr>
              <a:tr h="376005">
                <a:tc>
                  <a:txBody>
                    <a:bodyPr/>
                    <a:lstStyle/>
                    <a:p>
                      <a:pPr algn="l" fontAlgn="ctr"/>
                      <a:r>
                        <a:rPr lang="ru-RU" sz="800" b="1" i="0" u="none" strike="noStrike" baseline="0" dirty="0" smtClean="0">
                          <a:solidFill>
                            <a:srgbClr val="000000"/>
                          </a:solidFill>
                          <a:effectLst/>
                          <a:latin typeface="Arial" panose="020B0604020202020204" pitchFamily="34" charset="0"/>
                          <a:cs typeface="Arial" panose="020B0604020202020204" pitchFamily="34" charset="0"/>
                        </a:rPr>
                        <a:t>Демографические </a:t>
                      </a:r>
                      <a:r>
                        <a:rPr lang="ru-RU" sz="800" b="1" i="0" u="none" strike="noStrike" baseline="0" dirty="0">
                          <a:solidFill>
                            <a:srgbClr val="000000"/>
                          </a:solidFill>
                          <a:effectLst/>
                          <a:latin typeface="Arial" panose="020B0604020202020204" pitchFamily="34" charset="0"/>
                          <a:cs typeface="Arial" panose="020B0604020202020204" pitchFamily="34" charset="0"/>
                        </a:rPr>
                        <a:t>показатели</a:t>
                      </a:r>
                      <a:endParaRPr lang="ru-RU" sz="800" b="1" i="0" u="none" strike="noStrike" baseline="0"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a:solidFill>
                            <a:srgbClr val="000000"/>
                          </a:solidFill>
                          <a:effectLst/>
                          <a:latin typeface="Arial" panose="020B0604020202020204" pitchFamily="34" charset="0"/>
                          <a:cs typeface="Arial" panose="020B0604020202020204" pitchFamily="34" charset="0"/>
                        </a:rPr>
                        <a:t> </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baseline="0">
                          <a:solidFill>
                            <a:srgbClr val="000000"/>
                          </a:solidFill>
                          <a:effectLst/>
                          <a:latin typeface="Arial" panose="020B0604020202020204" pitchFamily="34" charset="0"/>
                          <a:cs typeface="Arial" panose="020B0604020202020204" pitchFamily="34" charset="0"/>
                        </a:rPr>
                        <a:t> </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baseline="0">
                          <a:solidFill>
                            <a:srgbClr val="000000"/>
                          </a:solidFill>
                          <a:effectLst/>
                          <a:latin typeface="Arial" panose="020B0604020202020204" pitchFamily="34" charset="0"/>
                          <a:cs typeface="Arial" panose="020B0604020202020204" pitchFamily="34" charset="0"/>
                        </a:rPr>
                        <a:t> </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baseline="0">
                          <a:solidFill>
                            <a:srgbClr val="000000"/>
                          </a:solidFill>
                          <a:effectLst/>
                          <a:latin typeface="Arial" panose="020B0604020202020204" pitchFamily="34" charset="0"/>
                          <a:cs typeface="Arial" panose="020B0604020202020204" pitchFamily="34" charset="0"/>
                        </a:rPr>
                        <a:t> </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baseline="0">
                          <a:solidFill>
                            <a:srgbClr val="000000"/>
                          </a:solidFill>
                          <a:effectLst/>
                          <a:latin typeface="Arial" panose="020B0604020202020204" pitchFamily="34" charset="0"/>
                          <a:cs typeface="Arial" panose="020B0604020202020204" pitchFamily="34" charset="0"/>
                        </a:rPr>
                        <a:t> </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baseline="0">
                          <a:solidFill>
                            <a:srgbClr val="000000"/>
                          </a:solidFill>
                          <a:effectLst/>
                          <a:latin typeface="Arial" panose="020B0604020202020204" pitchFamily="34" charset="0"/>
                          <a:cs typeface="Arial" panose="020B0604020202020204" pitchFamily="34" charset="0"/>
                        </a:rPr>
                        <a:t> </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baseline="0">
                          <a:solidFill>
                            <a:srgbClr val="000000"/>
                          </a:solidFill>
                          <a:effectLst/>
                          <a:latin typeface="Arial" panose="020B0604020202020204" pitchFamily="34" charset="0"/>
                          <a:cs typeface="Arial" panose="020B0604020202020204" pitchFamily="34" charset="0"/>
                        </a:rPr>
                        <a:t> </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baseline="0" dirty="0">
                          <a:solidFill>
                            <a:srgbClr val="000000"/>
                          </a:solidFill>
                          <a:effectLst/>
                          <a:latin typeface="Arial" panose="020B0604020202020204" pitchFamily="34" charset="0"/>
                          <a:cs typeface="Arial" panose="020B0604020202020204" pitchFamily="34" charset="0"/>
                        </a:rPr>
                        <a:t> </a:t>
                      </a:r>
                      <a:endParaRPr lang="ru-RU" sz="800" b="0" i="0" u="none" strike="noStrike" baseline="0" dirty="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baseline="0" dirty="0">
                          <a:solidFill>
                            <a:srgbClr val="000000"/>
                          </a:solidFill>
                          <a:effectLst/>
                          <a:latin typeface="Arial" panose="020B0604020202020204" pitchFamily="34" charset="0"/>
                          <a:cs typeface="Arial" panose="020B0604020202020204" pitchFamily="34" charset="0"/>
                        </a:rPr>
                        <a:t> </a:t>
                      </a:r>
                      <a:endParaRPr lang="ru-RU" sz="800" b="0" i="0" u="none" strike="noStrike" baseline="0" dirty="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baseline="0" dirty="0">
                          <a:solidFill>
                            <a:srgbClr val="000000"/>
                          </a:solidFill>
                          <a:effectLst/>
                          <a:latin typeface="Arial" panose="020B0604020202020204" pitchFamily="34" charset="0"/>
                          <a:cs typeface="Arial" panose="020B0604020202020204" pitchFamily="34" charset="0"/>
                        </a:rPr>
                        <a:t> </a:t>
                      </a:r>
                      <a:endParaRPr lang="ru-RU" sz="800" b="0" i="0" u="none" strike="noStrike" baseline="0"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054196774"/>
                  </a:ext>
                </a:extLst>
              </a:tr>
              <a:tr h="189402">
                <a:tc>
                  <a:txBody>
                    <a:bodyPr/>
                    <a:lstStyle/>
                    <a:p>
                      <a:pPr algn="l" fontAlgn="ctr"/>
                      <a:r>
                        <a:rPr lang="ru-RU" sz="800" b="0" i="0" u="none" strike="noStrike" baseline="0" dirty="0">
                          <a:solidFill>
                            <a:srgbClr val="000000"/>
                          </a:solidFill>
                          <a:effectLst/>
                          <a:latin typeface="Arial" panose="020B0604020202020204" pitchFamily="34" charset="0"/>
                          <a:cs typeface="Arial" panose="020B0604020202020204" pitchFamily="34" charset="0"/>
                        </a:rPr>
                        <a:t> Численность постоянного населения (на конец года)</a:t>
                      </a:r>
                      <a:endParaRPr lang="ru-RU" sz="800" b="0" i="0" u="none" strike="noStrike" baseline="0"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dirty="0">
                          <a:solidFill>
                            <a:srgbClr val="000000"/>
                          </a:solidFill>
                          <a:effectLst/>
                          <a:latin typeface="Arial" panose="020B0604020202020204" pitchFamily="34" charset="0"/>
                          <a:cs typeface="Arial" panose="020B0604020202020204" pitchFamily="34" charset="0"/>
                        </a:rPr>
                        <a:t>человек</a:t>
                      </a:r>
                      <a:endParaRPr lang="ru-RU" sz="800" b="0" i="0" u="none" strike="noStrike" baseline="0" dirty="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119 957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119 089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119 243</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120 785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120 838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122 306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122 414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122 864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123 060</a:t>
                      </a:r>
                    </a:p>
                  </a:txBody>
                  <a:tcPr marL="9525" marR="9525" marT="9525" marB="0" anchor="ctr"/>
                </a:tc>
                <a:extLst>
                  <a:ext uri="{0D108BD9-81ED-4DB2-BD59-A6C34878D82A}">
                    <a16:rowId xmlns:a16="http://schemas.microsoft.com/office/drawing/2014/main" val="3426044676"/>
                  </a:ext>
                </a:extLst>
              </a:tr>
              <a:tr h="188041">
                <a:tc>
                  <a:txBody>
                    <a:bodyPr/>
                    <a:lstStyle/>
                    <a:p>
                      <a:pPr algn="l" fontAlgn="ctr"/>
                      <a:r>
                        <a:rPr lang="ru-RU" sz="800" b="0" i="0" u="none" strike="noStrike" baseline="0" dirty="0">
                          <a:solidFill>
                            <a:srgbClr val="000000"/>
                          </a:solidFill>
                          <a:effectLst/>
                          <a:latin typeface="Arial" panose="020B0604020202020204" pitchFamily="34" charset="0"/>
                          <a:cs typeface="Arial" panose="020B0604020202020204" pitchFamily="34" charset="0"/>
                        </a:rPr>
                        <a:t>Число родившихся</a:t>
                      </a:r>
                      <a:endParaRPr lang="ru-RU" sz="800" b="0" i="0" u="none" strike="noStrike" baseline="0"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a:solidFill>
                            <a:srgbClr val="000000"/>
                          </a:solidFill>
                          <a:effectLst/>
                          <a:latin typeface="Arial" panose="020B0604020202020204" pitchFamily="34" charset="0"/>
                          <a:cs typeface="Arial" panose="020B0604020202020204" pitchFamily="34" charset="0"/>
                        </a:rPr>
                        <a:t>человек</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828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881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919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920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939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924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943</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925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944</a:t>
                      </a:r>
                    </a:p>
                  </a:txBody>
                  <a:tcPr marL="9525" marR="9525" marT="9525" marB="0" anchor="ctr"/>
                </a:tc>
                <a:extLst>
                  <a:ext uri="{0D108BD9-81ED-4DB2-BD59-A6C34878D82A}">
                    <a16:rowId xmlns:a16="http://schemas.microsoft.com/office/drawing/2014/main" val="3303530368"/>
                  </a:ext>
                </a:extLst>
              </a:tr>
              <a:tr h="370595">
                <a:tc>
                  <a:txBody>
                    <a:bodyPr/>
                    <a:lstStyle/>
                    <a:p>
                      <a:pPr algn="l" fontAlgn="ctr"/>
                      <a:r>
                        <a:rPr lang="ru-RU" sz="800" b="0" i="0" u="none" strike="noStrike" baseline="0">
                          <a:solidFill>
                            <a:srgbClr val="000000"/>
                          </a:solidFill>
                          <a:effectLst/>
                          <a:latin typeface="Arial" panose="020B0604020202020204" pitchFamily="34" charset="0"/>
                          <a:cs typeface="Arial" panose="020B0604020202020204" pitchFamily="34" charset="0"/>
                        </a:rPr>
                        <a:t>Общий коэффициент рождаемости</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a:solidFill>
                            <a:srgbClr val="000000"/>
                          </a:solidFill>
                          <a:effectLst/>
                          <a:latin typeface="Arial" panose="020B0604020202020204" pitchFamily="34" charset="0"/>
                          <a:cs typeface="Arial" panose="020B0604020202020204" pitchFamily="34" charset="0"/>
                        </a:rPr>
                        <a:t>число родившихся на 1000 человек населения</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6,9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7,4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7,7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7,7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7,8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7,6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7,8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7,5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7,7</a:t>
                      </a:r>
                    </a:p>
                  </a:txBody>
                  <a:tcPr marL="9525" marR="9525" marT="9525" marB="0" anchor="ctr"/>
                </a:tc>
                <a:extLst>
                  <a:ext uri="{0D108BD9-81ED-4DB2-BD59-A6C34878D82A}">
                    <a16:rowId xmlns:a16="http://schemas.microsoft.com/office/drawing/2014/main" val="1866926461"/>
                  </a:ext>
                </a:extLst>
              </a:tr>
              <a:tr h="208570">
                <a:tc>
                  <a:txBody>
                    <a:bodyPr/>
                    <a:lstStyle/>
                    <a:p>
                      <a:pPr algn="l" fontAlgn="ctr"/>
                      <a:r>
                        <a:rPr lang="ru-RU" sz="800" b="0" i="0" u="none" strike="noStrike" baseline="0">
                          <a:solidFill>
                            <a:srgbClr val="000000"/>
                          </a:solidFill>
                          <a:effectLst/>
                          <a:latin typeface="Arial" panose="020B0604020202020204" pitchFamily="34" charset="0"/>
                          <a:cs typeface="Arial" panose="020B0604020202020204" pitchFamily="34" charset="0"/>
                        </a:rPr>
                        <a:t> Число умерших</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a:solidFill>
                            <a:srgbClr val="000000"/>
                          </a:solidFill>
                          <a:effectLst/>
                          <a:latin typeface="Arial" panose="020B0604020202020204" pitchFamily="34" charset="0"/>
                          <a:cs typeface="Arial" panose="020B0604020202020204" pitchFamily="34" charset="0"/>
                        </a:rPr>
                        <a:t>человек</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1 078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1 051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1 122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1 106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1 073</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1 115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1 080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1 125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1 084</a:t>
                      </a:r>
                    </a:p>
                  </a:txBody>
                  <a:tcPr marL="9525" marR="9525" marT="9525" marB="0" anchor="ctr"/>
                </a:tc>
                <a:extLst>
                  <a:ext uri="{0D108BD9-81ED-4DB2-BD59-A6C34878D82A}">
                    <a16:rowId xmlns:a16="http://schemas.microsoft.com/office/drawing/2014/main" val="2863614157"/>
                  </a:ext>
                </a:extLst>
              </a:tr>
              <a:tr h="370440">
                <a:tc>
                  <a:txBody>
                    <a:bodyPr/>
                    <a:lstStyle/>
                    <a:p>
                      <a:pPr algn="l" fontAlgn="ctr"/>
                      <a:r>
                        <a:rPr lang="ru-RU" sz="800" b="0" i="0" u="none" strike="noStrike" baseline="0" dirty="0">
                          <a:solidFill>
                            <a:srgbClr val="000000"/>
                          </a:solidFill>
                          <a:effectLst/>
                          <a:latin typeface="Arial" panose="020B0604020202020204" pitchFamily="34" charset="0"/>
                          <a:cs typeface="Arial" panose="020B0604020202020204" pitchFamily="34" charset="0"/>
                        </a:rPr>
                        <a:t>Общий коэффициент смертности</a:t>
                      </a:r>
                      <a:endParaRPr lang="ru-RU" sz="800" b="0" i="0" u="none" strike="noStrike" baseline="0"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a:solidFill>
                            <a:srgbClr val="000000"/>
                          </a:solidFill>
                          <a:effectLst/>
                          <a:latin typeface="Arial" panose="020B0604020202020204" pitchFamily="34" charset="0"/>
                          <a:cs typeface="Arial" panose="020B0604020202020204" pitchFamily="34" charset="0"/>
                        </a:rPr>
                        <a:t>число умерших на 1000 человек населения</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8,9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9,2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8,8</a:t>
                      </a:r>
                    </a:p>
                  </a:txBody>
                  <a:tcPr marL="9525" marR="9525" marT="9525" marB="0" anchor="ctr"/>
                </a:tc>
                <a:extLst>
                  <a:ext uri="{0D108BD9-81ED-4DB2-BD59-A6C34878D82A}">
                    <a16:rowId xmlns:a16="http://schemas.microsoft.com/office/drawing/2014/main" val="1452794486"/>
                  </a:ext>
                </a:extLst>
              </a:tr>
              <a:tr h="283941">
                <a:tc>
                  <a:txBody>
                    <a:bodyPr/>
                    <a:lstStyle/>
                    <a:p>
                      <a:pPr algn="l" fontAlgn="ctr"/>
                      <a:r>
                        <a:rPr lang="ru-RU" sz="800" b="0" i="0" u="none" strike="noStrike" baseline="0">
                          <a:solidFill>
                            <a:srgbClr val="000000"/>
                          </a:solidFill>
                          <a:effectLst/>
                          <a:latin typeface="Arial" panose="020B0604020202020204" pitchFamily="34" charset="0"/>
                          <a:cs typeface="Arial" panose="020B0604020202020204" pitchFamily="34" charset="0"/>
                        </a:rPr>
                        <a:t> Естественный прирост (убыль) населения</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a:solidFill>
                            <a:srgbClr val="000000"/>
                          </a:solidFill>
                          <a:effectLst/>
                          <a:latin typeface="Arial" panose="020B0604020202020204" pitchFamily="34" charset="0"/>
                          <a:cs typeface="Arial" panose="020B0604020202020204" pitchFamily="34" charset="0"/>
                        </a:rPr>
                        <a:t>человек</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-250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-170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-203</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-186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-134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-191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-137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-140</a:t>
                      </a:r>
                    </a:p>
                  </a:txBody>
                  <a:tcPr marL="9525" marR="9525" marT="9525" marB="0" anchor="ctr"/>
                </a:tc>
                <a:extLst>
                  <a:ext uri="{0D108BD9-81ED-4DB2-BD59-A6C34878D82A}">
                    <a16:rowId xmlns:a16="http://schemas.microsoft.com/office/drawing/2014/main" val="1968676604"/>
                  </a:ext>
                </a:extLst>
              </a:tr>
              <a:tr h="250094">
                <a:tc>
                  <a:txBody>
                    <a:bodyPr/>
                    <a:lstStyle/>
                    <a:p>
                      <a:pPr algn="l" fontAlgn="ctr"/>
                      <a:r>
                        <a:rPr lang="ru-RU" sz="800" b="0" i="0" u="none" strike="noStrike" baseline="0">
                          <a:solidFill>
                            <a:srgbClr val="000000"/>
                          </a:solidFill>
                          <a:effectLst/>
                          <a:latin typeface="Arial" panose="020B0604020202020204" pitchFamily="34" charset="0"/>
                          <a:cs typeface="Arial" panose="020B0604020202020204" pitchFamily="34" charset="0"/>
                        </a:rPr>
                        <a:t> Коэффициент естественного прироста (убыли) населения</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a:solidFill>
                            <a:srgbClr val="000000"/>
                          </a:solidFill>
                          <a:effectLst/>
                          <a:latin typeface="Arial" panose="020B0604020202020204" pitchFamily="34" charset="0"/>
                          <a:cs typeface="Arial" panose="020B0604020202020204" pitchFamily="34" charset="0"/>
                        </a:rPr>
                        <a:t>на 1000 человек населения</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a:t>
                      </a:r>
                    </a:p>
                  </a:txBody>
                  <a:tcPr marL="9525" marR="9525" marT="9525" marB="0" anchor="ctr"/>
                </a:tc>
                <a:extLst>
                  <a:ext uri="{0D108BD9-81ED-4DB2-BD59-A6C34878D82A}">
                    <a16:rowId xmlns:a16="http://schemas.microsoft.com/office/drawing/2014/main" val="3720615212"/>
                  </a:ext>
                </a:extLst>
              </a:tr>
              <a:tr h="186160">
                <a:tc>
                  <a:txBody>
                    <a:bodyPr/>
                    <a:lstStyle/>
                    <a:p>
                      <a:pPr algn="l" fontAlgn="ctr"/>
                      <a:r>
                        <a:rPr lang="ru-RU" sz="800" b="0" i="0" u="none" strike="noStrike" baseline="0">
                          <a:solidFill>
                            <a:srgbClr val="000000"/>
                          </a:solidFill>
                          <a:effectLst/>
                          <a:latin typeface="Arial" panose="020B0604020202020204" pitchFamily="34" charset="0"/>
                          <a:cs typeface="Arial" panose="020B0604020202020204" pitchFamily="34" charset="0"/>
                        </a:rPr>
                        <a:t> Миграционный прирост (убыль) населения</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a:solidFill>
                            <a:srgbClr val="000000"/>
                          </a:solidFill>
                          <a:effectLst/>
                          <a:latin typeface="Arial" panose="020B0604020202020204" pitchFamily="34" charset="0"/>
                          <a:cs typeface="Arial" panose="020B0604020202020204" pitchFamily="34" charset="0"/>
                        </a:rPr>
                        <a:t>человек</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-1 535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-698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357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1 728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1 729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1 712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1 713</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758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786</a:t>
                      </a:r>
                    </a:p>
                  </a:txBody>
                  <a:tcPr marL="9525" marR="9525" marT="9525" marB="0" anchor="ctr"/>
                </a:tc>
                <a:extLst>
                  <a:ext uri="{0D108BD9-81ED-4DB2-BD59-A6C34878D82A}">
                    <a16:rowId xmlns:a16="http://schemas.microsoft.com/office/drawing/2014/main" val="3068271065"/>
                  </a:ext>
                </a:extLst>
              </a:tr>
              <a:tr h="172997">
                <a:tc>
                  <a:txBody>
                    <a:bodyPr/>
                    <a:lstStyle/>
                    <a:p>
                      <a:pPr algn="l" fontAlgn="ctr"/>
                      <a:r>
                        <a:rPr lang="ru-RU" sz="800" b="0" i="0" u="none" strike="noStrike" baseline="0">
                          <a:solidFill>
                            <a:srgbClr val="000000"/>
                          </a:solidFill>
                          <a:effectLst/>
                          <a:latin typeface="Arial" panose="020B0604020202020204" pitchFamily="34" charset="0"/>
                          <a:cs typeface="Arial" panose="020B0604020202020204" pitchFamily="34" charset="0"/>
                        </a:rPr>
                        <a:t>Общий прирост населения</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a:solidFill>
                            <a:srgbClr val="000000"/>
                          </a:solidFill>
                          <a:effectLst/>
                          <a:latin typeface="Arial" panose="020B0604020202020204" pitchFamily="34" charset="0"/>
                          <a:cs typeface="Arial" panose="020B0604020202020204" pitchFamily="34" charset="0"/>
                        </a:rPr>
                        <a:t>человек</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-1 785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-868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154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1 542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1 595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1 521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1 576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558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646</a:t>
                      </a:r>
                    </a:p>
                  </a:txBody>
                  <a:tcPr marL="9525" marR="9525" marT="9525" marB="0" anchor="ctr"/>
                </a:tc>
                <a:extLst>
                  <a:ext uri="{0D108BD9-81ED-4DB2-BD59-A6C34878D82A}">
                    <a16:rowId xmlns:a16="http://schemas.microsoft.com/office/drawing/2014/main" val="1893767417"/>
                  </a:ext>
                </a:extLst>
              </a:tr>
              <a:tr h="355378">
                <a:tc>
                  <a:txBody>
                    <a:bodyPr/>
                    <a:lstStyle/>
                    <a:p>
                      <a:pPr algn="l" fontAlgn="ctr"/>
                      <a:r>
                        <a:rPr lang="ru-RU" sz="800" b="0" i="0" u="none" strike="noStrike" baseline="0">
                          <a:solidFill>
                            <a:srgbClr val="000000"/>
                          </a:solidFill>
                          <a:effectLst/>
                          <a:latin typeface="Arial" panose="020B0604020202020204" pitchFamily="34" charset="0"/>
                          <a:cs typeface="Arial" panose="020B0604020202020204" pitchFamily="34" charset="0"/>
                        </a:rPr>
                        <a:t>Численность постоянного населения (среднегодовая)</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a:solidFill>
                            <a:srgbClr val="000000"/>
                          </a:solidFill>
                          <a:effectLst/>
                          <a:latin typeface="Arial" panose="020B0604020202020204" pitchFamily="34" charset="0"/>
                          <a:cs typeface="Arial" panose="020B0604020202020204" pitchFamily="34" charset="0"/>
                        </a:rPr>
                        <a:t>человек</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120 849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119 523</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119 166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120 014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120 041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121 546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121 626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122 585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122 737</a:t>
                      </a:r>
                    </a:p>
                  </a:txBody>
                  <a:tcPr marL="9525" marR="9525" marT="9525" marB="0" anchor="ctr"/>
                </a:tc>
                <a:extLst>
                  <a:ext uri="{0D108BD9-81ED-4DB2-BD59-A6C34878D82A}">
                    <a16:rowId xmlns:a16="http://schemas.microsoft.com/office/drawing/2014/main" val="3815124970"/>
                  </a:ext>
                </a:extLst>
              </a:tr>
              <a:tr h="118140">
                <a:tc>
                  <a:txBody>
                    <a:bodyPr/>
                    <a:lstStyle/>
                    <a:p>
                      <a:pPr algn="l" fontAlgn="ctr"/>
                      <a:r>
                        <a:rPr lang="ru-RU" sz="800" b="1" i="0" u="none" strike="noStrike" dirty="0" smtClean="0">
                          <a:solidFill>
                            <a:srgbClr val="000000"/>
                          </a:solidFill>
                          <a:effectLst/>
                          <a:latin typeface="Arial" panose="020B0604020202020204" pitchFamily="34" charset="0"/>
                          <a:cs typeface="Arial" panose="020B0604020202020204" pitchFamily="34" charset="0"/>
                        </a:rPr>
                        <a:t>Строительство</a:t>
                      </a:r>
                      <a:endParaRPr lang="ru-RU" sz="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994916241"/>
                  </a:ext>
                </a:extLst>
              </a:tr>
              <a:tr h="177195">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Объем жилищного строительства</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тыс. кв. м общей площади</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24,51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132,99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10,00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30,60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39,52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23,00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30,31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40,00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55,24</a:t>
                      </a:r>
                    </a:p>
                  </a:txBody>
                  <a:tcPr marL="9525" marR="9525" marT="9525" marB="0" anchor="ctr"/>
                </a:tc>
                <a:extLst>
                  <a:ext uri="{0D108BD9-81ED-4DB2-BD59-A6C34878D82A}">
                    <a16:rowId xmlns:a16="http://schemas.microsoft.com/office/drawing/2014/main" val="3990522587"/>
                  </a:ext>
                </a:extLst>
              </a:tr>
              <a:tr h="152430">
                <a:tc>
                  <a:txBody>
                    <a:bodyPr/>
                    <a:lstStyle/>
                    <a:p>
                      <a:pPr algn="l" fontAlgn="ctr"/>
                      <a:r>
                        <a:rPr lang="ru-RU" sz="800" b="0" i="0" u="none" strike="noStrike">
                          <a:solidFill>
                            <a:srgbClr val="000000"/>
                          </a:solidFill>
                          <a:effectLst/>
                          <a:latin typeface="Arial" panose="020B0604020202020204" pitchFamily="34" charset="0"/>
                          <a:cs typeface="Arial" panose="020B0604020202020204" pitchFamily="34" charset="0"/>
                        </a:rPr>
                        <a:t>в том числе:</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68580" marR="68580" marT="0"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68580" marR="68580" marT="0"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68580" marR="68580" marT="0"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68580" marR="68580" marT="0"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68580" marR="68580" marT="0"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68580" marR="68580" marT="0"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68580" marR="68580" marT="0"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68580" marR="68580" marT="0"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68580" marR="68580" marT="0" marB="0" anchor="ctr"/>
                </a:tc>
                <a:extLst>
                  <a:ext uri="{0D108BD9-81ED-4DB2-BD59-A6C34878D82A}">
                    <a16:rowId xmlns:a16="http://schemas.microsoft.com/office/drawing/2014/main" val="3588167695"/>
                  </a:ext>
                </a:extLst>
              </a:tr>
              <a:tr h="355378">
                <a:tc>
                  <a:txBody>
                    <a:bodyPr/>
                    <a:lstStyle/>
                    <a:p>
                      <a:pPr algn="l" fontAlgn="ctr"/>
                      <a:r>
                        <a:rPr lang="ru-RU" sz="800" b="0" i="0" u="none" strike="noStrike">
                          <a:solidFill>
                            <a:srgbClr val="000000"/>
                          </a:solidFill>
                          <a:effectLst/>
                          <a:latin typeface="Arial" panose="020B0604020202020204" pitchFamily="34" charset="0"/>
                          <a:cs typeface="Arial" panose="020B0604020202020204" pitchFamily="34" charset="0"/>
                        </a:rPr>
                        <a:t> Ввод общей площади жилых домов, построенных населением</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тыс. кв. м общей площади</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17,11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14,92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10,00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7,00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13,00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14,00</a:t>
                      </a:r>
                    </a:p>
                  </a:txBody>
                  <a:tcPr marL="9525" marR="9525" marT="9525" marB="0" anchor="ctr"/>
                </a:tc>
                <a:extLst>
                  <a:ext uri="{0D108BD9-81ED-4DB2-BD59-A6C34878D82A}">
                    <a16:rowId xmlns:a16="http://schemas.microsoft.com/office/drawing/2014/main" val="4128681483"/>
                  </a:ext>
                </a:extLst>
              </a:tr>
              <a:tr h="355378">
                <a:tc>
                  <a:txBody>
                    <a:bodyPr/>
                    <a:lstStyle/>
                    <a:p>
                      <a:pPr algn="l" fontAlgn="ctr"/>
                      <a:r>
                        <a:rPr lang="ru-RU" sz="800" b="0" i="0" u="none" strike="noStrike">
                          <a:solidFill>
                            <a:srgbClr val="000000"/>
                          </a:solidFill>
                          <a:effectLst/>
                          <a:latin typeface="Arial" panose="020B0604020202020204" pitchFamily="34" charset="0"/>
                          <a:cs typeface="Arial" panose="020B0604020202020204" pitchFamily="34" charset="0"/>
                        </a:rPr>
                        <a:t> ввод жилья в многоквартирных жилых домах</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тыс. кв. м общей площади</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7,40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118,07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23,60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28,52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15,00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17,31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31,00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41,24</a:t>
                      </a:r>
                    </a:p>
                  </a:txBody>
                  <a:tcPr marL="9525" marR="9525" marT="9525" marB="0" anchor="ctr"/>
                </a:tc>
                <a:extLst>
                  <a:ext uri="{0D108BD9-81ED-4DB2-BD59-A6C34878D82A}">
                    <a16:rowId xmlns:a16="http://schemas.microsoft.com/office/drawing/2014/main" val="1959896383"/>
                  </a:ext>
                </a:extLst>
              </a:tr>
              <a:tr h="355378">
                <a:tc>
                  <a:txBody>
                    <a:bodyPr/>
                    <a:lstStyle/>
                    <a:p>
                      <a:pPr algn="l" fontAlgn="ctr"/>
                      <a:r>
                        <a:rPr lang="ru-RU" sz="800" b="0" i="0" u="none" strike="noStrike">
                          <a:solidFill>
                            <a:srgbClr val="000000"/>
                          </a:solidFill>
                          <a:effectLst/>
                          <a:latin typeface="Arial" panose="020B0604020202020204" pitchFamily="34" charset="0"/>
                          <a:cs typeface="Arial" panose="020B0604020202020204" pitchFamily="34" charset="0"/>
                        </a:rPr>
                        <a:t>Уровень обеспеченности населения жильем (на конец года)</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кв. м на человека</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31,41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32,62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32,66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32,49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32,55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32,28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32,38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32,46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32,66</a:t>
                      </a:r>
                    </a:p>
                  </a:txBody>
                  <a:tcPr marL="9525" marR="9525" marT="9525" marB="0" anchor="ctr"/>
                </a:tc>
                <a:extLst>
                  <a:ext uri="{0D108BD9-81ED-4DB2-BD59-A6C34878D82A}">
                    <a16:rowId xmlns:a16="http://schemas.microsoft.com/office/drawing/2014/main" val="1696624434"/>
                  </a:ext>
                </a:extLst>
              </a:tr>
              <a:tr h="355378">
                <a:tc>
                  <a:txBody>
                    <a:bodyPr/>
                    <a:lstStyle/>
                    <a:p>
                      <a:pPr algn="l" fontAlgn="ctr"/>
                      <a:r>
                        <a:rPr lang="ru-RU" sz="800" b="0" i="0" u="none" strike="noStrike">
                          <a:solidFill>
                            <a:srgbClr val="000000"/>
                          </a:solidFill>
                          <a:effectLst/>
                          <a:latin typeface="Arial" panose="020B0604020202020204" pitchFamily="34" charset="0"/>
                          <a:cs typeface="Arial" panose="020B0604020202020204" pitchFamily="34" charset="0"/>
                        </a:rPr>
                        <a:t>Жилищный фонд на конец года</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тыс. кв. м</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3 767,6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3 884,1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3 894,1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3 924,7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3 933,6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3 947,7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3 963,9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3 987,7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4 019,2</a:t>
                      </a:r>
                    </a:p>
                  </a:txBody>
                  <a:tcPr marL="9525" marR="9525" marT="9525" marB="0" anchor="ctr"/>
                </a:tc>
                <a:extLst>
                  <a:ext uri="{0D108BD9-81ED-4DB2-BD59-A6C34878D82A}">
                    <a16:rowId xmlns:a16="http://schemas.microsoft.com/office/drawing/2014/main" val="4290672952"/>
                  </a:ext>
                </a:extLst>
              </a:tr>
            </a:tbl>
          </a:graphicData>
        </a:graphic>
      </p:graphicFrame>
    </p:spTree>
    <p:extLst>
      <p:ext uri="{BB962C8B-B14F-4D97-AF65-F5344CB8AC3E}">
        <p14:creationId xmlns:p14="http://schemas.microsoft.com/office/powerpoint/2010/main" val="8990808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50</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F7D9A0F3-2C76-4FAE-B17A-41FE97BE793E}"/>
              </a:ext>
            </a:extLst>
          </p:cNvPr>
          <p:cNvGraphicFramePr>
            <a:graphicFrameLocks noGrp="1"/>
          </p:cNvGraphicFramePr>
          <p:nvPr>
            <p:ph idx="1"/>
            <p:extLst/>
          </p:nvPr>
        </p:nvGraphicFramePr>
        <p:xfrm>
          <a:off x="336884" y="918025"/>
          <a:ext cx="11450727" cy="5472069"/>
        </p:xfrm>
        <a:graphic>
          <a:graphicData uri="http://schemas.openxmlformats.org/drawingml/2006/table">
            <a:tbl>
              <a:tblPr>
                <a:tableStyleId>{5C22544A-7EE6-4342-B048-85BDC9FD1C3A}</a:tableStyleId>
              </a:tblPr>
              <a:tblGrid>
                <a:gridCol w="545792">
                  <a:extLst>
                    <a:ext uri="{9D8B030D-6E8A-4147-A177-3AD203B41FA5}">
                      <a16:colId xmlns:a16="http://schemas.microsoft.com/office/drawing/2014/main" val="3842377929"/>
                    </a:ext>
                  </a:extLst>
                </a:gridCol>
                <a:gridCol w="2996133">
                  <a:extLst>
                    <a:ext uri="{9D8B030D-6E8A-4147-A177-3AD203B41FA5}">
                      <a16:colId xmlns:a16="http://schemas.microsoft.com/office/drawing/2014/main" val="786461358"/>
                    </a:ext>
                  </a:extLst>
                </a:gridCol>
                <a:gridCol w="1389869">
                  <a:extLst>
                    <a:ext uri="{9D8B030D-6E8A-4147-A177-3AD203B41FA5}">
                      <a16:colId xmlns:a16="http://schemas.microsoft.com/office/drawing/2014/main" val="2745952881"/>
                    </a:ext>
                  </a:extLst>
                </a:gridCol>
                <a:gridCol w="735286">
                  <a:extLst>
                    <a:ext uri="{9D8B030D-6E8A-4147-A177-3AD203B41FA5}">
                      <a16:colId xmlns:a16="http://schemas.microsoft.com/office/drawing/2014/main" val="560446790"/>
                    </a:ext>
                  </a:extLst>
                </a:gridCol>
                <a:gridCol w="827853">
                  <a:extLst>
                    <a:ext uri="{9D8B030D-6E8A-4147-A177-3AD203B41FA5}">
                      <a16:colId xmlns:a16="http://schemas.microsoft.com/office/drawing/2014/main" val="2364671680"/>
                    </a:ext>
                  </a:extLst>
                </a:gridCol>
                <a:gridCol w="982427">
                  <a:extLst>
                    <a:ext uri="{9D8B030D-6E8A-4147-A177-3AD203B41FA5}">
                      <a16:colId xmlns:a16="http://schemas.microsoft.com/office/drawing/2014/main" val="3582335224"/>
                    </a:ext>
                  </a:extLst>
                </a:gridCol>
                <a:gridCol w="960593">
                  <a:extLst>
                    <a:ext uri="{9D8B030D-6E8A-4147-A177-3AD203B41FA5}">
                      <a16:colId xmlns:a16="http://schemas.microsoft.com/office/drawing/2014/main" val="934348030"/>
                    </a:ext>
                  </a:extLst>
                </a:gridCol>
                <a:gridCol w="1058838">
                  <a:extLst>
                    <a:ext uri="{9D8B030D-6E8A-4147-A177-3AD203B41FA5}">
                      <a16:colId xmlns:a16="http://schemas.microsoft.com/office/drawing/2014/main" val="2435124235"/>
                    </a:ext>
                  </a:extLst>
                </a:gridCol>
                <a:gridCol w="960593">
                  <a:extLst>
                    <a:ext uri="{9D8B030D-6E8A-4147-A177-3AD203B41FA5}">
                      <a16:colId xmlns:a16="http://schemas.microsoft.com/office/drawing/2014/main" val="3003711492"/>
                    </a:ext>
                  </a:extLst>
                </a:gridCol>
                <a:gridCol w="993343">
                  <a:extLst>
                    <a:ext uri="{9D8B030D-6E8A-4147-A177-3AD203B41FA5}">
                      <a16:colId xmlns:a16="http://schemas.microsoft.com/office/drawing/2014/main" val="2769860134"/>
                    </a:ext>
                  </a:extLst>
                </a:gridCol>
              </a:tblGrid>
              <a:tr h="391189">
                <a:tc>
                  <a:txBody>
                    <a:bodyPr/>
                    <a:lstStyle/>
                    <a:p>
                      <a:pPr algn="ctr" fontAlgn="ctr"/>
                      <a:r>
                        <a:rPr lang="ru-RU" sz="1050" u="none" strike="noStrike" kern="1200" dirty="0">
                          <a:solidFill>
                            <a:schemeClr val="tx1"/>
                          </a:solidFill>
                          <a:effectLst/>
                          <a:latin typeface="+mn-lt"/>
                          <a:ea typeface="+mn-ea"/>
                          <a:cs typeface="+mn-cs"/>
                        </a:rPr>
                        <a:t>№ п/п</a:t>
                      </a:r>
                    </a:p>
                  </a:txBody>
                  <a:tcPr marL="3726" marR="3726" marT="3726"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3726" marR="3726" marT="3726"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3726" marR="3726" marT="3726" marB="0" anchor="ctr"/>
                </a:tc>
                <a:tc>
                  <a:txBody>
                    <a:bodyPr/>
                    <a:lstStyle/>
                    <a:p>
                      <a:pPr algn="ctr" fontAlgn="ctr"/>
                      <a:r>
                        <a:rPr lang="ru-RU" sz="1050" u="none" strike="noStrike" kern="1200" dirty="0">
                          <a:solidFill>
                            <a:schemeClr val="tx1"/>
                          </a:solidFill>
                          <a:effectLst/>
                          <a:latin typeface="+mn-lt"/>
                          <a:ea typeface="+mn-ea"/>
                          <a:cs typeface="+mn-cs"/>
                        </a:rPr>
                        <a:t>Единица измерения</a:t>
                      </a:r>
                    </a:p>
                  </a:txBody>
                  <a:tcPr marL="3726" marR="3726" marT="3726" marB="0" anchor="ctr"/>
                </a:tc>
                <a:tc>
                  <a:txBody>
                    <a:bodyPr/>
                    <a:lstStyle/>
                    <a:p>
                      <a:pPr algn="ctr" fontAlgn="ctr"/>
                      <a:r>
                        <a:rPr lang="ru-RU" sz="1050" u="none" strike="noStrike" kern="1200" dirty="0">
                          <a:solidFill>
                            <a:schemeClr val="tx1"/>
                          </a:solidFill>
                          <a:effectLst/>
                          <a:latin typeface="+mn-lt"/>
                          <a:ea typeface="+mn-ea"/>
                          <a:cs typeface="+mn-cs"/>
                        </a:rPr>
                        <a:t>Базовое значение</a:t>
                      </a:r>
                    </a:p>
                  </a:txBody>
                  <a:tcPr marL="3726" marR="3726" marT="3726" marB="0" anchor="ctr"/>
                </a:tc>
                <a:tc>
                  <a:txBody>
                    <a:bodyPr/>
                    <a:lstStyle/>
                    <a:p>
                      <a:pPr algn="ctr" fontAlgn="ctr"/>
                      <a:r>
                        <a:rPr lang="ru-RU" sz="1050" u="none" strike="noStrike" kern="1200" dirty="0">
                          <a:solidFill>
                            <a:schemeClr val="tx1"/>
                          </a:solidFill>
                          <a:effectLst/>
                          <a:latin typeface="+mn-lt"/>
                          <a:ea typeface="+mn-ea"/>
                          <a:cs typeface="+mn-cs"/>
                        </a:rPr>
                        <a:t>Достигнутое</a:t>
                      </a:r>
                    </a:p>
                    <a:p>
                      <a:pPr algn="ctr" fontAlgn="ct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3726" marR="3726" marT="3726"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1598058422"/>
                  </a:ext>
                </a:extLst>
              </a:tr>
              <a:tr h="557258">
                <a:tc>
                  <a:txBody>
                    <a:bodyPr/>
                    <a:lstStyle/>
                    <a:p>
                      <a:pPr algn="ctr" fontAlgn="ctr"/>
                      <a:r>
                        <a:rPr lang="ru-RU" sz="1050" u="none" strike="noStrike" kern="1200" dirty="0" smtClean="0">
                          <a:solidFill>
                            <a:schemeClr val="tx1"/>
                          </a:solidFill>
                          <a:effectLst/>
                          <a:latin typeface="+mn-lt"/>
                          <a:ea typeface="+mn-ea"/>
                          <a:cs typeface="+mn-cs"/>
                        </a:rPr>
                        <a:t>15.</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l" fontAlgn="ctr"/>
                      <a:r>
                        <a:rPr lang="ru-RU" sz="1050" u="none" strike="noStrike" kern="1200" dirty="0" smtClean="0">
                          <a:solidFill>
                            <a:schemeClr val="tx1"/>
                          </a:solidFill>
                          <a:effectLst/>
                          <a:latin typeface="+mn-lt"/>
                          <a:ea typeface="+mn-ea"/>
                          <a:cs typeface="+mn-cs"/>
                        </a:rPr>
                        <a:t>Количество СО НКО, которым оказана поддержка органами местного самоуправления в сфере  культуры</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3195029689"/>
                  </a:ext>
                </a:extLst>
              </a:tr>
              <a:tr h="516165">
                <a:tc>
                  <a:txBody>
                    <a:bodyPr/>
                    <a:lstStyle/>
                    <a:p>
                      <a:pPr algn="ctr" fontAlgn="ctr"/>
                      <a:r>
                        <a:rPr lang="ru-RU" sz="1050" u="none" strike="noStrike" kern="1200" dirty="0" smtClean="0">
                          <a:solidFill>
                            <a:schemeClr val="tx1"/>
                          </a:solidFill>
                          <a:effectLst/>
                          <a:latin typeface="+mn-lt"/>
                          <a:ea typeface="+mn-ea"/>
                          <a:cs typeface="+mn-cs"/>
                        </a:rPr>
                        <a:t>16.</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l" fontAlgn="t"/>
                      <a:r>
                        <a:rPr lang="ru-RU" sz="1050" u="none" strike="noStrike" kern="1200" dirty="0">
                          <a:solidFill>
                            <a:schemeClr val="tx1"/>
                          </a:solidFill>
                          <a:effectLst/>
                          <a:latin typeface="+mn-lt"/>
                          <a:ea typeface="+mn-ea"/>
                          <a:cs typeface="+mn-cs"/>
                        </a:rPr>
                        <a:t>Количество СО НКО, которым оказана поддержка органами местного самоуправления  в сфере физической культуры и спорта</a:t>
                      </a:r>
                    </a:p>
                  </a:txBody>
                  <a:tcPr marL="9525" marR="9525" marT="9525" marB="0"/>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033167506"/>
                  </a:ext>
                </a:extLst>
              </a:tr>
              <a:tr h="509751">
                <a:tc>
                  <a:txBody>
                    <a:bodyPr/>
                    <a:lstStyle/>
                    <a:p>
                      <a:pPr algn="ctr" fontAlgn="ctr"/>
                      <a:r>
                        <a:rPr lang="ru-RU" sz="1050" u="none" strike="noStrike" kern="1200" dirty="0" smtClean="0">
                          <a:solidFill>
                            <a:schemeClr val="tx1"/>
                          </a:solidFill>
                          <a:effectLst/>
                          <a:latin typeface="+mn-lt"/>
                          <a:ea typeface="+mn-ea"/>
                          <a:cs typeface="+mn-cs"/>
                        </a:rPr>
                        <a:t>17.</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l" fontAlgn="ctr"/>
                      <a:r>
                        <a:rPr lang="ru-RU" sz="1050" u="none" strike="noStrike" kern="1200" dirty="0" smtClean="0">
                          <a:solidFill>
                            <a:schemeClr val="tx1"/>
                          </a:solidFill>
                          <a:effectLst/>
                          <a:latin typeface="+mn-lt"/>
                          <a:ea typeface="+mn-ea"/>
                          <a:cs typeface="+mn-cs"/>
                        </a:rPr>
                        <a:t>Количество СО НКО, которым оказана поддержка органами местного самоуправления в сфере образования</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9</a:t>
                      </a:r>
                    </a:p>
                  </a:txBody>
                  <a:tcPr marL="9525" marR="9525" marT="9525" marB="0" anchor="ctr"/>
                </a:tc>
                <a:extLst>
                  <a:ext uri="{0D108BD9-81ED-4DB2-BD59-A6C34878D82A}">
                    <a16:rowId xmlns:a16="http://schemas.microsoft.com/office/drawing/2014/main" val="1178643019"/>
                  </a:ext>
                </a:extLst>
              </a:tr>
              <a:tr h="509751">
                <a:tc>
                  <a:txBody>
                    <a:bodyPr/>
                    <a:lstStyle/>
                    <a:p>
                      <a:pPr algn="ctr" fontAlgn="ctr"/>
                      <a:r>
                        <a:rPr lang="ru-RU" sz="1050" u="none" strike="noStrike" kern="1200" dirty="0" smtClean="0">
                          <a:solidFill>
                            <a:schemeClr val="tx1"/>
                          </a:solidFill>
                          <a:effectLst/>
                          <a:latin typeface="+mn-lt"/>
                          <a:ea typeface="+mn-ea"/>
                          <a:cs typeface="+mn-cs"/>
                        </a:rPr>
                        <a:t>18.</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l" fontAlgn="ctr"/>
                      <a:r>
                        <a:rPr lang="ru-RU" sz="1050" u="none" strike="noStrike" kern="1200" dirty="0" smtClean="0">
                          <a:solidFill>
                            <a:schemeClr val="tx1"/>
                          </a:solidFill>
                          <a:effectLst/>
                          <a:latin typeface="+mn-lt"/>
                          <a:ea typeface="+mn-ea"/>
                          <a:cs typeface="+mn-cs"/>
                        </a:rPr>
                        <a:t>Количество СО НКО, которым оказана поддержка органами местного самоуправления  в сфере охраны здоровья</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3578067030"/>
                  </a:ext>
                </a:extLst>
              </a:tr>
              <a:tr h="678295">
                <a:tc>
                  <a:txBody>
                    <a:bodyPr/>
                    <a:lstStyle/>
                    <a:p>
                      <a:pPr algn="ctr" fontAlgn="ctr"/>
                      <a:r>
                        <a:rPr lang="ru-RU" sz="1050" u="none" strike="noStrike" kern="1200" dirty="0">
                          <a:solidFill>
                            <a:schemeClr val="tx1"/>
                          </a:solidFill>
                          <a:effectLst/>
                          <a:latin typeface="+mn-lt"/>
                          <a:ea typeface="+mn-ea"/>
                          <a:cs typeface="+mn-cs"/>
                        </a:rPr>
                        <a:t> </a:t>
                      </a:r>
                      <a:r>
                        <a:rPr lang="ru-RU" sz="1050" u="none" strike="noStrike" kern="1200" dirty="0" smtClean="0">
                          <a:solidFill>
                            <a:schemeClr val="tx1"/>
                          </a:solidFill>
                          <a:effectLst/>
                          <a:latin typeface="+mn-lt"/>
                          <a:ea typeface="+mn-ea"/>
                          <a:cs typeface="+mn-cs"/>
                        </a:rPr>
                        <a:t>19.</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l" fontAlgn="ctr"/>
                      <a:r>
                        <a:rPr lang="ru-RU" sz="1050" u="none" strike="noStrike" kern="1200" dirty="0" smtClean="0">
                          <a:solidFill>
                            <a:schemeClr val="tx1"/>
                          </a:solidFill>
                          <a:effectLst/>
                          <a:latin typeface="+mn-lt"/>
                          <a:ea typeface="+mn-ea"/>
                          <a:cs typeface="+mn-cs"/>
                        </a:rPr>
                        <a:t>Доля расходов бюджета муниципального образования Московской области на социальную сферу, направляемых на предоставление субсидий СО НКО в сфере социальной защиты населения</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0,22</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0,22</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0,22</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0,22</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0,22</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0,22</a:t>
                      </a:r>
                    </a:p>
                  </a:txBody>
                  <a:tcPr marL="9525" marR="9525" marT="9525" marB="0" anchor="ctr"/>
                </a:tc>
                <a:extLst>
                  <a:ext uri="{0D108BD9-81ED-4DB2-BD59-A6C34878D82A}">
                    <a16:rowId xmlns:a16="http://schemas.microsoft.com/office/drawing/2014/main" val="105212803"/>
                  </a:ext>
                </a:extLst>
              </a:tr>
              <a:tr h="710155">
                <a:tc>
                  <a:txBody>
                    <a:bodyPr/>
                    <a:lstStyle/>
                    <a:p>
                      <a:pPr algn="ctr" fontAlgn="ctr"/>
                      <a:r>
                        <a:rPr lang="ru-RU" sz="1050" u="none" strike="noStrike" kern="1200" dirty="0" smtClean="0">
                          <a:solidFill>
                            <a:schemeClr val="tx1"/>
                          </a:solidFill>
                          <a:effectLst/>
                          <a:latin typeface="+mn-lt"/>
                          <a:ea typeface="+mn-ea"/>
                          <a:cs typeface="+mn-cs"/>
                        </a:rPr>
                        <a:t>20.</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l" fontAlgn="b"/>
                      <a:r>
                        <a:rPr lang="ru-RU" sz="1050" u="none" strike="noStrike" kern="1200" dirty="0" smtClean="0">
                          <a:solidFill>
                            <a:schemeClr val="tx1"/>
                          </a:solidFill>
                          <a:effectLst/>
                          <a:latin typeface="+mn-lt"/>
                          <a:ea typeface="+mn-ea"/>
                          <a:cs typeface="+mn-cs"/>
                        </a:rPr>
                        <a:t>Доля расходов бюджета муниципального образования Московской области на социальную сферу, направляемых на предоставление субсидий СО НКО в сфере образования</a:t>
                      </a:r>
                      <a:endParaRPr lang="ru-RU" sz="1050" u="none" strike="noStrike" kern="1200" dirty="0">
                        <a:solidFill>
                          <a:schemeClr val="tx1"/>
                        </a:solidFill>
                        <a:effectLst/>
                        <a:latin typeface="+mn-lt"/>
                        <a:ea typeface="+mn-ea"/>
                        <a:cs typeface="+mn-cs"/>
                      </a:endParaRPr>
                    </a:p>
                  </a:txBody>
                  <a:tcPr marL="3726" marR="3726" marT="3726" marB="0"/>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0,25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0,25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0,25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0,25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0,25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0,25</a:t>
                      </a:r>
                    </a:p>
                  </a:txBody>
                  <a:tcPr marL="9525" marR="9525" marT="9525" marB="0" anchor="ctr"/>
                </a:tc>
                <a:extLst>
                  <a:ext uri="{0D108BD9-81ED-4DB2-BD59-A6C34878D82A}">
                    <a16:rowId xmlns:a16="http://schemas.microsoft.com/office/drawing/2014/main" val="1533482390"/>
                  </a:ext>
                </a:extLst>
              </a:tr>
              <a:tr h="825777">
                <a:tc>
                  <a:txBody>
                    <a:bodyPr/>
                    <a:lstStyle/>
                    <a:p>
                      <a:pPr algn="ctr" fontAlgn="ctr"/>
                      <a:r>
                        <a:rPr lang="ru-RU" sz="1050" u="none" strike="noStrike" kern="1200" dirty="0" smtClean="0">
                          <a:solidFill>
                            <a:schemeClr val="tx1"/>
                          </a:solidFill>
                          <a:effectLst/>
                          <a:latin typeface="+mn-lt"/>
                          <a:ea typeface="+mn-ea"/>
                          <a:cs typeface="+mn-cs"/>
                        </a:rPr>
                        <a:t>21.</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l" fontAlgn="ctr"/>
                      <a:r>
                        <a:rPr lang="ru-RU" sz="1050" u="none" strike="noStrike" kern="1200" dirty="0" smtClean="0">
                          <a:solidFill>
                            <a:schemeClr val="tx1"/>
                          </a:solidFill>
                          <a:effectLst/>
                          <a:latin typeface="+mn-lt"/>
                          <a:ea typeface="+mn-ea"/>
                          <a:cs typeface="+mn-cs"/>
                        </a:rPr>
                        <a:t>Доля расходов бюджета муниципального образования Московской области на социальную сферу, направляемых на предоставление субсидий СО НКО  в сфере охраны здоровья</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dirty="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2365522142"/>
                  </a:ext>
                </a:extLst>
              </a:tr>
              <a:tr h="678295">
                <a:tc>
                  <a:txBody>
                    <a:bodyPr/>
                    <a:lstStyle/>
                    <a:p>
                      <a:pPr algn="ctr" fontAlgn="ctr"/>
                      <a:r>
                        <a:rPr lang="ru-RU" sz="1050" u="none" strike="noStrike" kern="1200" dirty="0" smtClean="0">
                          <a:solidFill>
                            <a:schemeClr val="tx1"/>
                          </a:solidFill>
                          <a:effectLst/>
                          <a:latin typeface="+mn-lt"/>
                          <a:ea typeface="+mn-ea"/>
                          <a:cs typeface="+mn-cs"/>
                        </a:rPr>
                        <a:t>22.</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l" fontAlgn="ctr"/>
                      <a:r>
                        <a:rPr lang="ru-RU" sz="1050" u="none" strike="noStrike" kern="1200" dirty="0" smtClean="0">
                          <a:solidFill>
                            <a:schemeClr val="tx1"/>
                          </a:solidFill>
                          <a:effectLst/>
                          <a:latin typeface="+mn-lt"/>
                          <a:ea typeface="+mn-ea"/>
                          <a:cs typeface="+mn-cs"/>
                        </a:rPr>
                        <a:t>Доля расходов бюджета муниципального образования Московской области на социальную сферу, направляемых на предоставление субсидий СО в сфере физической культуры и спорта </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2872991259"/>
                  </a:ext>
                </a:extLst>
              </a:tr>
            </a:tbl>
          </a:graphicData>
        </a:graphic>
      </p:graphicFrame>
    </p:spTree>
    <p:extLst>
      <p:ext uri="{BB962C8B-B14F-4D97-AF65-F5344CB8AC3E}">
        <p14:creationId xmlns:p14="http://schemas.microsoft.com/office/powerpoint/2010/main" val="27770293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51</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5CBBF417-8587-4569-8449-9B54DF81014F}"/>
              </a:ext>
            </a:extLst>
          </p:cNvPr>
          <p:cNvGraphicFramePr>
            <a:graphicFrameLocks noGrp="1"/>
          </p:cNvGraphicFramePr>
          <p:nvPr>
            <p:ph idx="1"/>
            <p:extLst/>
          </p:nvPr>
        </p:nvGraphicFramePr>
        <p:xfrm>
          <a:off x="325926" y="1140736"/>
          <a:ext cx="11516006" cy="5439724"/>
        </p:xfrm>
        <a:graphic>
          <a:graphicData uri="http://schemas.openxmlformats.org/drawingml/2006/table">
            <a:tbl>
              <a:tblPr>
                <a:tableStyleId>{5C22544A-7EE6-4342-B048-85BDC9FD1C3A}</a:tableStyleId>
              </a:tblPr>
              <a:tblGrid>
                <a:gridCol w="548904">
                  <a:extLst>
                    <a:ext uri="{9D8B030D-6E8A-4147-A177-3AD203B41FA5}">
                      <a16:colId xmlns:a16="http://schemas.microsoft.com/office/drawing/2014/main" val="2934468533"/>
                    </a:ext>
                  </a:extLst>
                </a:gridCol>
                <a:gridCol w="2975060">
                  <a:extLst>
                    <a:ext uri="{9D8B030D-6E8A-4147-A177-3AD203B41FA5}">
                      <a16:colId xmlns:a16="http://schemas.microsoft.com/office/drawing/2014/main" val="2086403084"/>
                    </a:ext>
                  </a:extLst>
                </a:gridCol>
                <a:gridCol w="1119764">
                  <a:extLst>
                    <a:ext uri="{9D8B030D-6E8A-4147-A177-3AD203B41FA5}">
                      <a16:colId xmlns:a16="http://schemas.microsoft.com/office/drawing/2014/main" val="3367119760"/>
                    </a:ext>
                  </a:extLst>
                </a:gridCol>
                <a:gridCol w="944115">
                  <a:extLst>
                    <a:ext uri="{9D8B030D-6E8A-4147-A177-3AD203B41FA5}">
                      <a16:colId xmlns:a16="http://schemas.microsoft.com/office/drawing/2014/main" val="205276218"/>
                    </a:ext>
                  </a:extLst>
                </a:gridCol>
                <a:gridCol w="944115">
                  <a:extLst>
                    <a:ext uri="{9D8B030D-6E8A-4147-A177-3AD203B41FA5}">
                      <a16:colId xmlns:a16="http://schemas.microsoft.com/office/drawing/2014/main" val="4269392862"/>
                    </a:ext>
                  </a:extLst>
                </a:gridCol>
                <a:gridCol w="988027">
                  <a:extLst>
                    <a:ext uri="{9D8B030D-6E8A-4147-A177-3AD203B41FA5}">
                      <a16:colId xmlns:a16="http://schemas.microsoft.com/office/drawing/2014/main" val="1199516679"/>
                    </a:ext>
                  </a:extLst>
                </a:gridCol>
                <a:gridCol w="966071">
                  <a:extLst>
                    <a:ext uri="{9D8B030D-6E8A-4147-A177-3AD203B41FA5}">
                      <a16:colId xmlns:a16="http://schemas.microsoft.com/office/drawing/2014/main" val="668622646"/>
                    </a:ext>
                  </a:extLst>
                </a:gridCol>
                <a:gridCol w="1064874">
                  <a:extLst>
                    <a:ext uri="{9D8B030D-6E8A-4147-A177-3AD203B41FA5}">
                      <a16:colId xmlns:a16="http://schemas.microsoft.com/office/drawing/2014/main" val="2704801557"/>
                    </a:ext>
                  </a:extLst>
                </a:gridCol>
                <a:gridCol w="966071">
                  <a:extLst>
                    <a:ext uri="{9D8B030D-6E8A-4147-A177-3AD203B41FA5}">
                      <a16:colId xmlns:a16="http://schemas.microsoft.com/office/drawing/2014/main" val="1663826247"/>
                    </a:ext>
                  </a:extLst>
                </a:gridCol>
                <a:gridCol w="999005">
                  <a:extLst>
                    <a:ext uri="{9D8B030D-6E8A-4147-A177-3AD203B41FA5}">
                      <a16:colId xmlns:a16="http://schemas.microsoft.com/office/drawing/2014/main" val="3497174290"/>
                    </a:ext>
                  </a:extLst>
                </a:gridCol>
              </a:tblGrid>
              <a:tr h="416652">
                <a:tc>
                  <a:txBody>
                    <a:bodyPr/>
                    <a:lstStyle/>
                    <a:p>
                      <a:pPr algn="ctr" fontAlgn="ctr"/>
                      <a:r>
                        <a:rPr lang="ru-RU" sz="1050" u="none" strike="noStrike" kern="1200" dirty="0">
                          <a:solidFill>
                            <a:schemeClr val="tx1"/>
                          </a:solidFill>
                          <a:effectLst/>
                          <a:latin typeface="+mn-lt"/>
                          <a:ea typeface="+mn-ea"/>
                          <a:cs typeface="+mn-cs"/>
                        </a:rPr>
                        <a:t>№ п/п</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Наименование муниципальной программы/подпрограммы/показателя</a:t>
                      </a: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Единица измерения</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Базовое значение</a:t>
                      </a: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4139479239"/>
                  </a:ext>
                </a:extLst>
              </a:tr>
              <a:tr h="563375">
                <a:tc>
                  <a:txBody>
                    <a:bodyPr/>
                    <a:lstStyle/>
                    <a:p>
                      <a:pPr algn="ctr" fontAlgn="ctr"/>
                      <a:r>
                        <a:rPr lang="ru-RU" sz="1050" u="none" strike="noStrike" kern="1200" dirty="0" smtClean="0">
                          <a:solidFill>
                            <a:schemeClr val="tx1"/>
                          </a:solidFill>
                          <a:effectLst/>
                          <a:latin typeface="+mn-lt"/>
                          <a:ea typeface="+mn-ea"/>
                          <a:cs typeface="+mn-cs"/>
                        </a:rPr>
                        <a:t>23.</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Доля расходов бюджета муниципального образования Московской области на социальную сферу, направляемых на предоставление субсидий СО НКО в сфере культуры</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4123238979"/>
                  </a:ext>
                </a:extLst>
              </a:tr>
              <a:tr h="416652">
                <a:tc>
                  <a:txBody>
                    <a:bodyPr/>
                    <a:lstStyle/>
                    <a:p>
                      <a:pPr algn="ctr" fontAlgn="ctr"/>
                      <a:r>
                        <a:rPr lang="ru-RU" sz="1050" u="none" strike="noStrike" kern="1200" dirty="0" smtClean="0">
                          <a:solidFill>
                            <a:schemeClr val="tx1"/>
                          </a:solidFill>
                          <a:effectLst/>
                          <a:latin typeface="+mn-lt"/>
                          <a:ea typeface="+mn-ea"/>
                          <a:cs typeface="+mn-cs"/>
                        </a:rPr>
                        <a:t>24.</a:t>
                      </a:r>
                      <a:r>
                        <a:rPr lang="ru-RU" sz="1050" u="none" strike="noStrike" kern="1200" dirty="0">
                          <a:solidFill>
                            <a:schemeClr val="tx1"/>
                          </a:solidFill>
                          <a:effectLst/>
                          <a:latin typeface="+mn-lt"/>
                          <a:ea typeface="+mn-ea"/>
                          <a:cs typeface="+mn-cs"/>
                        </a:rPr>
                        <a:t> </a:t>
                      </a: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оказана имущественная поддержка СО НКО в сфере культуры</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3619956239"/>
                  </a:ext>
                </a:extLst>
              </a:tr>
              <a:tr h="833304">
                <a:tc>
                  <a:txBody>
                    <a:bodyPr/>
                    <a:lstStyle/>
                    <a:p>
                      <a:pPr algn="ctr" fontAlgn="ctr"/>
                      <a:r>
                        <a:rPr lang="ru-RU" sz="1050" u="none" strike="noStrike" kern="1200" dirty="0" smtClean="0">
                          <a:solidFill>
                            <a:schemeClr val="tx1"/>
                          </a:solidFill>
                          <a:effectLst/>
                          <a:latin typeface="+mn-lt"/>
                          <a:ea typeface="+mn-ea"/>
                          <a:cs typeface="+mn-cs"/>
                        </a:rPr>
                        <a:t>25.</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оказана имущественная поддержка СО НКО в сфере социальной защиты населения</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3659153936"/>
                  </a:ext>
                </a:extLst>
              </a:tr>
              <a:tr h="424031">
                <a:tc>
                  <a:txBody>
                    <a:bodyPr/>
                    <a:lstStyle/>
                    <a:p>
                      <a:pPr algn="ctr" fontAlgn="ctr"/>
                      <a:r>
                        <a:rPr lang="ru-RU" sz="1050" u="none" strike="noStrike" kern="1200" dirty="0">
                          <a:solidFill>
                            <a:schemeClr val="tx1"/>
                          </a:solidFill>
                          <a:effectLst/>
                          <a:latin typeface="+mn-lt"/>
                          <a:ea typeface="+mn-ea"/>
                          <a:cs typeface="+mn-cs"/>
                        </a:rPr>
                        <a:t> </a:t>
                      </a:r>
                      <a:r>
                        <a:rPr lang="ru-RU" sz="1050" u="none" strike="noStrike" kern="1200" dirty="0" smtClean="0">
                          <a:solidFill>
                            <a:schemeClr val="tx1"/>
                          </a:solidFill>
                          <a:effectLst/>
                          <a:latin typeface="+mn-lt"/>
                          <a:ea typeface="+mn-ea"/>
                          <a:cs typeface="+mn-cs"/>
                        </a:rPr>
                        <a:t>26.</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оказана имущественная поддержка СО НКО в сфере физической культуры и спорта</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3559137948"/>
                  </a:ext>
                </a:extLst>
              </a:tr>
              <a:tr h="833304">
                <a:tc>
                  <a:txBody>
                    <a:bodyPr/>
                    <a:lstStyle/>
                    <a:p>
                      <a:pPr algn="ctr" fontAlgn="ctr"/>
                      <a:r>
                        <a:rPr lang="ru-RU" sz="1050" u="none" strike="noStrike" kern="1200" dirty="0" smtClean="0">
                          <a:solidFill>
                            <a:schemeClr val="tx1"/>
                          </a:solidFill>
                          <a:effectLst/>
                          <a:latin typeface="+mn-lt"/>
                          <a:ea typeface="+mn-ea"/>
                          <a:cs typeface="+mn-cs"/>
                        </a:rPr>
                        <a:t>27.</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оказана имущественная поддержка СО НКО в сфере охраны здоровья</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74915009"/>
                  </a:ext>
                </a:extLst>
              </a:tr>
              <a:tr h="833304">
                <a:tc>
                  <a:txBody>
                    <a:bodyPr/>
                    <a:lstStyle/>
                    <a:p>
                      <a:pPr algn="ctr" fontAlgn="ctr"/>
                      <a:r>
                        <a:rPr lang="ru-RU" sz="1050" u="none" strike="noStrike" kern="1200" dirty="0" smtClean="0">
                          <a:solidFill>
                            <a:schemeClr val="tx1"/>
                          </a:solidFill>
                          <a:effectLst/>
                          <a:latin typeface="+mn-lt"/>
                          <a:ea typeface="+mn-ea"/>
                          <a:cs typeface="+mn-cs"/>
                        </a:rPr>
                        <a:t>28.</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оказана имущественная поддержка СО НКО  в сфере образования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0006"/>
                  </a:ext>
                </a:extLst>
              </a:tr>
              <a:tr h="833304">
                <a:tc>
                  <a:txBody>
                    <a:bodyPr/>
                    <a:lstStyle/>
                    <a:p>
                      <a:pPr algn="ctr" fontAlgn="ctr"/>
                      <a:r>
                        <a:rPr lang="ru-RU" sz="1050" u="none" strike="noStrike" kern="1200" dirty="0" smtClean="0">
                          <a:solidFill>
                            <a:schemeClr val="tx1"/>
                          </a:solidFill>
                          <a:effectLst/>
                          <a:latin typeface="+mn-lt"/>
                          <a:ea typeface="+mn-ea"/>
                          <a:cs typeface="+mn-cs"/>
                        </a:rPr>
                        <a:t>29</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предоставлены площади на льготных условиях или в безвозмездное пользование СО НКО в сфере образования</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Квадратный метр</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439,8</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439,8</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3570929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52</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4FCCD0B2-FBB2-413A-AF3B-25F95D47359D}"/>
              </a:ext>
            </a:extLst>
          </p:cNvPr>
          <p:cNvGraphicFramePr>
            <a:graphicFrameLocks noGrp="1"/>
          </p:cNvGraphicFramePr>
          <p:nvPr>
            <p:ph idx="1"/>
            <p:extLst/>
          </p:nvPr>
        </p:nvGraphicFramePr>
        <p:xfrm>
          <a:off x="360951" y="1025515"/>
          <a:ext cx="11486819" cy="5269145"/>
        </p:xfrm>
        <a:graphic>
          <a:graphicData uri="http://schemas.openxmlformats.org/drawingml/2006/table">
            <a:tbl>
              <a:tblPr>
                <a:tableStyleId>{5C22544A-7EE6-4342-B048-85BDC9FD1C3A}</a:tableStyleId>
              </a:tblPr>
              <a:tblGrid>
                <a:gridCol w="547512">
                  <a:extLst>
                    <a:ext uri="{9D8B030D-6E8A-4147-A177-3AD203B41FA5}">
                      <a16:colId xmlns:a16="http://schemas.microsoft.com/office/drawing/2014/main" val="2235633175"/>
                    </a:ext>
                  </a:extLst>
                </a:gridCol>
                <a:gridCol w="2967520">
                  <a:extLst>
                    <a:ext uri="{9D8B030D-6E8A-4147-A177-3AD203B41FA5}">
                      <a16:colId xmlns:a16="http://schemas.microsoft.com/office/drawing/2014/main" val="2123909385"/>
                    </a:ext>
                  </a:extLst>
                </a:gridCol>
                <a:gridCol w="1116927">
                  <a:extLst>
                    <a:ext uri="{9D8B030D-6E8A-4147-A177-3AD203B41FA5}">
                      <a16:colId xmlns:a16="http://schemas.microsoft.com/office/drawing/2014/main" val="2730474434"/>
                    </a:ext>
                  </a:extLst>
                </a:gridCol>
                <a:gridCol w="941721">
                  <a:extLst>
                    <a:ext uri="{9D8B030D-6E8A-4147-A177-3AD203B41FA5}">
                      <a16:colId xmlns:a16="http://schemas.microsoft.com/office/drawing/2014/main" val="3008445256"/>
                    </a:ext>
                  </a:extLst>
                </a:gridCol>
                <a:gridCol w="941721">
                  <a:extLst>
                    <a:ext uri="{9D8B030D-6E8A-4147-A177-3AD203B41FA5}">
                      <a16:colId xmlns:a16="http://schemas.microsoft.com/office/drawing/2014/main" val="2542217"/>
                    </a:ext>
                  </a:extLst>
                </a:gridCol>
                <a:gridCol w="985523">
                  <a:extLst>
                    <a:ext uri="{9D8B030D-6E8A-4147-A177-3AD203B41FA5}">
                      <a16:colId xmlns:a16="http://schemas.microsoft.com/office/drawing/2014/main" val="1075950243"/>
                    </a:ext>
                  </a:extLst>
                </a:gridCol>
                <a:gridCol w="963623">
                  <a:extLst>
                    <a:ext uri="{9D8B030D-6E8A-4147-A177-3AD203B41FA5}">
                      <a16:colId xmlns:a16="http://schemas.microsoft.com/office/drawing/2014/main" val="2601223943"/>
                    </a:ext>
                  </a:extLst>
                </a:gridCol>
                <a:gridCol w="1062175">
                  <a:extLst>
                    <a:ext uri="{9D8B030D-6E8A-4147-A177-3AD203B41FA5}">
                      <a16:colId xmlns:a16="http://schemas.microsoft.com/office/drawing/2014/main" val="3315385014"/>
                    </a:ext>
                  </a:extLst>
                </a:gridCol>
                <a:gridCol w="963623">
                  <a:extLst>
                    <a:ext uri="{9D8B030D-6E8A-4147-A177-3AD203B41FA5}">
                      <a16:colId xmlns:a16="http://schemas.microsoft.com/office/drawing/2014/main" val="114862555"/>
                    </a:ext>
                  </a:extLst>
                </a:gridCol>
                <a:gridCol w="996474">
                  <a:extLst>
                    <a:ext uri="{9D8B030D-6E8A-4147-A177-3AD203B41FA5}">
                      <a16:colId xmlns:a16="http://schemas.microsoft.com/office/drawing/2014/main" val="822611927"/>
                    </a:ext>
                  </a:extLst>
                </a:gridCol>
              </a:tblGrid>
              <a:tr h="729500">
                <a:tc>
                  <a:txBody>
                    <a:bodyPr/>
                    <a:lstStyle/>
                    <a:p>
                      <a:pPr algn="ctr" fontAlgn="ctr"/>
                      <a:r>
                        <a:rPr lang="ru-RU" sz="1050" u="none" strike="noStrike" kern="1200" dirty="0">
                          <a:solidFill>
                            <a:schemeClr val="tx1"/>
                          </a:solidFill>
                          <a:effectLst/>
                          <a:latin typeface="+mn-lt"/>
                          <a:ea typeface="+mn-ea"/>
                          <a:cs typeface="+mn-cs"/>
                        </a:rPr>
                        <a:t>№ п/п</a:t>
                      </a:r>
                    </a:p>
                  </a:txBody>
                  <a:tcPr marL="3956" marR="3956" marT="3956"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3956" marR="3956" marT="3956"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3956" marR="3956" marT="3956" marB="0" anchor="ctr"/>
                </a:tc>
                <a:tc>
                  <a:txBody>
                    <a:bodyPr/>
                    <a:lstStyle/>
                    <a:p>
                      <a:pPr algn="ctr" fontAlgn="ctr"/>
                      <a:r>
                        <a:rPr lang="ru-RU" sz="1050" u="none" strike="noStrike" kern="1200" dirty="0">
                          <a:solidFill>
                            <a:schemeClr val="tx1"/>
                          </a:solidFill>
                          <a:effectLst/>
                          <a:latin typeface="+mn-lt"/>
                          <a:ea typeface="+mn-ea"/>
                          <a:cs typeface="+mn-cs"/>
                        </a:rPr>
                        <a:t>Единица измерения</a:t>
                      </a:r>
                    </a:p>
                  </a:txBody>
                  <a:tcPr marL="3956" marR="3956" marT="3956" marB="0" anchor="ctr"/>
                </a:tc>
                <a:tc>
                  <a:txBody>
                    <a:bodyPr/>
                    <a:lstStyle/>
                    <a:p>
                      <a:pPr algn="ctr" fontAlgn="ctr"/>
                      <a:r>
                        <a:rPr lang="ru-RU" sz="1050" u="none" strike="noStrike" kern="1200" dirty="0">
                          <a:solidFill>
                            <a:schemeClr val="tx1"/>
                          </a:solidFill>
                          <a:effectLst/>
                          <a:latin typeface="+mn-lt"/>
                          <a:ea typeface="+mn-ea"/>
                          <a:cs typeface="+mn-cs"/>
                        </a:rPr>
                        <a:t>Базовое значение</a:t>
                      </a:r>
                    </a:p>
                  </a:txBody>
                  <a:tcPr marL="3956" marR="3956" marT="3956"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p>
                    <a:p>
                      <a:pPr algn="ctr" fontAlgn="ct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3956" marR="3956" marT="3956"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3532003137"/>
                  </a:ext>
                </a:extLst>
              </a:tr>
              <a:tr h="1066938">
                <a:tc>
                  <a:txBody>
                    <a:bodyPr/>
                    <a:lstStyle/>
                    <a:p>
                      <a:pPr algn="ctr" fontAlgn="ctr"/>
                      <a:r>
                        <a:rPr lang="ru-RU" sz="1050" u="none" strike="noStrike" kern="1200" dirty="0" smtClean="0">
                          <a:solidFill>
                            <a:schemeClr val="tx1"/>
                          </a:solidFill>
                          <a:effectLst/>
                          <a:latin typeface="+mn-lt"/>
                          <a:ea typeface="+mn-ea"/>
                          <a:cs typeface="+mn-cs"/>
                        </a:rPr>
                        <a:t>30.</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предоставлены площади на льготных условиях или в безвозмездное пользование СО НКО в сфере социальной защиты населения </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ctr" fontAlgn="ctr"/>
                      <a:r>
                        <a:rPr lang="ru-RU" sz="1050" u="none" strike="noStrike" kern="1200">
                          <a:solidFill>
                            <a:schemeClr val="tx1"/>
                          </a:solidFill>
                          <a:effectLst/>
                          <a:latin typeface="+mn-lt"/>
                          <a:ea typeface="+mn-ea"/>
                          <a:cs typeface="+mn-cs"/>
                        </a:rPr>
                        <a:t>Квадратный метр</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76,0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76,0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3731270659"/>
                  </a:ext>
                </a:extLst>
              </a:tr>
              <a:tr h="1066938">
                <a:tc>
                  <a:txBody>
                    <a:bodyPr/>
                    <a:lstStyle/>
                    <a:p>
                      <a:pPr algn="ctr" fontAlgn="ctr"/>
                      <a:r>
                        <a:rPr lang="ru-RU" sz="1050" u="none" strike="noStrike" kern="1200" dirty="0" smtClean="0">
                          <a:solidFill>
                            <a:schemeClr val="tx1"/>
                          </a:solidFill>
                          <a:effectLst/>
                          <a:latin typeface="+mn-lt"/>
                          <a:ea typeface="+mn-ea"/>
                          <a:cs typeface="+mn-cs"/>
                        </a:rPr>
                        <a:t>31.</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предоставлены площади на льготных условиях или в безвозмездное пользование СО НКО в сфере физической культуры и спорта</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ctr" fontAlgn="ctr"/>
                      <a:r>
                        <a:rPr lang="ru-RU" sz="1050" u="none" strike="noStrike" kern="1200">
                          <a:solidFill>
                            <a:schemeClr val="tx1"/>
                          </a:solidFill>
                          <a:effectLst/>
                          <a:latin typeface="+mn-lt"/>
                          <a:ea typeface="+mn-ea"/>
                          <a:cs typeface="+mn-cs"/>
                        </a:rPr>
                        <a:t>Квадратный метр</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3504795247"/>
                  </a:ext>
                </a:extLst>
              </a:tr>
              <a:tr h="801923">
                <a:tc>
                  <a:txBody>
                    <a:bodyPr/>
                    <a:lstStyle/>
                    <a:p>
                      <a:pPr algn="ctr" fontAlgn="ctr"/>
                      <a:r>
                        <a:rPr lang="ru-RU" sz="1050" u="none" strike="noStrike" kern="1200" dirty="0" smtClean="0">
                          <a:solidFill>
                            <a:schemeClr val="tx1"/>
                          </a:solidFill>
                          <a:effectLst/>
                          <a:latin typeface="+mn-lt"/>
                          <a:ea typeface="+mn-ea"/>
                          <a:cs typeface="+mn-cs"/>
                        </a:rPr>
                        <a:t>32.</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предоставлены площади на льготных условиях или в безвозмездное пользование СО НКО в сфере охраны здоровья</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ctr" fontAlgn="ctr"/>
                      <a:r>
                        <a:rPr lang="ru-RU" sz="1050" u="none" strike="noStrike" kern="1200" dirty="0">
                          <a:solidFill>
                            <a:schemeClr val="tx1"/>
                          </a:solidFill>
                          <a:effectLst/>
                          <a:latin typeface="+mn-lt"/>
                          <a:ea typeface="+mn-ea"/>
                          <a:cs typeface="+mn-cs"/>
                        </a:rPr>
                        <a:t>Квадратный метр</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380456921"/>
                  </a:ext>
                </a:extLst>
              </a:tr>
              <a:tr h="801923">
                <a:tc>
                  <a:txBody>
                    <a:bodyPr/>
                    <a:lstStyle/>
                    <a:p>
                      <a:pPr algn="ctr" fontAlgn="ctr"/>
                      <a:r>
                        <a:rPr lang="ru-RU" sz="1050" u="none" strike="noStrike" kern="1200" dirty="0" smtClean="0">
                          <a:solidFill>
                            <a:schemeClr val="tx1"/>
                          </a:solidFill>
                          <a:effectLst/>
                          <a:latin typeface="+mn-lt"/>
                          <a:ea typeface="+mn-ea"/>
                          <a:cs typeface="+mn-cs"/>
                        </a:rPr>
                        <a:t>33.</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предоставлены площади на льготных условиях или в безвозмездное пользование СО НКО в сфере культуры</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ctr" fontAlgn="ctr"/>
                      <a:r>
                        <a:rPr lang="ru-RU" sz="1050" u="none" strike="noStrike" kern="1200">
                          <a:solidFill>
                            <a:schemeClr val="tx1"/>
                          </a:solidFill>
                          <a:effectLst/>
                          <a:latin typeface="+mn-lt"/>
                          <a:ea typeface="+mn-ea"/>
                          <a:cs typeface="+mn-cs"/>
                        </a:rPr>
                        <a:t>Квадратный метр</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595170965"/>
                  </a:ext>
                </a:extLst>
              </a:tr>
              <a:tr h="801923">
                <a:tc>
                  <a:txBody>
                    <a:bodyPr/>
                    <a:lstStyle/>
                    <a:p>
                      <a:pPr algn="ctr" fontAlgn="ctr"/>
                      <a:r>
                        <a:rPr lang="ru-RU" sz="1050" u="none" strike="noStrike" kern="1200" dirty="0" smtClean="0">
                          <a:solidFill>
                            <a:schemeClr val="tx1"/>
                          </a:solidFill>
                          <a:effectLst/>
                          <a:latin typeface="+mn-lt"/>
                          <a:ea typeface="+mn-ea"/>
                          <a:cs typeface="+mn-cs"/>
                        </a:rPr>
                        <a:t>34.</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l" fontAlgn="ctr"/>
                      <a:r>
                        <a:rPr lang="ru-RU" sz="1050" u="none" strike="noStrike" kern="1200" dirty="0" smtClean="0">
                          <a:solidFill>
                            <a:schemeClr val="tx1"/>
                          </a:solidFill>
                          <a:effectLst/>
                          <a:latin typeface="+mn-lt"/>
                          <a:ea typeface="+mn-ea"/>
                          <a:cs typeface="+mn-cs"/>
                        </a:rPr>
                        <a:t>Доля СО НКО на территории муниципального образования, получивших статус исполнителя общественно полезных услуг</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35634147"/>
                  </a:ext>
                </a:extLst>
              </a:tr>
            </a:tbl>
          </a:graphicData>
        </a:graphic>
      </p:graphicFrame>
    </p:spTree>
    <p:extLst>
      <p:ext uri="{BB962C8B-B14F-4D97-AF65-F5344CB8AC3E}">
        <p14:creationId xmlns:p14="http://schemas.microsoft.com/office/powerpoint/2010/main" val="32234867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53</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12A9337E-9882-48DE-9D85-1916C8349415}"/>
              </a:ext>
            </a:extLst>
          </p:cNvPr>
          <p:cNvGraphicFramePr>
            <a:graphicFrameLocks noGrp="1"/>
          </p:cNvGraphicFramePr>
          <p:nvPr>
            <p:ph idx="1"/>
            <p:extLst/>
          </p:nvPr>
        </p:nvGraphicFramePr>
        <p:xfrm>
          <a:off x="298289" y="968725"/>
          <a:ext cx="11516009" cy="5678545"/>
        </p:xfrm>
        <a:graphic>
          <a:graphicData uri="http://schemas.openxmlformats.org/drawingml/2006/table">
            <a:tbl>
              <a:tblPr>
                <a:tableStyleId>{5C22544A-7EE6-4342-B048-85BDC9FD1C3A}</a:tableStyleId>
              </a:tblPr>
              <a:tblGrid>
                <a:gridCol w="447669">
                  <a:extLst>
                    <a:ext uri="{9D8B030D-6E8A-4147-A177-3AD203B41FA5}">
                      <a16:colId xmlns:a16="http://schemas.microsoft.com/office/drawing/2014/main" val="1318627726"/>
                    </a:ext>
                  </a:extLst>
                </a:gridCol>
                <a:gridCol w="3076293">
                  <a:extLst>
                    <a:ext uri="{9D8B030D-6E8A-4147-A177-3AD203B41FA5}">
                      <a16:colId xmlns:a16="http://schemas.microsoft.com/office/drawing/2014/main" val="3883882158"/>
                    </a:ext>
                  </a:extLst>
                </a:gridCol>
                <a:gridCol w="1119765">
                  <a:extLst>
                    <a:ext uri="{9D8B030D-6E8A-4147-A177-3AD203B41FA5}">
                      <a16:colId xmlns:a16="http://schemas.microsoft.com/office/drawing/2014/main" val="1916999183"/>
                    </a:ext>
                  </a:extLst>
                </a:gridCol>
                <a:gridCol w="944116">
                  <a:extLst>
                    <a:ext uri="{9D8B030D-6E8A-4147-A177-3AD203B41FA5}">
                      <a16:colId xmlns:a16="http://schemas.microsoft.com/office/drawing/2014/main" val="1937155797"/>
                    </a:ext>
                  </a:extLst>
                </a:gridCol>
                <a:gridCol w="944116">
                  <a:extLst>
                    <a:ext uri="{9D8B030D-6E8A-4147-A177-3AD203B41FA5}">
                      <a16:colId xmlns:a16="http://schemas.microsoft.com/office/drawing/2014/main" val="2600267931"/>
                    </a:ext>
                  </a:extLst>
                </a:gridCol>
                <a:gridCol w="988028">
                  <a:extLst>
                    <a:ext uri="{9D8B030D-6E8A-4147-A177-3AD203B41FA5}">
                      <a16:colId xmlns:a16="http://schemas.microsoft.com/office/drawing/2014/main" val="2065554136"/>
                    </a:ext>
                  </a:extLst>
                </a:gridCol>
                <a:gridCol w="966072">
                  <a:extLst>
                    <a:ext uri="{9D8B030D-6E8A-4147-A177-3AD203B41FA5}">
                      <a16:colId xmlns:a16="http://schemas.microsoft.com/office/drawing/2014/main" val="987040081"/>
                    </a:ext>
                  </a:extLst>
                </a:gridCol>
                <a:gridCol w="1064874">
                  <a:extLst>
                    <a:ext uri="{9D8B030D-6E8A-4147-A177-3AD203B41FA5}">
                      <a16:colId xmlns:a16="http://schemas.microsoft.com/office/drawing/2014/main" val="2429974602"/>
                    </a:ext>
                  </a:extLst>
                </a:gridCol>
                <a:gridCol w="966072">
                  <a:extLst>
                    <a:ext uri="{9D8B030D-6E8A-4147-A177-3AD203B41FA5}">
                      <a16:colId xmlns:a16="http://schemas.microsoft.com/office/drawing/2014/main" val="961206953"/>
                    </a:ext>
                  </a:extLst>
                </a:gridCol>
                <a:gridCol w="999004">
                  <a:extLst>
                    <a:ext uri="{9D8B030D-6E8A-4147-A177-3AD203B41FA5}">
                      <a16:colId xmlns:a16="http://schemas.microsoft.com/office/drawing/2014/main" val="3224791457"/>
                    </a:ext>
                  </a:extLst>
                </a:gridCol>
              </a:tblGrid>
              <a:tr h="330311">
                <a:tc>
                  <a:txBody>
                    <a:bodyPr/>
                    <a:lstStyle/>
                    <a:p>
                      <a:pPr algn="ctr" fontAlgn="ctr"/>
                      <a:r>
                        <a:rPr lang="ru-RU" sz="1050" u="none" strike="noStrike" kern="1200" dirty="0">
                          <a:solidFill>
                            <a:schemeClr val="tx1"/>
                          </a:solidFill>
                          <a:effectLst/>
                          <a:latin typeface="+mn-lt"/>
                          <a:ea typeface="+mn-ea"/>
                          <a:cs typeface="+mn-cs"/>
                        </a:rPr>
                        <a:t>№ п/п</a:t>
                      </a: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3974" marR="3974" marT="3974"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Единица измерения</a:t>
                      </a:r>
                    </a:p>
                  </a:txBody>
                  <a:tcPr marL="3974" marR="3974" marT="3974" marB="0" anchor="ctr"/>
                </a:tc>
                <a:tc>
                  <a:txBody>
                    <a:bodyPr/>
                    <a:lstStyle/>
                    <a:p>
                      <a:pPr algn="ctr" fontAlgn="ctr"/>
                      <a:r>
                        <a:rPr lang="ru-RU" sz="1050" u="none" strike="noStrike" kern="1200">
                          <a:solidFill>
                            <a:schemeClr val="tx1"/>
                          </a:solidFill>
                          <a:effectLst/>
                          <a:latin typeface="+mn-lt"/>
                          <a:ea typeface="+mn-ea"/>
                          <a:cs typeface="+mn-cs"/>
                        </a:rPr>
                        <a:t>Базовое значение</a:t>
                      </a: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p>
                    <a:p>
                      <a:pPr algn="ctr" fontAlgn="ct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3974" marR="3974" marT="3974"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2978550102"/>
                  </a:ext>
                </a:extLst>
              </a:tr>
              <a:tr h="280854">
                <a:tc>
                  <a:txBody>
                    <a:bodyPr/>
                    <a:lstStyle/>
                    <a:p>
                      <a:pPr algn="ctr" fontAlgn="ctr"/>
                      <a:r>
                        <a:rPr lang="ru-RU" sz="1050" u="none" strike="noStrike" kern="1200" dirty="0">
                          <a:solidFill>
                            <a:schemeClr val="tx1"/>
                          </a:solidFill>
                          <a:effectLst/>
                          <a:latin typeface="+mn-lt"/>
                          <a:ea typeface="+mn-ea"/>
                          <a:cs typeface="+mn-cs"/>
                        </a:rPr>
                        <a:t>5</a:t>
                      </a:r>
                    </a:p>
                  </a:txBody>
                  <a:tcPr marL="3974" marR="3974" marT="3974" marB="0" anchor="ctr"/>
                </a:tc>
                <a:tc>
                  <a:txBody>
                    <a:bodyPr/>
                    <a:lstStyle/>
                    <a:p>
                      <a:pPr algn="l" fontAlgn="ctr"/>
                      <a:r>
                        <a:rPr lang="ru-RU" sz="1050" u="none" strike="noStrike" kern="1200" dirty="0">
                          <a:solidFill>
                            <a:schemeClr val="tx1"/>
                          </a:solidFill>
                          <a:effectLst/>
                          <a:latin typeface="+mn-lt"/>
                          <a:ea typeface="+mn-ea"/>
                          <a:cs typeface="+mn-cs"/>
                        </a:rPr>
                        <a:t>Муниципальная программа «Спорт»</a:t>
                      </a:r>
                    </a:p>
                  </a:txBody>
                  <a:tcPr marL="3974" marR="3974" marT="3974" marB="0" anchor="ctr"/>
                </a:tc>
                <a:tc>
                  <a:txBody>
                    <a:bodyPr/>
                    <a:lstStyle/>
                    <a:p>
                      <a:pPr algn="ctr" fontAlgn="ctr"/>
                      <a:r>
                        <a:rPr lang="ru-RU" sz="1050" u="none" strike="noStrike" kern="1200">
                          <a:solidFill>
                            <a:schemeClr val="tx1"/>
                          </a:solidFill>
                          <a:effectLst/>
                          <a:latin typeface="+mn-lt"/>
                          <a:ea typeface="+mn-ea"/>
                          <a:cs typeface="+mn-cs"/>
                        </a:rPr>
                        <a:t> </a:t>
                      </a: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974" marR="3974" marT="3974" marB="0" anchor="ctr"/>
                </a:tc>
                <a:tc>
                  <a:txBody>
                    <a:bodyPr/>
                    <a:lstStyle/>
                    <a:p>
                      <a:pPr algn="ctr" fontAlgn="ctr"/>
                      <a:r>
                        <a:rPr lang="ru-RU" sz="1050" u="none" strike="noStrike" kern="1200">
                          <a:solidFill>
                            <a:schemeClr val="tx1"/>
                          </a:solidFill>
                          <a:effectLst/>
                          <a:latin typeface="+mn-lt"/>
                          <a:ea typeface="+mn-ea"/>
                          <a:cs typeface="+mn-cs"/>
                        </a:rPr>
                        <a:t> </a:t>
                      </a:r>
                    </a:p>
                  </a:txBody>
                  <a:tcPr marL="3974" marR="3974" marT="3974" marB="0" anchor="ctr"/>
                </a:tc>
                <a:tc>
                  <a:txBody>
                    <a:bodyPr/>
                    <a:lstStyle/>
                    <a:p>
                      <a:pPr algn="ctr" fontAlgn="ctr"/>
                      <a:r>
                        <a:rPr lang="ru-RU" sz="1050" u="none" strike="noStrike" kern="1200">
                          <a:solidFill>
                            <a:schemeClr val="tx1"/>
                          </a:solidFill>
                          <a:effectLst/>
                          <a:latin typeface="+mn-lt"/>
                          <a:ea typeface="+mn-ea"/>
                          <a:cs typeface="+mn-cs"/>
                        </a:rPr>
                        <a:t> </a:t>
                      </a:r>
                    </a:p>
                  </a:txBody>
                  <a:tcPr marL="3974" marR="3974" marT="3974" marB="0" anchor="ctr"/>
                </a:tc>
                <a:extLst>
                  <a:ext uri="{0D108BD9-81ED-4DB2-BD59-A6C34878D82A}">
                    <a16:rowId xmlns:a16="http://schemas.microsoft.com/office/drawing/2014/main" val="101205908"/>
                  </a:ext>
                </a:extLst>
              </a:tr>
              <a:tr h="628969">
                <a:tc>
                  <a:txBody>
                    <a:bodyPr/>
                    <a:lstStyle/>
                    <a:p>
                      <a:pPr algn="ctr" fontAlgn="ctr"/>
                      <a:r>
                        <a:rPr lang="ru-RU" sz="1050" u="none" strike="noStrike" kern="1200" dirty="0" smtClean="0">
                          <a:solidFill>
                            <a:schemeClr val="tx1"/>
                          </a:solidFill>
                          <a:effectLst/>
                          <a:latin typeface="+mn-lt"/>
                          <a:ea typeface="+mn-ea"/>
                          <a:cs typeface="+mn-cs"/>
                        </a:rPr>
                        <a:t>1</a:t>
                      </a:r>
                      <a:r>
                        <a:rPr lang="ru-RU" sz="1050" u="none" strike="noStrike" kern="1200" dirty="0">
                          <a:solidFill>
                            <a:schemeClr val="tx1"/>
                          </a:solidFill>
                          <a:effectLst/>
                          <a:latin typeface="+mn-lt"/>
                          <a:ea typeface="+mn-ea"/>
                          <a:cs typeface="+mn-cs"/>
                        </a:rPr>
                        <a:t>.</a:t>
                      </a:r>
                    </a:p>
                  </a:txBody>
                  <a:tcPr marL="3974" marR="3974" marT="3974" marB="0" anchor="ctr"/>
                </a:tc>
                <a:tc>
                  <a:txBody>
                    <a:bodyPr/>
                    <a:lstStyle/>
                    <a:p>
                      <a:pPr algn="l" fontAlgn="ctr"/>
                      <a:r>
                        <a:rPr lang="ru-RU" sz="1050" u="none" strike="noStrike" kern="1200" dirty="0" smtClean="0">
                          <a:solidFill>
                            <a:schemeClr val="tx1"/>
                          </a:solidFill>
                          <a:effectLst/>
                          <a:latin typeface="+mn-lt"/>
                          <a:ea typeface="+mn-ea"/>
                          <a:cs typeface="+mn-cs"/>
                        </a:rPr>
                        <a:t>Уровень обеспеченности граждан спортивными сооружениями исходя из единовременной пропускной способности объектов спорта</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31,5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45,5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45,5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45,5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45,5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45,5</a:t>
                      </a:r>
                    </a:p>
                  </a:txBody>
                  <a:tcPr marL="9525" marR="9525" marT="9525" marB="0" anchor="ctr"/>
                </a:tc>
                <a:extLst>
                  <a:ext uri="{0D108BD9-81ED-4DB2-BD59-A6C34878D82A}">
                    <a16:rowId xmlns:a16="http://schemas.microsoft.com/office/drawing/2014/main" val="1704025541"/>
                  </a:ext>
                </a:extLst>
              </a:tr>
              <a:tr h="678584">
                <a:tc>
                  <a:txBody>
                    <a:bodyPr/>
                    <a:lstStyle/>
                    <a:p>
                      <a:pPr algn="ctr" fontAlgn="ctr"/>
                      <a:r>
                        <a:rPr lang="ru-RU" sz="1050" u="none" strike="noStrike" kern="1200" dirty="0" smtClean="0">
                          <a:solidFill>
                            <a:schemeClr val="tx1"/>
                          </a:solidFill>
                          <a:effectLst/>
                          <a:latin typeface="+mn-lt"/>
                          <a:ea typeface="+mn-ea"/>
                          <a:cs typeface="+mn-cs"/>
                        </a:rPr>
                        <a:t>2</a:t>
                      </a:r>
                      <a:r>
                        <a:rPr lang="ru-RU" sz="1050" u="none" strike="noStrike" kern="1200" dirty="0">
                          <a:solidFill>
                            <a:schemeClr val="tx1"/>
                          </a:solidFill>
                          <a:effectLst/>
                          <a:latin typeface="+mn-lt"/>
                          <a:ea typeface="+mn-ea"/>
                          <a:cs typeface="+mn-cs"/>
                        </a:rPr>
                        <a:t>.</a:t>
                      </a:r>
                    </a:p>
                  </a:txBody>
                  <a:tcPr marL="3974" marR="3974" marT="3974" marB="0" anchor="ctr"/>
                </a:tc>
                <a:tc>
                  <a:txBody>
                    <a:bodyPr/>
                    <a:lstStyle/>
                    <a:p>
                      <a:pPr algn="l" fontAlgn="ctr"/>
                      <a:r>
                        <a:rPr lang="ru-RU" sz="1050" u="none" strike="noStrike" kern="1200" dirty="0" smtClean="0">
                          <a:solidFill>
                            <a:schemeClr val="tx1"/>
                          </a:solidFill>
                          <a:effectLst/>
                          <a:latin typeface="+mn-lt"/>
                          <a:ea typeface="+mn-ea"/>
                          <a:cs typeface="+mn-cs"/>
                        </a:rPr>
                        <a:t>Сохранена сеть организаций, реализующих дополнительные образовательные программы спортивной подготовки, в ведении органов управления в сфере физической культуры и спорта</a:t>
                      </a:r>
                      <a:endParaRPr lang="ru-RU" sz="1050" u="none" strike="noStrike" kern="1200" dirty="0">
                        <a:solidFill>
                          <a:schemeClr val="tx1"/>
                        </a:solidFill>
                        <a:effectLst/>
                        <a:latin typeface="+mn-lt"/>
                        <a:ea typeface="+mn-ea"/>
                        <a:cs typeface="+mn-cs"/>
                      </a:endParaRPr>
                    </a:p>
                  </a:txBody>
                  <a:tcPr marL="3660" marR="3660" marT="3660"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660" marR="3660" marT="3660"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9525" marR="9525" marT="9525" marB="0" anchor="ctr"/>
                </a:tc>
                <a:extLst>
                  <a:ext uri="{0D108BD9-81ED-4DB2-BD59-A6C34878D82A}">
                    <a16:rowId xmlns:a16="http://schemas.microsoft.com/office/drawing/2014/main" val="2605203081"/>
                  </a:ext>
                </a:extLst>
              </a:tr>
              <a:tr h="1015947">
                <a:tc>
                  <a:txBody>
                    <a:bodyPr/>
                    <a:lstStyle/>
                    <a:p>
                      <a:pPr algn="ctr" fontAlgn="ctr"/>
                      <a:r>
                        <a:rPr lang="ru-RU" sz="1050" u="none" strike="noStrike" kern="1200" dirty="0" smtClean="0">
                          <a:solidFill>
                            <a:schemeClr val="tx1"/>
                          </a:solidFill>
                          <a:effectLst/>
                          <a:latin typeface="+mn-lt"/>
                          <a:ea typeface="+mn-ea"/>
                          <a:cs typeface="+mn-cs"/>
                        </a:rPr>
                        <a:t>3</a:t>
                      </a:r>
                      <a:r>
                        <a:rPr lang="ru-RU" sz="1050" u="none" strike="noStrike" kern="1200" dirty="0">
                          <a:solidFill>
                            <a:schemeClr val="tx1"/>
                          </a:solidFill>
                          <a:effectLst/>
                          <a:latin typeface="+mn-lt"/>
                          <a:ea typeface="+mn-ea"/>
                          <a:cs typeface="+mn-cs"/>
                        </a:rPr>
                        <a:t>.</a:t>
                      </a:r>
                    </a:p>
                  </a:txBody>
                  <a:tcPr marL="3974" marR="3974" marT="3974" marB="0" anchor="ctr"/>
                </a:tc>
                <a:tc>
                  <a:txBody>
                    <a:bodyPr/>
                    <a:lstStyle/>
                    <a:p>
                      <a:pPr algn="l" fontAlgn="ctr"/>
                      <a:r>
                        <a:rPr lang="ru-RU" sz="1050" u="none" strike="noStrike" kern="1200" dirty="0" smtClean="0">
                          <a:solidFill>
                            <a:schemeClr val="tx1"/>
                          </a:solidFill>
                          <a:effectLst/>
                          <a:latin typeface="+mn-lt"/>
                          <a:ea typeface="+mn-ea"/>
                          <a:cs typeface="+mn-cs"/>
                        </a:rPr>
                        <a:t>Доля жителей муниципального образования  Московской области, систематически занимающихся физической культурой и спортом, в общей численности населения муниципального образования Московской области в возрасте 3-79 лет</a:t>
                      </a:r>
                      <a:endParaRPr lang="ru-RU" sz="1050" u="none" strike="noStrike" kern="1200" dirty="0">
                        <a:solidFill>
                          <a:schemeClr val="tx1"/>
                        </a:solidFill>
                        <a:effectLst/>
                        <a:latin typeface="+mn-lt"/>
                        <a:ea typeface="+mn-ea"/>
                        <a:cs typeface="+mn-cs"/>
                      </a:endParaRPr>
                    </a:p>
                  </a:txBody>
                  <a:tcPr marL="3660" marR="3660" marT="3660"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660" marR="3660" marT="3660"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65,05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70,55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71</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71,5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72</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72,5</a:t>
                      </a:r>
                    </a:p>
                  </a:txBody>
                  <a:tcPr marL="9525" marR="9525" marT="9525" marB="0" anchor="ctr"/>
                </a:tc>
                <a:extLst>
                  <a:ext uri="{0D108BD9-81ED-4DB2-BD59-A6C34878D82A}">
                    <a16:rowId xmlns:a16="http://schemas.microsoft.com/office/drawing/2014/main" val="3305453671"/>
                  </a:ext>
                </a:extLst>
              </a:tr>
              <a:tr h="819401">
                <a:tc>
                  <a:txBody>
                    <a:bodyPr/>
                    <a:lstStyle/>
                    <a:p>
                      <a:pPr algn="ctr" fontAlgn="ctr"/>
                      <a:r>
                        <a:rPr lang="ru-RU" sz="1050" u="none" strike="noStrike" kern="1200" dirty="0" smtClean="0">
                          <a:solidFill>
                            <a:schemeClr val="tx1"/>
                          </a:solidFill>
                          <a:effectLst/>
                          <a:latin typeface="+mn-lt"/>
                          <a:ea typeface="+mn-ea"/>
                          <a:cs typeface="+mn-cs"/>
                        </a:rPr>
                        <a:t>4.</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l" fontAlgn="ctr"/>
                      <a:r>
                        <a:rPr lang="ru-RU" sz="1050" u="none" strike="noStrike" kern="1200" dirty="0" smtClean="0">
                          <a:solidFill>
                            <a:schemeClr val="tx1"/>
                          </a:solidFill>
                          <a:effectLst/>
                          <a:latin typeface="+mn-lt"/>
                          <a:ea typeface="+mn-ea"/>
                          <a:cs typeface="+mn-cs"/>
                        </a:rPr>
                        <a:t>Доля жителей Московской области, выполнивших нормативы испытаний (тестов) Всероссийского комплекса «Готов к труду и обороне» (ГТО), в общей численности населения, принявшего участие в испытаниях (тестах)</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69,46</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76,07</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70,46</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70,96</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71,46</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71,96</a:t>
                      </a:r>
                    </a:p>
                  </a:txBody>
                  <a:tcPr marL="9525" marR="9525" marT="9525" marB="0" anchor="ctr"/>
                </a:tc>
                <a:extLst>
                  <a:ext uri="{0D108BD9-81ED-4DB2-BD59-A6C34878D82A}">
                    <a16:rowId xmlns:a16="http://schemas.microsoft.com/office/drawing/2014/main" val="1586729865"/>
                  </a:ext>
                </a:extLst>
              </a:tr>
              <a:tr h="982431">
                <a:tc>
                  <a:txBody>
                    <a:bodyPr/>
                    <a:lstStyle/>
                    <a:p>
                      <a:pPr algn="ctr" fontAlgn="ctr"/>
                      <a:r>
                        <a:rPr lang="ru-RU" sz="1050" u="none" strike="noStrike" kern="1200" dirty="0" smtClean="0">
                          <a:solidFill>
                            <a:schemeClr val="tx1"/>
                          </a:solidFill>
                          <a:effectLst/>
                          <a:latin typeface="+mn-lt"/>
                          <a:ea typeface="+mn-ea"/>
                          <a:cs typeface="+mn-cs"/>
                        </a:rPr>
                        <a:t>5.</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l" fontAlgn="ctr"/>
                      <a:r>
                        <a:rPr lang="ru-RU" sz="1050" u="none" strike="noStrike" kern="1200" dirty="0" smtClean="0">
                          <a:solidFill>
                            <a:schemeClr val="tx1"/>
                          </a:solidFill>
                          <a:effectLst/>
                          <a:latin typeface="+mn-lt"/>
                          <a:ea typeface="+mn-ea"/>
                          <a:cs typeface="+mn-cs"/>
                        </a:rPr>
                        <a:t>Доля лиц с ограниченными возможностями здоровья и инвалидов, систематически занимающихся физической культурой и спортом, в общей численности указанной категории населения, проживающего в Московской области, не имеющего противопоказаний для занятий физической культурой и спортом</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Процент</a:t>
                      </a:r>
                    </a:p>
                  </a:txBody>
                  <a:tcPr marL="3974" marR="3974" marT="3974" marB="0" anchor="ctr"/>
                </a:tc>
                <a:tc>
                  <a:txBody>
                    <a:bodyPr/>
                    <a:lstStyle/>
                    <a:p>
                      <a:pPr algn="ctr" fontAlgn="ctr"/>
                      <a:r>
                        <a:rPr lang="ru-RU" sz="1050" u="none" strike="noStrike" kern="1200" dirty="0" smtClean="0">
                          <a:solidFill>
                            <a:schemeClr val="tx1"/>
                          </a:solidFill>
                          <a:effectLst/>
                          <a:latin typeface="+mn-lt"/>
                          <a:ea typeface="+mn-ea"/>
                          <a:cs typeface="+mn-cs"/>
                        </a:rPr>
                        <a:t>16</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dirty="0" smtClean="0">
                          <a:solidFill>
                            <a:schemeClr val="tx1"/>
                          </a:solidFill>
                          <a:effectLst/>
                          <a:latin typeface="+mn-lt"/>
                          <a:ea typeface="+mn-ea"/>
                          <a:cs typeface="+mn-cs"/>
                        </a:rPr>
                        <a:t>16</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dirty="0" smtClean="0">
                          <a:solidFill>
                            <a:schemeClr val="tx1"/>
                          </a:solidFill>
                          <a:effectLst/>
                          <a:latin typeface="+mn-lt"/>
                          <a:ea typeface="+mn-ea"/>
                          <a:cs typeface="+mn-cs"/>
                        </a:rPr>
                        <a:t>16</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dirty="0" smtClean="0">
                          <a:solidFill>
                            <a:schemeClr val="tx1"/>
                          </a:solidFill>
                          <a:effectLst/>
                          <a:latin typeface="+mn-lt"/>
                          <a:ea typeface="+mn-ea"/>
                          <a:cs typeface="+mn-cs"/>
                        </a:rPr>
                        <a:t>16</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dirty="0" smtClean="0">
                          <a:solidFill>
                            <a:schemeClr val="tx1"/>
                          </a:solidFill>
                          <a:effectLst/>
                          <a:latin typeface="+mn-lt"/>
                          <a:ea typeface="+mn-ea"/>
                          <a:cs typeface="+mn-cs"/>
                        </a:rPr>
                        <a:t>16</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dirty="0" smtClean="0">
                          <a:solidFill>
                            <a:schemeClr val="tx1"/>
                          </a:solidFill>
                          <a:effectLst/>
                          <a:latin typeface="+mn-lt"/>
                          <a:ea typeface="+mn-ea"/>
                          <a:cs typeface="+mn-cs"/>
                        </a:rPr>
                        <a:t>16</a:t>
                      </a:r>
                      <a:endParaRPr lang="ru-RU" sz="1050" u="none" strike="noStrike" kern="1200" dirty="0">
                        <a:solidFill>
                          <a:schemeClr val="tx1"/>
                        </a:solidFill>
                        <a:effectLst/>
                        <a:latin typeface="+mn-lt"/>
                        <a:ea typeface="+mn-ea"/>
                        <a:cs typeface="+mn-cs"/>
                      </a:endParaRPr>
                    </a:p>
                  </a:txBody>
                  <a:tcPr marL="3974" marR="3974" marT="3974" marB="0" anchor="ctr"/>
                </a:tc>
                <a:extLst>
                  <a:ext uri="{0D108BD9-81ED-4DB2-BD59-A6C34878D82A}">
                    <a16:rowId xmlns:a16="http://schemas.microsoft.com/office/drawing/2014/main" val="4259741613"/>
                  </a:ext>
                </a:extLst>
              </a:tr>
              <a:tr h="589439">
                <a:tc>
                  <a:txBody>
                    <a:bodyPr/>
                    <a:lstStyle/>
                    <a:p>
                      <a:pPr algn="ctr" fontAlgn="ctr"/>
                      <a:r>
                        <a:rPr lang="ru-RU" sz="1050" u="none" strike="noStrike" kern="1200" dirty="0" smtClean="0">
                          <a:solidFill>
                            <a:schemeClr val="tx1"/>
                          </a:solidFill>
                          <a:effectLst/>
                          <a:latin typeface="+mn-lt"/>
                          <a:ea typeface="+mn-ea"/>
                          <a:cs typeface="+mn-cs"/>
                        </a:rPr>
                        <a:t>6.</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l" fontAlgn="ctr"/>
                      <a:r>
                        <a:rPr lang="ru-RU" sz="1050" u="none" strike="noStrike" kern="1200" dirty="0" smtClean="0">
                          <a:solidFill>
                            <a:schemeClr val="tx1"/>
                          </a:solidFill>
                          <a:effectLst/>
                          <a:latin typeface="+mn-lt"/>
                          <a:ea typeface="+mn-ea"/>
                          <a:cs typeface="+mn-cs"/>
                        </a:rPr>
                        <a:t>Эффективность использования существующих объектов спорта (отношение фактической посещаемости к нормативной пропускной способности)</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9525" marR="9525" marT="9525" marB="0"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6705605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54</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CF223F22-D77B-43B5-8714-BDC244EFC958}"/>
              </a:ext>
            </a:extLst>
          </p:cNvPr>
          <p:cNvGraphicFramePr>
            <a:graphicFrameLocks noGrp="1"/>
          </p:cNvGraphicFramePr>
          <p:nvPr>
            <p:ph idx="1"/>
            <p:extLst/>
          </p:nvPr>
        </p:nvGraphicFramePr>
        <p:xfrm>
          <a:off x="348916" y="1105642"/>
          <a:ext cx="11490158" cy="5084472"/>
        </p:xfrm>
        <a:graphic>
          <a:graphicData uri="http://schemas.openxmlformats.org/drawingml/2006/table">
            <a:tbl>
              <a:tblPr>
                <a:tableStyleId>{5C22544A-7EE6-4342-B048-85BDC9FD1C3A}</a:tableStyleId>
              </a:tblPr>
              <a:tblGrid>
                <a:gridCol w="553392">
                  <a:extLst>
                    <a:ext uri="{9D8B030D-6E8A-4147-A177-3AD203B41FA5}">
                      <a16:colId xmlns:a16="http://schemas.microsoft.com/office/drawing/2014/main" val="2463689421"/>
                    </a:ext>
                  </a:extLst>
                </a:gridCol>
                <a:gridCol w="3171014">
                  <a:extLst>
                    <a:ext uri="{9D8B030D-6E8A-4147-A177-3AD203B41FA5}">
                      <a16:colId xmlns:a16="http://schemas.microsoft.com/office/drawing/2014/main" val="62314480"/>
                    </a:ext>
                  </a:extLst>
                </a:gridCol>
                <a:gridCol w="1098127">
                  <a:extLst>
                    <a:ext uri="{9D8B030D-6E8A-4147-A177-3AD203B41FA5}">
                      <a16:colId xmlns:a16="http://schemas.microsoft.com/office/drawing/2014/main" val="2295861339"/>
                    </a:ext>
                  </a:extLst>
                </a:gridCol>
                <a:gridCol w="937426">
                  <a:extLst>
                    <a:ext uri="{9D8B030D-6E8A-4147-A177-3AD203B41FA5}">
                      <a16:colId xmlns:a16="http://schemas.microsoft.com/office/drawing/2014/main" val="999817124"/>
                    </a:ext>
                  </a:extLst>
                </a:gridCol>
                <a:gridCol w="757335">
                  <a:extLst>
                    <a:ext uri="{9D8B030D-6E8A-4147-A177-3AD203B41FA5}">
                      <a16:colId xmlns:a16="http://schemas.microsoft.com/office/drawing/2014/main" val="2853920381"/>
                    </a:ext>
                  </a:extLst>
                </a:gridCol>
                <a:gridCol w="985811">
                  <a:extLst>
                    <a:ext uri="{9D8B030D-6E8A-4147-A177-3AD203B41FA5}">
                      <a16:colId xmlns:a16="http://schemas.microsoft.com/office/drawing/2014/main" val="440660900"/>
                    </a:ext>
                  </a:extLst>
                </a:gridCol>
                <a:gridCol w="963903">
                  <a:extLst>
                    <a:ext uri="{9D8B030D-6E8A-4147-A177-3AD203B41FA5}">
                      <a16:colId xmlns:a16="http://schemas.microsoft.com/office/drawing/2014/main" val="1209666393"/>
                    </a:ext>
                  </a:extLst>
                </a:gridCol>
                <a:gridCol w="1062484">
                  <a:extLst>
                    <a:ext uri="{9D8B030D-6E8A-4147-A177-3AD203B41FA5}">
                      <a16:colId xmlns:a16="http://schemas.microsoft.com/office/drawing/2014/main" val="2987510071"/>
                    </a:ext>
                  </a:extLst>
                </a:gridCol>
                <a:gridCol w="963903">
                  <a:extLst>
                    <a:ext uri="{9D8B030D-6E8A-4147-A177-3AD203B41FA5}">
                      <a16:colId xmlns:a16="http://schemas.microsoft.com/office/drawing/2014/main" val="3264369970"/>
                    </a:ext>
                  </a:extLst>
                </a:gridCol>
                <a:gridCol w="996763">
                  <a:extLst>
                    <a:ext uri="{9D8B030D-6E8A-4147-A177-3AD203B41FA5}">
                      <a16:colId xmlns:a16="http://schemas.microsoft.com/office/drawing/2014/main" val="1381113856"/>
                    </a:ext>
                  </a:extLst>
                </a:gridCol>
              </a:tblGrid>
              <a:tr h="678081">
                <a:tc>
                  <a:txBody>
                    <a:bodyPr/>
                    <a:lstStyle/>
                    <a:p>
                      <a:pPr algn="ctr" fontAlgn="ctr"/>
                      <a:r>
                        <a:rPr lang="ru-RU" sz="1050" u="none" strike="noStrike" kern="1200" dirty="0">
                          <a:solidFill>
                            <a:schemeClr val="tx1"/>
                          </a:solidFill>
                          <a:effectLst/>
                          <a:latin typeface="+mn-lt"/>
                          <a:ea typeface="+mn-ea"/>
                          <a:cs typeface="+mn-cs"/>
                        </a:rPr>
                        <a:t>№ п/п</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Единица измерения</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Базовое значение</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p>
                    <a:p>
                      <a:pPr algn="ctr" fontAlgn="ct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3408" marR="3408" marT="3408"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1072989327"/>
                  </a:ext>
                </a:extLst>
              </a:tr>
              <a:tr h="463819">
                <a:tc>
                  <a:txBody>
                    <a:bodyPr/>
                    <a:lstStyle/>
                    <a:p>
                      <a:pPr algn="ctr" fontAlgn="ctr"/>
                      <a:r>
                        <a:rPr lang="ru-RU" sz="1050" u="none" strike="noStrike" kern="1200" dirty="0">
                          <a:solidFill>
                            <a:schemeClr val="tx1"/>
                          </a:solidFill>
                          <a:effectLst/>
                          <a:latin typeface="+mn-lt"/>
                          <a:ea typeface="+mn-ea"/>
                          <a:cs typeface="+mn-cs"/>
                        </a:rPr>
                        <a:t>6</a:t>
                      </a:r>
                    </a:p>
                  </a:txBody>
                  <a:tcPr marL="3408" marR="3408" marT="3408" marB="0" anchor="ctr"/>
                </a:tc>
                <a:tc>
                  <a:txBody>
                    <a:bodyPr/>
                    <a:lstStyle/>
                    <a:p>
                      <a:pPr algn="l" fontAlgn="ctr"/>
                      <a:r>
                        <a:rPr lang="ru-RU" sz="1050" u="none" strike="noStrike" kern="1200" dirty="0">
                          <a:solidFill>
                            <a:schemeClr val="tx1"/>
                          </a:solidFill>
                          <a:effectLst/>
                          <a:latin typeface="+mn-lt"/>
                          <a:ea typeface="+mn-ea"/>
                          <a:cs typeface="+mn-cs"/>
                        </a:rPr>
                        <a:t>Муниципальная программа «Развитие сельского хозяйства»</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408" marR="3408" marT="3408" marB="0" anchor="ctr"/>
                </a:tc>
                <a:extLst>
                  <a:ext uri="{0D108BD9-81ED-4DB2-BD59-A6C34878D82A}">
                    <a16:rowId xmlns:a16="http://schemas.microsoft.com/office/drawing/2014/main" val="4163009577"/>
                  </a:ext>
                </a:extLst>
              </a:tr>
              <a:tr h="488511">
                <a:tc>
                  <a:txBody>
                    <a:bodyPr/>
                    <a:lstStyle/>
                    <a:p>
                      <a:pPr algn="ctr" fontAlgn="ctr"/>
                      <a:r>
                        <a:rPr lang="ru-RU" sz="1050" u="none" strike="noStrike" kern="1200" dirty="0" smtClean="0">
                          <a:solidFill>
                            <a:schemeClr val="tx1"/>
                          </a:solidFill>
                          <a:effectLst/>
                          <a:latin typeface="+mn-lt"/>
                          <a:ea typeface="+mn-ea"/>
                          <a:cs typeface="+mn-cs"/>
                        </a:rPr>
                        <a:t>1.</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Количество отловленных собак без владельцев</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Отраслевой показатель</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Голова</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201</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105</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212</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120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a:t>
                      </a:r>
                      <a:endParaRPr lang="ru-RU" sz="1050" u="none" strike="noStrike" kern="1200" dirty="0">
                        <a:solidFill>
                          <a:schemeClr val="tx1"/>
                        </a:solidFill>
                        <a:effectLst/>
                        <a:latin typeface="+mn-lt"/>
                        <a:ea typeface="+mn-ea"/>
                        <a:cs typeface="+mn-cs"/>
                      </a:endParaRPr>
                    </a:p>
                  </a:txBody>
                  <a:tcPr marL="3408" marR="3408" marT="3408" marB="0" anchor="ctr"/>
                </a:tc>
                <a:extLst>
                  <a:ext uri="{0D108BD9-81ED-4DB2-BD59-A6C34878D82A}">
                    <a16:rowId xmlns:a16="http://schemas.microsoft.com/office/drawing/2014/main" val="10003"/>
                  </a:ext>
                </a:extLst>
              </a:tr>
              <a:tr h="529073">
                <a:tc>
                  <a:txBody>
                    <a:bodyPr/>
                    <a:lstStyle/>
                    <a:p>
                      <a:pPr algn="ctr" fontAlgn="ctr"/>
                      <a:r>
                        <a:rPr lang="ru-RU" sz="1050" u="none" strike="noStrike" kern="1200" dirty="0" smtClean="0">
                          <a:solidFill>
                            <a:schemeClr val="tx1"/>
                          </a:solidFill>
                          <a:effectLst/>
                          <a:latin typeface="+mn-lt"/>
                          <a:ea typeface="+mn-ea"/>
                          <a:cs typeface="+mn-cs"/>
                        </a:rPr>
                        <a:t>2.</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l" fontAlgn="ctr"/>
                      <a:r>
                        <a:rPr lang="ru-RU" sz="1050" u="none" strike="noStrike" kern="1200" dirty="0" smtClean="0">
                          <a:solidFill>
                            <a:schemeClr val="tx1"/>
                          </a:solidFill>
                          <a:effectLst/>
                          <a:latin typeface="+mn-lt"/>
                          <a:ea typeface="+mn-ea"/>
                          <a:cs typeface="+mn-cs"/>
                        </a:rPr>
                        <a:t>Площадь земель, обработанных от борщевика Сосновского</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Отраслевой показатель</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ГА</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58,402</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58,47</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a:t>
                      </a:r>
                      <a:endParaRPr lang="ru-RU" sz="1050" u="none" strike="noStrike" kern="1200" dirty="0">
                        <a:solidFill>
                          <a:schemeClr val="tx1"/>
                        </a:solidFill>
                        <a:effectLst/>
                        <a:latin typeface="+mn-lt"/>
                        <a:ea typeface="+mn-ea"/>
                        <a:cs typeface="+mn-cs"/>
                      </a:endParaRPr>
                    </a:p>
                  </a:txBody>
                  <a:tcPr marL="3408" marR="3408" marT="3408" marB="0" anchor="ctr"/>
                </a:tc>
                <a:extLst>
                  <a:ext uri="{0D108BD9-81ED-4DB2-BD59-A6C34878D82A}">
                    <a16:rowId xmlns:a16="http://schemas.microsoft.com/office/drawing/2014/main" val="10005"/>
                  </a:ext>
                </a:extLst>
              </a:tr>
              <a:tr h="463819">
                <a:tc>
                  <a:txBody>
                    <a:bodyPr/>
                    <a:lstStyle/>
                    <a:p>
                      <a:pPr algn="ctr" fontAlgn="ctr"/>
                      <a:r>
                        <a:rPr lang="ru-RU" sz="1050" u="none" strike="noStrike" kern="1200" dirty="0">
                          <a:solidFill>
                            <a:schemeClr val="tx1"/>
                          </a:solidFill>
                          <a:effectLst/>
                          <a:latin typeface="+mn-lt"/>
                          <a:ea typeface="+mn-ea"/>
                          <a:cs typeface="+mn-cs"/>
                        </a:rPr>
                        <a:t>7</a:t>
                      </a:r>
                    </a:p>
                  </a:txBody>
                  <a:tcPr marL="3408" marR="3408" marT="3408" marB="0" anchor="ctr"/>
                </a:tc>
                <a:tc>
                  <a:txBody>
                    <a:bodyPr/>
                    <a:lstStyle/>
                    <a:p>
                      <a:pPr algn="l" fontAlgn="ctr"/>
                      <a:r>
                        <a:rPr lang="ru-RU" sz="1050" u="none" strike="noStrike" kern="1200" dirty="0">
                          <a:solidFill>
                            <a:schemeClr val="tx1"/>
                          </a:solidFill>
                          <a:effectLst/>
                          <a:latin typeface="+mn-lt"/>
                          <a:ea typeface="+mn-ea"/>
                          <a:cs typeface="+mn-cs"/>
                        </a:rPr>
                        <a:t>Муниципальная программа </a:t>
                      </a:r>
                      <a:r>
                        <a:rPr lang="ru-RU" sz="1050" u="none" strike="noStrike" kern="1200" dirty="0" smtClean="0">
                          <a:solidFill>
                            <a:schemeClr val="tx1"/>
                          </a:solidFill>
                          <a:effectLst/>
                          <a:latin typeface="+mn-lt"/>
                          <a:ea typeface="+mn-ea"/>
                          <a:cs typeface="+mn-cs"/>
                        </a:rPr>
                        <a:t>«Экология и окружающая среда»</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3408" marR="3408" marT="3408" marB="0" anchor="ctr"/>
                </a:tc>
                <a:extLst>
                  <a:ext uri="{0D108BD9-81ED-4DB2-BD59-A6C34878D82A}">
                    <a16:rowId xmlns:a16="http://schemas.microsoft.com/office/drawing/2014/main" val="10004"/>
                  </a:ext>
                </a:extLst>
              </a:tr>
              <a:tr h="614455">
                <a:tc>
                  <a:txBody>
                    <a:bodyPr/>
                    <a:lstStyle/>
                    <a:p>
                      <a:pPr algn="ctr" fontAlgn="ctr"/>
                      <a:r>
                        <a:rPr lang="ru-RU" sz="1050" u="none" strike="noStrike" kern="1200" dirty="0" smtClean="0">
                          <a:solidFill>
                            <a:schemeClr val="tx1"/>
                          </a:solidFill>
                          <a:effectLst/>
                          <a:latin typeface="+mn-lt"/>
                          <a:ea typeface="+mn-ea"/>
                          <a:cs typeface="+mn-cs"/>
                        </a:rPr>
                        <a:t>1.</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l" fontAlgn="ctr"/>
                      <a:r>
                        <a:rPr lang="ru-RU" sz="1050" u="none" strike="noStrike" kern="1200" dirty="0" smtClean="0">
                          <a:solidFill>
                            <a:schemeClr val="tx1"/>
                          </a:solidFill>
                          <a:effectLst/>
                          <a:latin typeface="+mn-lt"/>
                          <a:ea typeface="+mn-ea"/>
                          <a:cs typeface="+mn-cs"/>
                        </a:rPr>
                        <a:t>Количество проведенных исследований состояния окружающей среды</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anchor="ctr"/>
                </a:tc>
                <a:tc>
                  <a:txBody>
                    <a:bodyPr/>
                    <a:lstStyle/>
                    <a:p>
                      <a:pPr algn="ctr" fontAlgn="ctr"/>
                      <a:r>
                        <a:rPr lang="ru-RU" sz="1050" u="none" strike="noStrike" kern="1200" dirty="0" smtClean="0">
                          <a:solidFill>
                            <a:schemeClr val="tx1"/>
                          </a:solidFill>
                          <a:effectLst/>
                          <a:latin typeface="+mn-lt"/>
                          <a:ea typeface="+mn-ea"/>
                          <a:cs typeface="+mn-cs"/>
                        </a:rPr>
                        <a:t>Единиц</a:t>
                      </a:r>
                      <a:endParaRPr lang="ru-RU" sz="1050" u="none" strike="noStrike" kern="1200" dirty="0">
                        <a:solidFill>
                          <a:schemeClr val="tx1"/>
                        </a:solidFill>
                        <a:effectLst/>
                        <a:latin typeface="+mn-lt"/>
                        <a:ea typeface="+mn-ea"/>
                        <a:cs typeface="+mn-cs"/>
                      </a:endParaRPr>
                    </a:p>
                  </a:txBody>
                  <a:tcPr anchor="ctr"/>
                </a:tc>
                <a:tc>
                  <a:txBody>
                    <a:bodyPr/>
                    <a:lstStyle/>
                    <a:p>
                      <a:pPr algn="ctr" fontAlgn="ctr"/>
                      <a:r>
                        <a:rPr lang="ru-RU" sz="1050" u="none" strike="noStrike" kern="1200" dirty="0" smtClean="0">
                          <a:solidFill>
                            <a:schemeClr val="tx1"/>
                          </a:solidFill>
                          <a:effectLst/>
                          <a:latin typeface="+mn-lt"/>
                          <a:ea typeface="+mn-ea"/>
                          <a:cs typeface="+mn-cs"/>
                        </a:rPr>
                        <a:t>24</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24</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24</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24</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24</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24</a:t>
                      </a:r>
                      <a:endParaRPr lang="ru-RU" sz="1050" u="none" strike="noStrike" kern="1200" dirty="0">
                        <a:solidFill>
                          <a:schemeClr val="tx1"/>
                        </a:solidFill>
                        <a:effectLst/>
                        <a:latin typeface="+mn-lt"/>
                        <a:ea typeface="+mn-ea"/>
                        <a:cs typeface="+mn-cs"/>
                      </a:endParaRPr>
                    </a:p>
                  </a:txBody>
                  <a:tcPr marL="3408" marR="3408" marT="3408" marB="0" anchor="ctr"/>
                </a:tc>
                <a:extLst>
                  <a:ext uri="{0D108BD9-81ED-4DB2-BD59-A6C34878D82A}">
                    <a16:rowId xmlns:a16="http://schemas.microsoft.com/office/drawing/2014/main" val="10006"/>
                  </a:ext>
                </a:extLst>
              </a:tr>
              <a:tr h="923357">
                <a:tc>
                  <a:txBody>
                    <a:bodyPr/>
                    <a:lstStyle/>
                    <a:p>
                      <a:pPr algn="ctr" fontAlgn="ctr"/>
                      <a:r>
                        <a:rPr lang="ru-RU" sz="1050" u="none" strike="noStrike" kern="1200" dirty="0" smtClean="0">
                          <a:solidFill>
                            <a:schemeClr val="tx1"/>
                          </a:solidFill>
                          <a:effectLst/>
                          <a:latin typeface="+mn-lt"/>
                          <a:ea typeface="+mn-ea"/>
                          <a:cs typeface="+mn-cs"/>
                        </a:rPr>
                        <a:t>2.</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l" fontAlgn="ctr"/>
                      <a:r>
                        <a:rPr lang="ru-RU" sz="1050" u="none" strike="noStrike" kern="1200" dirty="0" smtClean="0">
                          <a:solidFill>
                            <a:schemeClr val="tx1"/>
                          </a:solidFill>
                          <a:effectLst/>
                          <a:latin typeface="+mn-lt"/>
                          <a:ea typeface="+mn-ea"/>
                          <a:cs typeface="+mn-cs"/>
                        </a:rPr>
                        <a:t>Доля ликвидированных отходов, на лесных участках в составе земель лесного фонда, не предоставленных гражданам и юридическим лицам, в общем объеме обнаруженных отходов</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3408" marR="3408" marT="3408" marB="0" anchor="ctr"/>
                </a:tc>
                <a:extLst>
                  <a:ext uri="{0D108BD9-81ED-4DB2-BD59-A6C34878D82A}">
                    <a16:rowId xmlns:a16="http://schemas.microsoft.com/office/drawing/2014/main" val="10007"/>
                  </a:ext>
                </a:extLst>
              </a:tr>
              <a:tr h="923357">
                <a:tc>
                  <a:txBody>
                    <a:bodyPr/>
                    <a:lstStyle/>
                    <a:p>
                      <a:pPr algn="ctr" fontAlgn="ctr"/>
                      <a:r>
                        <a:rPr lang="ru-RU" sz="1050" u="none" strike="noStrike" kern="1200" dirty="0" smtClean="0">
                          <a:solidFill>
                            <a:schemeClr val="tx1"/>
                          </a:solidFill>
                          <a:effectLst/>
                          <a:latin typeface="+mn-lt"/>
                          <a:ea typeface="+mn-ea"/>
                          <a:cs typeface="+mn-cs"/>
                        </a:rPr>
                        <a:t>3.</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l" fontAlgn="ctr"/>
                      <a:r>
                        <a:rPr lang="ru-RU" sz="1050" u="none" strike="noStrike" kern="1200" dirty="0" smtClean="0">
                          <a:solidFill>
                            <a:schemeClr val="tx1"/>
                          </a:solidFill>
                          <a:effectLst/>
                          <a:latin typeface="+mn-lt"/>
                          <a:ea typeface="+mn-ea"/>
                          <a:cs typeface="+mn-cs"/>
                        </a:rPr>
                        <a:t>Процент реализации мероприятий по содержанию и эксплуатации объекта размещения отходов и законсервированного комплекса по переработке отходов</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3408" marR="3408" marT="3408"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3470784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55</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2A3266BB-9BD7-4EE6-9DA8-4058C4AD4D6C}"/>
              </a:ext>
            </a:extLst>
          </p:cNvPr>
          <p:cNvGraphicFramePr>
            <a:graphicFrameLocks noGrp="1"/>
          </p:cNvGraphicFramePr>
          <p:nvPr>
            <p:ph idx="1"/>
            <p:extLst/>
          </p:nvPr>
        </p:nvGraphicFramePr>
        <p:xfrm>
          <a:off x="344032" y="952500"/>
          <a:ext cx="11452632" cy="5609811"/>
        </p:xfrm>
        <a:graphic>
          <a:graphicData uri="http://schemas.openxmlformats.org/drawingml/2006/table">
            <a:tbl>
              <a:tblPr>
                <a:tableStyleId>{5C22544A-7EE6-4342-B048-85BDC9FD1C3A}</a:tableStyleId>
              </a:tblPr>
              <a:tblGrid>
                <a:gridCol w="545883">
                  <a:extLst>
                    <a:ext uri="{9D8B030D-6E8A-4147-A177-3AD203B41FA5}">
                      <a16:colId xmlns:a16="http://schemas.microsoft.com/office/drawing/2014/main" val="3528338403"/>
                    </a:ext>
                  </a:extLst>
                </a:gridCol>
                <a:gridCol w="2958687">
                  <a:extLst>
                    <a:ext uri="{9D8B030D-6E8A-4147-A177-3AD203B41FA5}">
                      <a16:colId xmlns:a16="http://schemas.microsoft.com/office/drawing/2014/main" val="2435631434"/>
                    </a:ext>
                  </a:extLst>
                </a:gridCol>
                <a:gridCol w="1113602">
                  <a:extLst>
                    <a:ext uri="{9D8B030D-6E8A-4147-A177-3AD203B41FA5}">
                      <a16:colId xmlns:a16="http://schemas.microsoft.com/office/drawing/2014/main" val="29644754"/>
                    </a:ext>
                  </a:extLst>
                </a:gridCol>
                <a:gridCol w="892331">
                  <a:extLst>
                    <a:ext uri="{9D8B030D-6E8A-4147-A177-3AD203B41FA5}">
                      <a16:colId xmlns:a16="http://schemas.microsoft.com/office/drawing/2014/main" val="4080674438"/>
                    </a:ext>
                  </a:extLst>
                </a:gridCol>
                <a:gridCol w="985509">
                  <a:extLst>
                    <a:ext uri="{9D8B030D-6E8A-4147-A177-3AD203B41FA5}">
                      <a16:colId xmlns:a16="http://schemas.microsoft.com/office/drawing/2014/main" val="698492071"/>
                    </a:ext>
                  </a:extLst>
                </a:gridCol>
                <a:gridCol w="982589">
                  <a:extLst>
                    <a:ext uri="{9D8B030D-6E8A-4147-A177-3AD203B41FA5}">
                      <a16:colId xmlns:a16="http://schemas.microsoft.com/office/drawing/2014/main" val="465837057"/>
                    </a:ext>
                  </a:extLst>
                </a:gridCol>
                <a:gridCol w="960755">
                  <a:extLst>
                    <a:ext uri="{9D8B030D-6E8A-4147-A177-3AD203B41FA5}">
                      <a16:colId xmlns:a16="http://schemas.microsoft.com/office/drawing/2014/main" val="3341576163"/>
                    </a:ext>
                  </a:extLst>
                </a:gridCol>
                <a:gridCol w="1059013">
                  <a:extLst>
                    <a:ext uri="{9D8B030D-6E8A-4147-A177-3AD203B41FA5}">
                      <a16:colId xmlns:a16="http://schemas.microsoft.com/office/drawing/2014/main" val="3017957150"/>
                    </a:ext>
                  </a:extLst>
                </a:gridCol>
                <a:gridCol w="960755">
                  <a:extLst>
                    <a:ext uri="{9D8B030D-6E8A-4147-A177-3AD203B41FA5}">
                      <a16:colId xmlns:a16="http://schemas.microsoft.com/office/drawing/2014/main" val="173343411"/>
                    </a:ext>
                  </a:extLst>
                </a:gridCol>
                <a:gridCol w="993508">
                  <a:extLst>
                    <a:ext uri="{9D8B030D-6E8A-4147-A177-3AD203B41FA5}">
                      <a16:colId xmlns:a16="http://schemas.microsoft.com/office/drawing/2014/main" val="2895159929"/>
                    </a:ext>
                  </a:extLst>
                </a:gridCol>
              </a:tblGrid>
              <a:tr h="365249">
                <a:tc>
                  <a:txBody>
                    <a:bodyPr/>
                    <a:lstStyle/>
                    <a:p>
                      <a:pPr algn="ctr" fontAlgn="ctr"/>
                      <a:r>
                        <a:rPr lang="ru-RU" sz="1050" u="none" strike="noStrike" kern="1200" dirty="0">
                          <a:solidFill>
                            <a:schemeClr val="tx1"/>
                          </a:solidFill>
                          <a:effectLst/>
                          <a:latin typeface="+mn-lt"/>
                          <a:ea typeface="+mn-ea"/>
                          <a:cs typeface="+mn-cs"/>
                        </a:rPr>
                        <a:t>№ п/п</a:t>
                      </a: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6562" marR="6562" marT="6562" marB="0" anchor="ctr"/>
                </a:tc>
                <a:tc>
                  <a:txBody>
                    <a:bodyPr/>
                    <a:lstStyle/>
                    <a:p>
                      <a:pPr marL="0" algn="ctr" defTabSz="914400" rtl="0" eaLnBrk="1" fontAlgn="ctr" latinLnBrk="0" hangingPunct="1"/>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6562" marR="6562" marT="6562" marB="0" anchor="ctr"/>
                </a:tc>
                <a:tc>
                  <a:txBody>
                    <a:bodyPr/>
                    <a:lstStyle/>
                    <a:p>
                      <a:pPr marL="0" algn="ctr" defTabSz="914400" rtl="0" eaLnBrk="1" fontAlgn="ctr" latinLnBrk="0" hangingPunct="1"/>
                      <a:r>
                        <a:rPr lang="ru-RU" sz="1050" u="none" strike="noStrike" kern="1200" dirty="0">
                          <a:solidFill>
                            <a:schemeClr val="tx1"/>
                          </a:solidFill>
                          <a:effectLst/>
                          <a:latin typeface="+mn-lt"/>
                          <a:ea typeface="+mn-ea"/>
                          <a:cs typeface="+mn-cs"/>
                        </a:rPr>
                        <a:t>Единица измерения</a:t>
                      </a:r>
                    </a:p>
                  </a:txBody>
                  <a:tcPr marL="6562" marR="6562" marT="6562" marB="0" anchor="ctr"/>
                </a:tc>
                <a:tc>
                  <a:txBody>
                    <a:bodyPr/>
                    <a:lstStyle/>
                    <a:p>
                      <a:pPr marL="0" algn="ctr" defTabSz="914400" rtl="0" eaLnBrk="1" fontAlgn="ctr" latinLnBrk="0" hangingPunct="1"/>
                      <a:r>
                        <a:rPr lang="ru-RU" sz="1050" u="none" strike="noStrike" kern="1200" dirty="0">
                          <a:solidFill>
                            <a:schemeClr val="tx1"/>
                          </a:solidFill>
                          <a:effectLst/>
                          <a:latin typeface="+mn-lt"/>
                          <a:ea typeface="+mn-ea"/>
                          <a:cs typeface="+mn-cs"/>
                        </a:rPr>
                        <a:t>Базовое значение</a:t>
                      </a:r>
                    </a:p>
                  </a:txBody>
                  <a:tcPr marL="6562" marR="6562" marT="6562" marB="0" anchor="ctr"/>
                </a:tc>
                <a:tc>
                  <a:txBody>
                    <a:bodyPr/>
                    <a:lstStyle/>
                    <a:p>
                      <a:pPr marL="0" algn="ctr" defTabSz="914400" rtl="0" eaLnBrk="1" fontAlgn="ctr" latinLnBrk="0" hangingPunct="1"/>
                      <a:r>
                        <a:rPr lang="ru-RU" sz="1050" u="none" strike="noStrike" kern="1200" dirty="0">
                          <a:solidFill>
                            <a:schemeClr val="tx1"/>
                          </a:solidFill>
                          <a:effectLst/>
                          <a:latin typeface="+mn-lt"/>
                          <a:ea typeface="+mn-ea"/>
                          <a:cs typeface="+mn-cs"/>
                        </a:rPr>
                        <a:t>Достигнутое </a:t>
                      </a: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765760769"/>
                  </a:ext>
                </a:extLst>
              </a:tr>
              <a:tr h="519267">
                <a:tc>
                  <a:txBody>
                    <a:bodyPr/>
                    <a:lstStyle/>
                    <a:p>
                      <a:pPr algn="ctr" fontAlgn="ctr"/>
                      <a:r>
                        <a:rPr lang="ru-RU" sz="1050" u="none" strike="noStrike" kern="1200" dirty="0">
                          <a:solidFill>
                            <a:schemeClr val="tx1"/>
                          </a:solidFill>
                          <a:effectLst/>
                          <a:latin typeface="+mn-lt"/>
                          <a:ea typeface="+mn-ea"/>
                          <a:cs typeface="+mn-cs"/>
                        </a:rPr>
                        <a:t>8</a:t>
                      </a:r>
                    </a:p>
                  </a:txBody>
                  <a:tcPr marL="6562" marR="6562" marT="6562" marB="0" anchor="ctr"/>
                </a:tc>
                <a:tc>
                  <a:txBody>
                    <a:bodyPr/>
                    <a:lstStyle/>
                    <a:p>
                      <a:pPr algn="l" fontAlgn="ctr"/>
                      <a:r>
                        <a:rPr lang="ru-RU" sz="1050" u="none" strike="noStrike" kern="1200" dirty="0">
                          <a:solidFill>
                            <a:schemeClr val="tx1"/>
                          </a:solidFill>
                          <a:effectLst/>
                          <a:latin typeface="+mn-lt"/>
                          <a:ea typeface="+mn-ea"/>
                          <a:cs typeface="+mn-cs"/>
                        </a:rPr>
                        <a:t>Муниципальная программа </a:t>
                      </a:r>
                      <a:r>
                        <a:rPr lang="ru-RU" sz="1050" u="none" strike="noStrike" kern="1200" dirty="0" smtClean="0">
                          <a:solidFill>
                            <a:schemeClr val="tx1"/>
                          </a:solidFill>
                          <a:effectLst/>
                          <a:latin typeface="+mn-lt"/>
                          <a:ea typeface="+mn-ea"/>
                          <a:cs typeface="+mn-cs"/>
                        </a:rPr>
                        <a:t>«Безопасность и обеспечение безопасности жизнедеятельности населения»</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extLst>
                  <a:ext uri="{0D108BD9-81ED-4DB2-BD59-A6C34878D82A}">
                    <a16:rowId xmlns:a16="http://schemas.microsoft.com/office/drawing/2014/main" val="3186029011"/>
                  </a:ext>
                </a:extLst>
              </a:tr>
              <a:tr h="455126">
                <a:tc>
                  <a:txBody>
                    <a:bodyPr/>
                    <a:lstStyle/>
                    <a:p>
                      <a:pPr algn="ctr" fontAlgn="ctr"/>
                      <a:r>
                        <a:rPr lang="ru-RU" sz="1050" u="none" strike="noStrike" kern="1200" dirty="0" smtClean="0">
                          <a:solidFill>
                            <a:schemeClr val="tx1"/>
                          </a:solidFill>
                          <a:effectLst/>
                          <a:latin typeface="+mn-lt"/>
                          <a:ea typeface="+mn-ea"/>
                          <a:cs typeface="+mn-cs"/>
                        </a:rPr>
                        <a:t>1.</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Снижение общего количества преступлений, совершенных на территории муниципального образования, не менее чем на 3% ежегодно</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Целевые показатели</a:t>
                      </a:r>
                      <a:endParaRPr lang="ru-RU" sz="1050" u="none" strike="noStrike" kern="1200" dirty="0" smtClean="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Количество</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813</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556</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766</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523</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507</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492</a:t>
                      </a:r>
                      <a:endParaRPr lang="ru-RU" sz="1050" u="none" strike="noStrike" kern="1200" dirty="0">
                        <a:solidFill>
                          <a:schemeClr val="tx1"/>
                        </a:solidFill>
                        <a:effectLst/>
                        <a:latin typeface="+mn-lt"/>
                        <a:ea typeface="+mn-ea"/>
                        <a:cs typeface="+mn-cs"/>
                      </a:endParaRPr>
                    </a:p>
                  </a:txBody>
                  <a:tcPr marL="6562" marR="6562" marT="6562" marB="0" anchor="ctr"/>
                </a:tc>
                <a:extLst>
                  <a:ext uri="{0D108BD9-81ED-4DB2-BD59-A6C34878D82A}">
                    <a16:rowId xmlns:a16="http://schemas.microsoft.com/office/drawing/2014/main" val="10004"/>
                  </a:ext>
                </a:extLst>
              </a:tr>
              <a:tr h="904114">
                <a:tc>
                  <a:txBody>
                    <a:bodyPr/>
                    <a:lstStyle/>
                    <a:p>
                      <a:pPr algn="ctr" fontAlgn="ctr"/>
                      <a:r>
                        <a:rPr lang="ru-RU" sz="1050" u="none" strike="noStrike" kern="1200" dirty="0">
                          <a:solidFill>
                            <a:schemeClr val="tx1"/>
                          </a:solidFill>
                          <a:effectLst/>
                          <a:latin typeface="+mn-lt"/>
                          <a:ea typeface="+mn-ea"/>
                          <a:cs typeface="+mn-cs"/>
                        </a:rPr>
                        <a:t> </a:t>
                      </a:r>
                      <a:r>
                        <a:rPr lang="ru-RU" sz="1050" u="none" strike="noStrike" kern="1200" dirty="0" smtClean="0">
                          <a:solidFill>
                            <a:schemeClr val="tx1"/>
                          </a:solidFill>
                          <a:effectLst/>
                          <a:latin typeface="+mn-lt"/>
                          <a:ea typeface="+mn-ea"/>
                          <a:cs typeface="+mn-cs"/>
                        </a:rPr>
                        <a:t>2.</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Увеличение общего количества видеокамер, введенных в эксплуатацию в систему технологического обеспечения региональной общественной безопасности и оперативного управления "Безопасный регион", не менее чем на 5% ежегодно</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Целевые показатели</a:t>
                      </a: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Единиц</a:t>
                      </a:r>
                      <a:endParaRPr lang="ru-RU" sz="1050" u="none" strike="noStrike" kern="1200" dirty="0">
                        <a:solidFill>
                          <a:schemeClr val="tx1"/>
                        </a:solidFill>
                        <a:effectLst/>
                        <a:latin typeface="+mn-lt"/>
                        <a:ea typeface="+mn-ea"/>
                        <a:cs typeface="+mn-cs"/>
                      </a:endParaRPr>
                    </a:p>
                  </a:txBody>
                  <a:tcPr anchor="ctr"/>
                </a:tc>
                <a:tc>
                  <a:txBody>
                    <a:bodyPr/>
                    <a:lstStyle/>
                    <a:p>
                      <a:pPr algn="ctr" fontAlgn="ctr"/>
                      <a:r>
                        <a:rPr lang="ru-RU" sz="1050" u="none" strike="noStrike" kern="1200" dirty="0" smtClean="0">
                          <a:solidFill>
                            <a:schemeClr val="tx1"/>
                          </a:solidFill>
                          <a:effectLst/>
                          <a:latin typeface="+mn-lt"/>
                          <a:ea typeface="+mn-ea"/>
                          <a:cs typeface="+mn-cs"/>
                        </a:rPr>
                        <a:t>1309</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1375</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1674</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1516</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1592</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1672</a:t>
                      </a:r>
                      <a:endParaRPr lang="ru-RU" sz="1050" u="none" strike="noStrike" kern="1200" dirty="0">
                        <a:solidFill>
                          <a:schemeClr val="tx1"/>
                        </a:solidFill>
                        <a:effectLst/>
                        <a:latin typeface="+mn-lt"/>
                        <a:ea typeface="+mn-ea"/>
                        <a:cs typeface="+mn-cs"/>
                      </a:endParaRPr>
                    </a:p>
                  </a:txBody>
                  <a:tcPr marL="6562" marR="6562" marT="6562" marB="0" anchor="ctr"/>
                </a:tc>
                <a:extLst>
                  <a:ext uri="{0D108BD9-81ED-4DB2-BD59-A6C34878D82A}">
                    <a16:rowId xmlns:a16="http://schemas.microsoft.com/office/drawing/2014/main" val="235359428"/>
                  </a:ext>
                </a:extLst>
              </a:tr>
              <a:tr h="585989">
                <a:tc>
                  <a:txBody>
                    <a:bodyPr/>
                    <a:lstStyle/>
                    <a:p>
                      <a:pPr algn="ctr" fontAlgn="ctr"/>
                      <a:r>
                        <a:rPr lang="ru-RU" sz="1050" u="none" strike="noStrike" kern="1200" dirty="0" smtClean="0">
                          <a:solidFill>
                            <a:schemeClr val="tx1"/>
                          </a:solidFill>
                          <a:effectLst/>
                          <a:latin typeface="+mn-lt"/>
                          <a:ea typeface="+mn-ea"/>
                          <a:cs typeface="+mn-cs"/>
                        </a:rPr>
                        <a:t>3.</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Доля кладбищ, соответствующих требованиям Регионального стандарта</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Целевые показатели</a:t>
                      </a: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75</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6562" marR="6562" marT="6562" marB="0" anchor="ctr"/>
                </a:tc>
                <a:extLst>
                  <a:ext uri="{0D108BD9-81ED-4DB2-BD59-A6C34878D82A}">
                    <a16:rowId xmlns:a16="http://schemas.microsoft.com/office/drawing/2014/main" val="4214227573"/>
                  </a:ext>
                </a:extLst>
              </a:tr>
              <a:tr h="585989">
                <a:tc>
                  <a:txBody>
                    <a:bodyPr/>
                    <a:lstStyle/>
                    <a:p>
                      <a:pPr algn="ctr" fontAlgn="ctr"/>
                      <a:r>
                        <a:rPr lang="ru-RU" sz="1050" u="none" strike="noStrike" kern="1200" dirty="0" smtClean="0">
                          <a:solidFill>
                            <a:schemeClr val="tx1"/>
                          </a:solidFill>
                          <a:effectLst/>
                          <a:latin typeface="+mn-lt"/>
                          <a:ea typeface="+mn-ea"/>
                          <a:cs typeface="+mn-cs"/>
                        </a:rPr>
                        <a:t>4.</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Снижение уровня </a:t>
                      </a:r>
                      <a:r>
                        <a:rPr lang="ru-RU" sz="1050" u="none" strike="noStrike" kern="1200" dirty="0" err="1" smtClean="0">
                          <a:solidFill>
                            <a:schemeClr val="tx1"/>
                          </a:solidFill>
                          <a:effectLst/>
                          <a:latin typeface="+mn-lt"/>
                          <a:ea typeface="+mn-ea"/>
                          <a:cs typeface="+mn-cs"/>
                        </a:rPr>
                        <a:t>криминогенности</a:t>
                      </a:r>
                      <a:r>
                        <a:rPr lang="ru-RU" sz="1050" u="none" strike="noStrike" kern="1200" dirty="0" smtClean="0">
                          <a:solidFill>
                            <a:schemeClr val="tx1"/>
                          </a:solidFill>
                          <a:effectLst/>
                          <a:latin typeface="+mn-lt"/>
                          <a:ea typeface="+mn-ea"/>
                          <a:cs typeface="+mn-cs"/>
                        </a:rPr>
                        <a:t> наркомании на 100 тыс. человек</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60,5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57,4</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54,5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51,77</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49</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46,55</a:t>
                      </a:r>
                    </a:p>
                  </a:txBody>
                  <a:tcPr marL="9525" marR="9525" marT="9525" marB="0" anchor="ctr"/>
                </a:tc>
                <a:extLst>
                  <a:ext uri="{0D108BD9-81ED-4DB2-BD59-A6C34878D82A}">
                    <a16:rowId xmlns:a16="http://schemas.microsoft.com/office/drawing/2014/main" val="10005"/>
                  </a:ext>
                </a:extLst>
              </a:tr>
              <a:tr h="754451">
                <a:tc>
                  <a:txBody>
                    <a:bodyPr/>
                    <a:lstStyle/>
                    <a:p>
                      <a:pPr algn="ctr" fontAlgn="ctr"/>
                      <a:r>
                        <a:rPr lang="ru-RU" sz="1050" u="none" strike="noStrike" kern="1200" dirty="0" smtClean="0">
                          <a:solidFill>
                            <a:schemeClr val="tx1"/>
                          </a:solidFill>
                          <a:effectLst/>
                          <a:latin typeface="+mn-lt"/>
                          <a:ea typeface="+mn-ea"/>
                          <a:cs typeface="+mn-cs"/>
                        </a:rPr>
                        <a:t>5.</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Сокращение среднего времени совместного реагирования нескольких экстренных оперативных служб на обращения населения по единому номеру «112» на территории муниципального образования</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Минута</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45,5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42</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38,5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37</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36</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35</a:t>
                      </a:r>
                    </a:p>
                  </a:txBody>
                  <a:tcPr marL="9525" marR="9525" marT="9525" marB="0" anchor="ctr"/>
                </a:tc>
                <a:extLst>
                  <a:ext uri="{0D108BD9-81ED-4DB2-BD59-A6C34878D82A}">
                    <a16:rowId xmlns:a16="http://schemas.microsoft.com/office/drawing/2014/main" val="10006"/>
                  </a:ext>
                </a:extLst>
              </a:tr>
              <a:tr h="585989">
                <a:tc>
                  <a:txBody>
                    <a:bodyPr/>
                    <a:lstStyle/>
                    <a:p>
                      <a:pPr algn="ctr" fontAlgn="ctr"/>
                      <a:r>
                        <a:rPr lang="ru-RU" sz="1050" u="none" strike="noStrike" kern="1200" dirty="0" smtClean="0">
                          <a:solidFill>
                            <a:schemeClr val="tx1"/>
                          </a:solidFill>
                          <a:effectLst/>
                          <a:latin typeface="+mn-lt"/>
                          <a:ea typeface="+mn-ea"/>
                          <a:cs typeface="+mn-cs"/>
                        </a:rPr>
                        <a:t>6.</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Снижение числа погибших при пожарах</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95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92,5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87,5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85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83</a:t>
                      </a:r>
                    </a:p>
                  </a:txBody>
                  <a:tcPr marL="9525" marR="9525" marT="9525" marB="0" anchor="ctr"/>
                </a:tc>
                <a:extLst>
                  <a:ext uri="{0D108BD9-81ED-4DB2-BD59-A6C34878D82A}">
                    <a16:rowId xmlns:a16="http://schemas.microsoft.com/office/drawing/2014/main" val="10007"/>
                  </a:ext>
                </a:extLst>
              </a:tr>
              <a:tr h="585989">
                <a:tc>
                  <a:txBody>
                    <a:bodyPr/>
                    <a:lstStyle/>
                    <a:p>
                      <a:pPr algn="ctr" fontAlgn="ctr"/>
                      <a:r>
                        <a:rPr lang="ru-RU" sz="1050" u="none" strike="noStrike" kern="1200" dirty="0" smtClean="0">
                          <a:solidFill>
                            <a:schemeClr val="tx1"/>
                          </a:solidFill>
                          <a:effectLst/>
                          <a:latin typeface="+mn-lt"/>
                          <a:ea typeface="+mn-ea"/>
                          <a:cs typeface="+mn-cs"/>
                        </a:rPr>
                        <a:t>7.</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Прирост уровня безопасности людей на водных объектах, расположенных на территории Московской области</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18</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24</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26</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28</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30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32</a:t>
                      </a:r>
                    </a:p>
                  </a:txBody>
                  <a:tcPr marL="9525" marR="9525" marT="9525"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7406546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56</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10" name="Объект 9">
            <a:extLst>
              <a:ext uri="{FF2B5EF4-FFF2-40B4-BE49-F238E27FC236}">
                <a16:creationId xmlns:a16="http://schemas.microsoft.com/office/drawing/2014/main" id="{B877E685-5093-4652-AE0C-8D92DB167CBC}"/>
              </a:ext>
            </a:extLst>
          </p:cNvPr>
          <p:cNvGraphicFramePr>
            <a:graphicFrameLocks noGrp="1"/>
          </p:cNvGraphicFramePr>
          <p:nvPr>
            <p:ph idx="1"/>
            <p:extLst/>
          </p:nvPr>
        </p:nvGraphicFramePr>
        <p:xfrm>
          <a:off x="348917" y="966380"/>
          <a:ext cx="11438693" cy="5399426"/>
        </p:xfrm>
        <a:graphic>
          <a:graphicData uri="http://schemas.openxmlformats.org/drawingml/2006/table">
            <a:tbl>
              <a:tblPr>
                <a:tableStyleId>{5C22544A-7EE6-4342-B048-85BDC9FD1C3A}</a:tableStyleId>
              </a:tblPr>
              <a:tblGrid>
                <a:gridCol w="545219">
                  <a:extLst>
                    <a:ext uri="{9D8B030D-6E8A-4147-A177-3AD203B41FA5}">
                      <a16:colId xmlns:a16="http://schemas.microsoft.com/office/drawing/2014/main" val="1239230207"/>
                    </a:ext>
                  </a:extLst>
                </a:gridCol>
                <a:gridCol w="3229104">
                  <a:extLst>
                    <a:ext uri="{9D8B030D-6E8A-4147-A177-3AD203B41FA5}">
                      <a16:colId xmlns:a16="http://schemas.microsoft.com/office/drawing/2014/main" val="1553721672"/>
                    </a:ext>
                  </a:extLst>
                </a:gridCol>
                <a:gridCol w="1148321">
                  <a:extLst>
                    <a:ext uri="{9D8B030D-6E8A-4147-A177-3AD203B41FA5}">
                      <a16:colId xmlns:a16="http://schemas.microsoft.com/office/drawing/2014/main" val="1247568029"/>
                    </a:ext>
                  </a:extLst>
                </a:gridCol>
                <a:gridCol w="934680">
                  <a:extLst>
                    <a:ext uri="{9D8B030D-6E8A-4147-A177-3AD203B41FA5}">
                      <a16:colId xmlns:a16="http://schemas.microsoft.com/office/drawing/2014/main" val="4084025544"/>
                    </a:ext>
                  </a:extLst>
                </a:gridCol>
                <a:gridCol w="630782">
                  <a:extLst>
                    <a:ext uri="{9D8B030D-6E8A-4147-A177-3AD203B41FA5}">
                      <a16:colId xmlns:a16="http://schemas.microsoft.com/office/drawing/2014/main" val="4007100656"/>
                    </a:ext>
                  </a:extLst>
                </a:gridCol>
                <a:gridCol w="981394">
                  <a:extLst>
                    <a:ext uri="{9D8B030D-6E8A-4147-A177-3AD203B41FA5}">
                      <a16:colId xmlns:a16="http://schemas.microsoft.com/office/drawing/2014/main" val="1386912279"/>
                    </a:ext>
                  </a:extLst>
                </a:gridCol>
                <a:gridCol w="959585">
                  <a:extLst>
                    <a:ext uri="{9D8B030D-6E8A-4147-A177-3AD203B41FA5}">
                      <a16:colId xmlns:a16="http://schemas.microsoft.com/office/drawing/2014/main" val="3965589857"/>
                    </a:ext>
                  </a:extLst>
                </a:gridCol>
                <a:gridCol w="1057725">
                  <a:extLst>
                    <a:ext uri="{9D8B030D-6E8A-4147-A177-3AD203B41FA5}">
                      <a16:colId xmlns:a16="http://schemas.microsoft.com/office/drawing/2014/main" val="2334975215"/>
                    </a:ext>
                  </a:extLst>
                </a:gridCol>
                <a:gridCol w="959585">
                  <a:extLst>
                    <a:ext uri="{9D8B030D-6E8A-4147-A177-3AD203B41FA5}">
                      <a16:colId xmlns:a16="http://schemas.microsoft.com/office/drawing/2014/main" val="3088992434"/>
                    </a:ext>
                  </a:extLst>
                </a:gridCol>
                <a:gridCol w="992298">
                  <a:extLst>
                    <a:ext uri="{9D8B030D-6E8A-4147-A177-3AD203B41FA5}">
                      <a16:colId xmlns:a16="http://schemas.microsoft.com/office/drawing/2014/main" val="2218577162"/>
                    </a:ext>
                  </a:extLst>
                </a:gridCol>
              </a:tblGrid>
              <a:tr h="610421">
                <a:tc>
                  <a:txBody>
                    <a:bodyPr/>
                    <a:lstStyle/>
                    <a:p>
                      <a:pPr algn="ctr" fontAlgn="ctr"/>
                      <a:r>
                        <a:rPr lang="ru-RU" sz="1050" u="none" strike="noStrike" kern="1200" dirty="0">
                          <a:solidFill>
                            <a:schemeClr val="tx1"/>
                          </a:solidFill>
                          <a:effectLst/>
                          <a:latin typeface="+mn-lt"/>
                          <a:ea typeface="+mn-ea"/>
                          <a:cs typeface="+mn-cs"/>
                        </a:rPr>
                        <a:t>№ п/п</a:t>
                      </a:r>
                    </a:p>
                  </a:txBody>
                  <a:tcPr marL="3663" marR="3663" marT="3663"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3663" marR="3663" marT="3663"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3663" marR="3663" marT="3663" marB="0" anchor="ctr"/>
                </a:tc>
                <a:tc>
                  <a:txBody>
                    <a:bodyPr/>
                    <a:lstStyle/>
                    <a:p>
                      <a:pPr algn="ctr" fontAlgn="ctr"/>
                      <a:r>
                        <a:rPr lang="ru-RU" sz="1050" u="none" strike="noStrike" kern="1200">
                          <a:solidFill>
                            <a:schemeClr val="tx1"/>
                          </a:solidFill>
                          <a:effectLst/>
                          <a:latin typeface="+mn-lt"/>
                          <a:ea typeface="+mn-ea"/>
                          <a:cs typeface="+mn-cs"/>
                        </a:rPr>
                        <a:t>Единица измерения</a:t>
                      </a:r>
                    </a:p>
                  </a:txBody>
                  <a:tcPr marL="3663" marR="3663" marT="3663" marB="0" anchor="ctr"/>
                </a:tc>
                <a:tc>
                  <a:txBody>
                    <a:bodyPr/>
                    <a:lstStyle/>
                    <a:p>
                      <a:pPr algn="ctr" fontAlgn="ctr"/>
                      <a:r>
                        <a:rPr lang="ru-RU" sz="1050" u="none" strike="noStrike" kern="1200">
                          <a:solidFill>
                            <a:schemeClr val="tx1"/>
                          </a:solidFill>
                          <a:effectLst/>
                          <a:latin typeface="+mn-lt"/>
                          <a:ea typeface="+mn-ea"/>
                          <a:cs typeface="+mn-cs"/>
                        </a:rPr>
                        <a:t>Базовое значение</a:t>
                      </a:r>
                    </a:p>
                  </a:txBody>
                  <a:tcPr marL="3663" marR="3663" marT="3663"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p>
                    <a:p>
                      <a:pPr algn="ctr" fontAlgn="ct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3663" marR="3663" marT="3663"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3096501983"/>
                  </a:ext>
                </a:extLst>
              </a:tr>
              <a:tr h="469472">
                <a:tc>
                  <a:txBody>
                    <a:bodyPr/>
                    <a:lstStyle/>
                    <a:p>
                      <a:pPr algn="ctr" fontAlgn="ctr"/>
                      <a:r>
                        <a:rPr lang="ru-RU" sz="1050" u="none" strike="noStrike" kern="1200" dirty="0" smtClean="0">
                          <a:solidFill>
                            <a:schemeClr val="tx1"/>
                          </a:solidFill>
                          <a:effectLst/>
                          <a:latin typeface="+mn-lt"/>
                          <a:ea typeface="+mn-ea"/>
                          <a:cs typeface="+mn-cs"/>
                        </a:rPr>
                        <a:t>8.</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l" fontAlgn="ctr"/>
                      <a:r>
                        <a:rPr lang="ru-RU" sz="1050" u="none" strike="noStrike" kern="1200" dirty="0" smtClean="0">
                          <a:solidFill>
                            <a:schemeClr val="tx1"/>
                          </a:solidFill>
                          <a:effectLst/>
                          <a:latin typeface="+mn-lt"/>
                          <a:ea typeface="+mn-ea"/>
                          <a:cs typeface="+mn-cs"/>
                        </a:rPr>
                        <a:t>Обеспеченность населения защитными сооружениями гражданской обороны</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12</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16</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18</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20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22</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24</a:t>
                      </a:r>
                    </a:p>
                  </a:txBody>
                  <a:tcPr marL="9525" marR="9525" marT="9525" marB="0" anchor="ctr"/>
                </a:tc>
                <a:extLst>
                  <a:ext uri="{0D108BD9-81ED-4DB2-BD59-A6C34878D82A}">
                    <a16:rowId xmlns:a16="http://schemas.microsoft.com/office/drawing/2014/main" val="2344867046"/>
                  </a:ext>
                </a:extLst>
              </a:tr>
              <a:tr h="469472">
                <a:tc>
                  <a:txBody>
                    <a:bodyPr/>
                    <a:lstStyle/>
                    <a:p>
                      <a:pPr algn="ctr" fontAlgn="ctr"/>
                      <a:r>
                        <a:rPr lang="ru-RU" sz="1050" u="none" strike="noStrike" kern="1200" dirty="0" smtClean="0">
                          <a:solidFill>
                            <a:schemeClr val="tx1"/>
                          </a:solidFill>
                          <a:effectLst/>
                          <a:latin typeface="+mn-lt"/>
                          <a:ea typeface="+mn-ea"/>
                          <a:cs typeface="+mn-cs"/>
                        </a:rPr>
                        <a:t>9.</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l" fontAlgn="ctr"/>
                      <a:r>
                        <a:rPr lang="ru-RU" sz="1050" u="none" strike="noStrike" kern="1200" dirty="0" smtClean="0">
                          <a:solidFill>
                            <a:schemeClr val="tx1"/>
                          </a:solidFill>
                          <a:effectLst/>
                          <a:latin typeface="+mn-lt"/>
                          <a:ea typeface="+mn-ea"/>
                          <a:cs typeface="+mn-cs"/>
                        </a:rPr>
                        <a:t>Снижение уровня вовлеченности населения в незаконный оборот наркотиков на 100 тыс. человек</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60,5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57,4</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54,5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51,77</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49</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46,55</a:t>
                      </a:r>
                    </a:p>
                  </a:txBody>
                  <a:tcPr marL="9525" marR="9525" marT="9525" marB="0" anchor="ctr"/>
                </a:tc>
                <a:extLst>
                  <a:ext uri="{0D108BD9-81ED-4DB2-BD59-A6C34878D82A}">
                    <a16:rowId xmlns:a16="http://schemas.microsoft.com/office/drawing/2014/main" val="1466336209"/>
                  </a:ext>
                </a:extLst>
              </a:tr>
              <a:tr h="490439">
                <a:tc>
                  <a:txBody>
                    <a:bodyPr/>
                    <a:lstStyle/>
                    <a:p>
                      <a:pPr algn="ctr" fontAlgn="ctr"/>
                      <a:r>
                        <a:rPr lang="ru-RU" sz="1050" u="none" strike="noStrike" kern="1200" dirty="0" smtClean="0">
                          <a:solidFill>
                            <a:schemeClr val="tx1"/>
                          </a:solidFill>
                          <a:effectLst/>
                          <a:latin typeface="+mn-lt"/>
                          <a:ea typeface="+mn-ea"/>
                          <a:cs typeface="+mn-cs"/>
                        </a:rPr>
                        <a:t>10.</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l" fontAlgn="ctr"/>
                      <a:r>
                        <a:rPr lang="ru-RU" sz="1050" u="none" strike="noStrike" kern="1200" dirty="0" smtClean="0">
                          <a:solidFill>
                            <a:schemeClr val="tx1"/>
                          </a:solidFill>
                          <a:effectLst/>
                          <a:latin typeface="+mn-lt"/>
                          <a:ea typeface="+mn-ea"/>
                          <a:cs typeface="+mn-cs"/>
                        </a:rPr>
                        <a:t>Укомплектованность резервного фонда материальных ресурсов для ликвидации чрезвычайных ситуаций муниципального характера</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dirty="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57</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61</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65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69</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73</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77</a:t>
                      </a:r>
                    </a:p>
                  </a:txBody>
                  <a:tcPr marL="9525" marR="9525" marT="9525" marB="0" anchor="ctr"/>
                </a:tc>
                <a:extLst>
                  <a:ext uri="{0D108BD9-81ED-4DB2-BD59-A6C34878D82A}">
                    <a16:rowId xmlns:a16="http://schemas.microsoft.com/office/drawing/2014/main" val="1809553392"/>
                  </a:ext>
                </a:extLst>
              </a:tr>
              <a:tr h="780084">
                <a:tc>
                  <a:txBody>
                    <a:bodyPr/>
                    <a:lstStyle/>
                    <a:p>
                      <a:pPr algn="ctr" fontAlgn="ctr"/>
                      <a:r>
                        <a:rPr lang="ru-RU" sz="1050" u="none" strike="noStrike" kern="1200" dirty="0" smtClean="0">
                          <a:solidFill>
                            <a:schemeClr val="tx1"/>
                          </a:solidFill>
                          <a:effectLst/>
                          <a:latin typeface="+mn-lt"/>
                          <a:ea typeface="+mn-ea"/>
                          <a:cs typeface="+mn-cs"/>
                        </a:rPr>
                        <a:t>11.</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l" fontAlgn="ctr"/>
                      <a:r>
                        <a:rPr lang="ru-RU" sz="1050" u="none" strike="noStrike" kern="1200" dirty="0" smtClean="0">
                          <a:solidFill>
                            <a:schemeClr val="tx1"/>
                          </a:solidFill>
                          <a:effectLst/>
                          <a:latin typeface="+mn-lt"/>
                          <a:ea typeface="+mn-ea"/>
                          <a:cs typeface="+mn-cs"/>
                        </a:rPr>
                        <a:t>Доля населения Московской области, проживающего в границах зоны действия технических средств оповещения (электрических, электронных сирен и мощных акустических системам) муниципальной системы оповещения населения (далее – МСОН)</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84</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85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85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85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85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85</a:t>
                      </a:r>
                    </a:p>
                  </a:txBody>
                  <a:tcPr marL="9525" marR="9525" marT="9525" marB="0" anchor="ctr"/>
                </a:tc>
                <a:extLst>
                  <a:ext uri="{0D108BD9-81ED-4DB2-BD59-A6C34878D82A}">
                    <a16:rowId xmlns:a16="http://schemas.microsoft.com/office/drawing/2014/main" val="282610711"/>
                  </a:ext>
                </a:extLst>
              </a:tr>
              <a:tr h="597818">
                <a:tc>
                  <a:txBody>
                    <a:bodyPr/>
                    <a:lstStyle/>
                    <a:p>
                      <a:pPr algn="ctr" fontAlgn="ctr"/>
                      <a:r>
                        <a:rPr lang="ru-RU" sz="1050" u="none" strike="noStrike" kern="1200" dirty="0" smtClean="0">
                          <a:solidFill>
                            <a:schemeClr val="tx1"/>
                          </a:solidFill>
                          <a:effectLst/>
                          <a:latin typeface="+mn-lt"/>
                          <a:ea typeface="+mn-ea"/>
                          <a:cs typeface="+mn-cs"/>
                        </a:rPr>
                        <a:t>12.</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l" fontAlgn="ctr"/>
                      <a:r>
                        <a:rPr lang="ru-RU" sz="1050" u="none" strike="noStrike" kern="1200" dirty="0" smtClean="0">
                          <a:solidFill>
                            <a:schemeClr val="tx1"/>
                          </a:solidFill>
                          <a:effectLst/>
                          <a:latin typeface="+mn-lt"/>
                          <a:ea typeface="+mn-ea"/>
                          <a:cs typeface="+mn-cs"/>
                        </a:rPr>
                        <a:t>Обеспеченность населения Московской области средствами индивидуальной защиты, медицинскими средствами индивидуальной защиты</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dirty="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80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9525" marR="9525" marT="9525" marB="0" anchor="ctr"/>
                </a:tc>
                <a:extLst>
                  <a:ext uri="{0D108BD9-81ED-4DB2-BD59-A6C34878D82A}">
                    <a16:rowId xmlns:a16="http://schemas.microsoft.com/office/drawing/2014/main" val="3464476265"/>
                  </a:ext>
                </a:extLst>
              </a:tr>
              <a:tr h="373619">
                <a:tc>
                  <a:txBody>
                    <a:bodyPr/>
                    <a:lstStyle/>
                    <a:p>
                      <a:pPr algn="ctr" fontAlgn="ctr"/>
                      <a:r>
                        <a:rPr lang="ru-RU" sz="1050" u="none" strike="noStrike" kern="1200" dirty="0">
                          <a:solidFill>
                            <a:schemeClr val="tx1"/>
                          </a:solidFill>
                          <a:effectLst/>
                          <a:latin typeface="+mn-lt"/>
                          <a:ea typeface="+mn-ea"/>
                          <a:cs typeface="+mn-cs"/>
                        </a:rPr>
                        <a:t>9</a:t>
                      </a:r>
                    </a:p>
                  </a:txBody>
                  <a:tcPr marL="6562" marR="6562" marT="6562" marB="0" anchor="ctr"/>
                </a:tc>
                <a:tc>
                  <a:txBody>
                    <a:bodyPr/>
                    <a:lstStyle/>
                    <a:p>
                      <a:pPr algn="l" fontAlgn="ctr"/>
                      <a:r>
                        <a:rPr lang="ru-RU" sz="1050" u="none" strike="noStrike" kern="1200" dirty="0">
                          <a:solidFill>
                            <a:schemeClr val="tx1"/>
                          </a:solidFill>
                          <a:effectLst/>
                          <a:latin typeface="+mn-lt"/>
                          <a:ea typeface="+mn-ea"/>
                          <a:cs typeface="+mn-cs"/>
                        </a:rPr>
                        <a:t>Муниципальная программа </a:t>
                      </a:r>
                      <a:r>
                        <a:rPr lang="ru-RU" sz="1050" u="none" strike="noStrike" kern="1200" dirty="0" smtClean="0">
                          <a:solidFill>
                            <a:schemeClr val="tx1"/>
                          </a:solidFill>
                          <a:effectLst/>
                          <a:latin typeface="+mn-lt"/>
                          <a:ea typeface="+mn-ea"/>
                          <a:cs typeface="+mn-cs"/>
                        </a:rPr>
                        <a:t>«Жилище»</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endParaRPr lang="ru-RU" sz="1050" u="none" strike="noStrike" kern="1200">
                        <a:solidFill>
                          <a:schemeClr val="tx1"/>
                        </a:solidFill>
                        <a:effectLst/>
                        <a:latin typeface="+mn-lt"/>
                        <a:ea typeface="+mn-ea"/>
                        <a:cs typeface="+mn-cs"/>
                      </a:endParaRPr>
                    </a:p>
                  </a:txBody>
                  <a:tcPr marL="9525" marR="9525" marT="9525"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endParaRPr lang="ru-RU" sz="1050" u="none" strike="noStrike" kern="1200">
                        <a:solidFill>
                          <a:schemeClr val="tx1"/>
                        </a:solidFill>
                        <a:effectLst/>
                        <a:latin typeface="+mn-lt"/>
                        <a:ea typeface="+mn-ea"/>
                        <a:cs typeface="+mn-cs"/>
                      </a:endParaRPr>
                    </a:p>
                  </a:txBody>
                  <a:tcPr marL="9525" marR="9525" marT="9525" marB="0" anchor="ctr"/>
                </a:tc>
                <a:tc>
                  <a:txBody>
                    <a:bodyPr/>
                    <a:lstStyle/>
                    <a:p>
                      <a:pPr algn="ctr" fontAlgn="ctr"/>
                      <a:endParaRPr lang="ru-RU" sz="1050" u="none" strike="noStrike" kern="1200">
                        <a:solidFill>
                          <a:schemeClr val="tx1"/>
                        </a:solidFill>
                        <a:effectLst/>
                        <a:latin typeface="+mn-lt"/>
                        <a:ea typeface="+mn-ea"/>
                        <a:cs typeface="+mn-cs"/>
                      </a:endParaRPr>
                    </a:p>
                  </a:txBody>
                  <a:tcPr marL="9525" marR="9525" marT="9525" marB="0" anchor="ctr"/>
                </a:tc>
                <a:tc>
                  <a:txBody>
                    <a:bodyPr/>
                    <a:lstStyle/>
                    <a:p>
                      <a:pPr algn="ctr" fontAlgn="ctr"/>
                      <a:endParaRPr lang="ru-RU" sz="1050" u="none" strike="noStrike" kern="1200">
                        <a:solidFill>
                          <a:schemeClr val="tx1"/>
                        </a:solidFill>
                        <a:effectLst/>
                        <a:latin typeface="+mn-lt"/>
                        <a:ea typeface="+mn-ea"/>
                        <a:cs typeface="+mn-cs"/>
                      </a:endParaRPr>
                    </a:p>
                  </a:txBody>
                  <a:tcPr marL="9525" marR="9525" marT="9525"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9525" marR="9525" marT="9525" marB="0" anchor="ctr"/>
                </a:tc>
                <a:extLst>
                  <a:ext uri="{0D108BD9-81ED-4DB2-BD59-A6C34878D82A}">
                    <a16:rowId xmlns:a16="http://schemas.microsoft.com/office/drawing/2014/main" val="10006"/>
                  </a:ext>
                </a:extLst>
              </a:tr>
              <a:tr h="624778">
                <a:tc>
                  <a:txBody>
                    <a:bodyPr/>
                    <a:lstStyle/>
                    <a:p>
                      <a:pPr algn="ctr" fontAlgn="ctr"/>
                      <a:r>
                        <a:rPr lang="ru-RU" sz="1050" u="none" strike="noStrike" kern="1200" dirty="0" smtClean="0">
                          <a:solidFill>
                            <a:schemeClr val="tx1"/>
                          </a:solidFill>
                          <a:effectLst/>
                          <a:latin typeface="+mn-lt"/>
                          <a:ea typeface="+mn-ea"/>
                          <a:cs typeface="+mn-cs"/>
                        </a:rPr>
                        <a:t>1.</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l" fontAlgn="ctr"/>
                      <a:r>
                        <a:rPr lang="ru-RU" sz="1050" u="none" strike="noStrike" kern="1200" dirty="0" smtClean="0">
                          <a:solidFill>
                            <a:schemeClr val="tx1"/>
                          </a:solidFill>
                          <a:effectLst/>
                          <a:latin typeface="+mn-lt"/>
                          <a:ea typeface="+mn-ea"/>
                          <a:cs typeface="+mn-cs"/>
                        </a:rPr>
                        <a:t>Объем жилищного строительства</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p>
                      <a:pPr algn="ctr" fontAlgn="ct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dirty="0" smtClean="0">
                          <a:solidFill>
                            <a:schemeClr val="tx1"/>
                          </a:solidFill>
                          <a:effectLst/>
                          <a:latin typeface="+mn-lt"/>
                          <a:ea typeface="+mn-ea"/>
                          <a:cs typeface="+mn-cs"/>
                        </a:rPr>
                        <a:t>Квадратные метры на 1000 жителей</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2,1</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10</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13</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6</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6</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6</a:t>
                      </a:r>
                      <a:endParaRPr lang="ru-RU" sz="1050" u="none" strike="noStrike" kern="1200" dirty="0">
                        <a:solidFill>
                          <a:schemeClr val="tx1"/>
                        </a:solidFill>
                        <a:effectLst/>
                        <a:latin typeface="+mn-lt"/>
                        <a:ea typeface="+mn-ea"/>
                        <a:cs typeface="+mn-cs"/>
                      </a:endParaRPr>
                    </a:p>
                  </a:txBody>
                  <a:tcPr marL="9525" marR="9525" marT="9525" marB="0" anchor="ctr"/>
                </a:tc>
                <a:extLst>
                  <a:ext uri="{0D108BD9-81ED-4DB2-BD59-A6C34878D82A}">
                    <a16:rowId xmlns:a16="http://schemas.microsoft.com/office/drawing/2014/main" val="10007"/>
                  </a:ext>
                </a:extLst>
              </a:tr>
              <a:tr h="912177">
                <a:tc>
                  <a:txBody>
                    <a:bodyPr/>
                    <a:lstStyle/>
                    <a:p>
                      <a:pPr algn="ctr" fontAlgn="ctr"/>
                      <a:r>
                        <a:rPr lang="ru-RU" sz="1050" u="none" strike="noStrike" kern="1200" dirty="0" smtClean="0">
                          <a:solidFill>
                            <a:schemeClr val="tx1"/>
                          </a:solidFill>
                          <a:effectLst/>
                          <a:latin typeface="+mn-lt"/>
                          <a:ea typeface="+mn-ea"/>
                          <a:cs typeface="+mn-cs"/>
                        </a:rPr>
                        <a:t>2.</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l" fontAlgn="ctr"/>
                      <a:r>
                        <a:rPr lang="ru-RU" sz="1050" u="none" strike="noStrike" kern="1200" dirty="0" smtClean="0">
                          <a:solidFill>
                            <a:schemeClr val="tx1"/>
                          </a:solidFill>
                          <a:effectLst/>
                          <a:latin typeface="+mn-lt"/>
                          <a:ea typeface="+mn-ea"/>
                          <a:cs typeface="+mn-cs"/>
                        </a:rPr>
                        <a:t>Количество семей, улучшивших жилищные условия</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3663" marR="3663" marT="3663" marB="0" anchor="ctr"/>
                </a:tc>
                <a:tc>
                  <a:txBody>
                    <a:bodyPr/>
                    <a:lstStyle/>
                    <a:p>
                      <a:pPr algn="ctr" fontAlgn="ctr"/>
                      <a:r>
                        <a:rPr lang="ru-RU" sz="1050" u="none" strike="noStrike" kern="1200" dirty="0" smtClean="0">
                          <a:solidFill>
                            <a:schemeClr val="tx1"/>
                          </a:solidFill>
                          <a:effectLst/>
                          <a:latin typeface="+mn-lt"/>
                          <a:ea typeface="+mn-ea"/>
                          <a:cs typeface="+mn-cs"/>
                        </a:rPr>
                        <a:t>Тысяча семей</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5</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5</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5</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5</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5</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a:t>
                      </a:r>
                      <a:endParaRPr lang="ru-RU" sz="1050" u="none" strike="noStrike" kern="1200" dirty="0">
                        <a:solidFill>
                          <a:schemeClr val="tx1"/>
                        </a:solidFill>
                        <a:effectLst/>
                        <a:latin typeface="+mn-lt"/>
                        <a:ea typeface="+mn-ea"/>
                        <a:cs typeface="+mn-cs"/>
                      </a:endParaRPr>
                    </a:p>
                  </a:txBody>
                  <a:tcPr marL="9525" marR="9525" marT="9525"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1283677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57</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C71821D9-F39F-4DB2-81E8-A901CDB02E11}"/>
              </a:ext>
            </a:extLst>
          </p:cNvPr>
          <p:cNvGraphicFramePr>
            <a:graphicFrameLocks noGrp="1"/>
          </p:cNvGraphicFramePr>
          <p:nvPr>
            <p:ph idx="1"/>
            <p:extLst/>
          </p:nvPr>
        </p:nvGraphicFramePr>
        <p:xfrm>
          <a:off x="348915" y="878070"/>
          <a:ext cx="11438698" cy="5785611"/>
        </p:xfrm>
        <a:graphic>
          <a:graphicData uri="http://schemas.openxmlformats.org/drawingml/2006/table">
            <a:tbl>
              <a:tblPr>
                <a:tableStyleId>{5C22544A-7EE6-4342-B048-85BDC9FD1C3A}</a:tableStyleId>
              </a:tblPr>
              <a:tblGrid>
                <a:gridCol w="545219">
                  <a:extLst>
                    <a:ext uri="{9D8B030D-6E8A-4147-A177-3AD203B41FA5}">
                      <a16:colId xmlns:a16="http://schemas.microsoft.com/office/drawing/2014/main" val="1927474944"/>
                    </a:ext>
                  </a:extLst>
                </a:gridCol>
                <a:gridCol w="2955087">
                  <a:extLst>
                    <a:ext uri="{9D8B030D-6E8A-4147-A177-3AD203B41FA5}">
                      <a16:colId xmlns:a16="http://schemas.microsoft.com/office/drawing/2014/main" val="1549087464"/>
                    </a:ext>
                  </a:extLst>
                </a:gridCol>
                <a:gridCol w="1112247">
                  <a:extLst>
                    <a:ext uri="{9D8B030D-6E8A-4147-A177-3AD203B41FA5}">
                      <a16:colId xmlns:a16="http://schemas.microsoft.com/office/drawing/2014/main" val="2914859674"/>
                    </a:ext>
                  </a:extLst>
                </a:gridCol>
                <a:gridCol w="937777">
                  <a:extLst>
                    <a:ext uri="{9D8B030D-6E8A-4147-A177-3AD203B41FA5}">
                      <a16:colId xmlns:a16="http://schemas.microsoft.com/office/drawing/2014/main" val="3178880918"/>
                    </a:ext>
                  </a:extLst>
                </a:gridCol>
                <a:gridCol w="937777">
                  <a:extLst>
                    <a:ext uri="{9D8B030D-6E8A-4147-A177-3AD203B41FA5}">
                      <a16:colId xmlns:a16="http://schemas.microsoft.com/office/drawing/2014/main" val="960554198"/>
                    </a:ext>
                  </a:extLst>
                </a:gridCol>
                <a:gridCol w="981394">
                  <a:extLst>
                    <a:ext uri="{9D8B030D-6E8A-4147-A177-3AD203B41FA5}">
                      <a16:colId xmlns:a16="http://schemas.microsoft.com/office/drawing/2014/main" val="4201438245"/>
                    </a:ext>
                  </a:extLst>
                </a:gridCol>
                <a:gridCol w="959586">
                  <a:extLst>
                    <a:ext uri="{9D8B030D-6E8A-4147-A177-3AD203B41FA5}">
                      <a16:colId xmlns:a16="http://schemas.microsoft.com/office/drawing/2014/main" val="4184349756"/>
                    </a:ext>
                  </a:extLst>
                </a:gridCol>
                <a:gridCol w="1057726">
                  <a:extLst>
                    <a:ext uri="{9D8B030D-6E8A-4147-A177-3AD203B41FA5}">
                      <a16:colId xmlns:a16="http://schemas.microsoft.com/office/drawing/2014/main" val="3880554051"/>
                    </a:ext>
                  </a:extLst>
                </a:gridCol>
                <a:gridCol w="959586">
                  <a:extLst>
                    <a:ext uri="{9D8B030D-6E8A-4147-A177-3AD203B41FA5}">
                      <a16:colId xmlns:a16="http://schemas.microsoft.com/office/drawing/2014/main" val="4261699738"/>
                    </a:ext>
                  </a:extLst>
                </a:gridCol>
                <a:gridCol w="992299">
                  <a:extLst>
                    <a:ext uri="{9D8B030D-6E8A-4147-A177-3AD203B41FA5}">
                      <a16:colId xmlns:a16="http://schemas.microsoft.com/office/drawing/2014/main" val="1098210738"/>
                    </a:ext>
                  </a:extLst>
                </a:gridCol>
              </a:tblGrid>
              <a:tr h="341938">
                <a:tc>
                  <a:txBody>
                    <a:bodyPr/>
                    <a:lstStyle/>
                    <a:p>
                      <a:pPr algn="ctr" fontAlgn="ctr"/>
                      <a:r>
                        <a:rPr lang="ru-RU" sz="1050" u="none" strike="noStrike" kern="1200" dirty="0">
                          <a:solidFill>
                            <a:schemeClr val="tx1"/>
                          </a:solidFill>
                          <a:effectLst/>
                          <a:latin typeface="+mn-lt"/>
                          <a:ea typeface="+mn-ea"/>
                          <a:cs typeface="+mn-cs"/>
                        </a:rPr>
                        <a:t>№ п/п</a:t>
                      </a:r>
                    </a:p>
                  </a:txBody>
                  <a:tcPr marL="3732" marR="3732" marT="3732"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3732" marR="3732" marT="3732"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3732" marR="3732" marT="3732" marB="0" anchor="ctr"/>
                </a:tc>
                <a:tc>
                  <a:txBody>
                    <a:bodyPr/>
                    <a:lstStyle/>
                    <a:p>
                      <a:pPr algn="ctr" fontAlgn="ctr"/>
                      <a:r>
                        <a:rPr lang="ru-RU" sz="1050" u="none" strike="noStrike" kern="1200" dirty="0">
                          <a:solidFill>
                            <a:schemeClr val="tx1"/>
                          </a:solidFill>
                          <a:effectLst/>
                          <a:latin typeface="+mn-lt"/>
                          <a:ea typeface="+mn-ea"/>
                          <a:cs typeface="+mn-cs"/>
                        </a:rPr>
                        <a:t>Единица измерения</a:t>
                      </a:r>
                    </a:p>
                  </a:txBody>
                  <a:tcPr marL="3732" marR="3732" marT="3732" marB="0" anchor="ctr"/>
                </a:tc>
                <a:tc>
                  <a:txBody>
                    <a:bodyPr/>
                    <a:lstStyle/>
                    <a:p>
                      <a:pPr algn="ctr" fontAlgn="ctr"/>
                      <a:r>
                        <a:rPr lang="ru-RU" sz="1050" u="none" strike="noStrike" kern="1200" dirty="0">
                          <a:solidFill>
                            <a:schemeClr val="tx1"/>
                          </a:solidFill>
                          <a:effectLst/>
                          <a:latin typeface="+mn-lt"/>
                          <a:ea typeface="+mn-ea"/>
                          <a:cs typeface="+mn-cs"/>
                        </a:rPr>
                        <a:t>Базовое значение</a:t>
                      </a:r>
                    </a:p>
                  </a:txBody>
                  <a:tcPr marL="3732" marR="3732" marT="3732"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p>
                    <a:p>
                      <a:pPr algn="ctr" fontAlgn="ct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3732" marR="3732" marT="373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3542763859"/>
                  </a:ext>
                </a:extLst>
              </a:tr>
              <a:tr h="513925">
                <a:tc>
                  <a:txBody>
                    <a:bodyPr/>
                    <a:lstStyle/>
                    <a:p>
                      <a:pPr algn="ctr" fontAlgn="ctr"/>
                      <a:r>
                        <a:rPr lang="ru-RU" sz="1050" u="none" strike="noStrike" kern="1200" dirty="0" smtClean="0">
                          <a:solidFill>
                            <a:schemeClr val="tx1"/>
                          </a:solidFill>
                          <a:effectLst/>
                          <a:latin typeface="+mn-lt"/>
                          <a:ea typeface="+mn-ea"/>
                          <a:cs typeface="+mn-cs"/>
                        </a:rPr>
                        <a:t>10</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a:solidFill>
                            <a:schemeClr val="tx1"/>
                          </a:solidFill>
                          <a:effectLst/>
                          <a:latin typeface="+mn-lt"/>
                          <a:ea typeface="+mn-ea"/>
                          <a:cs typeface="+mn-cs"/>
                        </a:rPr>
                        <a:t>Муниципальная программа </a:t>
                      </a:r>
                      <a:r>
                        <a:rPr lang="ru-RU" sz="1050" u="none" strike="noStrike" kern="1200" dirty="0" smtClean="0">
                          <a:solidFill>
                            <a:schemeClr val="tx1"/>
                          </a:solidFill>
                          <a:effectLst/>
                          <a:latin typeface="+mn-lt"/>
                          <a:ea typeface="+mn-ea"/>
                          <a:cs typeface="+mn-cs"/>
                        </a:rPr>
                        <a:t>«Развитие инженерной инфраструктуры, </a:t>
                      </a:r>
                      <a:r>
                        <a:rPr lang="ru-RU" sz="1050" u="none" strike="noStrike" kern="1200" dirty="0" err="1" smtClean="0">
                          <a:solidFill>
                            <a:schemeClr val="tx1"/>
                          </a:solidFill>
                          <a:effectLst/>
                          <a:latin typeface="+mn-lt"/>
                          <a:ea typeface="+mn-ea"/>
                          <a:cs typeface="+mn-cs"/>
                        </a:rPr>
                        <a:t>энергоэффективности</a:t>
                      </a:r>
                      <a:r>
                        <a:rPr lang="ru-RU" sz="1050" u="none" strike="noStrike" kern="1200" dirty="0" smtClean="0">
                          <a:solidFill>
                            <a:schemeClr val="tx1"/>
                          </a:solidFill>
                          <a:effectLst/>
                          <a:latin typeface="+mn-lt"/>
                          <a:ea typeface="+mn-ea"/>
                          <a:cs typeface="+mn-cs"/>
                        </a:rPr>
                        <a:t> и отрасли обращения с </a:t>
                      </a:r>
                      <a:r>
                        <a:rPr lang="ru-RU" sz="1050" u="none" strike="noStrike" kern="1200" dirty="0" err="1" smtClean="0">
                          <a:solidFill>
                            <a:schemeClr val="tx1"/>
                          </a:solidFill>
                          <a:effectLst/>
                          <a:latin typeface="+mn-lt"/>
                          <a:ea typeface="+mn-ea"/>
                          <a:cs typeface="+mn-cs"/>
                        </a:rPr>
                        <a:t>отдохами</a:t>
                      </a:r>
                      <a:r>
                        <a:rPr lang="ru-RU" sz="1050" u="none" strike="noStrike" kern="1200" dirty="0" smtClean="0">
                          <a:solidFill>
                            <a:schemeClr val="tx1"/>
                          </a:solidFill>
                          <a:effectLst/>
                          <a:latin typeface="+mn-lt"/>
                          <a:ea typeface="+mn-ea"/>
                          <a:cs typeface="+mn-cs"/>
                        </a:rPr>
                        <a:t>»</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732" marR="3732" marT="3732"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732" marR="3732" marT="3732"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732" marR="3732" marT="3732"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732" marR="3732" marT="3732" marB="0" anchor="ctr"/>
                </a:tc>
                <a:tc>
                  <a:txBody>
                    <a:bodyPr/>
                    <a:lstStyle/>
                    <a:p>
                      <a:pPr algn="ctr" fontAlgn="ctr"/>
                      <a:r>
                        <a:rPr lang="ru-RU" sz="1050" u="none" strike="noStrike" kern="1200">
                          <a:solidFill>
                            <a:schemeClr val="tx1"/>
                          </a:solidFill>
                          <a:effectLst/>
                          <a:latin typeface="+mn-lt"/>
                          <a:ea typeface="+mn-ea"/>
                          <a:cs typeface="+mn-cs"/>
                        </a:rPr>
                        <a:t> </a:t>
                      </a:r>
                    </a:p>
                  </a:txBody>
                  <a:tcPr marL="3732" marR="3732" marT="3732" marB="0" anchor="ctr"/>
                </a:tc>
                <a:tc>
                  <a:txBody>
                    <a:bodyPr/>
                    <a:lstStyle/>
                    <a:p>
                      <a:pPr algn="ctr" fontAlgn="ctr"/>
                      <a:r>
                        <a:rPr lang="ru-RU" sz="1050" u="none" strike="noStrike" kern="1200">
                          <a:solidFill>
                            <a:schemeClr val="tx1"/>
                          </a:solidFill>
                          <a:effectLst/>
                          <a:latin typeface="+mn-lt"/>
                          <a:ea typeface="+mn-ea"/>
                          <a:cs typeface="+mn-cs"/>
                        </a:rPr>
                        <a:t> </a:t>
                      </a:r>
                    </a:p>
                  </a:txBody>
                  <a:tcPr marL="3732" marR="3732" marT="3732" marB="0" anchor="ctr"/>
                </a:tc>
                <a:tc>
                  <a:txBody>
                    <a:bodyPr/>
                    <a:lstStyle/>
                    <a:p>
                      <a:pPr algn="ctr" fontAlgn="ctr"/>
                      <a:r>
                        <a:rPr lang="ru-RU" sz="1050" u="none" strike="noStrike" kern="1200">
                          <a:solidFill>
                            <a:schemeClr val="tx1"/>
                          </a:solidFill>
                          <a:effectLst/>
                          <a:latin typeface="+mn-lt"/>
                          <a:ea typeface="+mn-ea"/>
                          <a:cs typeface="+mn-cs"/>
                        </a:rPr>
                        <a:t> </a:t>
                      </a:r>
                    </a:p>
                  </a:txBody>
                  <a:tcPr marL="3732" marR="3732" marT="3732" marB="0" anchor="ctr"/>
                </a:tc>
                <a:tc>
                  <a:txBody>
                    <a:bodyPr/>
                    <a:lstStyle/>
                    <a:p>
                      <a:pPr algn="ctr" fontAlgn="ctr"/>
                      <a:r>
                        <a:rPr lang="ru-RU" sz="1050" u="none" strike="noStrike" kern="1200">
                          <a:solidFill>
                            <a:schemeClr val="tx1"/>
                          </a:solidFill>
                          <a:effectLst/>
                          <a:latin typeface="+mn-lt"/>
                          <a:ea typeface="+mn-ea"/>
                          <a:cs typeface="+mn-cs"/>
                        </a:rPr>
                        <a:t> </a:t>
                      </a:r>
                    </a:p>
                  </a:txBody>
                  <a:tcPr marL="3732" marR="3732" marT="3732" marB="0" anchor="ctr"/>
                </a:tc>
                <a:extLst>
                  <a:ext uri="{0D108BD9-81ED-4DB2-BD59-A6C34878D82A}">
                    <a16:rowId xmlns:a16="http://schemas.microsoft.com/office/drawing/2014/main" val="3516585535"/>
                  </a:ext>
                </a:extLst>
              </a:tr>
              <a:tr h="608905">
                <a:tc>
                  <a:txBody>
                    <a:bodyPr/>
                    <a:lstStyle/>
                    <a:p>
                      <a:pPr algn="ctr" fontAlgn="ctr"/>
                      <a:r>
                        <a:rPr lang="ru-RU" sz="1050" u="none" strike="noStrike" kern="1200" dirty="0" smtClean="0">
                          <a:solidFill>
                            <a:schemeClr val="tx1"/>
                          </a:solidFill>
                          <a:effectLst/>
                          <a:latin typeface="+mn-lt"/>
                          <a:ea typeface="+mn-ea"/>
                          <a:cs typeface="+mn-cs"/>
                        </a:rPr>
                        <a:t>1</a:t>
                      </a:r>
                      <a:r>
                        <a:rPr lang="ru-RU" sz="1050" u="none" strike="noStrike" kern="1200" dirty="0">
                          <a:solidFill>
                            <a:schemeClr val="tx1"/>
                          </a:solidFill>
                          <a:effectLst/>
                          <a:latin typeface="+mn-lt"/>
                          <a:ea typeface="+mn-ea"/>
                          <a:cs typeface="+mn-cs"/>
                        </a:rPr>
                        <a:t>.</a:t>
                      </a:r>
                    </a:p>
                  </a:txBody>
                  <a:tcPr marL="3732" marR="3732" marT="3732" marB="0" anchor="ctr"/>
                </a:tc>
                <a:tc>
                  <a:txBody>
                    <a:bodyPr/>
                    <a:lstStyle/>
                    <a:p>
                      <a:pPr algn="l" fontAlgn="ctr"/>
                      <a:r>
                        <a:rPr lang="ru-RU" sz="1050" u="none" strike="noStrike" kern="1200" dirty="0" smtClean="0">
                          <a:solidFill>
                            <a:schemeClr val="tx1"/>
                          </a:solidFill>
                          <a:effectLst/>
                          <a:latin typeface="+mn-lt"/>
                          <a:ea typeface="+mn-ea"/>
                          <a:cs typeface="+mn-cs"/>
                        </a:rPr>
                        <a:t>Капитально отремонтированы сети (участки) водоснабжения, водоотведения, теплоснабжения муниципальной собственности</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3732" marR="3732" marT="3732" marB="0" anchor="ctr"/>
                </a:tc>
                <a:tc>
                  <a:txBody>
                    <a:bodyPr/>
                    <a:lstStyle/>
                    <a:p>
                      <a:pPr algn="ctr" fontAlgn="t"/>
                      <a:r>
                        <a:rPr lang="ru-RU" sz="1050" u="none" strike="noStrike" kern="1200">
                          <a:solidFill>
                            <a:schemeClr val="tx1"/>
                          </a:solidFill>
                          <a:effectLst/>
                          <a:latin typeface="+mn-lt"/>
                          <a:ea typeface="+mn-ea"/>
                          <a:cs typeface="+mn-cs"/>
                        </a:rPr>
                        <a:t>Единица</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7</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28</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4152893556"/>
                  </a:ext>
                </a:extLst>
              </a:tr>
              <a:tr h="510936">
                <a:tc>
                  <a:txBody>
                    <a:bodyPr/>
                    <a:lstStyle/>
                    <a:p>
                      <a:pPr algn="ctr" fontAlgn="ctr"/>
                      <a:r>
                        <a:rPr lang="ru-RU" sz="1050" u="none" strike="noStrike" kern="1200" dirty="0" smtClean="0">
                          <a:solidFill>
                            <a:schemeClr val="tx1"/>
                          </a:solidFill>
                          <a:effectLst/>
                          <a:latin typeface="+mn-lt"/>
                          <a:ea typeface="+mn-ea"/>
                          <a:cs typeface="+mn-cs"/>
                        </a:rPr>
                        <a:t>2</a:t>
                      </a:r>
                      <a:r>
                        <a:rPr lang="ru-RU" sz="1050" u="none" strike="noStrike" kern="1200" dirty="0">
                          <a:solidFill>
                            <a:schemeClr val="tx1"/>
                          </a:solidFill>
                          <a:effectLst/>
                          <a:latin typeface="+mn-lt"/>
                          <a:ea typeface="+mn-ea"/>
                          <a:cs typeface="+mn-cs"/>
                        </a:rPr>
                        <a:t>.</a:t>
                      </a:r>
                    </a:p>
                  </a:txBody>
                  <a:tcPr marL="3732" marR="3732" marT="3732" marB="0" anchor="ctr"/>
                </a:tc>
                <a:tc>
                  <a:txBody>
                    <a:bodyPr/>
                    <a:lstStyle/>
                    <a:p>
                      <a:pPr algn="l" fontAlgn="ctr"/>
                      <a:r>
                        <a:rPr lang="ru-RU" sz="1050" u="none" strike="noStrike" kern="1200" dirty="0" smtClean="0">
                          <a:solidFill>
                            <a:schemeClr val="tx1"/>
                          </a:solidFill>
                          <a:effectLst/>
                          <a:latin typeface="+mn-lt"/>
                          <a:ea typeface="+mn-ea"/>
                          <a:cs typeface="+mn-cs"/>
                        </a:rPr>
                        <a:t>Установлены автоматизированные системы контроля за газовой безопасностью в жилых помещениях (квартирах) многоквартирных домов</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3732" marR="3732" marT="3732" marB="0" anchor="ctr"/>
                </a:tc>
                <a:tc>
                  <a:txBody>
                    <a:bodyPr/>
                    <a:lstStyle/>
                    <a:p>
                      <a:pPr algn="ctr" fontAlgn="t"/>
                      <a:r>
                        <a:rPr lang="ru-RU" sz="1050" u="none" strike="noStrike" kern="1200" dirty="0">
                          <a:solidFill>
                            <a:schemeClr val="tx1"/>
                          </a:solidFill>
                          <a:effectLst/>
                          <a:latin typeface="+mn-lt"/>
                          <a:ea typeface="+mn-ea"/>
                          <a:cs typeface="+mn-cs"/>
                        </a:rPr>
                        <a:t>Единица</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1785</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862</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2231507679"/>
                  </a:ext>
                </a:extLst>
              </a:tr>
              <a:tr h="510936">
                <a:tc>
                  <a:txBody>
                    <a:bodyPr/>
                    <a:lstStyle/>
                    <a:p>
                      <a:pPr algn="ctr" fontAlgn="ctr"/>
                      <a:r>
                        <a:rPr lang="ru-RU" sz="1050" u="none" strike="noStrike" kern="1200" dirty="0" smtClean="0">
                          <a:solidFill>
                            <a:schemeClr val="tx1"/>
                          </a:solidFill>
                          <a:effectLst/>
                          <a:latin typeface="+mn-lt"/>
                          <a:ea typeface="+mn-ea"/>
                          <a:cs typeface="+mn-cs"/>
                        </a:rPr>
                        <a:t>3.</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algn="l" fontAlgn="ctr"/>
                      <a:r>
                        <a:rPr lang="ru-RU" sz="1050" u="none" strike="noStrike" kern="1200" dirty="0" smtClean="0">
                          <a:solidFill>
                            <a:schemeClr val="tx1"/>
                          </a:solidFill>
                          <a:effectLst/>
                          <a:latin typeface="+mn-lt"/>
                          <a:ea typeface="+mn-ea"/>
                          <a:cs typeface="+mn-cs"/>
                        </a:rPr>
                        <a:t>Оснащенность многоквартирных домов общедомовыми (коллективными) приборами учета потребляемых энергетических ресурсов</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3732" marR="3732" marT="3732" marB="0" anchor="ctr"/>
                </a:tc>
                <a:tc>
                  <a:txBody>
                    <a:bodyPr/>
                    <a:lstStyle/>
                    <a:p>
                      <a:pPr algn="ctr" fontAlgn="t"/>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99,88</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2152960025"/>
                  </a:ext>
                </a:extLst>
              </a:tr>
              <a:tr h="666972">
                <a:tc>
                  <a:txBody>
                    <a:bodyPr/>
                    <a:lstStyle/>
                    <a:p>
                      <a:pPr algn="ctr" fontAlgn="ctr"/>
                      <a:r>
                        <a:rPr lang="ru-RU" sz="1050" u="none" strike="noStrike" kern="1200" dirty="0" smtClean="0">
                          <a:solidFill>
                            <a:schemeClr val="tx1"/>
                          </a:solidFill>
                          <a:effectLst/>
                          <a:latin typeface="+mn-lt"/>
                          <a:ea typeface="+mn-ea"/>
                          <a:cs typeface="+mn-cs"/>
                        </a:rPr>
                        <a:t>4.</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algn="l" fontAlgn="ctr"/>
                      <a:r>
                        <a:rPr lang="ru-RU" sz="1050" u="none" strike="noStrike" kern="1200" dirty="0" smtClean="0">
                          <a:solidFill>
                            <a:schemeClr val="tx1"/>
                          </a:solidFill>
                          <a:effectLst/>
                          <a:latin typeface="+mn-lt"/>
                          <a:ea typeface="+mn-ea"/>
                          <a:cs typeface="+mn-cs"/>
                        </a:rPr>
                        <a:t>Приобретено и введено в эксплуатацию, капитально отремонтированы канализационные коллектора и канализационные насосные станции</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3732" marR="3732" marT="3732" marB="0" anchor="ctr"/>
                </a:tc>
                <a:tc>
                  <a:txBody>
                    <a:bodyPr/>
                    <a:lstStyle/>
                    <a:p>
                      <a:pPr algn="ctr" fontAlgn="t"/>
                      <a:r>
                        <a:rPr lang="ru-RU" sz="1050" u="none" strike="noStrike" kern="1200" dirty="0">
                          <a:solidFill>
                            <a:schemeClr val="tx1"/>
                          </a:solidFill>
                          <a:effectLst/>
                          <a:latin typeface="+mn-lt"/>
                          <a:ea typeface="+mn-ea"/>
                          <a:cs typeface="+mn-cs"/>
                        </a:rPr>
                        <a:t>Единица</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6</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72273208"/>
                  </a:ext>
                </a:extLst>
              </a:tr>
              <a:tr h="679935">
                <a:tc>
                  <a:txBody>
                    <a:bodyPr/>
                    <a:lstStyle/>
                    <a:p>
                      <a:pPr algn="ctr" fontAlgn="ctr"/>
                      <a:r>
                        <a:rPr lang="ru-RU" sz="1050" u="none" strike="noStrike" kern="1200" dirty="0" smtClean="0">
                          <a:solidFill>
                            <a:schemeClr val="tx1"/>
                          </a:solidFill>
                          <a:effectLst/>
                          <a:latin typeface="+mn-lt"/>
                          <a:ea typeface="+mn-ea"/>
                          <a:cs typeface="+mn-cs"/>
                        </a:rPr>
                        <a:t>5.</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algn="l" fontAlgn="ctr"/>
                      <a:r>
                        <a:rPr lang="ru-RU" sz="1050" u="none" strike="noStrike" kern="1200" dirty="0" smtClean="0">
                          <a:solidFill>
                            <a:schemeClr val="tx1"/>
                          </a:solidFill>
                          <a:effectLst/>
                          <a:latin typeface="+mn-lt"/>
                          <a:ea typeface="+mn-ea"/>
                          <a:cs typeface="+mn-cs"/>
                        </a:rPr>
                        <a:t>Доля зданий, строений, сооружений муниципальной собственности, соответствующих нормальному уровню энергетической эффективности и выше (A, B, C, D)</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3732" marR="3732" marT="3732" marB="0" anchor="ctr"/>
                </a:tc>
                <a:tc>
                  <a:txBody>
                    <a:bodyPr/>
                    <a:lstStyle/>
                    <a:p>
                      <a:pPr algn="ctr" fontAlgn="t"/>
                      <a:r>
                        <a:rPr lang="ru-RU" sz="1050" u="none" strike="noStrike" kern="1200" dirty="0">
                          <a:solidFill>
                            <a:schemeClr val="tx1"/>
                          </a:solidFill>
                          <a:effectLst/>
                          <a:latin typeface="+mn-lt"/>
                          <a:ea typeface="+mn-ea"/>
                          <a:cs typeface="+mn-cs"/>
                        </a:rPr>
                        <a:t>Процент</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50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88,2</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90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93</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96</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100</a:t>
                      </a:r>
                    </a:p>
                  </a:txBody>
                  <a:tcPr marL="9525" marR="9525" marT="9525" marB="0" anchor="ctr"/>
                </a:tc>
                <a:extLst>
                  <a:ext uri="{0D108BD9-81ED-4DB2-BD59-A6C34878D82A}">
                    <a16:rowId xmlns:a16="http://schemas.microsoft.com/office/drawing/2014/main" val="2503239317"/>
                  </a:ext>
                </a:extLst>
              </a:tr>
              <a:tr h="510936">
                <a:tc>
                  <a:txBody>
                    <a:bodyPr/>
                    <a:lstStyle/>
                    <a:p>
                      <a:pPr algn="ctr" fontAlgn="ctr"/>
                      <a:r>
                        <a:rPr lang="ru-RU" sz="1050" u="none" strike="noStrike" kern="1200" dirty="0" smtClean="0">
                          <a:solidFill>
                            <a:schemeClr val="tx1"/>
                          </a:solidFill>
                          <a:effectLst/>
                          <a:latin typeface="+mn-lt"/>
                          <a:ea typeface="+mn-ea"/>
                          <a:cs typeface="+mn-cs"/>
                        </a:rPr>
                        <a:t>6.</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algn="l" fontAlgn="ctr"/>
                      <a:r>
                        <a:rPr lang="ru-RU" sz="1050" u="none" strike="noStrike" kern="1200" dirty="0" smtClean="0">
                          <a:solidFill>
                            <a:schemeClr val="tx1"/>
                          </a:solidFill>
                          <a:effectLst/>
                          <a:latin typeface="+mn-lt"/>
                          <a:ea typeface="+mn-ea"/>
                          <a:cs typeface="+mn-cs"/>
                        </a:rPr>
                        <a:t>Приобретено и введено в эксплуатацию, капитально отремонтировано объектов водоснабжения муниципальной собственности</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3732" marR="3732" marT="3732" marB="0" anchor="ctr"/>
                </a:tc>
                <a:tc>
                  <a:txBody>
                    <a:bodyPr/>
                    <a:lstStyle/>
                    <a:p>
                      <a:pPr algn="ctr" fontAlgn="t"/>
                      <a:r>
                        <a:rPr lang="ru-RU" sz="1050" u="none" strike="noStrike" kern="1200">
                          <a:solidFill>
                            <a:schemeClr val="tx1"/>
                          </a:solidFill>
                          <a:effectLst/>
                          <a:latin typeface="+mn-lt"/>
                          <a:ea typeface="+mn-ea"/>
                          <a:cs typeface="+mn-cs"/>
                        </a:rPr>
                        <a:t>Единица</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5</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532039787"/>
                  </a:ext>
                </a:extLst>
              </a:tr>
              <a:tr h="392172">
                <a:tc>
                  <a:txBody>
                    <a:bodyPr/>
                    <a:lstStyle/>
                    <a:p>
                      <a:pPr algn="ctr" fontAlgn="ctr"/>
                      <a:r>
                        <a:rPr lang="ru-RU" sz="1050" u="none" strike="noStrike" kern="1200" dirty="0" smtClean="0">
                          <a:solidFill>
                            <a:schemeClr val="tx1"/>
                          </a:solidFill>
                          <a:effectLst/>
                          <a:latin typeface="+mn-lt"/>
                          <a:ea typeface="+mn-ea"/>
                          <a:cs typeface="+mn-cs"/>
                        </a:rPr>
                        <a:t>7.</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algn="l" fontAlgn="ctr"/>
                      <a:r>
                        <a:rPr lang="ru-RU" sz="1050" u="none" strike="noStrike" kern="1200" dirty="0" smtClean="0">
                          <a:solidFill>
                            <a:schemeClr val="tx1"/>
                          </a:solidFill>
                          <a:effectLst/>
                          <a:latin typeface="+mn-lt"/>
                          <a:ea typeface="+mn-ea"/>
                          <a:cs typeface="+mn-cs"/>
                        </a:rPr>
                        <a:t>Доля многоквартирных домов с присвоенными классами </a:t>
                      </a:r>
                      <a:r>
                        <a:rPr lang="ru-RU" sz="1050" u="none" strike="noStrike" kern="1200" dirty="0" err="1" smtClean="0">
                          <a:solidFill>
                            <a:schemeClr val="tx1"/>
                          </a:solidFill>
                          <a:effectLst/>
                          <a:latin typeface="+mn-lt"/>
                          <a:ea typeface="+mn-ea"/>
                          <a:cs typeface="+mn-cs"/>
                        </a:rPr>
                        <a:t>энергоэффективности</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3732" marR="3732" marT="3732" marB="0" anchor="ctr"/>
                </a:tc>
                <a:tc>
                  <a:txBody>
                    <a:bodyPr/>
                    <a:lstStyle/>
                    <a:p>
                      <a:pPr algn="ctr" fontAlgn="t"/>
                      <a:r>
                        <a:rPr lang="ru-RU" sz="1050" u="none" strike="noStrike" kern="1200" dirty="0">
                          <a:solidFill>
                            <a:schemeClr val="tx1"/>
                          </a:solidFill>
                          <a:effectLst/>
                          <a:latin typeface="+mn-lt"/>
                          <a:ea typeface="+mn-ea"/>
                          <a:cs typeface="+mn-cs"/>
                        </a:rPr>
                        <a:t>Процент</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56,1</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56,6</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61,1</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66,6</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71,6</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76,6</a:t>
                      </a:r>
                    </a:p>
                  </a:txBody>
                  <a:tcPr marL="9525" marR="9525" marT="9525" marB="0" anchor="ctr"/>
                </a:tc>
                <a:extLst>
                  <a:ext uri="{0D108BD9-81ED-4DB2-BD59-A6C34878D82A}">
                    <a16:rowId xmlns:a16="http://schemas.microsoft.com/office/drawing/2014/main" val="3463332465"/>
                  </a:ext>
                </a:extLst>
              </a:tr>
              <a:tr h="679935">
                <a:tc>
                  <a:txBody>
                    <a:bodyPr/>
                    <a:lstStyle/>
                    <a:p>
                      <a:pPr algn="ctr" fontAlgn="ctr"/>
                      <a:r>
                        <a:rPr lang="ru-RU" sz="1050" u="none" strike="noStrike" kern="1200" dirty="0" smtClean="0">
                          <a:solidFill>
                            <a:schemeClr val="tx1"/>
                          </a:solidFill>
                          <a:effectLst/>
                          <a:latin typeface="+mn-lt"/>
                          <a:ea typeface="+mn-ea"/>
                          <a:cs typeface="+mn-cs"/>
                        </a:rPr>
                        <a:t>8.</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algn="l" fontAlgn="ctr"/>
                      <a:r>
                        <a:rPr lang="ru-RU" sz="1050" u="none" strike="noStrike" kern="1200" dirty="0" smtClean="0">
                          <a:solidFill>
                            <a:schemeClr val="tx1"/>
                          </a:solidFill>
                          <a:effectLst/>
                          <a:latin typeface="+mn-lt"/>
                          <a:ea typeface="+mn-ea"/>
                          <a:cs typeface="+mn-cs"/>
                        </a:rPr>
                        <a:t>Доля зданий, строений, сооружений органов местного самоуправления и муниципальных учреждений, оснащенных приборами учета потребляемых энергетических ресурсов</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3732" marR="3732" marT="3732" marB="0" anchor="ctr"/>
                </a:tc>
                <a:tc>
                  <a:txBody>
                    <a:bodyPr/>
                    <a:lstStyle/>
                    <a:p>
                      <a:pPr algn="ctr" fontAlgn="t"/>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98,21</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100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3266549627"/>
                  </a:ext>
                </a:extLst>
              </a:tr>
            </a:tbl>
          </a:graphicData>
        </a:graphic>
      </p:graphicFrame>
    </p:spTree>
    <p:extLst>
      <p:ext uri="{BB962C8B-B14F-4D97-AF65-F5344CB8AC3E}">
        <p14:creationId xmlns:p14="http://schemas.microsoft.com/office/powerpoint/2010/main" val="229631652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58</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1ACB0588-3EE8-4716-80C8-5A8FE4683695}"/>
              </a:ext>
            </a:extLst>
          </p:cNvPr>
          <p:cNvGraphicFramePr>
            <a:graphicFrameLocks noGrp="1"/>
          </p:cNvGraphicFramePr>
          <p:nvPr>
            <p:ph idx="1"/>
            <p:extLst/>
          </p:nvPr>
        </p:nvGraphicFramePr>
        <p:xfrm>
          <a:off x="360946" y="1022683"/>
          <a:ext cx="11453827" cy="5271978"/>
        </p:xfrm>
        <a:graphic>
          <a:graphicData uri="http://schemas.openxmlformats.org/drawingml/2006/table">
            <a:tbl>
              <a:tblPr>
                <a:tableStyleId>{5C22544A-7EE6-4342-B048-85BDC9FD1C3A}</a:tableStyleId>
              </a:tblPr>
              <a:tblGrid>
                <a:gridCol w="545940">
                  <a:extLst>
                    <a:ext uri="{9D8B030D-6E8A-4147-A177-3AD203B41FA5}">
                      <a16:colId xmlns:a16="http://schemas.microsoft.com/office/drawing/2014/main" val="876561384"/>
                    </a:ext>
                  </a:extLst>
                </a:gridCol>
                <a:gridCol w="3737303">
                  <a:extLst>
                    <a:ext uri="{9D8B030D-6E8A-4147-A177-3AD203B41FA5}">
                      <a16:colId xmlns:a16="http://schemas.microsoft.com/office/drawing/2014/main" val="1538704736"/>
                    </a:ext>
                  </a:extLst>
                </a:gridCol>
                <a:gridCol w="1010653">
                  <a:extLst>
                    <a:ext uri="{9D8B030D-6E8A-4147-A177-3AD203B41FA5}">
                      <a16:colId xmlns:a16="http://schemas.microsoft.com/office/drawing/2014/main" val="4147526204"/>
                    </a:ext>
                  </a:extLst>
                </a:gridCol>
                <a:gridCol w="842211">
                  <a:extLst>
                    <a:ext uri="{9D8B030D-6E8A-4147-A177-3AD203B41FA5}">
                      <a16:colId xmlns:a16="http://schemas.microsoft.com/office/drawing/2014/main" val="2929378952"/>
                    </a:ext>
                  </a:extLst>
                </a:gridCol>
                <a:gridCol w="697831">
                  <a:extLst>
                    <a:ext uri="{9D8B030D-6E8A-4147-A177-3AD203B41FA5}">
                      <a16:colId xmlns:a16="http://schemas.microsoft.com/office/drawing/2014/main" val="611853726"/>
                    </a:ext>
                  </a:extLst>
                </a:gridCol>
                <a:gridCol w="878305">
                  <a:extLst>
                    <a:ext uri="{9D8B030D-6E8A-4147-A177-3AD203B41FA5}">
                      <a16:colId xmlns:a16="http://schemas.microsoft.com/office/drawing/2014/main" val="2808816176"/>
                    </a:ext>
                  </a:extLst>
                </a:gridCol>
                <a:gridCol w="902369">
                  <a:extLst>
                    <a:ext uri="{9D8B030D-6E8A-4147-A177-3AD203B41FA5}">
                      <a16:colId xmlns:a16="http://schemas.microsoft.com/office/drawing/2014/main" val="2329968278"/>
                    </a:ext>
                  </a:extLst>
                </a:gridCol>
                <a:gridCol w="902368">
                  <a:extLst>
                    <a:ext uri="{9D8B030D-6E8A-4147-A177-3AD203B41FA5}">
                      <a16:colId xmlns:a16="http://schemas.microsoft.com/office/drawing/2014/main" val="2118922845"/>
                    </a:ext>
                  </a:extLst>
                </a:gridCol>
                <a:gridCol w="806116">
                  <a:extLst>
                    <a:ext uri="{9D8B030D-6E8A-4147-A177-3AD203B41FA5}">
                      <a16:colId xmlns:a16="http://schemas.microsoft.com/office/drawing/2014/main" val="3734821041"/>
                    </a:ext>
                  </a:extLst>
                </a:gridCol>
                <a:gridCol w="1130731">
                  <a:extLst>
                    <a:ext uri="{9D8B030D-6E8A-4147-A177-3AD203B41FA5}">
                      <a16:colId xmlns:a16="http://schemas.microsoft.com/office/drawing/2014/main" val="805900172"/>
                    </a:ext>
                  </a:extLst>
                </a:gridCol>
              </a:tblGrid>
              <a:tr h="518702">
                <a:tc>
                  <a:txBody>
                    <a:bodyPr/>
                    <a:lstStyle/>
                    <a:p>
                      <a:pPr algn="ctr" fontAlgn="ctr"/>
                      <a:r>
                        <a:rPr lang="ru-RU" sz="1050" u="none" strike="noStrike" kern="1200" dirty="0">
                          <a:solidFill>
                            <a:schemeClr val="tx1"/>
                          </a:solidFill>
                          <a:effectLst/>
                          <a:latin typeface="+mn-lt"/>
                          <a:ea typeface="+mn-ea"/>
                          <a:cs typeface="+mn-cs"/>
                        </a:rPr>
                        <a:t>№ п/п</a:t>
                      </a:r>
                    </a:p>
                  </a:txBody>
                  <a:tcPr marL="2567" marR="2567" marT="2567"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2567" marR="2567" marT="2567"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2567" marR="2567" marT="2567" marB="0" anchor="ctr"/>
                </a:tc>
                <a:tc>
                  <a:txBody>
                    <a:bodyPr/>
                    <a:lstStyle/>
                    <a:p>
                      <a:pPr algn="ctr" fontAlgn="ctr"/>
                      <a:r>
                        <a:rPr lang="ru-RU" sz="1050" u="none" strike="noStrike" kern="1200" dirty="0">
                          <a:solidFill>
                            <a:schemeClr val="tx1"/>
                          </a:solidFill>
                          <a:effectLst/>
                          <a:latin typeface="+mn-lt"/>
                          <a:ea typeface="+mn-ea"/>
                          <a:cs typeface="+mn-cs"/>
                        </a:rPr>
                        <a:t>Единица измерения</a:t>
                      </a:r>
                    </a:p>
                  </a:txBody>
                  <a:tcPr marL="2567" marR="2567" marT="2567" marB="0" anchor="ctr"/>
                </a:tc>
                <a:tc>
                  <a:txBody>
                    <a:bodyPr/>
                    <a:lstStyle/>
                    <a:p>
                      <a:pPr algn="ctr" fontAlgn="ctr"/>
                      <a:r>
                        <a:rPr lang="ru-RU" sz="1050" u="none" strike="noStrike" kern="1200" dirty="0">
                          <a:solidFill>
                            <a:schemeClr val="tx1"/>
                          </a:solidFill>
                          <a:effectLst/>
                          <a:latin typeface="+mn-lt"/>
                          <a:ea typeface="+mn-ea"/>
                          <a:cs typeface="+mn-cs"/>
                        </a:rPr>
                        <a:t>Базовое значение</a:t>
                      </a:r>
                    </a:p>
                  </a:txBody>
                  <a:tcPr marL="2567" marR="2567" marT="2567"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p>
                    <a:p>
                      <a:pPr algn="ctr" fontAlgn="ct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2567" marR="2567" marT="2567"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322920497"/>
                  </a:ext>
                </a:extLst>
              </a:tr>
              <a:tr h="510955">
                <a:tc>
                  <a:txBody>
                    <a:bodyPr/>
                    <a:lstStyle/>
                    <a:p>
                      <a:pPr algn="ctr" fontAlgn="ctr"/>
                      <a:r>
                        <a:rPr lang="ru-RU" sz="1050" u="none" strike="noStrike" kern="1200" dirty="0" smtClean="0">
                          <a:solidFill>
                            <a:schemeClr val="tx1"/>
                          </a:solidFill>
                          <a:effectLst/>
                          <a:latin typeface="+mn-lt"/>
                          <a:ea typeface="+mn-ea"/>
                          <a:cs typeface="+mn-cs"/>
                        </a:rPr>
                        <a:t>9.</a:t>
                      </a:r>
                      <a:endParaRPr lang="ru-RU" sz="1050" u="none" strike="noStrike" kern="1200" dirty="0">
                        <a:solidFill>
                          <a:schemeClr val="tx1"/>
                        </a:solidFill>
                        <a:effectLst/>
                        <a:latin typeface="+mn-lt"/>
                        <a:ea typeface="+mn-ea"/>
                        <a:cs typeface="+mn-cs"/>
                      </a:endParaRPr>
                    </a:p>
                  </a:txBody>
                  <a:tcPr marL="2567" marR="2567" marT="2567" marB="0" anchor="ctr"/>
                </a:tc>
                <a:tc>
                  <a:txBody>
                    <a:bodyPr/>
                    <a:lstStyle/>
                    <a:p>
                      <a:pPr algn="l" fontAlgn="t"/>
                      <a:r>
                        <a:rPr lang="ru-RU" sz="1050" u="none" strike="noStrike" kern="1200" dirty="0">
                          <a:solidFill>
                            <a:schemeClr val="tx1"/>
                          </a:solidFill>
                          <a:effectLst/>
                          <a:latin typeface="+mn-lt"/>
                          <a:ea typeface="+mn-ea"/>
                          <a:cs typeface="+mn-cs"/>
                        </a:rPr>
                        <a:t>Построены и реконструированы объекты теплоснабжения муниципальной собственности</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2567" marR="2567" marT="2567" marB="0" anchor="ctr"/>
                </a:tc>
                <a:tc>
                  <a:txBody>
                    <a:bodyPr/>
                    <a:lstStyle/>
                    <a:p>
                      <a:pPr algn="ctr" fontAlgn="t"/>
                      <a:r>
                        <a:rPr lang="ru-RU" sz="1050" u="none" strike="noStrike" kern="1200">
                          <a:solidFill>
                            <a:schemeClr val="tx1"/>
                          </a:solidFill>
                          <a:effectLst/>
                          <a:latin typeface="+mn-lt"/>
                          <a:ea typeface="+mn-ea"/>
                          <a:cs typeface="+mn-cs"/>
                        </a:rPr>
                        <a:t>Единица</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2</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a:t>
                      </a:r>
                    </a:p>
                  </a:txBody>
                  <a:tcPr marL="9525" marR="9525" marT="9525" marB="0" anchor="ctr"/>
                </a:tc>
                <a:extLst>
                  <a:ext uri="{0D108BD9-81ED-4DB2-BD59-A6C34878D82A}">
                    <a16:rowId xmlns:a16="http://schemas.microsoft.com/office/drawing/2014/main" val="2466258806"/>
                  </a:ext>
                </a:extLst>
              </a:tr>
              <a:tr h="529490">
                <a:tc>
                  <a:txBody>
                    <a:bodyPr/>
                    <a:lstStyle/>
                    <a:p>
                      <a:pPr algn="ctr" fontAlgn="ctr"/>
                      <a:r>
                        <a:rPr lang="ru-RU" sz="1050" u="none" strike="noStrike" kern="1200" dirty="0" smtClean="0">
                          <a:solidFill>
                            <a:schemeClr val="tx1"/>
                          </a:solidFill>
                          <a:effectLst/>
                          <a:latin typeface="+mn-lt"/>
                          <a:ea typeface="+mn-ea"/>
                          <a:cs typeface="+mn-cs"/>
                        </a:rPr>
                        <a:t>10.</a:t>
                      </a:r>
                      <a:endParaRPr lang="ru-RU" sz="1050" u="none" strike="noStrike" kern="1200" dirty="0">
                        <a:solidFill>
                          <a:schemeClr val="tx1"/>
                        </a:solidFill>
                        <a:effectLst/>
                        <a:latin typeface="+mn-lt"/>
                        <a:ea typeface="+mn-ea"/>
                        <a:cs typeface="+mn-cs"/>
                      </a:endParaRPr>
                    </a:p>
                  </a:txBody>
                  <a:tcPr marL="2567" marR="2567" marT="2567" marB="0" anchor="ctr"/>
                </a:tc>
                <a:tc>
                  <a:txBody>
                    <a:bodyPr/>
                    <a:lstStyle/>
                    <a:p>
                      <a:pPr algn="l" fontAlgn="t"/>
                      <a:r>
                        <a:rPr lang="ru-RU" sz="1050" u="none" strike="noStrike" kern="1200" dirty="0">
                          <a:solidFill>
                            <a:schemeClr val="tx1"/>
                          </a:solidFill>
                          <a:effectLst/>
                          <a:latin typeface="+mn-lt"/>
                          <a:ea typeface="+mn-ea"/>
                          <a:cs typeface="+mn-cs"/>
                        </a:rPr>
                        <a:t>Капитально отремонтированы объекты теплоснабжения муниципальной собственности</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2567" marR="2567" marT="2567" marB="0" anchor="ctr"/>
                </a:tc>
                <a:tc>
                  <a:txBody>
                    <a:bodyPr/>
                    <a:lstStyle/>
                    <a:p>
                      <a:pPr algn="ctr" fontAlgn="t"/>
                      <a:r>
                        <a:rPr lang="ru-RU" sz="1050" u="none" strike="noStrike" kern="1200">
                          <a:solidFill>
                            <a:schemeClr val="tx1"/>
                          </a:solidFill>
                          <a:effectLst/>
                          <a:latin typeface="+mn-lt"/>
                          <a:ea typeface="+mn-ea"/>
                          <a:cs typeface="+mn-cs"/>
                        </a:rPr>
                        <a:t>Единица</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23</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4</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2427001777"/>
                  </a:ext>
                </a:extLst>
              </a:tr>
              <a:tr h="518321">
                <a:tc>
                  <a:txBody>
                    <a:bodyPr/>
                    <a:lstStyle/>
                    <a:p>
                      <a:pPr algn="ctr" fontAlgn="ctr"/>
                      <a:r>
                        <a:rPr lang="ru-RU" sz="1050" u="none" strike="noStrike" kern="1200" dirty="0" smtClean="0">
                          <a:solidFill>
                            <a:schemeClr val="tx1"/>
                          </a:solidFill>
                          <a:effectLst/>
                          <a:latin typeface="+mn-lt"/>
                          <a:ea typeface="+mn-ea"/>
                          <a:cs typeface="+mn-cs"/>
                        </a:rPr>
                        <a:t>11.</a:t>
                      </a:r>
                      <a:endParaRPr lang="ru-RU" sz="1050" u="none" strike="noStrike" kern="1200" dirty="0">
                        <a:solidFill>
                          <a:schemeClr val="tx1"/>
                        </a:solidFill>
                        <a:effectLst/>
                        <a:latin typeface="+mn-lt"/>
                        <a:ea typeface="+mn-ea"/>
                        <a:cs typeface="+mn-cs"/>
                      </a:endParaRPr>
                    </a:p>
                  </a:txBody>
                  <a:tcPr marL="2567" marR="2567" marT="2567" marB="0" anchor="ctr"/>
                </a:tc>
                <a:tc>
                  <a:txBody>
                    <a:bodyPr/>
                    <a:lstStyle/>
                    <a:p>
                      <a:pPr algn="l" fontAlgn="t"/>
                      <a:r>
                        <a:rPr lang="ru-RU" sz="1050" u="none" strike="noStrike" kern="1200" dirty="0">
                          <a:solidFill>
                            <a:schemeClr val="tx1"/>
                          </a:solidFill>
                          <a:effectLst/>
                          <a:latin typeface="+mn-lt"/>
                          <a:ea typeface="+mn-ea"/>
                          <a:cs typeface="+mn-cs"/>
                        </a:rPr>
                        <a:t>Количество разработанных проектно-сметных документаций, предназначенных для выполнения работ по строительству и реконструкции объектов водоотведения</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2567" marR="2567" marT="2567" marB="0" anchor="ctr"/>
                </a:tc>
                <a:tc>
                  <a:txBody>
                    <a:bodyPr/>
                    <a:lstStyle/>
                    <a:p>
                      <a:pPr algn="ctr" fontAlgn="t"/>
                      <a:r>
                        <a:rPr lang="ru-RU" sz="1050" u="none" strike="noStrike" kern="1200">
                          <a:solidFill>
                            <a:schemeClr val="tx1"/>
                          </a:solidFill>
                          <a:effectLst/>
                          <a:latin typeface="+mn-lt"/>
                          <a:ea typeface="+mn-ea"/>
                          <a:cs typeface="+mn-cs"/>
                        </a:rPr>
                        <a:t>Единица</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2767507772"/>
                  </a:ext>
                </a:extLst>
              </a:tr>
              <a:tr h="613751">
                <a:tc>
                  <a:txBody>
                    <a:bodyPr/>
                    <a:lstStyle/>
                    <a:p>
                      <a:pPr algn="ctr" fontAlgn="ctr"/>
                      <a:r>
                        <a:rPr lang="ru-RU" sz="1050" u="none" strike="noStrike" kern="1200" dirty="0" smtClean="0">
                          <a:solidFill>
                            <a:schemeClr val="tx1"/>
                          </a:solidFill>
                          <a:effectLst/>
                          <a:latin typeface="+mn-lt"/>
                          <a:ea typeface="+mn-ea"/>
                          <a:cs typeface="+mn-cs"/>
                        </a:rPr>
                        <a:t>12.</a:t>
                      </a:r>
                      <a:endParaRPr lang="ru-RU" sz="1050" u="none" strike="noStrike" kern="1200" dirty="0">
                        <a:solidFill>
                          <a:schemeClr val="tx1"/>
                        </a:solidFill>
                        <a:effectLst/>
                        <a:latin typeface="+mn-lt"/>
                        <a:ea typeface="+mn-ea"/>
                        <a:cs typeface="+mn-cs"/>
                      </a:endParaRPr>
                    </a:p>
                  </a:txBody>
                  <a:tcPr marL="2567" marR="2567" marT="2567" marB="0" anchor="ctr"/>
                </a:tc>
                <a:tc>
                  <a:txBody>
                    <a:bodyPr/>
                    <a:lstStyle/>
                    <a:p>
                      <a:pPr algn="l" fontAlgn="t"/>
                      <a:r>
                        <a:rPr lang="ru-RU" sz="1050" u="none" strike="noStrike" kern="1200" dirty="0">
                          <a:solidFill>
                            <a:schemeClr val="tx1"/>
                          </a:solidFill>
                          <a:effectLst/>
                          <a:latin typeface="+mn-lt"/>
                          <a:ea typeface="+mn-ea"/>
                          <a:cs typeface="+mn-cs"/>
                        </a:rPr>
                        <a:t>Осуществлен авторский надзор за выполнением работ на объектах строительства</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2567" marR="2567" marT="2567" marB="0" anchor="ctr"/>
                </a:tc>
                <a:tc>
                  <a:txBody>
                    <a:bodyPr/>
                    <a:lstStyle/>
                    <a:p>
                      <a:pPr algn="ctr" fontAlgn="t"/>
                      <a:r>
                        <a:rPr lang="ru-RU" sz="1050" u="none" strike="noStrike" kern="1200">
                          <a:solidFill>
                            <a:schemeClr val="tx1"/>
                          </a:solidFill>
                          <a:effectLst/>
                          <a:latin typeface="+mn-lt"/>
                          <a:ea typeface="+mn-ea"/>
                          <a:cs typeface="+mn-cs"/>
                        </a:rPr>
                        <a:t>Единица</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2</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090645931"/>
                  </a:ext>
                </a:extLst>
              </a:tr>
              <a:tr h="518321">
                <a:tc>
                  <a:txBody>
                    <a:bodyPr/>
                    <a:lstStyle/>
                    <a:p>
                      <a:pPr algn="ctr" fontAlgn="ctr"/>
                      <a:r>
                        <a:rPr lang="ru-RU" sz="1050" u="none" strike="noStrike" kern="1200" dirty="0">
                          <a:solidFill>
                            <a:schemeClr val="tx1"/>
                          </a:solidFill>
                          <a:effectLst/>
                          <a:latin typeface="+mn-lt"/>
                          <a:ea typeface="+mn-ea"/>
                          <a:cs typeface="+mn-cs"/>
                        </a:rPr>
                        <a:t> </a:t>
                      </a:r>
                      <a:r>
                        <a:rPr lang="ru-RU" sz="1050" u="none" strike="noStrike" kern="1200" dirty="0" smtClean="0">
                          <a:solidFill>
                            <a:schemeClr val="tx1"/>
                          </a:solidFill>
                          <a:effectLst/>
                          <a:latin typeface="+mn-lt"/>
                          <a:ea typeface="+mn-ea"/>
                          <a:cs typeface="+mn-cs"/>
                        </a:rPr>
                        <a:t>13.</a:t>
                      </a:r>
                      <a:endParaRPr lang="ru-RU" sz="1050" u="none" strike="noStrike" kern="1200" dirty="0">
                        <a:solidFill>
                          <a:schemeClr val="tx1"/>
                        </a:solidFill>
                        <a:effectLst/>
                        <a:latin typeface="+mn-lt"/>
                        <a:ea typeface="+mn-ea"/>
                        <a:cs typeface="+mn-cs"/>
                      </a:endParaRPr>
                    </a:p>
                  </a:txBody>
                  <a:tcPr marL="2567" marR="2567" marT="2567" marB="0" anchor="ctr"/>
                </a:tc>
                <a:tc>
                  <a:txBody>
                    <a:bodyPr/>
                    <a:lstStyle/>
                    <a:p>
                      <a:pPr algn="l" fontAlgn="t"/>
                      <a:r>
                        <a:rPr lang="ru-RU" sz="1050" u="none" strike="noStrike" kern="1200" dirty="0">
                          <a:solidFill>
                            <a:schemeClr val="tx1"/>
                          </a:solidFill>
                          <a:effectLst/>
                          <a:latin typeface="+mn-lt"/>
                          <a:ea typeface="+mn-ea"/>
                          <a:cs typeface="+mn-cs"/>
                        </a:rPr>
                        <a:t>Доля актуальных схем теплоснабжения, водоснабжения и водоотведения, программ комплексного развития систем коммунальной инфраструктуры</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2567" marR="2567" marT="2567" marB="0" anchor="ctr"/>
                </a:tc>
                <a:tc>
                  <a:txBody>
                    <a:bodyPr/>
                    <a:lstStyle/>
                    <a:p>
                      <a:pPr algn="ctr" fontAlgn="t"/>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100</a:t>
                      </a:r>
                    </a:p>
                  </a:txBody>
                  <a:tcPr marL="9525" marR="9525" marT="9525" marB="0" anchor="ctr"/>
                </a:tc>
                <a:extLst>
                  <a:ext uri="{0D108BD9-81ED-4DB2-BD59-A6C34878D82A}">
                    <a16:rowId xmlns:a16="http://schemas.microsoft.com/office/drawing/2014/main" val="1682163377"/>
                  </a:ext>
                </a:extLst>
              </a:tr>
              <a:tr h="652651">
                <a:tc>
                  <a:txBody>
                    <a:bodyPr/>
                    <a:lstStyle/>
                    <a:p>
                      <a:pPr algn="ctr" fontAlgn="ctr"/>
                      <a:r>
                        <a:rPr lang="ru-RU" sz="1050" u="none" strike="noStrike" kern="1200" dirty="0" smtClean="0">
                          <a:solidFill>
                            <a:schemeClr val="tx1"/>
                          </a:solidFill>
                          <a:effectLst/>
                          <a:latin typeface="+mn-lt"/>
                          <a:ea typeface="+mn-ea"/>
                          <a:cs typeface="+mn-cs"/>
                        </a:rPr>
                        <a:t>14.</a:t>
                      </a:r>
                      <a:endParaRPr lang="ru-RU" sz="1050" u="none" strike="noStrike" kern="1200" dirty="0">
                        <a:solidFill>
                          <a:schemeClr val="tx1"/>
                        </a:solidFill>
                        <a:effectLst/>
                        <a:latin typeface="+mn-lt"/>
                        <a:ea typeface="+mn-ea"/>
                        <a:cs typeface="+mn-cs"/>
                      </a:endParaRPr>
                    </a:p>
                  </a:txBody>
                  <a:tcPr marL="2567" marR="2567" marT="2567" marB="0" anchor="ctr"/>
                </a:tc>
                <a:tc>
                  <a:txBody>
                    <a:bodyPr/>
                    <a:lstStyle/>
                    <a:p>
                      <a:pPr algn="l" fontAlgn="t"/>
                      <a:r>
                        <a:rPr lang="ru-RU" sz="1050" u="none" strike="noStrike" kern="1200" dirty="0">
                          <a:solidFill>
                            <a:schemeClr val="tx1"/>
                          </a:solidFill>
                          <a:effectLst/>
                          <a:latin typeface="+mn-lt"/>
                          <a:ea typeface="+mn-ea"/>
                          <a:cs typeface="+mn-cs"/>
                        </a:rPr>
                        <a:t>Построены и реконструированы сети (участки) водоснабжения, водоотведения, теплоснабжения муниципальной собственности</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2567" marR="2567" marT="2567" marB="0" anchor="ctr"/>
                </a:tc>
                <a:tc>
                  <a:txBody>
                    <a:bodyPr/>
                    <a:lstStyle/>
                    <a:p>
                      <a:pPr algn="ctr" fontAlgn="t"/>
                      <a:r>
                        <a:rPr lang="ru-RU" sz="1050" u="none" strike="noStrike" kern="1200">
                          <a:solidFill>
                            <a:schemeClr val="tx1"/>
                          </a:solidFill>
                          <a:effectLst/>
                          <a:latin typeface="+mn-lt"/>
                          <a:ea typeface="+mn-ea"/>
                          <a:cs typeface="+mn-cs"/>
                        </a:rPr>
                        <a:t>Единица</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2753644170"/>
                  </a:ext>
                </a:extLst>
              </a:tr>
              <a:tr h="529490">
                <a:tc>
                  <a:txBody>
                    <a:bodyPr/>
                    <a:lstStyle/>
                    <a:p>
                      <a:pPr algn="ctr" fontAlgn="ctr"/>
                      <a:r>
                        <a:rPr lang="ru-RU" sz="1050" u="none" strike="noStrike" kern="1200" dirty="0">
                          <a:solidFill>
                            <a:schemeClr val="tx1"/>
                          </a:solidFill>
                          <a:effectLst/>
                          <a:latin typeface="+mn-lt"/>
                          <a:ea typeface="+mn-ea"/>
                          <a:cs typeface="+mn-cs"/>
                        </a:rPr>
                        <a:t> </a:t>
                      </a:r>
                      <a:r>
                        <a:rPr lang="ru-RU" sz="1050" u="none" strike="noStrike" kern="1200" dirty="0" smtClean="0">
                          <a:solidFill>
                            <a:schemeClr val="tx1"/>
                          </a:solidFill>
                          <a:effectLst/>
                          <a:latin typeface="+mn-lt"/>
                          <a:ea typeface="+mn-ea"/>
                          <a:cs typeface="+mn-cs"/>
                        </a:rPr>
                        <a:t>15.</a:t>
                      </a:r>
                      <a:endParaRPr lang="ru-RU" sz="1050" u="none" strike="noStrike" kern="1200" dirty="0">
                        <a:solidFill>
                          <a:schemeClr val="tx1"/>
                        </a:solidFill>
                        <a:effectLst/>
                        <a:latin typeface="+mn-lt"/>
                        <a:ea typeface="+mn-ea"/>
                        <a:cs typeface="+mn-cs"/>
                      </a:endParaRPr>
                    </a:p>
                  </a:txBody>
                  <a:tcPr marL="2567" marR="2567" marT="2567" marB="0" anchor="ctr"/>
                </a:tc>
                <a:tc>
                  <a:txBody>
                    <a:bodyPr/>
                    <a:lstStyle/>
                    <a:p>
                      <a:pPr algn="l" fontAlgn="t"/>
                      <a:r>
                        <a:rPr lang="ru-RU" sz="1050" u="none" strike="noStrike" kern="1200">
                          <a:solidFill>
                            <a:schemeClr val="tx1"/>
                          </a:solidFill>
                          <a:effectLst/>
                          <a:latin typeface="+mn-lt"/>
                          <a:ea typeface="+mn-ea"/>
                          <a:cs typeface="+mn-cs"/>
                        </a:rPr>
                        <a:t>Техническое обслуживание газопроводов и газового оборудования</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2567" marR="2567" marT="2567" marB="0" anchor="ctr"/>
                </a:tc>
                <a:tc>
                  <a:txBody>
                    <a:bodyPr/>
                    <a:lstStyle/>
                    <a:p>
                      <a:pPr algn="ctr" fontAlgn="t"/>
                      <a:r>
                        <a:rPr lang="ru-RU" sz="1050" u="none" strike="noStrike" kern="1200" dirty="0">
                          <a:solidFill>
                            <a:schemeClr val="tx1"/>
                          </a:solidFill>
                          <a:effectLst/>
                          <a:latin typeface="+mn-lt"/>
                          <a:ea typeface="+mn-ea"/>
                          <a:cs typeface="+mn-cs"/>
                        </a:rPr>
                        <a:t>Месяц</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12</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12</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12</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12</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12</a:t>
                      </a:r>
                    </a:p>
                  </a:txBody>
                  <a:tcPr marL="9525" marR="9525" marT="9525" marB="0" anchor="ctr"/>
                </a:tc>
                <a:extLst>
                  <a:ext uri="{0D108BD9-81ED-4DB2-BD59-A6C34878D82A}">
                    <a16:rowId xmlns:a16="http://schemas.microsoft.com/office/drawing/2014/main" val="211127404"/>
                  </a:ext>
                </a:extLst>
              </a:tr>
              <a:tr h="880297">
                <a:tc>
                  <a:txBody>
                    <a:bodyPr/>
                    <a:lstStyle/>
                    <a:p>
                      <a:pPr algn="ctr" fontAlgn="ctr"/>
                      <a:r>
                        <a:rPr lang="ru-RU" sz="1050" u="none" strike="noStrike" kern="1200" dirty="0" smtClean="0">
                          <a:solidFill>
                            <a:schemeClr val="tx1"/>
                          </a:solidFill>
                          <a:effectLst/>
                          <a:latin typeface="+mn-lt"/>
                          <a:ea typeface="+mn-ea"/>
                          <a:cs typeface="+mn-cs"/>
                        </a:rPr>
                        <a:t>16.</a:t>
                      </a:r>
                      <a:endParaRPr lang="ru-RU" sz="1050" u="none" strike="noStrike" kern="1200" dirty="0">
                        <a:solidFill>
                          <a:schemeClr val="tx1"/>
                        </a:solidFill>
                        <a:effectLst/>
                        <a:latin typeface="+mn-lt"/>
                        <a:ea typeface="+mn-ea"/>
                        <a:cs typeface="+mn-cs"/>
                      </a:endParaRPr>
                    </a:p>
                  </a:txBody>
                  <a:tcPr marL="2567" marR="2567" marT="2567" marB="0" anchor="ctr"/>
                </a:tc>
                <a:tc>
                  <a:txBody>
                    <a:bodyPr/>
                    <a:lstStyle/>
                    <a:p>
                      <a:pPr algn="l" fontAlgn="t"/>
                      <a:r>
                        <a:rPr lang="ru-RU" sz="1050" u="none" strike="noStrike" kern="1200" dirty="0">
                          <a:solidFill>
                            <a:schemeClr val="tx1"/>
                          </a:solidFill>
                          <a:effectLst/>
                          <a:latin typeface="+mn-lt"/>
                          <a:ea typeface="+mn-ea"/>
                          <a:cs typeface="+mn-cs"/>
                        </a:rPr>
                        <a:t>Построены и реконструированы объекты очистки сточных вод муниципальной собственности</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2567" marR="2567" marT="2567" marB="0" anchor="ctr"/>
                </a:tc>
                <a:tc>
                  <a:txBody>
                    <a:bodyPr/>
                    <a:lstStyle/>
                    <a:p>
                      <a:pPr algn="ctr" fontAlgn="t"/>
                      <a:r>
                        <a:rPr lang="ru-RU" sz="1050" u="none" strike="noStrike" kern="1200" dirty="0">
                          <a:solidFill>
                            <a:schemeClr val="tx1"/>
                          </a:solidFill>
                          <a:effectLst/>
                          <a:latin typeface="+mn-lt"/>
                          <a:ea typeface="+mn-ea"/>
                          <a:cs typeface="+mn-cs"/>
                        </a:rPr>
                        <a:t>Единица</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748598289"/>
                  </a:ext>
                </a:extLst>
              </a:tr>
            </a:tbl>
          </a:graphicData>
        </a:graphic>
      </p:graphicFrame>
    </p:spTree>
    <p:extLst>
      <p:ext uri="{BB962C8B-B14F-4D97-AF65-F5344CB8AC3E}">
        <p14:creationId xmlns:p14="http://schemas.microsoft.com/office/powerpoint/2010/main" val="40224727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59</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17892D64-8D19-444D-AC21-67B8E432B778}"/>
              </a:ext>
            </a:extLst>
          </p:cNvPr>
          <p:cNvGraphicFramePr>
            <a:graphicFrameLocks noGrp="1"/>
          </p:cNvGraphicFramePr>
          <p:nvPr>
            <p:ph idx="1"/>
            <p:extLst/>
          </p:nvPr>
        </p:nvGraphicFramePr>
        <p:xfrm>
          <a:off x="348915" y="1562465"/>
          <a:ext cx="11456801" cy="4605283"/>
        </p:xfrm>
        <a:graphic>
          <a:graphicData uri="http://schemas.openxmlformats.org/drawingml/2006/table">
            <a:tbl>
              <a:tblPr>
                <a:tableStyleId>{5C22544A-7EE6-4342-B048-85BDC9FD1C3A}</a:tableStyleId>
              </a:tblPr>
              <a:tblGrid>
                <a:gridCol w="546082">
                  <a:extLst>
                    <a:ext uri="{9D8B030D-6E8A-4147-A177-3AD203B41FA5}">
                      <a16:colId xmlns:a16="http://schemas.microsoft.com/office/drawing/2014/main" val="587067471"/>
                    </a:ext>
                  </a:extLst>
                </a:gridCol>
                <a:gridCol w="2959765">
                  <a:extLst>
                    <a:ext uri="{9D8B030D-6E8A-4147-A177-3AD203B41FA5}">
                      <a16:colId xmlns:a16="http://schemas.microsoft.com/office/drawing/2014/main" val="1865382949"/>
                    </a:ext>
                  </a:extLst>
                </a:gridCol>
                <a:gridCol w="1282722">
                  <a:extLst>
                    <a:ext uri="{9D8B030D-6E8A-4147-A177-3AD203B41FA5}">
                      <a16:colId xmlns:a16="http://schemas.microsoft.com/office/drawing/2014/main" val="3227077419"/>
                    </a:ext>
                  </a:extLst>
                </a:gridCol>
                <a:gridCol w="770547">
                  <a:extLst>
                    <a:ext uri="{9D8B030D-6E8A-4147-A177-3AD203B41FA5}">
                      <a16:colId xmlns:a16="http://schemas.microsoft.com/office/drawing/2014/main" val="1882371566"/>
                    </a:ext>
                  </a:extLst>
                </a:gridCol>
                <a:gridCol w="939261">
                  <a:extLst>
                    <a:ext uri="{9D8B030D-6E8A-4147-A177-3AD203B41FA5}">
                      <a16:colId xmlns:a16="http://schemas.microsoft.com/office/drawing/2014/main" val="1325791829"/>
                    </a:ext>
                  </a:extLst>
                </a:gridCol>
                <a:gridCol w="982948">
                  <a:extLst>
                    <a:ext uri="{9D8B030D-6E8A-4147-A177-3AD203B41FA5}">
                      <a16:colId xmlns:a16="http://schemas.microsoft.com/office/drawing/2014/main" val="623282929"/>
                    </a:ext>
                  </a:extLst>
                </a:gridCol>
                <a:gridCol w="961104">
                  <a:extLst>
                    <a:ext uri="{9D8B030D-6E8A-4147-A177-3AD203B41FA5}">
                      <a16:colId xmlns:a16="http://schemas.microsoft.com/office/drawing/2014/main" val="4197123921"/>
                    </a:ext>
                  </a:extLst>
                </a:gridCol>
                <a:gridCol w="1059399">
                  <a:extLst>
                    <a:ext uri="{9D8B030D-6E8A-4147-A177-3AD203B41FA5}">
                      <a16:colId xmlns:a16="http://schemas.microsoft.com/office/drawing/2014/main" val="3064992950"/>
                    </a:ext>
                  </a:extLst>
                </a:gridCol>
                <a:gridCol w="961104">
                  <a:extLst>
                    <a:ext uri="{9D8B030D-6E8A-4147-A177-3AD203B41FA5}">
                      <a16:colId xmlns:a16="http://schemas.microsoft.com/office/drawing/2014/main" val="502327074"/>
                    </a:ext>
                  </a:extLst>
                </a:gridCol>
                <a:gridCol w="993869">
                  <a:extLst>
                    <a:ext uri="{9D8B030D-6E8A-4147-A177-3AD203B41FA5}">
                      <a16:colId xmlns:a16="http://schemas.microsoft.com/office/drawing/2014/main" val="1678725499"/>
                    </a:ext>
                  </a:extLst>
                </a:gridCol>
              </a:tblGrid>
              <a:tr h="423679">
                <a:tc>
                  <a:txBody>
                    <a:bodyPr/>
                    <a:lstStyle/>
                    <a:p>
                      <a:pPr algn="ctr" fontAlgn="ctr"/>
                      <a:r>
                        <a:rPr lang="ru-RU" sz="1050" u="none" strike="noStrike" dirty="0" smtClean="0">
                          <a:effectLst/>
                        </a:rPr>
                        <a:t>11</a:t>
                      </a:r>
                      <a:endParaRPr lang="ru-RU" sz="1050" b="1" i="0" u="none" strike="noStrike" dirty="0">
                        <a:solidFill>
                          <a:srgbClr val="000000"/>
                        </a:solidFill>
                        <a:effectLst/>
                        <a:latin typeface="Arial" panose="020B0604020202020204" pitchFamily="34" charset="0"/>
                      </a:endParaRPr>
                    </a:p>
                  </a:txBody>
                  <a:tcPr marL="4200" marR="4200" marT="4200" marB="0" anchor="ctr"/>
                </a:tc>
                <a:tc>
                  <a:txBody>
                    <a:bodyPr/>
                    <a:lstStyle/>
                    <a:p>
                      <a:pPr algn="l" fontAlgn="ctr"/>
                      <a:r>
                        <a:rPr lang="ru-RU" sz="1050" u="none" strike="noStrike" dirty="0">
                          <a:effectLst/>
                        </a:rPr>
                        <a:t>Муниципальная программа «Развитие инженерной инфраструктуры и энергоэффективности»</a:t>
                      </a:r>
                      <a:endParaRPr lang="ru-RU" sz="1050" b="1" i="0" u="none" strike="noStrike" dirty="0">
                        <a:solidFill>
                          <a:srgbClr val="000000"/>
                        </a:solidFill>
                        <a:effectLst/>
                        <a:latin typeface="Arial" panose="020B0604020202020204" pitchFamily="34" charset="0"/>
                      </a:endParaRPr>
                    </a:p>
                  </a:txBody>
                  <a:tcPr marL="4200" marR="4200" marT="4200" marB="0" anchor="ctr"/>
                </a:tc>
                <a:tc>
                  <a:txBody>
                    <a:bodyPr/>
                    <a:lstStyle/>
                    <a:p>
                      <a:pPr algn="ctr" fontAlgn="ctr"/>
                      <a:r>
                        <a:rPr lang="ru-RU" sz="1050" u="none" strike="noStrike" dirty="0">
                          <a:effectLst/>
                        </a:rPr>
                        <a:t> </a:t>
                      </a:r>
                      <a:endParaRPr lang="ru-RU" sz="1050" b="0" i="0" u="none" strike="noStrike" dirty="0">
                        <a:solidFill>
                          <a:srgbClr val="000000"/>
                        </a:solidFill>
                        <a:effectLst/>
                        <a:latin typeface="Arial" panose="020B0604020202020204" pitchFamily="34" charset="0"/>
                      </a:endParaRPr>
                    </a:p>
                  </a:txBody>
                  <a:tcPr marL="4200" marR="4200" marT="4200" marB="0" anchor="ctr"/>
                </a:tc>
                <a:tc>
                  <a:txBody>
                    <a:bodyPr/>
                    <a:lstStyle/>
                    <a:p>
                      <a:pPr algn="ctr" fontAlgn="ctr"/>
                      <a:r>
                        <a:rPr lang="ru-RU" sz="1050" u="none" strike="noStrike">
                          <a:effectLst/>
                        </a:rPr>
                        <a:t> </a:t>
                      </a:r>
                      <a:endParaRPr lang="ru-RU" sz="1050" b="0" i="0" u="none" strike="noStrike">
                        <a:solidFill>
                          <a:srgbClr val="000000"/>
                        </a:solidFill>
                        <a:effectLst/>
                        <a:latin typeface="Arial" panose="020B0604020202020204" pitchFamily="34" charset="0"/>
                      </a:endParaRPr>
                    </a:p>
                  </a:txBody>
                  <a:tcPr marL="4200" marR="4200" marT="4200" marB="0" anchor="ctr"/>
                </a:tc>
                <a:tc>
                  <a:txBody>
                    <a:bodyPr/>
                    <a:lstStyle/>
                    <a:p>
                      <a:pPr algn="ctr" fontAlgn="ctr"/>
                      <a:r>
                        <a:rPr lang="ru-RU" sz="1050" u="none" strike="noStrike">
                          <a:effectLst/>
                        </a:rPr>
                        <a:t> </a:t>
                      </a:r>
                      <a:endParaRPr lang="ru-RU" sz="1050" b="0" i="0" u="none" strike="noStrike">
                        <a:solidFill>
                          <a:srgbClr val="000000"/>
                        </a:solidFill>
                        <a:effectLst/>
                        <a:latin typeface="Arial" panose="020B0604020202020204" pitchFamily="34" charset="0"/>
                      </a:endParaRPr>
                    </a:p>
                  </a:txBody>
                  <a:tcPr marL="4200" marR="4200" marT="4200" marB="0" anchor="ctr"/>
                </a:tc>
                <a:tc>
                  <a:txBody>
                    <a:bodyPr/>
                    <a:lstStyle/>
                    <a:p>
                      <a:pPr algn="ctr" fontAlgn="ctr"/>
                      <a:r>
                        <a:rPr lang="ru-RU" sz="1050" u="none" strike="noStrike">
                          <a:effectLst/>
                        </a:rPr>
                        <a:t> </a:t>
                      </a:r>
                      <a:endParaRPr lang="ru-RU" sz="1050" b="0" i="0" u="none" strike="noStrike">
                        <a:solidFill>
                          <a:srgbClr val="000000"/>
                        </a:solidFill>
                        <a:effectLst/>
                        <a:latin typeface="Arial" panose="020B0604020202020204" pitchFamily="34" charset="0"/>
                      </a:endParaRPr>
                    </a:p>
                  </a:txBody>
                  <a:tcPr marL="4200" marR="4200" marT="4200" marB="0" anchor="ctr"/>
                </a:tc>
                <a:tc>
                  <a:txBody>
                    <a:bodyPr/>
                    <a:lstStyle/>
                    <a:p>
                      <a:pPr algn="ctr" fontAlgn="ctr"/>
                      <a:r>
                        <a:rPr lang="ru-RU" sz="1050" u="none" strike="noStrike">
                          <a:effectLst/>
                        </a:rPr>
                        <a:t> </a:t>
                      </a:r>
                      <a:endParaRPr lang="ru-RU" sz="1050" b="0" i="0" u="none" strike="noStrike">
                        <a:solidFill>
                          <a:srgbClr val="000000"/>
                        </a:solidFill>
                        <a:effectLst/>
                        <a:latin typeface="Arial" panose="020B0604020202020204" pitchFamily="34" charset="0"/>
                      </a:endParaRPr>
                    </a:p>
                  </a:txBody>
                  <a:tcPr marL="4200" marR="4200" marT="4200" marB="0" anchor="ctr"/>
                </a:tc>
                <a:tc>
                  <a:txBody>
                    <a:bodyPr/>
                    <a:lstStyle/>
                    <a:p>
                      <a:pPr algn="ctr" fontAlgn="ctr"/>
                      <a:r>
                        <a:rPr lang="ru-RU" sz="1050" u="none" strike="noStrike">
                          <a:effectLst/>
                        </a:rPr>
                        <a:t> </a:t>
                      </a:r>
                      <a:endParaRPr lang="ru-RU" sz="1050" b="0" i="0" u="none" strike="noStrike">
                        <a:solidFill>
                          <a:srgbClr val="000000"/>
                        </a:solidFill>
                        <a:effectLst/>
                        <a:latin typeface="Arial" panose="020B0604020202020204" pitchFamily="34" charset="0"/>
                      </a:endParaRPr>
                    </a:p>
                  </a:txBody>
                  <a:tcPr marL="4200" marR="4200" marT="4200" marB="0" anchor="ctr"/>
                </a:tc>
                <a:tc>
                  <a:txBody>
                    <a:bodyPr/>
                    <a:lstStyle/>
                    <a:p>
                      <a:pPr algn="ctr" fontAlgn="ctr"/>
                      <a:r>
                        <a:rPr lang="ru-RU" sz="1050" u="none" strike="noStrike">
                          <a:effectLst/>
                        </a:rPr>
                        <a:t> </a:t>
                      </a:r>
                      <a:endParaRPr lang="ru-RU" sz="1050" b="0" i="0" u="none" strike="noStrike">
                        <a:solidFill>
                          <a:srgbClr val="000000"/>
                        </a:solidFill>
                        <a:effectLst/>
                        <a:latin typeface="Calibri" panose="020F0502020204030204" pitchFamily="34" charset="0"/>
                      </a:endParaRPr>
                    </a:p>
                  </a:txBody>
                  <a:tcPr marL="4200" marR="4200" marT="4200" marB="0" anchor="ctr"/>
                </a:tc>
                <a:tc>
                  <a:txBody>
                    <a:bodyPr/>
                    <a:lstStyle/>
                    <a:p>
                      <a:pPr algn="ctr" fontAlgn="ctr"/>
                      <a:r>
                        <a:rPr lang="ru-RU" sz="1050" u="none" strike="noStrike">
                          <a:effectLst/>
                        </a:rPr>
                        <a:t> </a:t>
                      </a:r>
                      <a:endParaRPr lang="ru-RU" sz="1050" b="0" i="0" u="none" strike="noStrike">
                        <a:solidFill>
                          <a:srgbClr val="000000"/>
                        </a:solidFill>
                        <a:effectLst/>
                        <a:latin typeface="Calibri" panose="020F0502020204030204" pitchFamily="34" charset="0"/>
                      </a:endParaRPr>
                    </a:p>
                  </a:txBody>
                  <a:tcPr marL="4200" marR="4200" marT="4200" marB="0" anchor="ctr"/>
                </a:tc>
                <a:extLst>
                  <a:ext uri="{0D108BD9-81ED-4DB2-BD59-A6C34878D82A}">
                    <a16:rowId xmlns:a16="http://schemas.microsoft.com/office/drawing/2014/main" val="2854038463"/>
                  </a:ext>
                </a:extLst>
              </a:tr>
              <a:tr h="639733">
                <a:tc>
                  <a:txBody>
                    <a:bodyPr/>
                    <a:lstStyle/>
                    <a:p>
                      <a:pPr algn="ctr" fontAlgn="ctr"/>
                      <a:r>
                        <a:rPr lang="ru-RU" sz="1050" b="0" i="0" u="none" strike="noStrike">
                          <a:effectLst/>
                          <a:latin typeface="Calibri" panose="020F0502020204030204" pitchFamily="34" charset="0"/>
                        </a:rPr>
                        <a:t>1.</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2024 Увеличение среднемесячной заработной платы работников организаций, не относящихся к субъектам малого предпринимательства</a:t>
                      </a:r>
                    </a:p>
                  </a:txBody>
                  <a:tcPr marL="9525" marR="9525" marT="9525" marB="0"/>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 (Региональный проект)</a:t>
                      </a:r>
                      <a:endParaRPr lang="ru-RU" sz="1050" u="none" strike="noStrike" kern="1200" dirty="0">
                        <a:solidFill>
                          <a:schemeClr val="tx1"/>
                        </a:solidFill>
                        <a:effectLst/>
                        <a:latin typeface="+mn-lt"/>
                        <a:ea typeface="+mn-ea"/>
                        <a:cs typeface="+mn-cs"/>
                      </a:endParaRPr>
                    </a:p>
                  </a:txBody>
                  <a:tcPr marL="4200" marR="4200" marT="4200"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105,97</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112,0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105,1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105,50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105,50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105,5</a:t>
                      </a:r>
                    </a:p>
                  </a:txBody>
                  <a:tcPr marL="9525" marR="9525" marT="9525" marB="0" anchor="ctr"/>
                </a:tc>
                <a:extLst>
                  <a:ext uri="{0D108BD9-81ED-4DB2-BD59-A6C34878D82A}">
                    <a16:rowId xmlns:a16="http://schemas.microsoft.com/office/drawing/2014/main" val="1525993976"/>
                  </a:ext>
                </a:extLst>
              </a:tr>
              <a:tr h="473723">
                <a:tc>
                  <a:txBody>
                    <a:bodyPr/>
                    <a:lstStyle/>
                    <a:p>
                      <a:pPr algn="ctr" fontAlgn="ctr"/>
                      <a:r>
                        <a:rPr lang="ru-RU" sz="1050" b="0" i="0" u="none" strike="noStrike">
                          <a:effectLst/>
                          <a:latin typeface="Calibri" panose="020F0502020204030204" pitchFamily="34" charset="0"/>
                        </a:rPr>
                        <a:t>2.</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2024 Количество созданных рабочих мест</a:t>
                      </a:r>
                    </a:p>
                  </a:txBody>
                  <a:tcPr marL="9525" marR="9525" marT="9525" marB="0"/>
                </a:tc>
                <a:tc>
                  <a:txBody>
                    <a:bodyPr/>
                    <a:lstStyle/>
                    <a:p>
                      <a:pPr algn="ctr" fontAlgn="ctr"/>
                      <a:r>
                        <a:rPr lang="ru-RU" sz="1050" u="none" strike="noStrike" kern="1200" smtClean="0">
                          <a:solidFill>
                            <a:schemeClr val="tx1"/>
                          </a:solidFill>
                          <a:effectLst/>
                          <a:latin typeface="+mn-lt"/>
                          <a:ea typeface="+mn-ea"/>
                          <a:cs typeface="+mn-cs"/>
                        </a:rPr>
                        <a:t>Целевые показатели (Региональный проект)</a:t>
                      </a:r>
                      <a:endParaRPr lang="ru-RU" sz="1050" u="none" strike="noStrike" kern="1200" dirty="0">
                        <a:solidFill>
                          <a:schemeClr val="tx1"/>
                        </a:solidFill>
                        <a:effectLst/>
                        <a:latin typeface="+mn-lt"/>
                        <a:ea typeface="+mn-ea"/>
                        <a:cs typeface="+mn-cs"/>
                      </a:endParaRPr>
                    </a:p>
                  </a:txBody>
                  <a:tcPr marL="4200" marR="4200" marT="4200" marB="0" anchor="ctr"/>
                </a:tc>
                <a:tc>
                  <a:txBody>
                    <a:bodyPr/>
                    <a:lstStyle/>
                    <a:p>
                      <a:pPr algn="ctr" fontAlgn="ctr"/>
                      <a:r>
                        <a:rPr lang="ru-RU" sz="1050" b="0" i="0" u="none" strike="noStrike">
                          <a:solidFill>
                            <a:srgbClr val="000000"/>
                          </a:solidFill>
                          <a:effectLst/>
                          <a:latin typeface="Calibri" panose="020F0502020204030204" pitchFamily="34" charset="0"/>
                        </a:rPr>
                        <a:t>Единица</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1472</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3500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1652</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1740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1835</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1870</a:t>
                      </a:r>
                    </a:p>
                  </a:txBody>
                  <a:tcPr marL="9525" marR="9525" marT="9525" marB="0" anchor="ctr"/>
                </a:tc>
                <a:extLst>
                  <a:ext uri="{0D108BD9-81ED-4DB2-BD59-A6C34878D82A}">
                    <a16:rowId xmlns:a16="http://schemas.microsoft.com/office/drawing/2014/main" val="2291928829"/>
                  </a:ext>
                </a:extLst>
              </a:tr>
              <a:tr h="639733">
                <a:tc>
                  <a:txBody>
                    <a:bodyPr/>
                    <a:lstStyle/>
                    <a:p>
                      <a:pPr algn="ctr" fontAlgn="ctr"/>
                      <a:r>
                        <a:rPr lang="ru-RU" sz="1050" b="0" i="0" u="none" strike="noStrike">
                          <a:effectLst/>
                          <a:latin typeface="Calibri" panose="020F0502020204030204" pitchFamily="34" charset="0"/>
                        </a:rPr>
                        <a:t>3.</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2024 Объем инвестиций, привлеченных в основной капитал (без учета бюджетных инвестиций), на душу населения</a:t>
                      </a:r>
                    </a:p>
                  </a:txBody>
                  <a:tcPr marL="9525" marR="9525" marT="9525" marB="0"/>
                </a:tc>
                <a:tc>
                  <a:txBody>
                    <a:bodyPr/>
                    <a:lstStyle/>
                    <a:p>
                      <a:pPr algn="ctr" fontAlgn="ctr"/>
                      <a:r>
                        <a:rPr lang="ru-RU" sz="1050" u="none" strike="noStrike" kern="1200" smtClean="0">
                          <a:solidFill>
                            <a:schemeClr val="tx1"/>
                          </a:solidFill>
                          <a:effectLst/>
                          <a:latin typeface="+mn-lt"/>
                          <a:ea typeface="+mn-ea"/>
                          <a:cs typeface="+mn-cs"/>
                        </a:rPr>
                        <a:t>Целевые показатели (Региональный проект)</a:t>
                      </a:r>
                      <a:endParaRPr lang="ru-RU" sz="1050" u="none" strike="noStrike" kern="1200" dirty="0">
                        <a:solidFill>
                          <a:schemeClr val="tx1"/>
                        </a:solidFill>
                        <a:effectLst/>
                        <a:latin typeface="+mn-lt"/>
                        <a:ea typeface="+mn-ea"/>
                        <a:cs typeface="+mn-cs"/>
                      </a:endParaRPr>
                    </a:p>
                  </a:txBody>
                  <a:tcPr marL="4200" marR="4200" marT="4200" marB="0" anchor="ctr"/>
                </a:tc>
                <a:tc>
                  <a:txBody>
                    <a:bodyPr/>
                    <a:lstStyle/>
                    <a:p>
                      <a:pPr algn="ctr" fontAlgn="ctr"/>
                      <a:r>
                        <a:rPr lang="ru-RU" sz="1050" b="0" i="0" u="none" strike="noStrike">
                          <a:solidFill>
                            <a:srgbClr val="000000"/>
                          </a:solidFill>
                          <a:effectLst/>
                          <a:latin typeface="Calibri" panose="020F0502020204030204" pitchFamily="34" charset="0"/>
                        </a:rPr>
                        <a:t>Тысяча рублей</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104,48</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89,06</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94,23</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97,73</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101,49</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106,77</a:t>
                      </a:r>
                    </a:p>
                  </a:txBody>
                  <a:tcPr marL="9525" marR="9525" marT="9525" marB="0" anchor="ctr"/>
                </a:tc>
                <a:extLst>
                  <a:ext uri="{0D108BD9-81ED-4DB2-BD59-A6C34878D82A}">
                    <a16:rowId xmlns:a16="http://schemas.microsoft.com/office/drawing/2014/main" val="818537686"/>
                  </a:ext>
                </a:extLst>
              </a:tr>
              <a:tr h="639733">
                <a:tc>
                  <a:txBody>
                    <a:bodyPr/>
                    <a:lstStyle/>
                    <a:p>
                      <a:pPr algn="ctr" fontAlgn="ctr"/>
                      <a:r>
                        <a:rPr lang="ru-RU" sz="1050" b="0" i="0" u="none" strike="noStrike">
                          <a:effectLst/>
                          <a:latin typeface="Calibri" panose="020F0502020204030204" pitchFamily="34" charset="0"/>
                        </a:rPr>
                        <a:t>4.</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2024 Индекс совокупной результативности реализации мероприятий, направленных на развитие конкуренции</a:t>
                      </a:r>
                    </a:p>
                  </a:txBody>
                  <a:tcPr marL="9525" marR="9525" marT="9525" marB="0"/>
                </a:tc>
                <a:tc>
                  <a:txBody>
                    <a:bodyPr/>
                    <a:lstStyle/>
                    <a:p>
                      <a:pPr algn="ctr" fontAlgn="ctr"/>
                      <a:r>
                        <a:rPr lang="ru-RU" sz="1050" u="none" strike="noStrike" kern="1200" smtClean="0">
                          <a:solidFill>
                            <a:schemeClr val="tx1"/>
                          </a:solidFill>
                          <a:effectLst/>
                          <a:latin typeface="+mn-lt"/>
                          <a:ea typeface="+mn-ea"/>
                          <a:cs typeface="+mn-cs"/>
                        </a:rPr>
                        <a:t>Целевые показатели (Региональный проект)</a:t>
                      </a:r>
                      <a:endParaRPr lang="ru-RU" sz="1050" u="none" strike="noStrike" kern="1200" dirty="0">
                        <a:solidFill>
                          <a:schemeClr val="tx1"/>
                        </a:solidFill>
                        <a:effectLst/>
                        <a:latin typeface="+mn-lt"/>
                        <a:ea typeface="+mn-ea"/>
                        <a:cs typeface="+mn-cs"/>
                      </a:endParaRPr>
                    </a:p>
                  </a:txBody>
                  <a:tcPr marL="4200" marR="4200" marT="4200" marB="0" anchor="ctr"/>
                </a:tc>
                <a:tc>
                  <a:txBody>
                    <a:bodyPr/>
                    <a:lstStyle/>
                    <a:p>
                      <a:pPr algn="ctr" fontAlgn="ctr"/>
                      <a:r>
                        <a:rPr lang="ru-RU" sz="1050" b="0" i="0" u="none" strike="noStrike">
                          <a:solidFill>
                            <a:srgbClr val="000000"/>
                          </a:solidFill>
                          <a:effectLst/>
                          <a:latin typeface="Calibri" panose="020F0502020204030204" pitchFamily="34" charset="0"/>
                        </a:rPr>
                        <a:t>Единица</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extLst>
                  <a:ext uri="{0D108BD9-81ED-4DB2-BD59-A6C34878D82A}">
                    <a16:rowId xmlns:a16="http://schemas.microsoft.com/office/drawing/2014/main" val="2636101378"/>
                  </a:ext>
                </a:extLst>
              </a:tr>
              <a:tr h="790789">
                <a:tc>
                  <a:txBody>
                    <a:bodyPr/>
                    <a:lstStyle/>
                    <a:p>
                      <a:pPr algn="ctr" fontAlgn="ctr"/>
                      <a:r>
                        <a:rPr lang="ru-RU" sz="1050" b="0" i="0" u="none" strike="noStrike">
                          <a:effectLst/>
                          <a:latin typeface="Calibri" panose="020F0502020204030204" pitchFamily="34" charset="0"/>
                        </a:rPr>
                        <a:t>5.</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2024 Доля среднесписочной численности работников (без внешних совместителей) малых и средних предприятий в среднесписочной численности работников (без внешних совместителей) всех предприятий и организаций</a:t>
                      </a:r>
                    </a:p>
                  </a:txBody>
                  <a:tcPr marL="9525" marR="9525" marT="9525" marB="0"/>
                </a:tc>
                <a:tc>
                  <a:txBody>
                    <a:bodyPr/>
                    <a:lstStyle/>
                    <a:p>
                      <a:pPr algn="ctr" fontAlgn="ctr"/>
                      <a:r>
                        <a:rPr lang="ru-RU" sz="1050" u="none" strike="noStrike" kern="1200" smtClean="0">
                          <a:solidFill>
                            <a:schemeClr val="tx1"/>
                          </a:solidFill>
                          <a:effectLst/>
                          <a:latin typeface="+mn-lt"/>
                          <a:ea typeface="+mn-ea"/>
                          <a:cs typeface="+mn-cs"/>
                        </a:rPr>
                        <a:t>Целевые показатели (Региональный проект)</a:t>
                      </a:r>
                      <a:endParaRPr lang="ru-RU" sz="1050" u="none" strike="noStrike" kern="1200" dirty="0">
                        <a:solidFill>
                          <a:schemeClr val="tx1"/>
                        </a:solidFill>
                        <a:effectLst/>
                        <a:latin typeface="+mn-lt"/>
                        <a:ea typeface="+mn-ea"/>
                        <a:cs typeface="+mn-cs"/>
                      </a:endParaRPr>
                    </a:p>
                  </a:txBody>
                  <a:tcPr marL="4200" marR="4200" marT="4200"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37,93</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40,22</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40,34</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38,55</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38,75</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38,98</a:t>
                      </a:r>
                    </a:p>
                  </a:txBody>
                  <a:tcPr marL="9525" marR="9525" marT="9525" marB="0" anchor="ctr"/>
                </a:tc>
                <a:extLst>
                  <a:ext uri="{0D108BD9-81ED-4DB2-BD59-A6C34878D82A}">
                    <a16:rowId xmlns:a16="http://schemas.microsoft.com/office/drawing/2014/main" val="1139186428"/>
                  </a:ext>
                </a:extLst>
              </a:tr>
              <a:tr h="430696">
                <a:tc>
                  <a:txBody>
                    <a:bodyPr/>
                    <a:lstStyle/>
                    <a:p>
                      <a:pPr algn="ctr" fontAlgn="ctr"/>
                      <a:r>
                        <a:rPr lang="ru-RU" sz="1050" b="0" i="0" u="none" strike="noStrike">
                          <a:effectLst/>
                          <a:latin typeface="Calibri" panose="020F0502020204030204" pitchFamily="34" charset="0"/>
                        </a:rPr>
                        <a:t>6.</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2024 Число субъектов МСП в расчете на 10 тыс. человек населения</a:t>
                      </a:r>
                    </a:p>
                  </a:txBody>
                  <a:tcPr marL="9525" marR="9525" marT="9525" marB="0"/>
                </a:tc>
                <a:tc>
                  <a:txBody>
                    <a:bodyPr/>
                    <a:lstStyle/>
                    <a:p>
                      <a:pPr algn="ctr" fontAlgn="ctr"/>
                      <a:r>
                        <a:rPr lang="ru-RU" sz="1050" u="none" strike="noStrike" kern="1200" smtClean="0">
                          <a:solidFill>
                            <a:schemeClr val="tx1"/>
                          </a:solidFill>
                          <a:effectLst/>
                          <a:latin typeface="+mn-lt"/>
                          <a:ea typeface="+mn-ea"/>
                          <a:cs typeface="+mn-cs"/>
                        </a:rPr>
                        <a:t>Целевые показатели (Региональный проект)</a:t>
                      </a:r>
                      <a:endParaRPr lang="ru-RU" sz="1050" u="none" strike="noStrike" kern="1200" dirty="0">
                        <a:solidFill>
                          <a:schemeClr val="tx1"/>
                        </a:solidFill>
                        <a:effectLst/>
                        <a:latin typeface="+mn-lt"/>
                        <a:ea typeface="+mn-ea"/>
                        <a:cs typeface="+mn-cs"/>
                      </a:endParaRPr>
                    </a:p>
                  </a:txBody>
                  <a:tcPr marL="4200" marR="4200" marT="4200" marB="0" anchor="ctr"/>
                </a:tc>
                <a:tc>
                  <a:txBody>
                    <a:bodyPr/>
                    <a:lstStyle/>
                    <a:p>
                      <a:pPr algn="ctr" fontAlgn="ctr"/>
                      <a:r>
                        <a:rPr lang="ru-RU" sz="1050" b="0" i="0" u="none" strike="noStrike">
                          <a:solidFill>
                            <a:srgbClr val="000000"/>
                          </a:solidFill>
                          <a:effectLst/>
                          <a:latin typeface="Calibri" panose="020F0502020204030204" pitchFamily="34" charset="0"/>
                        </a:rPr>
                        <a:t>Единица</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528,01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578,88</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600,02</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621,41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643,8</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665,9</a:t>
                      </a:r>
                    </a:p>
                  </a:txBody>
                  <a:tcPr marL="9525" marR="9525" marT="9525" marB="0" anchor="ctr"/>
                </a:tc>
                <a:extLst>
                  <a:ext uri="{0D108BD9-81ED-4DB2-BD59-A6C34878D82A}">
                    <a16:rowId xmlns:a16="http://schemas.microsoft.com/office/drawing/2014/main" val="1417252565"/>
                  </a:ext>
                </a:extLst>
              </a:tr>
              <a:tr h="430637">
                <a:tc>
                  <a:txBody>
                    <a:bodyPr/>
                    <a:lstStyle/>
                    <a:p>
                      <a:pPr algn="ctr" fontAlgn="ctr"/>
                      <a:r>
                        <a:rPr lang="ru-RU" sz="1050" b="0" i="0" u="none" strike="noStrike">
                          <a:effectLst/>
                          <a:latin typeface="Calibri" panose="020F0502020204030204" pitchFamily="34" charset="0"/>
                        </a:rPr>
                        <a:t>7.</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2024 Количество вновь созданных субъектов малого и среднего бизнеса</a:t>
                      </a:r>
                    </a:p>
                  </a:txBody>
                  <a:tcPr marL="9525" marR="9525" marT="9525" marB="0"/>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 (Региональный проект)</a:t>
                      </a:r>
                      <a:endParaRPr lang="ru-RU" sz="1050" u="none" strike="noStrike" kern="1200" dirty="0">
                        <a:solidFill>
                          <a:schemeClr val="tx1"/>
                        </a:solidFill>
                        <a:effectLst/>
                        <a:latin typeface="+mn-lt"/>
                        <a:ea typeface="+mn-ea"/>
                        <a:cs typeface="+mn-cs"/>
                      </a:endParaRPr>
                    </a:p>
                  </a:txBody>
                  <a:tcPr marL="4200" marR="4200" marT="4200" marB="0" anchor="ctr"/>
                </a:tc>
                <a:tc>
                  <a:txBody>
                    <a:bodyPr/>
                    <a:lstStyle/>
                    <a:p>
                      <a:pPr algn="ctr" fontAlgn="ctr"/>
                      <a:r>
                        <a:rPr lang="ru-RU" sz="1050" b="0" i="0" u="none" strike="noStrike">
                          <a:solidFill>
                            <a:srgbClr val="000000"/>
                          </a:solidFill>
                          <a:effectLst/>
                          <a:latin typeface="Calibri" panose="020F0502020204030204" pitchFamily="34" charset="0"/>
                        </a:rPr>
                        <a:t>Единица</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250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900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968</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185</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190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195</a:t>
                      </a:r>
                    </a:p>
                  </a:txBody>
                  <a:tcPr marL="9525" marR="9525" marT="9525" marB="0" anchor="ctr"/>
                </a:tc>
                <a:extLst>
                  <a:ext uri="{0D108BD9-81ED-4DB2-BD59-A6C34878D82A}">
                    <a16:rowId xmlns:a16="http://schemas.microsoft.com/office/drawing/2014/main" val="2333845379"/>
                  </a:ext>
                </a:extLst>
              </a:tr>
            </a:tbl>
          </a:graphicData>
        </a:graphic>
      </p:graphicFrame>
      <p:graphicFrame>
        <p:nvGraphicFramePr>
          <p:cNvPr id="9" name="Таблица 8">
            <a:extLst>
              <a:ext uri="{FF2B5EF4-FFF2-40B4-BE49-F238E27FC236}">
                <a16:creationId xmlns:a16="http://schemas.microsoft.com/office/drawing/2014/main" id="{4804BD46-14FD-4C90-96FE-0A7D6C97D384}"/>
              </a:ext>
            </a:extLst>
          </p:cNvPr>
          <p:cNvGraphicFramePr>
            <a:graphicFrameLocks noGrp="1"/>
          </p:cNvGraphicFramePr>
          <p:nvPr>
            <p:extLst/>
          </p:nvPr>
        </p:nvGraphicFramePr>
        <p:xfrm>
          <a:off x="348915" y="1168981"/>
          <a:ext cx="11456804" cy="486622"/>
        </p:xfrm>
        <a:graphic>
          <a:graphicData uri="http://schemas.openxmlformats.org/drawingml/2006/table">
            <a:tbl>
              <a:tblPr>
                <a:tableStyleId>{5C22544A-7EE6-4342-B048-85BDC9FD1C3A}</a:tableStyleId>
              </a:tblPr>
              <a:tblGrid>
                <a:gridCol w="546082">
                  <a:extLst>
                    <a:ext uri="{9D8B030D-6E8A-4147-A177-3AD203B41FA5}">
                      <a16:colId xmlns:a16="http://schemas.microsoft.com/office/drawing/2014/main" val="3198852533"/>
                    </a:ext>
                  </a:extLst>
                </a:gridCol>
                <a:gridCol w="2950127">
                  <a:extLst>
                    <a:ext uri="{9D8B030D-6E8A-4147-A177-3AD203B41FA5}">
                      <a16:colId xmlns:a16="http://schemas.microsoft.com/office/drawing/2014/main" val="100462460"/>
                    </a:ext>
                  </a:extLst>
                </a:gridCol>
                <a:gridCol w="1120579">
                  <a:extLst>
                    <a:ext uri="{9D8B030D-6E8A-4147-A177-3AD203B41FA5}">
                      <a16:colId xmlns:a16="http://schemas.microsoft.com/office/drawing/2014/main" val="3839593264"/>
                    </a:ext>
                  </a:extLst>
                </a:gridCol>
                <a:gridCol w="941287">
                  <a:extLst>
                    <a:ext uri="{9D8B030D-6E8A-4147-A177-3AD203B41FA5}">
                      <a16:colId xmlns:a16="http://schemas.microsoft.com/office/drawing/2014/main" val="3772606846"/>
                    </a:ext>
                  </a:extLst>
                </a:gridCol>
                <a:gridCol w="941286">
                  <a:extLst>
                    <a:ext uri="{9D8B030D-6E8A-4147-A177-3AD203B41FA5}">
                      <a16:colId xmlns:a16="http://schemas.microsoft.com/office/drawing/2014/main" val="3274892508"/>
                    </a:ext>
                  </a:extLst>
                </a:gridCol>
                <a:gridCol w="986111">
                  <a:extLst>
                    <a:ext uri="{9D8B030D-6E8A-4147-A177-3AD203B41FA5}">
                      <a16:colId xmlns:a16="http://schemas.microsoft.com/office/drawing/2014/main" val="3259292306"/>
                    </a:ext>
                  </a:extLst>
                </a:gridCol>
                <a:gridCol w="950251">
                  <a:extLst>
                    <a:ext uri="{9D8B030D-6E8A-4147-A177-3AD203B41FA5}">
                      <a16:colId xmlns:a16="http://schemas.microsoft.com/office/drawing/2014/main" val="3785425180"/>
                    </a:ext>
                  </a:extLst>
                </a:gridCol>
                <a:gridCol w="1066791">
                  <a:extLst>
                    <a:ext uri="{9D8B030D-6E8A-4147-A177-3AD203B41FA5}">
                      <a16:colId xmlns:a16="http://schemas.microsoft.com/office/drawing/2014/main" val="2340479255"/>
                    </a:ext>
                  </a:extLst>
                </a:gridCol>
                <a:gridCol w="950252">
                  <a:extLst>
                    <a:ext uri="{9D8B030D-6E8A-4147-A177-3AD203B41FA5}">
                      <a16:colId xmlns:a16="http://schemas.microsoft.com/office/drawing/2014/main" val="4141696793"/>
                    </a:ext>
                  </a:extLst>
                </a:gridCol>
                <a:gridCol w="1004038">
                  <a:extLst>
                    <a:ext uri="{9D8B030D-6E8A-4147-A177-3AD203B41FA5}">
                      <a16:colId xmlns:a16="http://schemas.microsoft.com/office/drawing/2014/main" val="3629964221"/>
                    </a:ext>
                  </a:extLst>
                </a:gridCol>
              </a:tblGrid>
              <a:tr h="391815">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п/п</a:t>
                      </a:r>
                    </a:p>
                  </a:txBody>
                  <a:tcPr marL="2567" marR="2567" marT="2567"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Наименование муниципальной программы/подпрограммы/показателя</a:t>
                      </a:r>
                    </a:p>
                  </a:txBody>
                  <a:tcPr marL="2567" marR="2567" marT="2567"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Вид </a:t>
                      </a:r>
                      <a:r>
                        <a:rPr lang="ru-RU" sz="1050" b="0" i="0" u="none" strike="noStrike" kern="1200" dirty="0">
                          <a:solidFill>
                            <a:srgbClr val="000000"/>
                          </a:solidFill>
                          <a:effectLst/>
                          <a:latin typeface="Calibri" panose="020F0502020204030204" pitchFamily="34" charset="0"/>
                          <a:ea typeface="+mn-ea"/>
                          <a:cs typeface="+mn-cs"/>
                        </a:rPr>
                        <a:t>показателя</a:t>
                      </a:r>
                    </a:p>
                  </a:txBody>
                  <a:tcPr marL="2567" marR="2567" marT="2567"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Единица измерения</a:t>
                      </a:r>
                    </a:p>
                  </a:txBody>
                  <a:tcPr marL="2567" marR="2567" marT="2567"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Базовое значение</a:t>
                      </a:r>
                    </a:p>
                  </a:txBody>
                  <a:tcPr marL="6181" marR="6181" marT="6181"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Достигнутое </a:t>
                      </a:r>
                      <a:r>
                        <a:rPr lang="ru-RU" sz="1050" b="0" i="0" u="none" strike="noStrike" kern="1200" dirty="0" smtClean="0">
                          <a:solidFill>
                            <a:srgbClr val="000000"/>
                          </a:solidFill>
                          <a:effectLst/>
                          <a:latin typeface="Calibri" panose="020F0502020204030204" pitchFamily="34" charset="0"/>
                          <a:ea typeface="+mn-ea"/>
                          <a:cs typeface="+mn-cs"/>
                        </a:rPr>
                        <a:t>2023 </a:t>
                      </a:r>
                      <a:r>
                        <a:rPr lang="ru-RU" sz="1050" b="0" i="0" u="none" strike="noStrike" kern="1200" dirty="0">
                          <a:solidFill>
                            <a:srgbClr val="000000"/>
                          </a:solidFill>
                          <a:effectLst/>
                          <a:latin typeface="Calibri" panose="020F0502020204030204" pitchFamily="34" charset="0"/>
                          <a:ea typeface="+mn-ea"/>
                          <a:cs typeface="+mn-cs"/>
                        </a:rPr>
                        <a:t>года</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1518240956"/>
                  </a:ext>
                </a:extLst>
              </a:tr>
            </a:tbl>
          </a:graphicData>
        </a:graphic>
      </p:graphicFrame>
    </p:spTree>
    <p:extLst>
      <p:ext uri="{BB962C8B-B14F-4D97-AF65-F5344CB8AC3E}">
        <p14:creationId xmlns:p14="http://schemas.microsoft.com/office/powerpoint/2010/main" val="2372937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59154B-BA2B-4232-A093-A36CC40B898D}"/>
              </a:ext>
            </a:extLst>
          </p:cNvPr>
          <p:cNvSpPr>
            <a:spLocks noGrp="1"/>
          </p:cNvSpPr>
          <p:nvPr>
            <p:ph type="title"/>
          </p:nvPr>
        </p:nvSpPr>
        <p:spPr>
          <a:xfrm>
            <a:off x="1066800" y="237241"/>
            <a:ext cx="10058400" cy="403781"/>
          </a:xfrm>
        </p:spPr>
        <p:txBody>
          <a:bodyPr vert="horz" lIns="91440" tIns="45720" rIns="91440" bIns="45720" rtlCol="0" anchor="ctr">
            <a:normAutofit fontScale="90000"/>
          </a:bodyPr>
          <a:lstStyle/>
          <a:p>
            <a:pPr algn="ctr"/>
            <a:r>
              <a:rPr lang="ru-RU" sz="2400" dirty="0">
                <a:latin typeface="Century Gothic" panose="020B0502020202020204" pitchFamily="34" charset="0"/>
              </a:rPr>
              <a:t>Основные показатели социально-экономического развития </a:t>
            </a:r>
          </a:p>
        </p:txBody>
      </p:sp>
      <p:pic>
        <p:nvPicPr>
          <p:cNvPr id="7" name="Объект 6">
            <a:extLst>
              <a:ext uri="{FF2B5EF4-FFF2-40B4-BE49-F238E27FC236}">
                <a16:creationId xmlns:a16="http://schemas.microsoft.com/office/drawing/2014/main" id="{7E753F43-9FFE-4B24-8629-01A7E40120B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p:spPr>
      </p:pic>
      <p:sp>
        <p:nvSpPr>
          <p:cNvPr id="5" name="Номер слайда 4">
            <a:extLst>
              <a:ext uri="{FF2B5EF4-FFF2-40B4-BE49-F238E27FC236}">
                <a16:creationId xmlns:a16="http://schemas.microsoft.com/office/drawing/2014/main" id="{EEDDC82F-EA33-48FF-85E8-C21A7F0EFC77}"/>
              </a:ext>
            </a:extLst>
          </p:cNvPr>
          <p:cNvSpPr>
            <a:spLocks noGrp="1"/>
          </p:cNvSpPr>
          <p:nvPr>
            <p:ph type="sldNum" sz="quarter" idx="12"/>
          </p:nvPr>
        </p:nvSpPr>
        <p:spPr>
          <a:xfrm>
            <a:off x="10728960" y="6529319"/>
            <a:ext cx="1463040" cy="274320"/>
          </a:xfrm>
        </p:spPr>
        <p:txBody>
          <a:bodyPr/>
          <a:lstStyle/>
          <a:p>
            <a:fld id="{5C57661F-B2B1-4F5C-A5BA-3FA02C8F7456}" type="slidenum">
              <a:rPr lang="ru-RU" smtClean="0"/>
              <a:t>6</a:t>
            </a:fld>
            <a:endParaRPr lang="ru-RU" dirty="0"/>
          </a:p>
        </p:txBody>
      </p:sp>
      <p:graphicFrame>
        <p:nvGraphicFramePr>
          <p:cNvPr id="8" name="Таблица 7">
            <a:extLst>
              <a:ext uri="{FF2B5EF4-FFF2-40B4-BE49-F238E27FC236}">
                <a16:creationId xmlns:a16="http://schemas.microsoft.com/office/drawing/2014/main" id="{AA357BD4-04DD-4D89-93B3-3CE498E6CF78}"/>
              </a:ext>
            </a:extLst>
          </p:cNvPr>
          <p:cNvGraphicFramePr>
            <a:graphicFrameLocks noGrp="1"/>
          </p:cNvGraphicFramePr>
          <p:nvPr>
            <p:extLst>
              <p:ext uri="{D42A27DB-BD31-4B8C-83A1-F6EECF244321}">
                <p14:modId xmlns:p14="http://schemas.microsoft.com/office/powerpoint/2010/main" val="959443022"/>
              </p:ext>
            </p:extLst>
          </p:nvPr>
        </p:nvGraphicFramePr>
        <p:xfrm>
          <a:off x="153911" y="894079"/>
          <a:ext cx="11743449" cy="4685596"/>
        </p:xfrm>
        <a:graphic>
          <a:graphicData uri="http://schemas.openxmlformats.org/drawingml/2006/table">
            <a:tbl>
              <a:tblPr>
                <a:tableStyleId>{5C22544A-7EE6-4342-B048-85BDC9FD1C3A}</a:tableStyleId>
              </a:tblPr>
              <a:tblGrid>
                <a:gridCol w="3315919">
                  <a:extLst>
                    <a:ext uri="{9D8B030D-6E8A-4147-A177-3AD203B41FA5}">
                      <a16:colId xmlns:a16="http://schemas.microsoft.com/office/drawing/2014/main" val="444094345"/>
                    </a:ext>
                  </a:extLst>
                </a:gridCol>
                <a:gridCol w="933558">
                  <a:extLst>
                    <a:ext uri="{9D8B030D-6E8A-4147-A177-3AD203B41FA5}">
                      <a16:colId xmlns:a16="http://schemas.microsoft.com/office/drawing/2014/main" val="259913780"/>
                    </a:ext>
                  </a:extLst>
                </a:gridCol>
                <a:gridCol w="956515">
                  <a:extLst>
                    <a:ext uri="{9D8B030D-6E8A-4147-A177-3AD203B41FA5}">
                      <a16:colId xmlns:a16="http://schemas.microsoft.com/office/drawing/2014/main" val="4088317492"/>
                    </a:ext>
                  </a:extLst>
                </a:gridCol>
                <a:gridCol w="987123">
                  <a:extLst>
                    <a:ext uri="{9D8B030D-6E8A-4147-A177-3AD203B41FA5}">
                      <a16:colId xmlns:a16="http://schemas.microsoft.com/office/drawing/2014/main" val="1361735704"/>
                    </a:ext>
                  </a:extLst>
                </a:gridCol>
                <a:gridCol w="1002427">
                  <a:extLst>
                    <a:ext uri="{9D8B030D-6E8A-4147-A177-3AD203B41FA5}">
                      <a16:colId xmlns:a16="http://schemas.microsoft.com/office/drawing/2014/main" val="587384664"/>
                    </a:ext>
                  </a:extLst>
                </a:gridCol>
                <a:gridCol w="726951">
                  <a:extLst>
                    <a:ext uri="{9D8B030D-6E8A-4147-A177-3AD203B41FA5}">
                      <a16:colId xmlns:a16="http://schemas.microsoft.com/office/drawing/2014/main" val="1818014747"/>
                    </a:ext>
                  </a:extLst>
                </a:gridCol>
                <a:gridCol w="864689">
                  <a:extLst>
                    <a:ext uri="{9D8B030D-6E8A-4147-A177-3AD203B41FA5}">
                      <a16:colId xmlns:a16="http://schemas.microsoft.com/office/drawing/2014/main" val="1275821649"/>
                    </a:ext>
                  </a:extLst>
                </a:gridCol>
                <a:gridCol w="742255">
                  <a:extLst>
                    <a:ext uri="{9D8B030D-6E8A-4147-A177-3AD203B41FA5}">
                      <a16:colId xmlns:a16="http://schemas.microsoft.com/office/drawing/2014/main" val="3753148827"/>
                    </a:ext>
                  </a:extLst>
                </a:gridCol>
                <a:gridCol w="703995">
                  <a:extLst>
                    <a:ext uri="{9D8B030D-6E8A-4147-A177-3AD203B41FA5}">
                      <a16:colId xmlns:a16="http://schemas.microsoft.com/office/drawing/2014/main" val="3028726362"/>
                    </a:ext>
                  </a:extLst>
                </a:gridCol>
                <a:gridCol w="724400">
                  <a:extLst>
                    <a:ext uri="{9D8B030D-6E8A-4147-A177-3AD203B41FA5}">
                      <a16:colId xmlns:a16="http://schemas.microsoft.com/office/drawing/2014/main" val="905252796"/>
                    </a:ext>
                  </a:extLst>
                </a:gridCol>
                <a:gridCol w="785617">
                  <a:extLst>
                    <a:ext uri="{9D8B030D-6E8A-4147-A177-3AD203B41FA5}">
                      <a16:colId xmlns:a16="http://schemas.microsoft.com/office/drawing/2014/main" val="252195373"/>
                    </a:ext>
                  </a:extLst>
                </a:gridCol>
              </a:tblGrid>
              <a:tr h="260208">
                <a:tc rowSpan="2">
                  <a:txBody>
                    <a:bodyPr/>
                    <a:lstStyle/>
                    <a:p>
                      <a:pPr algn="ctr" fontAlgn="ctr"/>
                      <a:r>
                        <a:rPr lang="ru-RU" sz="800" b="1" i="0" u="none" strike="noStrike" dirty="0">
                          <a:solidFill>
                            <a:srgbClr val="000000"/>
                          </a:solidFill>
                          <a:effectLst/>
                          <a:latin typeface="Arial" panose="020B0604020202020204" pitchFamily="34" charset="0"/>
                          <a:cs typeface="Arial" panose="020B0604020202020204" pitchFamily="34" charset="0"/>
                        </a:rPr>
                        <a:t>Показатели</a:t>
                      </a:r>
                      <a:endParaRPr lang="ru-RU" sz="800" b="1" i="0" u="none" strike="noStrike" dirty="0">
                        <a:solidFill>
                          <a:srgbClr val="000000"/>
                        </a:solidFill>
                        <a:effectLst/>
                        <a:latin typeface="Arial" panose="020B0604020202020204" pitchFamily="34" charset="0"/>
                      </a:endParaRPr>
                    </a:p>
                  </a:txBody>
                  <a:tcPr marL="9525" marR="9525" marT="9525" marB="0" anchor="ctr">
                    <a:solidFill>
                      <a:schemeClr val="accent1">
                        <a:lumMod val="60000"/>
                        <a:lumOff val="40000"/>
                      </a:schemeClr>
                    </a:solidFill>
                  </a:tcPr>
                </a:tc>
                <a:tc rowSpan="2">
                  <a:txBody>
                    <a:bodyPr/>
                    <a:lstStyle/>
                    <a:p>
                      <a:pPr algn="ctr" fontAlgn="ctr"/>
                      <a:r>
                        <a:rPr lang="ru-RU" sz="800" b="1" i="0" u="none" strike="noStrike" dirty="0">
                          <a:solidFill>
                            <a:srgbClr val="000000"/>
                          </a:solidFill>
                          <a:effectLst/>
                          <a:latin typeface="Arial" panose="020B0604020202020204" pitchFamily="34" charset="0"/>
                          <a:cs typeface="Arial" panose="020B0604020202020204" pitchFamily="34" charset="0"/>
                        </a:rPr>
                        <a:t>Единицы измерения</a:t>
                      </a:r>
                      <a:endParaRPr lang="ru-RU" sz="800" b="1" i="0" u="none" strike="noStrike" dirty="0">
                        <a:solidFill>
                          <a:srgbClr val="000000"/>
                        </a:solidFill>
                        <a:effectLst/>
                        <a:latin typeface="Arial" panose="020B0604020202020204" pitchFamily="34" charset="0"/>
                      </a:endParaRPr>
                    </a:p>
                  </a:txBody>
                  <a:tcPr marL="9525" marR="9525" marT="9525" marB="0" anchor="ctr">
                    <a:solidFill>
                      <a:schemeClr val="accent1">
                        <a:lumMod val="60000"/>
                        <a:lumOff val="40000"/>
                      </a:schemeClr>
                    </a:solidFill>
                  </a:tcPr>
                </a:tc>
                <a:tc gridSpan="2">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Отчет</a:t>
                      </a:r>
                    </a:p>
                  </a:txBody>
                  <a:tcPr marL="9525" marR="9525" marT="9525" marB="0" anchor="ctr">
                    <a:solidFill>
                      <a:schemeClr val="accent1">
                        <a:lumMod val="60000"/>
                        <a:lumOff val="40000"/>
                      </a:schemeClr>
                    </a:solidFill>
                  </a:tcPr>
                </a:tc>
                <a:tc hMerge="1">
                  <a:txBody>
                    <a:bodyPr/>
                    <a:lstStyle/>
                    <a:p>
                      <a:endParaRPr lang="ru-RU"/>
                    </a:p>
                  </a:txBody>
                  <a:tcPr/>
                </a:tc>
                <a:tc>
                  <a:txBody>
                    <a:bodyPr/>
                    <a:lstStyle/>
                    <a:p>
                      <a:pPr marL="0" algn="ctr" defTabSz="914400" rtl="0" eaLnBrk="1" fontAlgn="ctr" latinLnBrk="0" hangingPunct="1"/>
                      <a:r>
                        <a:rPr lang="ru-RU" sz="800" b="1" i="0" u="none" strike="noStrike" kern="1200" dirty="0" smtClean="0">
                          <a:solidFill>
                            <a:srgbClr val="000000"/>
                          </a:solidFill>
                          <a:effectLst/>
                          <a:latin typeface="Arial" panose="020B0604020202020204" pitchFamily="34" charset="0"/>
                          <a:ea typeface="+mn-ea"/>
                          <a:cs typeface="Arial" panose="020B0604020202020204" pitchFamily="34" charset="0"/>
                        </a:rPr>
                        <a:t>План</a:t>
                      </a:r>
                      <a:endParaRPr lang="ru-RU" sz="8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solidFill>
                      <a:schemeClr val="accent1">
                        <a:lumMod val="60000"/>
                        <a:lumOff val="40000"/>
                      </a:schemeClr>
                    </a:solidFill>
                  </a:tcPr>
                </a:tc>
                <a:tc gridSpan="2">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2025</a:t>
                      </a:r>
                    </a:p>
                  </a:txBody>
                  <a:tcPr marL="9525" marR="9525" marT="9525" marB="0" anchor="ctr">
                    <a:solidFill>
                      <a:schemeClr val="accent1">
                        <a:lumMod val="60000"/>
                        <a:lumOff val="40000"/>
                      </a:schemeClr>
                    </a:solidFill>
                  </a:tcPr>
                </a:tc>
                <a:tc hMerge="1">
                  <a:txBody>
                    <a:bodyPr/>
                    <a:lstStyle/>
                    <a:p>
                      <a:endParaRPr lang="ru-RU"/>
                    </a:p>
                  </a:txBody>
                  <a:tcPr/>
                </a:tc>
                <a:tc gridSpan="2">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2026</a:t>
                      </a:r>
                    </a:p>
                  </a:txBody>
                  <a:tcPr marL="9525" marR="9525" marT="9525" marB="0" anchor="ctr">
                    <a:solidFill>
                      <a:schemeClr val="accent1">
                        <a:lumMod val="60000"/>
                        <a:lumOff val="40000"/>
                      </a:schemeClr>
                    </a:solidFill>
                  </a:tcPr>
                </a:tc>
                <a:tc hMerge="1">
                  <a:txBody>
                    <a:bodyPr/>
                    <a:lstStyle/>
                    <a:p>
                      <a:endParaRPr lang="ru-RU"/>
                    </a:p>
                  </a:txBody>
                  <a:tcPr/>
                </a:tc>
                <a:tc gridSpan="2">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2027</a:t>
                      </a:r>
                    </a:p>
                  </a:txBody>
                  <a:tcPr marL="9525" marR="9525" marT="9525" marB="0" anchor="ctr">
                    <a:solidFill>
                      <a:schemeClr val="accent1">
                        <a:lumMod val="60000"/>
                        <a:lumOff val="40000"/>
                      </a:schemeClr>
                    </a:solidFill>
                  </a:tcPr>
                </a:tc>
                <a:tc hMerge="1">
                  <a:txBody>
                    <a:bodyPr/>
                    <a:lstStyle/>
                    <a:p>
                      <a:endParaRPr lang="ru-RU"/>
                    </a:p>
                  </a:txBody>
                  <a:tcPr/>
                </a:tc>
                <a:extLst>
                  <a:ext uri="{0D108BD9-81ED-4DB2-BD59-A6C34878D82A}">
                    <a16:rowId xmlns:a16="http://schemas.microsoft.com/office/drawing/2014/main" val="774159088"/>
                  </a:ext>
                </a:extLst>
              </a:tr>
              <a:tr h="586502">
                <a:tc vMerge="1">
                  <a:txBody>
                    <a:bodyPr/>
                    <a:lstStyle/>
                    <a:p>
                      <a:endParaRPr lang="ru-RU"/>
                    </a:p>
                  </a:txBody>
                  <a:tcPr/>
                </a:tc>
                <a:tc vMerge="1">
                  <a:txBody>
                    <a:bodyPr/>
                    <a:lstStyle/>
                    <a:p>
                      <a:endParaRPr lang="ru-RU"/>
                    </a:p>
                  </a:txBody>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2022</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2023</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2024</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1 (консервативный)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2 (базовый)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1 (консервативный)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2 (базовый)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1 (консервативный)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2 (базовый)</a:t>
                      </a:r>
                    </a:p>
                  </a:txBody>
                  <a:tcPr marL="9525" marR="9525" marT="9525" marB="0" anchor="ctr">
                    <a:solidFill>
                      <a:schemeClr val="accent1">
                        <a:lumMod val="60000"/>
                        <a:lumOff val="40000"/>
                      </a:schemeClr>
                    </a:solidFill>
                  </a:tcPr>
                </a:tc>
                <a:extLst>
                  <a:ext uri="{0D108BD9-81ED-4DB2-BD59-A6C34878D82A}">
                    <a16:rowId xmlns:a16="http://schemas.microsoft.com/office/drawing/2014/main" val="2863942336"/>
                  </a:ext>
                </a:extLst>
              </a:tr>
              <a:tr h="210499">
                <a:tc>
                  <a:txBody>
                    <a:bodyPr/>
                    <a:lstStyle/>
                    <a:p>
                      <a:pPr algn="l" fontAlgn="ctr"/>
                      <a:r>
                        <a:rPr lang="ru-RU" sz="800" b="1" i="0" u="none" strike="noStrike" dirty="0" smtClean="0">
                          <a:solidFill>
                            <a:srgbClr val="000000"/>
                          </a:solidFill>
                          <a:effectLst/>
                          <a:latin typeface="Arial" panose="020B0604020202020204" pitchFamily="34" charset="0"/>
                          <a:cs typeface="Arial" panose="020B0604020202020204" pitchFamily="34" charset="0"/>
                        </a:rPr>
                        <a:t>Промышленное </a:t>
                      </a:r>
                      <a:r>
                        <a:rPr lang="ru-RU" sz="800" b="1" i="0" u="none" strike="noStrike" dirty="0">
                          <a:solidFill>
                            <a:srgbClr val="000000"/>
                          </a:solidFill>
                          <a:effectLst/>
                          <a:latin typeface="Arial" panose="020B0604020202020204" pitchFamily="34" charset="0"/>
                          <a:cs typeface="Arial" panose="020B0604020202020204" pitchFamily="34" charset="0"/>
                        </a:rPr>
                        <a:t>производство</a:t>
                      </a:r>
                      <a:endParaRPr lang="ru-RU" sz="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dirty="0">
                          <a:solidFill>
                            <a:srgbClr val="000000"/>
                          </a:solidFill>
                          <a:effectLst/>
                          <a:latin typeface="Arial" panose="020B0604020202020204" pitchFamily="34" charset="0"/>
                          <a:cs typeface="Arial" panose="020B0604020202020204" pitchFamily="34" charset="0"/>
                        </a:rPr>
                        <a:t> </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dirty="0">
                          <a:solidFill>
                            <a:srgbClr val="000000"/>
                          </a:solidFill>
                          <a:effectLst/>
                          <a:latin typeface="Arial" panose="020B0604020202020204" pitchFamily="34" charset="0"/>
                          <a:cs typeface="Arial" panose="020B0604020202020204" pitchFamily="34" charset="0"/>
                        </a:rPr>
                        <a:t> </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054196774"/>
                  </a:ext>
                </a:extLst>
              </a:tr>
              <a:tr h="730013">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Объем отгруженных товаров собственного производства, выполненных работ и услуг собственными силами по промышленным видам деятельности по крупным и средним организациям (без организаций с численностью работающих менее 15 человек)</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err="1">
                          <a:solidFill>
                            <a:srgbClr val="000000"/>
                          </a:solidFill>
                          <a:effectLst/>
                          <a:latin typeface="Arial" panose="020B0604020202020204" pitchFamily="34" charset="0"/>
                          <a:cs typeface="Arial" panose="020B0604020202020204" pitchFamily="34" charset="0"/>
                        </a:rPr>
                        <a:t>млн.руб.в</a:t>
                      </a:r>
                      <a:r>
                        <a:rPr lang="ru-RU" sz="800" b="0" i="0" u="none" strike="noStrike" dirty="0">
                          <a:solidFill>
                            <a:srgbClr val="000000"/>
                          </a:solidFill>
                          <a:effectLst/>
                          <a:latin typeface="Arial" panose="020B0604020202020204" pitchFamily="34" charset="0"/>
                          <a:cs typeface="Arial" panose="020B0604020202020204" pitchFamily="34" charset="0"/>
                        </a:rPr>
                        <a:t> ценах соответствующих лет</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44 379,9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68 699,6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80 035,0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88 038,5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89 639,2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97 282,5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100 844,1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107 983,6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113 953,8</a:t>
                      </a:r>
                    </a:p>
                  </a:txBody>
                  <a:tcPr marL="9525" marR="9525" marT="9525" marB="0" anchor="ctr"/>
                </a:tc>
                <a:extLst>
                  <a:ext uri="{0D108BD9-81ED-4DB2-BD59-A6C34878D82A}">
                    <a16:rowId xmlns:a16="http://schemas.microsoft.com/office/drawing/2014/main" val="3426044676"/>
                  </a:ext>
                </a:extLst>
              </a:tr>
              <a:tr h="269544">
                <a:tc>
                  <a:txBody>
                    <a:bodyPr/>
                    <a:lstStyle/>
                    <a:p>
                      <a:pPr algn="l" fontAlgn="ctr"/>
                      <a:r>
                        <a:rPr lang="ru-RU" sz="800" b="1" i="0" u="none" strike="noStrike" dirty="0" smtClean="0">
                          <a:solidFill>
                            <a:srgbClr val="000000"/>
                          </a:solidFill>
                          <a:effectLst/>
                          <a:latin typeface="Arial" panose="020B0604020202020204" pitchFamily="34" charset="0"/>
                          <a:cs typeface="Arial" panose="020B0604020202020204" pitchFamily="34" charset="0"/>
                        </a:rPr>
                        <a:t>Малое </a:t>
                      </a:r>
                      <a:r>
                        <a:rPr lang="ru-RU" sz="800" b="1" i="0" u="none" strike="noStrike" dirty="0">
                          <a:solidFill>
                            <a:srgbClr val="000000"/>
                          </a:solidFill>
                          <a:effectLst/>
                          <a:latin typeface="Arial" panose="020B0604020202020204" pitchFamily="34" charset="0"/>
                          <a:cs typeface="Arial" panose="020B0604020202020204" pitchFamily="34" charset="0"/>
                        </a:rPr>
                        <a:t>и среднее предпринимательство</a:t>
                      </a:r>
                      <a:endParaRPr lang="ru-RU" sz="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extLst>
                  <a:ext uri="{0D108BD9-81ED-4DB2-BD59-A6C34878D82A}">
                    <a16:rowId xmlns:a16="http://schemas.microsoft.com/office/drawing/2014/main" val="2863614157"/>
                  </a:ext>
                </a:extLst>
              </a:tr>
              <a:tr h="359391">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Число малых и средних предприятий, включая микропредприятия (на конец года)</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единица</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2 456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2 553</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2 658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2 770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2 775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2 895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2 911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3 040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3 071</a:t>
                      </a:r>
                    </a:p>
                  </a:txBody>
                  <a:tcPr marL="9525" marR="9525" marT="9525" marB="0" anchor="ctr"/>
                </a:tc>
                <a:extLst>
                  <a:ext uri="{0D108BD9-81ED-4DB2-BD59-A6C34878D82A}">
                    <a16:rowId xmlns:a16="http://schemas.microsoft.com/office/drawing/2014/main" val="1452794486"/>
                  </a:ext>
                </a:extLst>
              </a:tr>
              <a:tr h="214149">
                <a:tc>
                  <a:txBody>
                    <a:bodyPr/>
                    <a:lstStyle/>
                    <a:p>
                      <a:pPr algn="l" fontAlgn="ctr"/>
                      <a:r>
                        <a:rPr lang="ru-RU" sz="800" b="1" i="0" u="none" strike="noStrike" dirty="0" smtClean="0">
                          <a:solidFill>
                            <a:srgbClr val="000000"/>
                          </a:solidFill>
                          <a:effectLst/>
                          <a:latin typeface="Arial" panose="020B0604020202020204" pitchFamily="34" charset="0"/>
                          <a:cs typeface="Arial" panose="020B0604020202020204" pitchFamily="34" charset="0"/>
                        </a:rPr>
                        <a:t>Инвестиции</a:t>
                      </a:r>
                      <a:endParaRPr lang="ru-RU" sz="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extLst>
                  <a:ext uri="{0D108BD9-81ED-4DB2-BD59-A6C34878D82A}">
                    <a16:rowId xmlns:a16="http://schemas.microsoft.com/office/drawing/2014/main" val="3720615212"/>
                  </a:ext>
                </a:extLst>
              </a:tr>
              <a:tr h="586257">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Инвестиции в основной капитал за счет всех источников финансирования (без субъектов малого предпринимательства и объемов инвестиций, не наблюдаемых прямыми статистическими методами) - всего</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млн.рублей</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20 028,42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18 532,40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12 584,36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13 571,85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13 765,27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14 375,20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14 834,77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15 155,20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15 904,77</a:t>
                      </a:r>
                    </a:p>
                  </a:txBody>
                  <a:tcPr marL="9525" marR="9525" marT="9525" marB="0" anchor="ctr"/>
                </a:tc>
                <a:extLst>
                  <a:ext uri="{0D108BD9-81ED-4DB2-BD59-A6C34878D82A}">
                    <a16:rowId xmlns:a16="http://schemas.microsoft.com/office/drawing/2014/main" val="1893767417"/>
                  </a:ext>
                </a:extLst>
              </a:tr>
              <a:tr h="202180">
                <a:tc>
                  <a:txBody>
                    <a:bodyPr/>
                    <a:lstStyle/>
                    <a:p>
                      <a:pPr algn="l" fontAlgn="ctr"/>
                      <a:r>
                        <a:rPr lang="ru-RU" sz="800" b="1" i="0" u="none" strike="noStrike" dirty="0" smtClean="0">
                          <a:solidFill>
                            <a:srgbClr val="000000"/>
                          </a:solidFill>
                          <a:effectLst/>
                          <a:latin typeface="Arial" panose="020B0604020202020204" pitchFamily="34" charset="0"/>
                          <a:cs typeface="Arial" panose="020B0604020202020204" pitchFamily="34" charset="0"/>
                        </a:rPr>
                        <a:t>Торговля </a:t>
                      </a:r>
                      <a:r>
                        <a:rPr lang="ru-RU" sz="800" b="1" i="0" u="none" strike="noStrike" dirty="0">
                          <a:solidFill>
                            <a:srgbClr val="000000"/>
                          </a:solidFill>
                          <a:effectLst/>
                          <a:latin typeface="Arial" panose="020B0604020202020204" pitchFamily="34" charset="0"/>
                          <a:cs typeface="Arial" panose="020B0604020202020204" pitchFamily="34" charset="0"/>
                        </a:rPr>
                        <a:t>и услуги</a:t>
                      </a:r>
                      <a:endParaRPr lang="ru-RU" sz="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extLst>
                  <a:ext uri="{0D108BD9-81ED-4DB2-BD59-A6C34878D82A}">
                    <a16:rowId xmlns:a16="http://schemas.microsoft.com/office/drawing/2014/main" val="3171988953"/>
                  </a:ext>
                </a:extLst>
              </a:tr>
              <a:tr h="341422">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Площадь торговых объектов предприятий розничной торговли (на конец года)</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тыс. кв. м</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99,9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102,9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107,0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108,5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109,0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110,5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111,5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113,0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114,0</a:t>
                      </a:r>
                    </a:p>
                  </a:txBody>
                  <a:tcPr marL="9525" marR="9525" marT="9525" marB="0" anchor="ctr"/>
                </a:tc>
                <a:extLst>
                  <a:ext uri="{0D108BD9-81ED-4DB2-BD59-A6C34878D82A}">
                    <a16:rowId xmlns:a16="http://schemas.microsoft.com/office/drawing/2014/main" val="2346891762"/>
                  </a:ext>
                </a:extLst>
              </a:tr>
              <a:tr h="298743">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Обеспеченность населения площадью торговых объектов</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кв.метров на 1000 чел.</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826,7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860,9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897,9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904,1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908,0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909,1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916,7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921,8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928,8</a:t>
                      </a:r>
                    </a:p>
                  </a:txBody>
                  <a:tcPr marL="9525" marR="9525" marT="9525" marB="0" anchor="ctr"/>
                </a:tc>
                <a:extLst>
                  <a:ext uri="{0D108BD9-81ED-4DB2-BD59-A6C34878D82A}">
                    <a16:rowId xmlns:a16="http://schemas.microsoft.com/office/drawing/2014/main" val="3127473807"/>
                  </a:ext>
                </a:extLst>
              </a:tr>
              <a:tr h="424508">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Оборот розничной торговли по крупным и средним организациям (без организаций с численностью работающих менее 15 человек):</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extLst>
                  <a:ext uri="{0D108BD9-81ED-4DB2-BD59-A6C34878D82A}">
                    <a16:rowId xmlns:a16="http://schemas.microsoft.com/office/drawing/2014/main" val="1006903519"/>
                  </a:ext>
                </a:extLst>
              </a:tr>
              <a:tr h="202180">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в ценах соответствующих лет</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млн. рублей</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20 854,1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23 386,5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30 000,2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32 572,4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32 698,3</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35 230,2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35 638,9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38 141,6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38 880,9</a:t>
                      </a:r>
                    </a:p>
                  </a:txBody>
                  <a:tcPr marL="9525" marR="9525" marT="9525" marB="0" anchor="ctr"/>
                </a:tc>
                <a:extLst>
                  <a:ext uri="{0D108BD9-81ED-4DB2-BD59-A6C34878D82A}">
                    <a16:rowId xmlns:a16="http://schemas.microsoft.com/office/drawing/2014/main" val="1835674414"/>
                  </a:ext>
                </a:extLst>
              </a:tr>
            </a:tbl>
          </a:graphicData>
        </a:graphic>
      </p:graphicFrame>
    </p:spTree>
    <p:extLst>
      <p:ext uri="{BB962C8B-B14F-4D97-AF65-F5344CB8AC3E}">
        <p14:creationId xmlns:p14="http://schemas.microsoft.com/office/powerpoint/2010/main" val="23585893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60</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E03E0EAE-4633-4BC7-83D5-2BF961F82755}"/>
              </a:ext>
            </a:extLst>
          </p:cNvPr>
          <p:cNvGraphicFramePr>
            <a:graphicFrameLocks noGrp="1"/>
          </p:cNvGraphicFramePr>
          <p:nvPr>
            <p:ph idx="1"/>
            <p:extLst/>
          </p:nvPr>
        </p:nvGraphicFramePr>
        <p:xfrm>
          <a:off x="153910" y="860080"/>
          <a:ext cx="11633700" cy="5652560"/>
        </p:xfrm>
        <a:graphic>
          <a:graphicData uri="http://schemas.openxmlformats.org/drawingml/2006/table">
            <a:tbl>
              <a:tblPr>
                <a:tableStyleId>{5C22544A-7EE6-4342-B048-85BDC9FD1C3A}</a:tableStyleId>
              </a:tblPr>
              <a:tblGrid>
                <a:gridCol w="579737">
                  <a:extLst>
                    <a:ext uri="{9D8B030D-6E8A-4147-A177-3AD203B41FA5}">
                      <a16:colId xmlns:a16="http://schemas.microsoft.com/office/drawing/2014/main" val="3615331327"/>
                    </a:ext>
                  </a:extLst>
                </a:gridCol>
                <a:gridCol w="3790227">
                  <a:extLst>
                    <a:ext uri="{9D8B030D-6E8A-4147-A177-3AD203B41FA5}">
                      <a16:colId xmlns:a16="http://schemas.microsoft.com/office/drawing/2014/main" val="3161324884"/>
                    </a:ext>
                  </a:extLst>
                </a:gridCol>
                <a:gridCol w="1576137">
                  <a:extLst>
                    <a:ext uri="{9D8B030D-6E8A-4147-A177-3AD203B41FA5}">
                      <a16:colId xmlns:a16="http://schemas.microsoft.com/office/drawing/2014/main" val="4066772058"/>
                    </a:ext>
                  </a:extLst>
                </a:gridCol>
                <a:gridCol w="1106905">
                  <a:extLst>
                    <a:ext uri="{9D8B030D-6E8A-4147-A177-3AD203B41FA5}">
                      <a16:colId xmlns:a16="http://schemas.microsoft.com/office/drawing/2014/main" val="3393607368"/>
                    </a:ext>
                  </a:extLst>
                </a:gridCol>
                <a:gridCol w="782052">
                  <a:extLst>
                    <a:ext uri="{9D8B030D-6E8A-4147-A177-3AD203B41FA5}">
                      <a16:colId xmlns:a16="http://schemas.microsoft.com/office/drawing/2014/main" val="1375381929"/>
                    </a:ext>
                  </a:extLst>
                </a:gridCol>
                <a:gridCol w="842211">
                  <a:extLst>
                    <a:ext uri="{9D8B030D-6E8A-4147-A177-3AD203B41FA5}">
                      <a16:colId xmlns:a16="http://schemas.microsoft.com/office/drawing/2014/main" val="3995988003"/>
                    </a:ext>
                  </a:extLst>
                </a:gridCol>
                <a:gridCol w="697832">
                  <a:extLst>
                    <a:ext uri="{9D8B030D-6E8A-4147-A177-3AD203B41FA5}">
                      <a16:colId xmlns:a16="http://schemas.microsoft.com/office/drawing/2014/main" val="4042217359"/>
                    </a:ext>
                  </a:extLst>
                </a:gridCol>
                <a:gridCol w="757989">
                  <a:extLst>
                    <a:ext uri="{9D8B030D-6E8A-4147-A177-3AD203B41FA5}">
                      <a16:colId xmlns:a16="http://schemas.microsoft.com/office/drawing/2014/main" val="2245688226"/>
                    </a:ext>
                  </a:extLst>
                </a:gridCol>
                <a:gridCol w="770021">
                  <a:extLst>
                    <a:ext uri="{9D8B030D-6E8A-4147-A177-3AD203B41FA5}">
                      <a16:colId xmlns:a16="http://schemas.microsoft.com/office/drawing/2014/main" val="2046369124"/>
                    </a:ext>
                  </a:extLst>
                </a:gridCol>
                <a:gridCol w="730589">
                  <a:extLst>
                    <a:ext uri="{9D8B030D-6E8A-4147-A177-3AD203B41FA5}">
                      <a16:colId xmlns:a16="http://schemas.microsoft.com/office/drawing/2014/main" val="3670994108"/>
                    </a:ext>
                  </a:extLst>
                </a:gridCol>
              </a:tblGrid>
              <a:tr h="353864">
                <a:tc>
                  <a:txBody>
                    <a:bodyPr/>
                    <a:lstStyle/>
                    <a:p>
                      <a:pPr algn="ctr" fontAlgn="ctr"/>
                      <a:r>
                        <a:rPr lang="ru-RU" sz="1100" u="none" strike="noStrike" dirty="0">
                          <a:solidFill>
                            <a:schemeClr val="tx1"/>
                          </a:solidFill>
                          <a:effectLst/>
                        </a:rPr>
                        <a:t>№ п/п</a:t>
                      </a:r>
                      <a:endParaRPr lang="ru-RU" sz="1100" b="0" i="0" u="none" strike="noStrike" dirty="0">
                        <a:solidFill>
                          <a:schemeClr val="tx1"/>
                        </a:solidFill>
                        <a:effectLst/>
                        <a:latin typeface="Arial" panose="020B0604020202020204" pitchFamily="34" charset="0"/>
                      </a:endParaRPr>
                    </a:p>
                  </a:txBody>
                  <a:tcPr marL="4296" marR="4296" marT="4296" marB="0" anchor="ctr"/>
                </a:tc>
                <a:tc>
                  <a:txBody>
                    <a:bodyPr/>
                    <a:lstStyle/>
                    <a:p>
                      <a:pPr algn="ctr" fontAlgn="ctr"/>
                      <a:r>
                        <a:rPr lang="ru-RU" sz="1100" u="none" strike="noStrike" dirty="0">
                          <a:effectLst/>
                        </a:rPr>
                        <a:t>Наименование муниципальной программы/подпрограммы/показателя</a:t>
                      </a:r>
                      <a:endParaRPr lang="ru-RU" sz="1100" b="0" i="0" u="none" strike="noStrike" dirty="0">
                        <a:solidFill>
                          <a:srgbClr val="000000"/>
                        </a:solidFill>
                        <a:effectLst/>
                        <a:latin typeface="Arial" panose="020B0604020202020204" pitchFamily="34" charset="0"/>
                      </a:endParaRPr>
                    </a:p>
                  </a:txBody>
                  <a:tcPr marL="4296" marR="4296" marT="4296" marB="0" anchor="ctr"/>
                </a:tc>
                <a:tc>
                  <a:txBody>
                    <a:bodyPr/>
                    <a:lstStyle/>
                    <a:p>
                      <a:pPr algn="ctr" fontAlgn="ctr"/>
                      <a:r>
                        <a:rPr lang="ru-RU" sz="1100" u="none" strike="noStrike" dirty="0" smtClean="0">
                          <a:effectLst/>
                        </a:rPr>
                        <a:t>Вид </a:t>
                      </a:r>
                      <a:r>
                        <a:rPr lang="ru-RU" sz="1100" u="none" strike="noStrike" dirty="0">
                          <a:effectLst/>
                        </a:rPr>
                        <a:t>показателя</a:t>
                      </a:r>
                      <a:endParaRPr lang="ru-RU" sz="1100" b="0" i="0" u="none" strike="noStrike" dirty="0">
                        <a:solidFill>
                          <a:srgbClr val="000000"/>
                        </a:solidFill>
                        <a:effectLst/>
                        <a:latin typeface="Arial" panose="020B0604020202020204" pitchFamily="34" charset="0"/>
                      </a:endParaRPr>
                    </a:p>
                  </a:txBody>
                  <a:tcPr marL="4296" marR="4296" marT="4296" marB="0" anchor="ctr"/>
                </a:tc>
                <a:tc>
                  <a:txBody>
                    <a:bodyPr/>
                    <a:lstStyle/>
                    <a:p>
                      <a:pPr algn="ctr" fontAlgn="ctr"/>
                      <a:r>
                        <a:rPr lang="ru-RU" sz="1100" u="none" strike="noStrike">
                          <a:effectLst/>
                        </a:rPr>
                        <a:t>Единица измерения</a:t>
                      </a:r>
                      <a:endParaRPr lang="ru-RU" sz="1100" b="0" i="0" u="none" strike="noStrike">
                        <a:solidFill>
                          <a:srgbClr val="000000"/>
                        </a:solidFill>
                        <a:effectLst/>
                        <a:latin typeface="Arial" panose="020B0604020202020204" pitchFamily="34" charset="0"/>
                      </a:endParaRPr>
                    </a:p>
                  </a:txBody>
                  <a:tcPr marL="4296" marR="4296" marT="4296" marB="0" anchor="ctr"/>
                </a:tc>
                <a:tc>
                  <a:txBody>
                    <a:bodyPr/>
                    <a:lstStyle/>
                    <a:p>
                      <a:pPr algn="ctr" fontAlgn="ctr"/>
                      <a:r>
                        <a:rPr lang="ru-RU" sz="1100" u="none" strike="noStrike">
                          <a:effectLst/>
                        </a:rPr>
                        <a:t>Базовое значение</a:t>
                      </a:r>
                      <a:endParaRPr lang="ru-RU" sz="1100" b="0" i="0" u="none" strike="noStrike">
                        <a:solidFill>
                          <a:srgbClr val="000000"/>
                        </a:solidFill>
                        <a:effectLst/>
                        <a:latin typeface="Arial" panose="020B0604020202020204" pitchFamily="34" charset="0"/>
                      </a:endParaRPr>
                    </a:p>
                  </a:txBody>
                  <a:tcPr marL="6181" marR="6181" marT="6181" marB="0" anchor="ctr"/>
                </a:tc>
                <a:tc>
                  <a:txBody>
                    <a:bodyPr/>
                    <a:lstStyle/>
                    <a:p>
                      <a:pPr algn="ctr" fontAlgn="ctr"/>
                      <a:r>
                        <a:rPr lang="ru-RU" sz="1100" u="none" strike="noStrike" dirty="0">
                          <a:effectLst/>
                        </a:rPr>
                        <a:t>Достигнутое </a:t>
                      </a:r>
                      <a:r>
                        <a:rPr lang="ru-RU" sz="1100" u="none" strike="noStrike" dirty="0" smtClean="0">
                          <a:effectLst/>
                        </a:rPr>
                        <a:t>2023 </a:t>
                      </a:r>
                      <a:r>
                        <a:rPr lang="ru-RU" sz="1100" u="none" strike="noStrike" dirty="0">
                          <a:effectLst/>
                        </a:rPr>
                        <a:t>года</a:t>
                      </a:r>
                      <a:endParaRPr lang="ru-RU" sz="1100" b="0" i="0" u="none" strike="noStrike" dirty="0">
                        <a:solidFill>
                          <a:srgbClr val="000000"/>
                        </a:solidFill>
                        <a:effectLst/>
                        <a:latin typeface="Arial" panose="020B0604020202020204" pitchFamily="34" charset="0"/>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90192762"/>
                  </a:ext>
                </a:extLst>
              </a:tr>
              <a:tr h="1348782">
                <a:tc>
                  <a:txBody>
                    <a:bodyPr/>
                    <a:lstStyle/>
                    <a:p>
                      <a:pPr algn="ctr" fontAlgn="ctr"/>
                      <a:r>
                        <a:rPr lang="ru-RU" sz="1050" b="0" i="0" u="none" strike="noStrike" dirty="0">
                          <a:effectLst/>
                          <a:latin typeface="Calibri" panose="020F0502020204030204" pitchFamily="34" charset="0"/>
                        </a:rPr>
                        <a:t>8.</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Количество объектов недвижимого имущества, предоставленных субъектам малого и среднего предпринимательства и физическим лицам, не являющимся индивидуальными предпринимателями и применяющим специальный налоговый режим «налог на профессиональный доход» в рамках оказания имущественной поддержи и (или) предоставления муниципальной преференции для поддержки субъектов малого и среднего предпринимательства</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4296" marR="4296" marT="4296" marB="0" anchor="ctr"/>
                </a:tc>
                <a:tc>
                  <a:txBody>
                    <a:bodyPr/>
                    <a:lstStyle/>
                    <a:p>
                      <a:pPr algn="ctr" fontAlgn="ctr"/>
                      <a:r>
                        <a:rPr lang="ru-RU" sz="1050" b="0" i="0" u="none" strike="noStrike">
                          <a:solidFill>
                            <a:srgbClr val="000000"/>
                          </a:solidFill>
                          <a:effectLst/>
                          <a:latin typeface="Calibri" panose="020F0502020204030204" pitchFamily="34" charset="0"/>
                        </a:rPr>
                        <a:t>единиц</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extLst>
                  <a:ext uri="{0D108BD9-81ED-4DB2-BD59-A6C34878D82A}">
                    <a16:rowId xmlns:a16="http://schemas.microsoft.com/office/drawing/2014/main" val="1971474502"/>
                  </a:ext>
                </a:extLst>
              </a:tr>
              <a:tr h="1600826">
                <a:tc>
                  <a:txBody>
                    <a:bodyPr/>
                    <a:lstStyle/>
                    <a:p>
                      <a:pPr algn="ctr" fontAlgn="ctr"/>
                      <a:r>
                        <a:rPr lang="ru-RU" sz="1050" b="0" i="0" u="none" strike="noStrike">
                          <a:effectLst/>
                          <a:latin typeface="Calibri" panose="020F0502020204030204" pitchFamily="34" charset="0"/>
                        </a:rPr>
                        <a:t>9.</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Количество заключенных договоров с субъектами малого и среднего предпринимательства для размещения нестационарных торговых объектов на территории парков культуры и отдыха городских округов Московской области без проведения торгов на льготных условиях при организации: мобильной торговли (в мобильных пунктах быстрого питания (</a:t>
                      </a:r>
                      <a:r>
                        <a:rPr lang="ru-RU" sz="1050" b="0" i="0" u="none" strike="noStrike" dirty="0" err="1">
                          <a:solidFill>
                            <a:srgbClr val="000000"/>
                          </a:solidFill>
                          <a:effectLst/>
                          <a:latin typeface="Calibri" panose="020F0502020204030204" pitchFamily="34" charset="0"/>
                        </a:rPr>
                        <a:t>фудтраках</a:t>
                      </a:r>
                      <a:r>
                        <a:rPr lang="ru-RU" sz="1050" b="0" i="0" u="none" strike="noStrike" dirty="0">
                          <a:solidFill>
                            <a:srgbClr val="000000"/>
                          </a:solidFill>
                          <a:effectLst/>
                          <a:latin typeface="Calibri" panose="020F0502020204030204" pitchFamily="34" charset="0"/>
                        </a:rPr>
                        <a:t>) и передвижных сооружениях (тележках), торговли в киосках малых площадью до 9 кв. м включительно и торговых автоматах (</a:t>
                      </a:r>
                      <a:r>
                        <a:rPr lang="ru-RU" sz="1050" b="0" i="0" u="none" strike="noStrike" dirty="0" err="1">
                          <a:solidFill>
                            <a:srgbClr val="000000"/>
                          </a:solidFill>
                          <a:effectLst/>
                          <a:latin typeface="Calibri" panose="020F0502020204030204" pitchFamily="34" charset="0"/>
                        </a:rPr>
                        <a:t>вендинговых</a:t>
                      </a:r>
                      <a:r>
                        <a:rPr lang="ru-RU" sz="1050" b="0" i="0" u="none" strike="noStrike" dirty="0">
                          <a:solidFill>
                            <a:srgbClr val="000000"/>
                          </a:solidFill>
                          <a:effectLst/>
                          <a:latin typeface="Calibri" panose="020F0502020204030204" pitchFamily="34" charset="0"/>
                        </a:rPr>
                        <a:t> автоматах)</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4296" marR="4296" marT="4296" marB="0" anchor="ctr"/>
                </a:tc>
                <a:tc>
                  <a:txBody>
                    <a:bodyPr/>
                    <a:lstStyle/>
                    <a:p>
                      <a:pPr algn="ctr" fontAlgn="ctr"/>
                      <a:r>
                        <a:rPr lang="ru-RU" sz="1050" b="0" i="0" u="none" strike="noStrike">
                          <a:solidFill>
                            <a:srgbClr val="000000"/>
                          </a:solidFill>
                          <a:effectLst/>
                          <a:latin typeface="Calibri" panose="020F0502020204030204" pitchFamily="34" charset="0"/>
                        </a:rPr>
                        <a:t>единиц</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4</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5</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6</a:t>
                      </a:r>
                    </a:p>
                  </a:txBody>
                  <a:tcPr marL="9525" marR="9525" marT="9525" marB="0" anchor="ctr"/>
                </a:tc>
                <a:extLst>
                  <a:ext uri="{0D108BD9-81ED-4DB2-BD59-A6C34878D82A}">
                    <a16:rowId xmlns:a16="http://schemas.microsoft.com/office/drawing/2014/main" val="143629560"/>
                  </a:ext>
                </a:extLst>
              </a:tr>
              <a:tr h="385004">
                <a:tc>
                  <a:txBody>
                    <a:bodyPr/>
                    <a:lstStyle/>
                    <a:p>
                      <a:pPr algn="ctr" fontAlgn="ctr"/>
                      <a:r>
                        <a:rPr lang="ru-RU" sz="1050" b="0" i="0" u="none" strike="noStrike">
                          <a:effectLst/>
                          <a:latin typeface="Calibri" panose="020F0502020204030204" pitchFamily="34" charset="0"/>
                        </a:rPr>
                        <a:t>10.</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2024 Обеспеченность населения площадью торговых объектов </a:t>
                      </a:r>
                    </a:p>
                  </a:txBody>
                  <a:tcPr marL="9525" marR="9525" marT="9525" marB="0"/>
                </a:tc>
                <a:tc>
                  <a:txBody>
                    <a:bodyPr/>
                    <a:lstStyle/>
                    <a:p>
                      <a:pPr algn="ctr" fontAlgn="ctr"/>
                      <a:r>
                        <a:rPr lang="ru-RU" sz="1100" u="none" strike="noStrike" kern="1200" smtClean="0">
                          <a:solidFill>
                            <a:schemeClr val="tx1"/>
                          </a:solidFill>
                          <a:effectLst/>
                          <a:latin typeface="+mn-lt"/>
                          <a:ea typeface="+mn-ea"/>
                          <a:cs typeface="+mn-cs"/>
                        </a:rPr>
                        <a:t>Целевые показатели (Региональный проект)</a:t>
                      </a:r>
                      <a:endParaRPr lang="ru-RU" sz="1100" u="none" strike="noStrike" kern="1200" dirty="0">
                        <a:solidFill>
                          <a:schemeClr val="tx1"/>
                        </a:solidFill>
                        <a:effectLst/>
                        <a:latin typeface="+mn-lt"/>
                        <a:ea typeface="+mn-ea"/>
                        <a:cs typeface="+mn-cs"/>
                      </a:endParaRPr>
                    </a:p>
                  </a:txBody>
                  <a:tcPr marL="4296" marR="4296" marT="4296" marB="0" anchor="ctr"/>
                </a:tc>
                <a:tc>
                  <a:txBody>
                    <a:bodyPr/>
                    <a:lstStyle/>
                    <a:p>
                      <a:pPr algn="ctr" fontAlgn="ctr"/>
                      <a:r>
                        <a:rPr lang="ru-RU" sz="1050" b="0" i="0" u="none" strike="noStrike">
                          <a:solidFill>
                            <a:srgbClr val="000000"/>
                          </a:solidFill>
                          <a:effectLst/>
                          <a:latin typeface="Calibri" panose="020F0502020204030204" pitchFamily="34" charset="0"/>
                        </a:rPr>
                        <a:t>Кв. м. /на 1000 жителей</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853,1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872,7</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789,6</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790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790,4</a:t>
                      </a:r>
                    </a:p>
                  </a:txBody>
                  <a:tcPr marL="9525" marR="9525" marT="9525" marB="0" anchor="ctr"/>
                </a:tc>
                <a:extLst>
                  <a:ext uri="{0D108BD9-81ED-4DB2-BD59-A6C34878D82A}">
                    <a16:rowId xmlns:a16="http://schemas.microsoft.com/office/drawing/2014/main" val="372672657"/>
                  </a:ext>
                </a:extLst>
              </a:tr>
              <a:tr h="610442">
                <a:tc>
                  <a:txBody>
                    <a:bodyPr/>
                    <a:lstStyle/>
                    <a:p>
                      <a:pPr algn="ctr" fontAlgn="ctr"/>
                      <a:r>
                        <a:rPr lang="ru-RU" sz="1050" b="0" i="0" u="none" strike="noStrike">
                          <a:effectLst/>
                          <a:latin typeface="Calibri" panose="020F0502020204030204" pitchFamily="34" charset="0"/>
                        </a:rPr>
                        <a:t>11.</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2024 Обеспеченность населения предприятиями общественного питания</a:t>
                      </a:r>
                    </a:p>
                  </a:txBody>
                  <a:tcPr marL="9525" marR="9525" marT="9525" marB="0"/>
                </a:tc>
                <a:tc>
                  <a:txBody>
                    <a:bodyPr/>
                    <a:lstStyle/>
                    <a:p>
                      <a:pPr algn="ctr" fontAlgn="ctr"/>
                      <a:r>
                        <a:rPr lang="ru-RU" sz="1100" u="none" strike="noStrike" kern="1200" smtClean="0">
                          <a:solidFill>
                            <a:schemeClr val="tx1"/>
                          </a:solidFill>
                          <a:effectLst/>
                          <a:latin typeface="+mn-lt"/>
                          <a:ea typeface="+mn-ea"/>
                          <a:cs typeface="+mn-cs"/>
                        </a:rPr>
                        <a:t>Целевые показатели (Региональный проект)</a:t>
                      </a:r>
                      <a:endParaRPr lang="ru-RU" sz="1100" u="none" strike="noStrike" kern="1200" dirty="0">
                        <a:solidFill>
                          <a:schemeClr val="tx1"/>
                        </a:solidFill>
                        <a:effectLst/>
                        <a:latin typeface="+mn-lt"/>
                        <a:ea typeface="+mn-ea"/>
                        <a:cs typeface="+mn-cs"/>
                      </a:endParaRPr>
                    </a:p>
                  </a:txBody>
                  <a:tcPr marL="4296" marR="4296" marT="4296" marB="0" anchor="ctr"/>
                </a:tc>
                <a:tc>
                  <a:txBody>
                    <a:bodyPr/>
                    <a:lstStyle/>
                    <a:p>
                      <a:pPr algn="ctr" fontAlgn="ctr"/>
                      <a:r>
                        <a:rPr lang="ru-RU" sz="1050" b="0" i="0" u="none" strike="noStrike">
                          <a:solidFill>
                            <a:srgbClr val="000000"/>
                          </a:solidFill>
                          <a:effectLst/>
                          <a:latin typeface="Calibri" panose="020F0502020204030204" pitchFamily="34" charset="0"/>
                        </a:rPr>
                        <a:t>Пос. мест /на 1000 жите­лей</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36,99</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39,29</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36,86</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36,9</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36,93</a:t>
                      </a:r>
                    </a:p>
                  </a:txBody>
                  <a:tcPr marL="9525" marR="9525" marT="9525" marB="0" anchor="ctr"/>
                </a:tc>
                <a:extLst>
                  <a:ext uri="{0D108BD9-81ED-4DB2-BD59-A6C34878D82A}">
                    <a16:rowId xmlns:a16="http://schemas.microsoft.com/office/drawing/2014/main" val="63266904"/>
                  </a:ext>
                </a:extLst>
              </a:tr>
              <a:tr h="610442">
                <a:tc>
                  <a:txBody>
                    <a:bodyPr/>
                    <a:lstStyle/>
                    <a:p>
                      <a:pPr algn="ctr" fontAlgn="ctr"/>
                      <a:r>
                        <a:rPr lang="ru-RU" sz="1050" b="0" i="0" u="none" strike="noStrike">
                          <a:effectLst/>
                          <a:latin typeface="Calibri" panose="020F0502020204030204" pitchFamily="34" charset="0"/>
                        </a:rPr>
                        <a:t>12.</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2024 Обеспеченность населения предприятиями бытового обслуживания</a:t>
                      </a:r>
                    </a:p>
                  </a:txBody>
                  <a:tcPr marL="9525" marR="9525" marT="9525" marB="0"/>
                </a:tc>
                <a:tc>
                  <a:txBody>
                    <a:bodyPr/>
                    <a:lstStyle/>
                    <a:p>
                      <a:pPr algn="ctr" fontAlgn="ctr"/>
                      <a:r>
                        <a:rPr lang="ru-RU" sz="1100" u="none" strike="noStrike" kern="1200" smtClean="0">
                          <a:solidFill>
                            <a:schemeClr val="tx1"/>
                          </a:solidFill>
                          <a:effectLst/>
                          <a:latin typeface="+mn-lt"/>
                          <a:ea typeface="+mn-ea"/>
                          <a:cs typeface="+mn-cs"/>
                        </a:rPr>
                        <a:t>Целевые показатели (Региональный проект)</a:t>
                      </a:r>
                      <a:endParaRPr lang="ru-RU" sz="1100" u="none" strike="noStrike" kern="1200" dirty="0">
                        <a:solidFill>
                          <a:schemeClr val="tx1"/>
                        </a:solidFill>
                        <a:effectLst/>
                        <a:latin typeface="+mn-lt"/>
                        <a:ea typeface="+mn-ea"/>
                        <a:cs typeface="+mn-cs"/>
                      </a:endParaRPr>
                    </a:p>
                  </a:txBody>
                  <a:tcPr marL="4296" marR="4296" marT="4296" marB="0" anchor="ctr"/>
                </a:tc>
                <a:tc>
                  <a:txBody>
                    <a:bodyPr/>
                    <a:lstStyle/>
                    <a:p>
                      <a:pPr algn="ctr" fontAlgn="ctr"/>
                      <a:r>
                        <a:rPr lang="ru-RU" sz="1050" b="0" i="0" u="none" strike="noStrike">
                          <a:solidFill>
                            <a:srgbClr val="000000"/>
                          </a:solidFill>
                          <a:effectLst/>
                          <a:latin typeface="Calibri" panose="020F0502020204030204" pitchFamily="34" charset="0"/>
                        </a:rPr>
                        <a:t>раб. мест /на 1000 жителей</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4,4</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4,78</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4,41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4,43</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4,47</a:t>
                      </a:r>
                    </a:p>
                  </a:txBody>
                  <a:tcPr marL="9525" marR="9525" marT="9525" marB="0" anchor="ctr"/>
                </a:tc>
                <a:extLst>
                  <a:ext uri="{0D108BD9-81ED-4DB2-BD59-A6C34878D82A}">
                    <a16:rowId xmlns:a16="http://schemas.microsoft.com/office/drawing/2014/main" val="3406157218"/>
                  </a:ext>
                </a:extLst>
              </a:tr>
              <a:tr h="610442">
                <a:tc>
                  <a:txBody>
                    <a:bodyPr/>
                    <a:lstStyle/>
                    <a:p>
                      <a:pPr algn="ctr" fontAlgn="ctr"/>
                      <a:r>
                        <a:rPr lang="ru-RU" sz="1050" b="0" i="0" u="none" strike="noStrike">
                          <a:effectLst/>
                          <a:latin typeface="Calibri" panose="020F0502020204030204" pitchFamily="34" charset="0"/>
                        </a:rPr>
                        <a:t>13.</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2024 Доля обращений по вопросу защиты прав потребителей от общего количества поступивших обращений</a:t>
                      </a:r>
                    </a:p>
                  </a:txBody>
                  <a:tcPr marL="9525" marR="9525" marT="9525" marB="0"/>
                </a:tc>
                <a:tc>
                  <a:txBody>
                    <a:bodyPr/>
                    <a:lstStyle/>
                    <a:p>
                      <a:pPr algn="ctr" fontAlgn="ctr"/>
                      <a:r>
                        <a:rPr lang="ru-RU" sz="1100" u="none" strike="noStrike" kern="1200" dirty="0" smtClean="0">
                          <a:solidFill>
                            <a:schemeClr val="tx1"/>
                          </a:solidFill>
                          <a:effectLst/>
                          <a:latin typeface="+mn-lt"/>
                          <a:ea typeface="+mn-ea"/>
                          <a:cs typeface="+mn-cs"/>
                        </a:rPr>
                        <a:t>Целевые показатели (Региональный проект)</a:t>
                      </a:r>
                      <a:endParaRPr lang="ru-RU" sz="1100" u="none" strike="noStrike" kern="1200" dirty="0">
                        <a:solidFill>
                          <a:schemeClr val="tx1"/>
                        </a:solidFill>
                        <a:effectLst/>
                        <a:latin typeface="+mn-lt"/>
                        <a:ea typeface="+mn-ea"/>
                        <a:cs typeface="+mn-cs"/>
                      </a:endParaRPr>
                    </a:p>
                  </a:txBody>
                  <a:tcPr marL="4296" marR="4296" marT="4296"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0,3</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0,2</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0,2</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0,2</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0,2</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0,2</a:t>
                      </a:r>
                    </a:p>
                  </a:txBody>
                  <a:tcPr marL="9525" marR="9525" marT="9525" marB="0" anchor="ctr"/>
                </a:tc>
                <a:extLst>
                  <a:ext uri="{0D108BD9-81ED-4DB2-BD59-A6C34878D82A}">
                    <a16:rowId xmlns:a16="http://schemas.microsoft.com/office/drawing/2014/main" val="112849614"/>
                  </a:ext>
                </a:extLst>
              </a:tr>
            </a:tbl>
          </a:graphicData>
        </a:graphic>
      </p:graphicFrame>
    </p:spTree>
    <p:extLst>
      <p:ext uri="{BB962C8B-B14F-4D97-AF65-F5344CB8AC3E}">
        <p14:creationId xmlns:p14="http://schemas.microsoft.com/office/powerpoint/2010/main" val="156340235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61</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EA93CF15-4291-4E57-97BB-9E45F5B6BCD8}"/>
              </a:ext>
            </a:extLst>
          </p:cNvPr>
          <p:cNvGraphicFramePr>
            <a:graphicFrameLocks noGrp="1"/>
          </p:cNvGraphicFramePr>
          <p:nvPr>
            <p:ph idx="1"/>
            <p:extLst/>
          </p:nvPr>
        </p:nvGraphicFramePr>
        <p:xfrm>
          <a:off x="253497" y="783346"/>
          <a:ext cx="11516008" cy="4728426"/>
        </p:xfrm>
        <a:graphic>
          <a:graphicData uri="http://schemas.openxmlformats.org/drawingml/2006/table">
            <a:tbl>
              <a:tblPr>
                <a:tableStyleId>{5C22544A-7EE6-4342-B048-85BDC9FD1C3A}</a:tableStyleId>
              </a:tblPr>
              <a:tblGrid>
                <a:gridCol w="548904">
                  <a:extLst>
                    <a:ext uri="{9D8B030D-6E8A-4147-A177-3AD203B41FA5}">
                      <a16:colId xmlns:a16="http://schemas.microsoft.com/office/drawing/2014/main" val="3905357529"/>
                    </a:ext>
                  </a:extLst>
                </a:gridCol>
                <a:gridCol w="2975060">
                  <a:extLst>
                    <a:ext uri="{9D8B030D-6E8A-4147-A177-3AD203B41FA5}">
                      <a16:colId xmlns:a16="http://schemas.microsoft.com/office/drawing/2014/main" val="477442020"/>
                    </a:ext>
                  </a:extLst>
                </a:gridCol>
                <a:gridCol w="1119765">
                  <a:extLst>
                    <a:ext uri="{9D8B030D-6E8A-4147-A177-3AD203B41FA5}">
                      <a16:colId xmlns:a16="http://schemas.microsoft.com/office/drawing/2014/main" val="3923417871"/>
                    </a:ext>
                  </a:extLst>
                </a:gridCol>
                <a:gridCol w="944115">
                  <a:extLst>
                    <a:ext uri="{9D8B030D-6E8A-4147-A177-3AD203B41FA5}">
                      <a16:colId xmlns:a16="http://schemas.microsoft.com/office/drawing/2014/main" val="2861421340"/>
                    </a:ext>
                  </a:extLst>
                </a:gridCol>
                <a:gridCol w="944115">
                  <a:extLst>
                    <a:ext uri="{9D8B030D-6E8A-4147-A177-3AD203B41FA5}">
                      <a16:colId xmlns:a16="http://schemas.microsoft.com/office/drawing/2014/main" val="2114002009"/>
                    </a:ext>
                  </a:extLst>
                </a:gridCol>
                <a:gridCol w="988027">
                  <a:extLst>
                    <a:ext uri="{9D8B030D-6E8A-4147-A177-3AD203B41FA5}">
                      <a16:colId xmlns:a16="http://schemas.microsoft.com/office/drawing/2014/main" val="408050901"/>
                    </a:ext>
                  </a:extLst>
                </a:gridCol>
                <a:gridCol w="966071">
                  <a:extLst>
                    <a:ext uri="{9D8B030D-6E8A-4147-A177-3AD203B41FA5}">
                      <a16:colId xmlns:a16="http://schemas.microsoft.com/office/drawing/2014/main" val="55095842"/>
                    </a:ext>
                  </a:extLst>
                </a:gridCol>
                <a:gridCol w="1064874">
                  <a:extLst>
                    <a:ext uri="{9D8B030D-6E8A-4147-A177-3AD203B41FA5}">
                      <a16:colId xmlns:a16="http://schemas.microsoft.com/office/drawing/2014/main" val="3231242699"/>
                    </a:ext>
                  </a:extLst>
                </a:gridCol>
                <a:gridCol w="966071">
                  <a:extLst>
                    <a:ext uri="{9D8B030D-6E8A-4147-A177-3AD203B41FA5}">
                      <a16:colId xmlns:a16="http://schemas.microsoft.com/office/drawing/2014/main" val="270525793"/>
                    </a:ext>
                  </a:extLst>
                </a:gridCol>
                <a:gridCol w="999006">
                  <a:extLst>
                    <a:ext uri="{9D8B030D-6E8A-4147-A177-3AD203B41FA5}">
                      <a16:colId xmlns:a16="http://schemas.microsoft.com/office/drawing/2014/main" val="1286723470"/>
                    </a:ext>
                  </a:extLst>
                </a:gridCol>
              </a:tblGrid>
              <a:tr h="540128">
                <a:tc>
                  <a:txBody>
                    <a:bodyPr/>
                    <a:lstStyle/>
                    <a:p>
                      <a:pPr algn="ctr" fontAlgn="ctr"/>
                      <a:r>
                        <a:rPr lang="ru-RU" sz="1000" u="none" strike="noStrike" dirty="0">
                          <a:solidFill>
                            <a:schemeClr val="tx1"/>
                          </a:solidFill>
                          <a:effectLst/>
                        </a:rPr>
                        <a:t>№ п/п</a:t>
                      </a:r>
                      <a:endParaRPr lang="ru-RU" sz="1000" b="0" i="0" u="none" strike="noStrike" dirty="0">
                        <a:solidFill>
                          <a:schemeClr val="tx1"/>
                        </a:solidFill>
                        <a:effectLst/>
                        <a:latin typeface="Arial" panose="020B0604020202020204" pitchFamily="34" charset="0"/>
                      </a:endParaRPr>
                    </a:p>
                  </a:txBody>
                  <a:tcPr marL="4704" marR="4704" marT="4704" marB="0" anchor="ctr"/>
                </a:tc>
                <a:tc>
                  <a:txBody>
                    <a:bodyPr/>
                    <a:lstStyle/>
                    <a:p>
                      <a:pPr algn="ctr" fontAlgn="ctr"/>
                      <a:r>
                        <a:rPr lang="ru-RU" sz="1000" u="none" strike="noStrike">
                          <a:effectLst/>
                        </a:rPr>
                        <a:t>Наименование муниципальной программы/подпрограммы/показателя</a:t>
                      </a:r>
                      <a:endParaRPr lang="ru-RU" sz="1000" b="0" i="0" u="none" strike="noStrike">
                        <a:solidFill>
                          <a:srgbClr val="000000"/>
                        </a:solidFill>
                        <a:effectLst/>
                        <a:latin typeface="Arial" panose="020B0604020202020204" pitchFamily="34" charset="0"/>
                      </a:endParaRPr>
                    </a:p>
                  </a:txBody>
                  <a:tcPr marL="4704" marR="4704" marT="4704" marB="0" anchor="ctr"/>
                </a:tc>
                <a:tc>
                  <a:txBody>
                    <a:bodyPr/>
                    <a:lstStyle/>
                    <a:p>
                      <a:pPr algn="ctr" fontAlgn="ctr"/>
                      <a:r>
                        <a:rPr lang="ru-RU" sz="1000" u="none" strike="noStrike" dirty="0" smtClean="0">
                          <a:effectLst/>
                        </a:rPr>
                        <a:t>Вид </a:t>
                      </a:r>
                      <a:r>
                        <a:rPr lang="ru-RU" sz="1000" u="none" strike="noStrike" dirty="0">
                          <a:effectLst/>
                        </a:rPr>
                        <a:t>показателя</a:t>
                      </a:r>
                      <a:endParaRPr lang="ru-RU" sz="1000" b="0" i="0" u="none" strike="noStrike" dirty="0">
                        <a:solidFill>
                          <a:srgbClr val="000000"/>
                        </a:solidFill>
                        <a:effectLst/>
                        <a:latin typeface="Arial" panose="020B0604020202020204" pitchFamily="34" charset="0"/>
                      </a:endParaRPr>
                    </a:p>
                  </a:txBody>
                  <a:tcPr marL="4704" marR="4704" marT="4704" marB="0" anchor="ctr"/>
                </a:tc>
                <a:tc>
                  <a:txBody>
                    <a:bodyPr/>
                    <a:lstStyle/>
                    <a:p>
                      <a:pPr algn="ctr" fontAlgn="ctr"/>
                      <a:r>
                        <a:rPr lang="ru-RU" sz="1000" u="none" strike="noStrike">
                          <a:effectLst/>
                        </a:rPr>
                        <a:t>Единица измерения</a:t>
                      </a:r>
                      <a:endParaRPr lang="ru-RU" sz="1000" b="0" i="0" u="none" strike="noStrike">
                        <a:solidFill>
                          <a:srgbClr val="000000"/>
                        </a:solidFill>
                        <a:effectLst/>
                        <a:latin typeface="Arial" panose="020B0604020202020204" pitchFamily="34" charset="0"/>
                      </a:endParaRPr>
                    </a:p>
                  </a:txBody>
                  <a:tcPr marL="4704" marR="4704" marT="4704" marB="0" anchor="ctr"/>
                </a:tc>
                <a:tc>
                  <a:txBody>
                    <a:bodyPr/>
                    <a:lstStyle/>
                    <a:p>
                      <a:pPr algn="ctr" fontAlgn="ctr"/>
                      <a:r>
                        <a:rPr lang="ru-RU" sz="1050" u="none" strike="noStrike">
                          <a:effectLst/>
                        </a:rPr>
                        <a:t>Базовое значение</a:t>
                      </a:r>
                      <a:endParaRPr lang="ru-RU" sz="1050" b="0" i="0" u="none" strike="noStrike">
                        <a:solidFill>
                          <a:srgbClr val="000000"/>
                        </a:solidFill>
                        <a:effectLst/>
                        <a:latin typeface="Arial" panose="020B0604020202020204" pitchFamily="34" charset="0"/>
                      </a:endParaRPr>
                    </a:p>
                  </a:txBody>
                  <a:tcPr marL="6181" marR="6181" marT="6181" marB="0" anchor="ctr"/>
                </a:tc>
                <a:tc>
                  <a:txBody>
                    <a:bodyPr/>
                    <a:lstStyle/>
                    <a:p>
                      <a:pPr algn="ctr" fontAlgn="ctr"/>
                      <a:r>
                        <a:rPr lang="ru-RU" sz="1050" u="none" strike="noStrike" dirty="0">
                          <a:effectLst/>
                        </a:rPr>
                        <a:t>Достигнутое </a:t>
                      </a:r>
                      <a:r>
                        <a:rPr lang="ru-RU" sz="1050" u="none" strike="noStrike" dirty="0" smtClean="0">
                          <a:effectLst/>
                        </a:rPr>
                        <a:t>2023 </a:t>
                      </a:r>
                      <a:r>
                        <a:rPr lang="ru-RU" sz="1050" u="none" strike="noStrike" dirty="0">
                          <a:effectLst/>
                        </a:rPr>
                        <a:t>года</a:t>
                      </a:r>
                      <a:endParaRPr lang="ru-RU" sz="1050" b="0" i="0" u="none" strike="noStrike" dirty="0">
                        <a:solidFill>
                          <a:srgbClr val="000000"/>
                        </a:solidFill>
                        <a:effectLst/>
                        <a:latin typeface="Arial" panose="020B0604020202020204" pitchFamily="34" charset="0"/>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1880537003"/>
                  </a:ext>
                </a:extLst>
              </a:tr>
              <a:tr h="238807">
                <a:tc>
                  <a:txBody>
                    <a:bodyPr/>
                    <a:lstStyle/>
                    <a:p>
                      <a:pPr algn="ctr" fontAlgn="ctr"/>
                      <a:r>
                        <a:rPr lang="ru-RU" sz="1050" u="none" strike="noStrike" dirty="0" smtClean="0">
                          <a:effectLst/>
                        </a:rPr>
                        <a:t>12</a:t>
                      </a:r>
                      <a:endParaRPr lang="ru-RU" sz="1050" b="1" i="0" u="none" strike="noStrike" dirty="0">
                        <a:solidFill>
                          <a:srgbClr val="000000"/>
                        </a:solidFill>
                        <a:effectLst/>
                        <a:latin typeface="Arial" panose="020B0604020202020204" pitchFamily="34" charset="0"/>
                      </a:endParaRPr>
                    </a:p>
                  </a:txBody>
                  <a:tcPr marL="4200" marR="4200" marT="4200" marB="0" anchor="ctr"/>
                </a:tc>
                <a:tc>
                  <a:txBody>
                    <a:bodyPr/>
                    <a:lstStyle/>
                    <a:p>
                      <a:pPr algn="l" fontAlgn="ctr"/>
                      <a:r>
                        <a:rPr lang="ru-RU" sz="1050" u="none" strike="noStrike" dirty="0">
                          <a:effectLst/>
                        </a:rPr>
                        <a:t>Муниципальная программа </a:t>
                      </a:r>
                      <a:r>
                        <a:rPr lang="ru-RU" sz="1050" u="none" strike="noStrike" dirty="0" smtClean="0">
                          <a:effectLst/>
                        </a:rPr>
                        <a:t>«Управление имуществом и муниципальными финансами»</a:t>
                      </a:r>
                      <a:endParaRPr lang="ru-RU" sz="1050" b="1" i="0" u="none" strike="noStrike" dirty="0">
                        <a:solidFill>
                          <a:srgbClr val="000000"/>
                        </a:solidFill>
                        <a:effectLst/>
                        <a:latin typeface="Arial" panose="020B0604020202020204" pitchFamily="34" charset="0"/>
                      </a:endParaRPr>
                    </a:p>
                  </a:txBody>
                  <a:tcPr marL="4200" marR="4200" marT="4200" marB="0" anchor="ctr"/>
                </a:tc>
                <a:tc>
                  <a:txBody>
                    <a:bodyPr/>
                    <a:lstStyle/>
                    <a:p>
                      <a:pPr algn="ctr" fontAlgn="ctr"/>
                      <a:r>
                        <a:rPr lang="ru-RU" sz="1000" u="none" strike="noStrike">
                          <a:effectLst/>
                        </a:rPr>
                        <a:t> </a:t>
                      </a:r>
                      <a:endParaRPr lang="ru-RU" sz="1000" b="0" i="0" u="none" strike="noStrike">
                        <a:solidFill>
                          <a:srgbClr val="000000"/>
                        </a:solidFill>
                        <a:effectLst/>
                        <a:latin typeface="Arial" panose="020B0604020202020204" pitchFamily="34" charset="0"/>
                      </a:endParaRPr>
                    </a:p>
                  </a:txBody>
                  <a:tcPr marL="4704" marR="4704" marT="4704" marB="0" anchor="ctr"/>
                </a:tc>
                <a:tc>
                  <a:txBody>
                    <a:bodyPr/>
                    <a:lstStyle/>
                    <a:p>
                      <a:pPr algn="ctr" fontAlgn="ctr"/>
                      <a:r>
                        <a:rPr lang="ru-RU" sz="1000" u="none" strike="noStrike">
                          <a:effectLst/>
                        </a:rPr>
                        <a:t> </a:t>
                      </a:r>
                      <a:endParaRPr lang="ru-RU" sz="1000" b="0" i="0" u="none" strike="noStrike">
                        <a:solidFill>
                          <a:srgbClr val="000000"/>
                        </a:solidFill>
                        <a:effectLst/>
                        <a:latin typeface="Arial" panose="020B0604020202020204" pitchFamily="34" charset="0"/>
                      </a:endParaRPr>
                    </a:p>
                  </a:txBody>
                  <a:tcPr marL="4704" marR="4704" marT="4704" marB="0" anchor="ctr"/>
                </a:tc>
                <a:tc>
                  <a:txBody>
                    <a:bodyPr/>
                    <a:lstStyle/>
                    <a:p>
                      <a:pPr algn="ctr" fontAlgn="ctr"/>
                      <a:r>
                        <a:rPr lang="ru-RU" sz="1000" u="none" strike="noStrike">
                          <a:effectLst/>
                        </a:rPr>
                        <a:t> </a:t>
                      </a:r>
                      <a:endParaRPr lang="ru-RU" sz="1000" b="0" i="0" u="none" strike="noStrike">
                        <a:solidFill>
                          <a:srgbClr val="000000"/>
                        </a:solidFill>
                        <a:effectLst/>
                        <a:latin typeface="Arial" panose="020B0604020202020204" pitchFamily="34" charset="0"/>
                      </a:endParaRPr>
                    </a:p>
                  </a:txBody>
                  <a:tcPr marL="4704" marR="4704" marT="4704" marB="0" anchor="ctr"/>
                </a:tc>
                <a:tc>
                  <a:txBody>
                    <a:bodyPr/>
                    <a:lstStyle/>
                    <a:p>
                      <a:pPr algn="ctr" fontAlgn="ctr"/>
                      <a:r>
                        <a:rPr lang="ru-RU" sz="1000" u="none" strike="noStrike">
                          <a:effectLst/>
                        </a:rPr>
                        <a:t> </a:t>
                      </a:r>
                      <a:endParaRPr lang="ru-RU" sz="1000" b="0" i="0" u="none" strike="noStrike">
                        <a:solidFill>
                          <a:srgbClr val="000000"/>
                        </a:solidFill>
                        <a:effectLst/>
                        <a:latin typeface="Arial" panose="020B0604020202020204" pitchFamily="34" charset="0"/>
                      </a:endParaRPr>
                    </a:p>
                  </a:txBody>
                  <a:tcPr marL="4704" marR="4704" marT="4704" marB="0" anchor="ctr"/>
                </a:tc>
                <a:tc>
                  <a:txBody>
                    <a:bodyPr/>
                    <a:lstStyle/>
                    <a:p>
                      <a:pPr algn="ctr" fontAlgn="ctr"/>
                      <a:r>
                        <a:rPr lang="ru-RU" sz="1000" u="none" strike="noStrike">
                          <a:effectLst/>
                        </a:rPr>
                        <a:t> </a:t>
                      </a:r>
                      <a:endParaRPr lang="ru-RU" sz="1000" b="0" i="0" u="none" strike="noStrike">
                        <a:solidFill>
                          <a:srgbClr val="000000"/>
                        </a:solidFill>
                        <a:effectLst/>
                        <a:latin typeface="Arial" panose="020B0604020202020204" pitchFamily="34" charset="0"/>
                      </a:endParaRPr>
                    </a:p>
                  </a:txBody>
                  <a:tcPr marL="4704" marR="4704" marT="4704" marB="0" anchor="ctr"/>
                </a:tc>
                <a:tc>
                  <a:txBody>
                    <a:bodyPr/>
                    <a:lstStyle/>
                    <a:p>
                      <a:pPr algn="ctr" fontAlgn="ctr"/>
                      <a:r>
                        <a:rPr lang="ru-RU" sz="1000" u="none" strike="noStrike">
                          <a:effectLst/>
                        </a:rPr>
                        <a:t> </a:t>
                      </a:r>
                      <a:endParaRPr lang="ru-RU" sz="1000" b="0" i="0" u="none" strike="noStrike">
                        <a:solidFill>
                          <a:srgbClr val="000000"/>
                        </a:solidFill>
                        <a:effectLst/>
                        <a:latin typeface="Arial" panose="020B0604020202020204" pitchFamily="34" charset="0"/>
                      </a:endParaRPr>
                    </a:p>
                  </a:txBody>
                  <a:tcPr marL="4704" marR="4704" marT="4704" marB="0" anchor="ctr"/>
                </a:tc>
                <a:tc>
                  <a:txBody>
                    <a:bodyPr/>
                    <a:lstStyle/>
                    <a:p>
                      <a:pPr algn="ctr" fontAlgn="ctr"/>
                      <a:r>
                        <a:rPr lang="ru-RU" sz="1000" u="none" strike="noStrike">
                          <a:effectLst/>
                        </a:rPr>
                        <a:t> </a:t>
                      </a:r>
                      <a:endParaRPr lang="ru-RU" sz="1000" b="0" i="0" u="none" strike="noStrike">
                        <a:solidFill>
                          <a:srgbClr val="000000"/>
                        </a:solidFill>
                        <a:effectLst/>
                        <a:latin typeface="Calibri" panose="020F0502020204030204" pitchFamily="34" charset="0"/>
                      </a:endParaRPr>
                    </a:p>
                  </a:txBody>
                  <a:tcPr marL="4704" marR="4704" marT="4704" marB="0" anchor="ctr"/>
                </a:tc>
                <a:tc>
                  <a:txBody>
                    <a:bodyPr/>
                    <a:lstStyle/>
                    <a:p>
                      <a:pPr algn="ctr" fontAlgn="ctr"/>
                      <a:r>
                        <a:rPr lang="ru-RU" sz="1000" u="none" strike="noStrike">
                          <a:effectLst/>
                        </a:rPr>
                        <a:t> </a:t>
                      </a:r>
                      <a:endParaRPr lang="ru-RU" sz="1000" b="0" i="0" u="none" strike="noStrike">
                        <a:solidFill>
                          <a:srgbClr val="000000"/>
                        </a:solidFill>
                        <a:effectLst/>
                        <a:latin typeface="Calibri" panose="020F0502020204030204" pitchFamily="34" charset="0"/>
                      </a:endParaRPr>
                    </a:p>
                  </a:txBody>
                  <a:tcPr marL="4704" marR="4704" marT="4704" marB="0" anchor="ctr"/>
                </a:tc>
                <a:extLst>
                  <a:ext uri="{0D108BD9-81ED-4DB2-BD59-A6C34878D82A}">
                    <a16:rowId xmlns:a16="http://schemas.microsoft.com/office/drawing/2014/main" val="1551569063"/>
                  </a:ext>
                </a:extLst>
              </a:tr>
              <a:tr h="238807">
                <a:tc>
                  <a:txBody>
                    <a:bodyPr/>
                    <a:lstStyle/>
                    <a:p>
                      <a:pPr algn="ctr" fontAlgn="ctr"/>
                      <a:r>
                        <a:rPr lang="ru-RU" sz="1050" b="0" i="0" u="none" strike="noStrike" dirty="0">
                          <a:solidFill>
                            <a:srgbClr val="000000"/>
                          </a:solidFill>
                          <a:effectLst/>
                          <a:latin typeface="Calibri" panose="020F0502020204030204" pitchFamily="34" charset="0"/>
                        </a:rPr>
                        <a:t>1.</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2023 Предоставление земельных участков многодетным семьям</a:t>
                      </a:r>
                    </a:p>
                  </a:txBody>
                  <a:tcPr marL="9525" marR="9525" marT="9525" marB="0"/>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Целевые показатели (Отраслевой)</a:t>
                      </a:r>
                      <a:endParaRPr lang="ru-RU" sz="1050" b="0" i="0" u="none" strike="noStrike" kern="1200" dirty="0">
                        <a:solidFill>
                          <a:srgbClr val="000000"/>
                        </a:solidFill>
                        <a:effectLst/>
                        <a:latin typeface="Calibri" panose="020F0502020204030204" pitchFamily="34" charset="0"/>
                        <a:ea typeface="+mn-ea"/>
                        <a:cs typeface="+mn-cs"/>
                      </a:endParaRPr>
                    </a:p>
                  </a:txBody>
                  <a:tcPr marL="4704" marR="4704" marT="4704" marB="0" anchor="ctr"/>
                </a:tc>
                <a:tc>
                  <a:txBody>
                    <a:bodyPr/>
                    <a:lstStyle/>
                    <a:p>
                      <a:pPr algn="ctr" fontAlgn="ctr"/>
                      <a:r>
                        <a:rPr lang="ru-RU" sz="1050" b="0" i="0" u="none" strike="noStrike" dirty="0">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998803548"/>
                  </a:ext>
                </a:extLst>
              </a:tr>
              <a:tr h="702119">
                <a:tc>
                  <a:txBody>
                    <a:bodyPr/>
                    <a:lstStyle/>
                    <a:p>
                      <a:pPr algn="ctr" fontAlgn="ctr"/>
                      <a:r>
                        <a:rPr lang="ru-RU" sz="1050" b="0" i="0" u="none" strike="noStrike" dirty="0">
                          <a:solidFill>
                            <a:srgbClr val="000000"/>
                          </a:solidFill>
                          <a:effectLst/>
                          <a:latin typeface="Calibri" panose="020F0502020204030204" pitchFamily="34" charset="0"/>
                        </a:rPr>
                        <a:t>2.</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2023 Поступления доходов в бюджет муниципального образования от распоряжения муниципальным имуществом и землей</a:t>
                      </a:r>
                    </a:p>
                  </a:txBody>
                  <a:tcPr marL="9525" marR="9525" marT="9525" marB="0"/>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Целевые показатели (Отраслевой)</a:t>
                      </a:r>
                      <a:endParaRPr lang="ru-RU" sz="1050" b="0" i="0" u="none" strike="noStrike" kern="1200" dirty="0">
                        <a:solidFill>
                          <a:srgbClr val="000000"/>
                        </a:solidFill>
                        <a:effectLst/>
                        <a:latin typeface="Calibri" panose="020F0502020204030204" pitchFamily="34" charset="0"/>
                        <a:ea typeface="+mn-ea"/>
                        <a:cs typeface="+mn-cs"/>
                      </a:endParaRPr>
                    </a:p>
                  </a:txBody>
                  <a:tcPr marL="4704" marR="4704" marT="4704" marB="0" anchor="ctr"/>
                </a:tc>
                <a:tc>
                  <a:txBody>
                    <a:bodyPr/>
                    <a:lstStyle/>
                    <a:p>
                      <a:pPr algn="ctr" fontAlgn="ctr"/>
                      <a:r>
                        <a:rPr lang="ru-RU" sz="1050" b="0" i="0" u="none" strike="noStrike" dirty="0">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1882508695"/>
                  </a:ext>
                </a:extLst>
              </a:tr>
              <a:tr h="702119">
                <a:tc>
                  <a:txBody>
                    <a:bodyPr/>
                    <a:lstStyle/>
                    <a:p>
                      <a:pPr algn="ctr" fontAlgn="ctr"/>
                      <a:r>
                        <a:rPr lang="ru-RU" sz="1050" b="0" i="0" u="none" strike="noStrike" dirty="0">
                          <a:solidFill>
                            <a:srgbClr val="000000"/>
                          </a:solidFill>
                          <a:effectLst/>
                          <a:latin typeface="Calibri" panose="020F0502020204030204" pitchFamily="34" charset="0"/>
                        </a:rPr>
                        <a:t>3.</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2023 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a:t>
                      </a:r>
                    </a:p>
                  </a:txBody>
                  <a:tcPr marL="9525" marR="9525" marT="9525" marB="0"/>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Целевые показатели (Отраслевой ГП)</a:t>
                      </a:r>
                      <a:endParaRPr lang="ru-RU" sz="1050" b="0" i="0" u="none" strike="noStrike" kern="1200" dirty="0">
                        <a:solidFill>
                          <a:srgbClr val="000000"/>
                        </a:solidFill>
                        <a:effectLst/>
                        <a:latin typeface="Calibri" panose="020F0502020204030204" pitchFamily="34" charset="0"/>
                        <a:ea typeface="+mn-ea"/>
                        <a:cs typeface="+mn-cs"/>
                      </a:endParaRPr>
                    </a:p>
                  </a:txBody>
                  <a:tcPr marL="4704" marR="4704" marT="4704" marB="0" anchor="ctr"/>
                </a:tc>
                <a:tc>
                  <a:txBody>
                    <a:bodyPr/>
                    <a:lstStyle/>
                    <a:p>
                      <a:pPr algn="ctr" fontAlgn="ctr"/>
                      <a:r>
                        <a:rPr lang="ru-RU" sz="1050" b="0" i="0" u="none" strike="noStrike" dirty="0">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20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20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20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20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20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20</a:t>
                      </a:r>
                    </a:p>
                  </a:txBody>
                  <a:tcPr marL="9525" marR="9525" marT="9525" marB="0" anchor="ctr"/>
                </a:tc>
                <a:extLst>
                  <a:ext uri="{0D108BD9-81ED-4DB2-BD59-A6C34878D82A}">
                    <a16:rowId xmlns:a16="http://schemas.microsoft.com/office/drawing/2014/main" val="301713908"/>
                  </a:ext>
                </a:extLst>
              </a:tr>
              <a:tr h="1165431">
                <a:tc>
                  <a:txBody>
                    <a:bodyPr/>
                    <a:lstStyle/>
                    <a:p>
                      <a:pPr algn="ctr" fontAlgn="ctr"/>
                      <a:r>
                        <a:rPr lang="ru-RU" sz="1050" b="0" i="0" u="none" strike="noStrike" dirty="0">
                          <a:solidFill>
                            <a:srgbClr val="000000"/>
                          </a:solidFill>
                          <a:effectLst/>
                          <a:latin typeface="Calibri" panose="020F0502020204030204" pitchFamily="34" charset="0"/>
                        </a:rPr>
                        <a:t>4.</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Доля проведенной диспансеризации муниципальных служащих в общем количестве запланированной диспансеризации муниципальных служащих</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4704" marR="4704" marT="4704" marB="0" anchor="ctr"/>
                </a:tc>
                <a:tc>
                  <a:txBody>
                    <a:bodyPr/>
                    <a:lstStyle/>
                    <a:p>
                      <a:pPr algn="ctr" fontAlgn="ctr"/>
                      <a:r>
                        <a:rPr lang="ru-RU" sz="1050" b="0" i="0" u="none" strike="noStrike" dirty="0">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2011638366"/>
                  </a:ext>
                </a:extLst>
              </a:tr>
              <a:tr h="702119">
                <a:tc>
                  <a:txBody>
                    <a:bodyPr/>
                    <a:lstStyle/>
                    <a:p>
                      <a:pPr algn="ctr" fontAlgn="ctr"/>
                      <a:r>
                        <a:rPr lang="ru-RU" sz="1050" b="0" i="0" u="none" strike="noStrike" dirty="0">
                          <a:solidFill>
                            <a:srgbClr val="000000"/>
                          </a:solidFill>
                          <a:effectLst/>
                          <a:latin typeface="Calibri" panose="020F0502020204030204" pitchFamily="34" charset="0"/>
                        </a:rPr>
                        <a:t>5.</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Доля обращений граждан, рассмотренных без нарушений установленных сроков, в общем количестве обращений граждан</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4704" marR="4704" marT="4704" marB="0" anchor="ctr"/>
                </a:tc>
                <a:tc>
                  <a:txBody>
                    <a:bodyPr/>
                    <a:lstStyle/>
                    <a:p>
                      <a:pPr algn="ctr" fontAlgn="ctr"/>
                      <a:r>
                        <a:rPr lang="ru-RU" sz="1050" b="0" i="0" u="none" strike="noStrike" dirty="0">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2987838211"/>
                  </a:ext>
                </a:extLst>
              </a:tr>
            </a:tbl>
          </a:graphicData>
        </a:graphic>
      </p:graphicFrame>
    </p:spTree>
    <p:extLst>
      <p:ext uri="{BB962C8B-B14F-4D97-AF65-F5344CB8AC3E}">
        <p14:creationId xmlns:p14="http://schemas.microsoft.com/office/powerpoint/2010/main" val="169814909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62</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48763D28-D322-4904-AB17-4F8EFD5F3C63}"/>
              </a:ext>
            </a:extLst>
          </p:cNvPr>
          <p:cNvGraphicFramePr>
            <a:graphicFrameLocks noGrp="1"/>
          </p:cNvGraphicFramePr>
          <p:nvPr>
            <p:ph idx="1"/>
            <p:extLst/>
          </p:nvPr>
        </p:nvGraphicFramePr>
        <p:xfrm>
          <a:off x="153910" y="966116"/>
          <a:ext cx="11615598" cy="4707586"/>
        </p:xfrm>
        <a:graphic>
          <a:graphicData uri="http://schemas.openxmlformats.org/drawingml/2006/table">
            <a:tbl>
              <a:tblPr>
                <a:tableStyleId>{5C22544A-7EE6-4342-B048-85BDC9FD1C3A}</a:tableStyleId>
              </a:tblPr>
              <a:tblGrid>
                <a:gridCol w="553651">
                  <a:extLst>
                    <a:ext uri="{9D8B030D-6E8A-4147-A177-3AD203B41FA5}">
                      <a16:colId xmlns:a16="http://schemas.microsoft.com/office/drawing/2014/main" val="746986614"/>
                    </a:ext>
                  </a:extLst>
                </a:gridCol>
                <a:gridCol w="3000789">
                  <a:extLst>
                    <a:ext uri="{9D8B030D-6E8A-4147-A177-3AD203B41FA5}">
                      <a16:colId xmlns:a16="http://schemas.microsoft.com/office/drawing/2014/main" val="3518967108"/>
                    </a:ext>
                  </a:extLst>
                </a:gridCol>
                <a:gridCol w="1129447">
                  <a:extLst>
                    <a:ext uri="{9D8B030D-6E8A-4147-A177-3AD203B41FA5}">
                      <a16:colId xmlns:a16="http://schemas.microsoft.com/office/drawing/2014/main" val="717336439"/>
                    </a:ext>
                  </a:extLst>
                </a:gridCol>
                <a:gridCol w="952280">
                  <a:extLst>
                    <a:ext uri="{9D8B030D-6E8A-4147-A177-3AD203B41FA5}">
                      <a16:colId xmlns:a16="http://schemas.microsoft.com/office/drawing/2014/main" val="16564001"/>
                    </a:ext>
                  </a:extLst>
                </a:gridCol>
                <a:gridCol w="952280">
                  <a:extLst>
                    <a:ext uri="{9D8B030D-6E8A-4147-A177-3AD203B41FA5}">
                      <a16:colId xmlns:a16="http://schemas.microsoft.com/office/drawing/2014/main" val="854827010"/>
                    </a:ext>
                  </a:extLst>
                </a:gridCol>
                <a:gridCol w="996571">
                  <a:extLst>
                    <a:ext uri="{9D8B030D-6E8A-4147-A177-3AD203B41FA5}">
                      <a16:colId xmlns:a16="http://schemas.microsoft.com/office/drawing/2014/main" val="7415912"/>
                    </a:ext>
                  </a:extLst>
                </a:gridCol>
                <a:gridCol w="974426">
                  <a:extLst>
                    <a:ext uri="{9D8B030D-6E8A-4147-A177-3AD203B41FA5}">
                      <a16:colId xmlns:a16="http://schemas.microsoft.com/office/drawing/2014/main" val="500630314"/>
                    </a:ext>
                  </a:extLst>
                </a:gridCol>
                <a:gridCol w="1074083">
                  <a:extLst>
                    <a:ext uri="{9D8B030D-6E8A-4147-A177-3AD203B41FA5}">
                      <a16:colId xmlns:a16="http://schemas.microsoft.com/office/drawing/2014/main" val="2226587755"/>
                    </a:ext>
                  </a:extLst>
                </a:gridCol>
                <a:gridCol w="974426">
                  <a:extLst>
                    <a:ext uri="{9D8B030D-6E8A-4147-A177-3AD203B41FA5}">
                      <a16:colId xmlns:a16="http://schemas.microsoft.com/office/drawing/2014/main" val="827587623"/>
                    </a:ext>
                  </a:extLst>
                </a:gridCol>
                <a:gridCol w="1007645">
                  <a:extLst>
                    <a:ext uri="{9D8B030D-6E8A-4147-A177-3AD203B41FA5}">
                      <a16:colId xmlns:a16="http://schemas.microsoft.com/office/drawing/2014/main" val="526442544"/>
                    </a:ext>
                  </a:extLst>
                </a:gridCol>
              </a:tblGrid>
              <a:tr h="200812">
                <a:tc>
                  <a:txBody>
                    <a:bodyPr/>
                    <a:lstStyle/>
                    <a:p>
                      <a:pPr algn="ctr" fontAlgn="ctr"/>
                      <a:r>
                        <a:rPr lang="ru-RU" sz="1050" u="none" strike="noStrike" dirty="0">
                          <a:solidFill>
                            <a:schemeClr val="tx1"/>
                          </a:solidFill>
                          <a:effectLst/>
                        </a:rPr>
                        <a:t>№ п/п</a:t>
                      </a:r>
                      <a:endParaRPr lang="ru-RU" sz="1050" b="0" i="0" u="none" strike="noStrike" dirty="0">
                        <a:solidFill>
                          <a:schemeClr val="tx1"/>
                        </a:solidFill>
                        <a:effectLst/>
                        <a:latin typeface="Arial" panose="020B0604020202020204" pitchFamily="34" charset="0"/>
                      </a:endParaRPr>
                    </a:p>
                  </a:txBody>
                  <a:tcPr marL="4273" marR="4273" marT="4273" marB="0" anchor="ctr"/>
                </a:tc>
                <a:tc>
                  <a:txBody>
                    <a:bodyPr/>
                    <a:lstStyle/>
                    <a:p>
                      <a:pPr algn="ctr" fontAlgn="ctr"/>
                      <a:r>
                        <a:rPr lang="ru-RU" sz="1050" u="none" strike="noStrike" dirty="0">
                          <a:effectLst/>
                        </a:rPr>
                        <a:t>Наименование муниципальной программы/подпрограммы/показателя</a:t>
                      </a:r>
                      <a:endParaRPr lang="ru-RU" sz="1050" b="0" i="0" u="none" strike="noStrike" dirty="0">
                        <a:solidFill>
                          <a:srgbClr val="000000"/>
                        </a:solidFill>
                        <a:effectLst/>
                        <a:latin typeface="Arial" panose="020B0604020202020204" pitchFamily="34" charset="0"/>
                      </a:endParaRPr>
                    </a:p>
                  </a:txBody>
                  <a:tcPr marL="4273" marR="4273" marT="4273" marB="0" anchor="ctr"/>
                </a:tc>
                <a:tc>
                  <a:txBody>
                    <a:bodyPr/>
                    <a:lstStyle/>
                    <a:p>
                      <a:pPr algn="ctr" fontAlgn="ctr"/>
                      <a:r>
                        <a:rPr lang="ru-RU" sz="1050" u="none" strike="noStrike" dirty="0" smtClean="0">
                          <a:effectLst/>
                        </a:rPr>
                        <a:t>Вид </a:t>
                      </a:r>
                      <a:r>
                        <a:rPr lang="ru-RU" sz="1050" u="none" strike="noStrike" dirty="0">
                          <a:effectLst/>
                        </a:rPr>
                        <a:t>показателя</a:t>
                      </a:r>
                      <a:endParaRPr lang="ru-RU" sz="1050" b="0" i="0" u="none" strike="noStrike" dirty="0">
                        <a:solidFill>
                          <a:srgbClr val="000000"/>
                        </a:solidFill>
                        <a:effectLst/>
                        <a:latin typeface="Arial" panose="020B0604020202020204" pitchFamily="34" charset="0"/>
                      </a:endParaRPr>
                    </a:p>
                  </a:txBody>
                  <a:tcPr marL="4273" marR="4273" marT="4273" marB="0" anchor="ctr"/>
                </a:tc>
                <a:tc>
                  <a:txBody>
                    <a:bodyPr/>
                    <a:lstStyle/>
                    <a:p>
                      <a:pPr algn="ctr" fontAlgn="ctr"/>
                      <a:r>
                        <a:rPr lang="ru-RU" sz="1050" u="none" strike="noStrike">
                          <a:effectLst/>
                        </a:rPr>
                        <a:t>Единица измерения</a:t>
                      </a:r>
                      <a:endParaRPr lang="ru-RU" sz="1050" b="0" i="0" u="none" strike="noStrike">
                        <a:solidFill>
                          <a:srgbClr val="000000"/>
                        </a:solidFill>
                        <a:effectLst/>
                        <a:latin typeface="Arial" panose="020B0604020202020204" pitchFamily="34" charset="0"/>
                      </a:endParaRPr>
                    </a:p>
                  </a:txBody>
                  <a:tcPr marL="4273" marR="4273" marT="4273" marB="0" anchor="ctr"/>
                </a:tc>
                <a:tc>
                  <a:txBody>
                    <a:bodyPr/>
                    <a:lstStyle/>
                    <a:p>
                      <a:pPr algn="ctr" fontAlgn="ctr"/>
                      <a:r>
                        <a:rPr lang="ru-RU" sz="1050" u="none" strike="noStrike">
                          <a:effectLst/>
                        </a:rPr>
                        <a:t>Базовое значение</a:t>
                      </a:r>
                      <a:endParaRPr lang="ru-RU" sz="1050" b="0" i="0" u="none" strike="noStrike">
                        <a:solidFill>
                          <a:srgbClr val="000000"/>
                        </a:solidFill>
                        <a:effectLst/>
                        <a:latin typeface="Arial" panose="020B0604020202020204" pitchFamily="34" charset="0"/>
                      </a:endParaRPr>
                    </a:p>
                  </a:txBody>
                  <a:tcPr marL="6181" marR="6181" marT="6181" marB="0" anchor="ctr"/>
                </a:tc>
                <a:tc>
                  <a:txBody>
                    <a:bodyPr/>
                    <a:lstStyle/>
                    <a:p>
                      <a:pPr algn="ctr" fontAlgn="ctr"/>
                      <a:r>
                        <a:rPr lang="ru-RU" sz="1050" u="none" strike="noStrike" dirty="0">
                          <a:effectLst/>
                        </a:rPr>
                        <a:t>Достигнутое </a:t>
                      </a:r>
                      <a:r>
                        <a:rPr lang="ru-RU" sz="1050" u="none" strike="noStrike" dirty="0" smtClean="0">
                          <a:effectLst/>
                        </a:rPr>
                        <a:t>2023 </a:t>
                      </a:r>
                      <a:r>
                        <a:rPr lang="ru-RU" sz="1050" u="none" strike="noStrike" dirty="0">
                          <a:effectLst/>
                        </a:rPr>
                        <a:t>года</a:t>
                      </a:r>
                      <a:endParaRPr lang="ru-RU" sz="1050" b="0" i="0" u="none" strike="noStrike" dirty="0">
                        <a:solidFill>
                          <a:srgbClr val="000000"/>
                        </a:solidFill>
                        <a:effectLst/>
                        <a:latin typeface="Arial" panose="020B0604020202020204" pitchFamily="34" charset="0"/>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3406739252"/>
                  </a:ext>
                </a:extLst>
              </a:tr>
              <a:tr h="181782">
                <a:tc>
                  <a:txBody>
                    <a:bodyPr/>
                    <a:lstStyle/>
                    <a:p>
                      <a:pPr algn="ctr" fontAlgn="ctr"/>
                      <a:r>
                        <a:rPr lang="ru-RU" sz="1050" b="0" i="0" u="none" strike="noStrike">
                          <a:solidFill>
                            <a:srgbClr val="000000"/>
                          </a:solidFill>
                          <a:effectLst/>
                          <a:latin typeface="Calibri" panose="020F0502020204030204" pitchFamily="34" charset="0"/>
                        </a:rPr>
                        <a:t>6.</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Доля производственного травматизма в общем количестве работников администрации</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4273" marR="4273" marT="4273"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extLst>
                  <a:ext uri="{0D108BD9-81ED-4DB2-BD59-A6C34878D82A}">
                    <a16:rowId xmlns:a16="http://schemas.microsoft.com/office/drawing/2014/main" val="4047826251"/>
                  </a:ext>
                </a:extLst>
              </a:tr>
              <a:tr h="101946">
                <a:tc>
                  <a:txBody>
                    <a:bodyPr/>
                    <a:lstStyle/>
                    <a:p>
                      <a:pPr algn="ctr" fontAlgn="ctr"/>
                      <a:r>
                        <a:rPr lang="ru-RU" sz="1050" b="0" i="0" u="none" strike="noStrike">
                          <a:solidFill>
                            <a:srgbClr val="000000"/>
                          </a:solidFill>
                          <a:effectLst/>
                          <a:latin typeface="Calibri" panose="020F0502020204030204" pitchFamily="34" charset="0"/>
                        </a:rPr>
                        <a:t>7.</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Доля выплаченных объемов денежного содержания, прочих и иных выплат от запланированных к выплате</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4273" marR="4273" marT="4273"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1855870301"/>
                  </a:ext>
                </a:extLst>
              </a:tr>
              <a:tr h="363562">
                <a:tc>
                  <a:txBody>
                    <a:bodyPr/>
                    <a:lstStyle/>
                    <a:p>
                      <a:pPr algn="ctr" fontAlgn="ctr"/>
                      <a:r>
                        <a:rPr lang="ru-RU" sz="1050" b="0" i="0" u="none" strike="noStrike">
                          <a:solidFill>
                            <a:srgbClr val="000000"/>
                          </a:solidFill>
                          <a:effectLst/>
                          <a:latin typeface="Calibri" panose="020F0502020204030204" pitchFamily="34" charset="0"/>
                        </a:rPr>
                        <a:t>8.</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2023 Эффективность работы по взысканию задолженности по арендной плате за муниципальное имущество и землю</a:t>
                      </a:r>
                    </a:p>
                  </a:txBody>
                  <a:tcPr marL="9525" marR="9525" marT="9525" marB="0"/>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Целевые показатели (Отраслевой)</a:t>
                      </a:r>
                      <a:endParaRPr lang="ru-RU" sz="1050" b="0" i="0" u="none" strike="noStrike" kern="1200" dirty="0">
                        <a:solidFill>
                          <a:srgbClr val="000000"/>
                        </a:solidFill>
                        <a:effectLst/>
                        <a:latin typeface="Calibri" panose="020F0502020204030204" pitchFamily="34" charset="0"/>
                        <a:ea typeface="+mn-ea"/>
                        <a:cs typeface="+mn-cs"/>
                      </a:endParaRPr>
                    </a:p>
                  </a:txBody>
                  <a:tcPr marL="4273" marR="4273" marT="4273"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1001622132"/>
                  </a:ext>
                </a:extLst>
              </a:tr>
              <a:tr h="200812">
                <a:tc>
                  <a:txBody>
                    <a:bodyPr/>
                    <a:lstStyle/>
                    <a:p>
                      <a:pPr algn="ctr" fontAlgn="ctr"/>
                      <a:r>
                        <a:rPr lang="ru-RU" sz="1050" b="0" i="0" u="none" strike="noStrike">
                          <a:solidFill>
                            <a:srgbClr val="000000"/>
                          </a:solidFill>
                          <a:effectLst/>
                          <a:latin typeface="Calibri" panose="020F0502020204030204" pitchFamily="34" charset="0"/>
                        </a:rPr>
                        <a:t>9.</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2023 Доля незарегистрированных объектов недвижимого имущества, вовлеченных в налоговый оборот по результатам МЗК</a:t>
                      </a:r>
                    </a:p>
                  </a:txBody>
                  <a:tcPr marL="9525" marR="9525" marT="9525" marB="0"/>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Целевые показатели (Отраслевой)</a:t>
                      </a:r>
                      <a:endParaRPr lang="ru-RU" sz="1050" b="0" i="0" u="none" strike="noStrike" kern="1200" dirty="0">
                        <a:solidFill>
                          <a:srgbClr val="000000"/>
                        </a:solidFill>
                        <a:effectLst/>
                        <a:latin typeface="Calibri" panose="020F0502020204030204" pitchFamily="34" charset="0"/>
                        <a:ea typeface="+mn-ea"/>
                        <a:cs typeface="+mn-cs"/>
                      </a:endParaRPr>
                    </a:p>
                  </a:txBody>
                  <a:tcPr marL="4273" marR="4273" marT="4273"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90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90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90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90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90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90</a:t>
                      </a:r>
                    </a:p>
                  </a:txBody>
                  <a:tcPr marL="9525" marR="9525" marT="9525" marB="0" anchor="ctr"/>
                </a:tc>
                <a:extLst>
                  <a:ext uri="{0D108BD9-81ED-4DB2-BD59-A6C34878D82A}">
                    <a16:rowId xmlns:a16="http://schemas.microsoft.com/office/drawing/2014/main" val="1132150478"/>
                  </a:ext>
                </a:extLst>
              </a:tr>
              <a:tr h="398545">
                <a:tc>
                  <a:txBody>
                    <a:bodyPr/>
                    <a:lstStyle/>
                    <a:p>
                      <a:pPr algn="ctr" fontAlgn="ctr"/>
                      <a:r>
                        <a:rPr lang="ru-RU" sz="1050" b="0" i="0" u="none" strike="noStrike">
                          <a:solidFill>
                            <a:srgbClr val="000000"/>
                          </a:solidFill>
                          <a:effectLst/>
                          <a:latin typeface="Calibri" panose="020F0502020204030204" pitchFamily="34" charset="0"/>
                        </a:rPr>
                        <a:t>10.</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2023 Эффективность работы по расторжению договоров аренды земельных участков и размещению на Инвестиционном портале Московской области</a:t>
                      </a:r>
                    </a:p>
                  </a:txBody>
                  <a:tcPr marL="9525" marR="9525" marT="9525" marB="0"/>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Целевые показатели (Отраслевой)</a:t>
                      </a:r>
                      <a:endParaRPr lang="ru-RU" sz="1050" b="0" i="0" u="none" strike="noStrike" kern="1200" dirty="0">
                        <a:solidFill>
                          <a:srgbClr val="000000"/>
                        </a:solidFill>
                        <a:effectLst/>
                        <a:latin typeface="Calibri" panose="020F0502020204030204" pitchFamily="34" charset="0"/>
                        <a:ea typeface="+mn-ea"/>
                        <a:cs typeface="+mn-cs"/>
                      </a:endParaRPr>
                    </a:p>
                  </a:txBody>
                  <a:tcPr marL="4273" marR="4273" marT="4273" marB="0" anchor="ctr"/>
                </a:tc>
                <a:tc>
                  <a:txBody>
                    <a:bodyPr/>
                    <a:lstStyle/>
                    <a:p>
                      <a:pPr algn="ctr" fontAlgn="ctr"/>
                      <a:r>
                        <a:rPr lang="ru-RU" sz="1050" b="0" i="0" u="none" strike="noStrike" dirty="0">
                          <a:solidFill>
                            <a:srgbClr val="000000"/>
                          </a:solidFill>
                          <a:effectLst/>
                          <a:latin typeface="Calibri" panose="020F0502020204030204" pitchFamily="34" charset="0"/>
                        </a:rPr>
                        <a:t>балл</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886868341"/>
                  </a:ext>
                </a:extLst>
              </a:tr>
              <a:tr h="200812">
                <a:tc>
                  <a:txBody>
                    <a:bodyPr/>
                    <a:lstStyle/>
                    <a:p>
                      <a:pPr algn="ctr" fontAlgn="ctr"/>
                      <a:r>
                        <a:rPr lang="ru-RU" sz="1050" b="0" i="0" u="none" strike="noStrike">
                          <a:solidFill>
                            <a:srgbClr val="000000"/>
                          </a:solidFill>
                          <a:effectLst/>
                          <a:latin typeface="Calibri" panose="020F0502020204030204" pitchFamily="34" charset="0"/>
                        </a:rPr>
                        <a:t>11.</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2023 Проверка использования земель</a:t>
                      </a:r>
                    </a:p>
                  </a:txBody>
                  <a:tcPr marL="9525" marR="9525" marT="9525" marB="0"/>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Целевые показатели (Отраслевой)</a:t>
                      </a:r>
                      <a:endParaRPr lang="ru-RU" sz="1050" b="0" i="0" u="none" strike="noStrike" kern="1200" dirty="0">
                        <a:solidFill>
                          <a:srgbClr val="000000"/>
                        </a:solidFill>
                        <a:effectLst/>
                        <a:latin typeface="Calibri" panose="020F0502020204030204" pitchFamily="34" charset="0"/>
                        <a:ea typeface="+mn-ea"/>
                        <a:cs typeface="+mn-cs"/>
                      </a:endParaRPr>
                    </a:p>
                  </a:txBody>
                  <a:tcPr marL="4273" marR="4273" marT="4273"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3230824872"/>
                  </a:ext>
                </a:extLst>
              </a:tr>
              <a:tr h="363562">
                <a:tc>
                  <a:txBody>
                    <a:bodyPr/>
                    <a:lstStyle/>
                    <a:p>
                      <a:pPr algn="ctr" fontAlgn="ctr"/>
                      <a:r>
                        <a:rPr lang="ru-RU" sz="1050" b="0" i="0" u="none" strike="noStrike">
                          <a:solidFill>
                            <a:srgbClr val="000000"/>
                          </a:solidFill>
                          <a:effectLst/>
                          <a:latin typeface="Calibri" panose="020F0502020204030204" pitchFamily="34" charset="0"/>
                        </a:rPr>
                        <a:t>12.</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Заключение контракта на получение официальной статистической информации</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4273" marR="4273" marT="4273" marB="0" anchor="ctr"/>
                </a:tc>
                <a:tc>
                  <a:txBody>
                    <a:bodyPr/>
                    <a:lstStyle/>
                    <a:p>
                      <a:pPr algn="ctr" fontAlgn="ctr"/>
                      <a:r>
                        <a:rPr lang="ru-RU" sz="1050" b="0" i="0" u="none" strike="noStrike">
                          <a:solidFill>
                            <a:srgbClr val="000000"/>
                          </a:solidFill>
                          <a:effectLst/>
                          <a:latin typeface="Calibri" panose="020F0502020204030204" pitchFamily="34" charset="0"/>
                        </a:rPr>
                        <a:t>Единица</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extLst>
                  <a:ext uri="{0D108BD9-81ED-4DB2-BD59-A6C34878D82A}">
                    <a16:rowId xmlns:a16="http://schemas.microsoft.com/office/drawing/2014/main" val="565610954"/>
                  </a:ext>
                </a:extLst>
              </a:tr>
              <a:tr h="299678">
                <a:tc>
                  <a:txBody>
                    <a:bodyPr/>
                    <a:lstStyle/>
                    <a:p>
                      <a:pPr algn="ctr" fontAlgn="ctr"/>
                      <a:r>
                        <a:rPr lang="ru-RU" sz="1050" b="0" i="0" u="none" strike="noStrike">
                          <a:solidFill>
                            <a:srgbClr val="000000"/>
                          </a:solidFill>
                          <a:effectLst/>
                          <a:latin typeface="Calibri" panose="020F0502020204030204" pitchFamily="34" charset="0"/>
                        </a:rPr>
                        <a:t>13.</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Обеспечение поступлений налоговых и неналоговых доходов в бюджет городского округа Долгопрудный на уровне утвержденных плановых назначений</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4273" marR="4273" marT="4273"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100,0</a:t>
                      </a:r>
                    </a:p>
                  </a:txBody>
                  <a:tcPr marL="9525" marR="9525" marT="9525" marB="0" anchor="ctr"/>
                </a:tc>
                <a:extLst>
                  <a:ext uri="{0D108BD9-81ED-4DB2-BD59-A6C34878D82A}">
                    <a16:rowId xmlns:a16="http://schemas.microsoft.com/office/drawing/2014/main" val="2135784579"/>
                  </a:ext>
                </a:extLst>
              </a:tr>
            </a:tbl>
          </a:graphicData>
        </a:graphic>
      </p:graphicFrame>
    </p:spTree>
    <p:extLst>
      <p:ext uri="{BB962C8B-B14F-4D97-AF65-F5344CB8AC3E}">
        <p14:creationId xmlns:p14="http://schemas.microsoft.com/office/powerpoint/2010/main" val="224617938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63</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A0D6F408-8A50-44C6-9805-9F6F8033DB94}"/>
              </a:ext>
            </a:extLst>
          </p:cNvPr>
          <p:cNvGraphicFramePr>
            <a:graphicFrameLocks noGrp="1"/>
          </p:cNvGraphicFramePr>
          <p:nvPr>
            <p:ph idx="1"/>
            <p:extLst/>
          </p:nvPr>
        </p:nvGraphicFramePr>
        <p:xfrm>
          <a:off x="262549" y="887240"/>
          <a:ext cx="11579383" cy="4391691"/>
        </p:xfrm>
        <a:graphic>
          <a:graphicData uri="http://schemas.openxmlformats.org/drawingml/2006/table">
            <a:tbl>
              <a:tblPr>
                <a:tableStyleId>{5C22544A-7EE6-4342-B048-85BDC9FD1C3A}</a:tableStyleId>
              </a:tblPr>
              <a:tblGrid>
                <a:gridCol w="551925">
                  <a:extLst>
                    <a:ext uri="{9D8B030D-6E8A-4147-A177-3AD203B41FA5}">
                      <a16:colId xmlns:a16="http://schemas.microsoft.com/office/drawing/2014/main" val="3961274246"/>
                    </a:ext>
                  </a:extLst>
                </a:gridCol>
                <a:gridCol w="2991433">
                  <a:extLst>
                    <a:ext uri="{9D8B030D-6E8A-4147-A177-3AD203B41FA5}">
                      <a16:colId xmlns:a16="http://schemas.microsoft.com/office/drawing/2014/main" val="474040565"/>
                    </a:ext>
                  </a:extLst>
                </a:gridCol>
                <a:gridCol w="1125926">
                  <a:extLst>
                    <a:ext uri="{9D8B030D-6E8A-4147-A177-3AD203B41FA5}">
                      <a16:colId xmlns:a16="http://schemas.microsoft.com/office/drawing/2014/main" val="3981792935"/>
                    </a:ext>
                  </a:extLst>
                </a:gridCol>
                <a:gridCol w="949311">
                  <a:extLst>
                    <a:ext uri="{9D8B030D-6E8A-4147-A177-3AD203B41FA5}">
                      <a16:colId xmlns:a16="http://schemas.microsoft.com/office/drawing/2014/main" val="757544979"/>
                    </a:ext>
                  </a:extLst>
                </a:gridCol>
                <a:gridCol w="949311">
                  <a:extLst>
                    <a:ext uri="{9D8B030D-6E8A-4147-A177-3AD203B41FA5}">
                      <a16:colId xmlns:a16="http://schemas.microsoft.com/office/drawing/2014/main" val="1953031697"/>
                    </a:ext>
                  </a:extLst>
                </a:gridCol>
                <a:gridCol w="993464">
                  <a:extLst>
                    <a:ext uri="{9D8B030D-6E8A-4147-A177-3AD203B41FA5}">
                      <a16:colId xmlns:a16="http://schemas.microsoft.com/office/drawing/2014/main" val="859758842"/>
                    </a:ext>
                  </a:extLst>
                </a:gridCol>
                <a:gridCol w="971388">
                  <a:extLst>
                    <a:ext uri="{9D8B030D-6E8A-4147-A177-3AD203B41FA5}">
                      <a16:colId xmlns:a16="http://schemas.microsoft.com/office/drawing/2014/main" val="2577074884"/>
                    </a:ext>
                  </a:extLst>
                </a:gridCol>
                <a:gridCol w="1070734">
                  <a:extLst>
                    <a:ext uri="{9D8B030D-6E8A-4147-A177-3AD203B41FA5}">
                      <a16:colId xmlns:a16="http://schemas.microsoft.com/office/drawing/2014/main" val="3534765993"/>
                    </a:ext>
                  </a:extLst>
                </a:gridCol>
                <a:gridCol w="971388">
                  <a:extLst>
                    <a:ext uri="{9D8B030D-6E8A-4147-A177-3AD203B41FA5}">
                      <a16:colId xmlns:a16="http://schemas.microsoft.com/office/drawing/2014/main" val="3679049624"/>
                    </a:ext>
                  </a:extLst>
                </a:gridCol>
                <a:gridCol w="1004503">
                  <a:extLst>
                    <a:ext uri="{9D8B030D-6E8A-4147-A177-3AD203B41FA5}">
                      <a16:colId xmlns:a16="http://schemas.microsoft.com/office/drawing/2014/main" val="113549904"/>
                    </a:ext>
                  </a:extLst>
                </a:gridCol>
              </a:tblGrid>
              <a:tr h="431197">
                <a:tc>
                  <a:txBody>
                    <a:bodyPr/>
                    <a:lstStyle/>
                    <a:p>
                      <a:pPr algn="ctr" fontAlgn="ctr"/>
                      <a:r>
                        <a:rPr lang="ru-RU" sz="1100" u="none" strike="noStrike" dirty="0">
                          <a:solidFill>
                            <a:schemeClr val="tx1"/>
                          </a:solidFill>
                          <a:effectLst/>
                        </a:rPr>
                        <a:t>№ п/п</a:t>
                      </a:r>
                      <a:endParaRPr lang="ru-RU" sz="1100" b="0" i="0" u="none" strike="noStrike" dirty="0">
                        <a:solidFill>
                          <a:schemeClr val="tx1"/>
                        </a:solidFill>
                        <a:effectLst/>
                        <a:latin typeface="Arial" panose="020B0604020202020204" pitchFamily="34" charset="0"/>
                      </a:endParaRPr>
                    </a:p>
                  </a:txBody>
                  <a:tcPr marL="6562" marR="6562" marT="6562" marB="0" anchor="ctr"/>
                </a:tc>
                <a:tc>
                  <a:txBody>
                    <a:bodyPr/>
                    <a:lstStyle/>
                    <a:p>
                      <a:pPr algn="ctr" fontAlgn="ctr"/>
                      <a:r>
                        <a:rPr lang="ru-RU" sz="1100" u="none" strike="noStrike">
                          <a:effectLst/>
                        </a:rPr>
                        <a:t>Наименование муниципальной программы/подпрограммы/показателя</a:t>
                      </a:r>
                      <a:endParaRPr lang="ru-RU" sz="1100" b="0" i="0" u="none" strike="noStrike">
                        <a:solidFill>
                          <a:srgbClr val="000000"/>
                        </a:solidFill>
                        <a:effectLst/>
                        <a:latin typeface="Arial" panose="020B0604020202020204" pitchFamily="34" charset="0"/>
                      </a:endParaRPr>
                    </a:p>
                  </a:txBody>
                  <a:tcPr marL="6562" marR="6562" marT="6562" marB="0" anchor="ctr"/>
                </a:tc>
                <a:tc>
                  <a:txBody>
                    <a:bodyPr/>
                    <a:lstStyle/>
                    <a:p>
                      <a:pPr algn="ctr" fontAlgn="ctr"/>
                      <a:r>
                        <a:rPr lang="ru-RU" sz="1100" u="none" strike="noStrike" dirty="0" smtClean="0">
                          <a:effectLst/>
                        </a:rPr>
                        <a:t>Вид </a:t>
                      </a:r>
                      <a:r>
                        <a:rPr lang="ru-RU" sz="1100" u="none" strike="noStrike" dirty="0">
                          <a:effectLst/>
                        </a:rPr>
                        <a:t>показателя</a:t>
                      </a:r>
                      <a:endParaRPr lang="ru-RU" sz="1100" b="0" i="0" u="none" strike="noStrike" dirty="0">
                        <a:solidFill>
                          <a:srgbClr val="000000"/>
                        </a:solidFill>
                        <a:effectLst/>
                        <a:latin typeface="Arial" panose="020B0604020202020204" pitchFamily="34" charset="0"/>
                      </a:endParaRPr>
                    </a:p>
                  </a:txBody>
                  <a:tcPr marL="6562" marR="6562" marT="6562" marB="0" anchor="ctr"/>
                </a:tc>
                <a:tc>
                  <a:txBody>
                    <a:bodyPr/>
                    <a:lstStyle/>
                    <a:p>
                      <a:pPr algn="ctr" fontAlgn="ctr"/>
                      <a:r>
                        <a:rPr lang="ru-RU" sz="1100" u="none" strike="noStrike">
                          <a:effectLst/>
                        </a:rPr>
                        <a:t>Единица измерения</a:t>
                      </a:r>
                      <a:endParaRPr lang="ru-RU" sz="1100" b="0" i="0" u="none" strike="noStrike">
                        <a:solidFill>
                          <a:srgbClr val="000000"/>
                        </a:solidFill>
                        <a:effectLst/>
                        <a:latin typeface="Arial" panose="020B0604020202020204" pitchFamily="34" charset="0"/>
                      </a:endParaRPr>
                    </a:p>
                  </a:txBody>
                  <a:tcPr marL="6562" marR="6562" marT="6562" marB="0" anchor="ctr"/>
                </a:tc>
                <a:tc>
                  <a:txBody>
                    <a:bodyPr/>
                    <a:lstStyle/>
                    <a:p>
                      <a:pPr algn="ctr" fontAlgn="ctr"/>
                      <a:r>
                        <a:rPr lang="ru-RU" sz="1100" u="none" strike="noStrike">
                          <a:effectLst/>
                        </a:rPr>
                        <a:t>Базовое значение</a:t>
                      </a:r>
                      <a:endParaRPr lang="ru-RU" sz="1100" b="0" i="0" u="none" strike="noStrike">
                        <a:solidFill>
                          <a:srgbClr val="000000"/>
                        </a:solidFill>
                        <a:effectLst/>
                        <a:latin typeface="Arial" panose="020B0604020202020204" pitchFamily="34" charset="0"/>
                      </a:endParaRPr>
                    </a:p>
                  </a:txBody>
                  <a:tcPr marL="6562" marR="6562" marT="6562" marB="0" anchor="ctr"/>
                </a:tc>
                <a:tc>
                  <a:txBody>
                    <a:bodyPr/>
                    <a:lstStyle/>
                    <a:p>
                      <a:pPr algn="ctr" fontAlgn="ctr"/>
                      <a:r>
                        <a:rPr lang="ru-RU" sz="1100" u="none" strike="noStrike" dirty="0">
                          <a:effectLst/>
                        </a:rPr>
                        <a:t>Достигнутое </a:t>
                      </a:r>
                      <a:r>
                        <a:rPr lang="ru-RU" sz="1100" u="none" strike="noStrike" dirty="0" smtClean="0">
                          <a:effectLst/>
                        </a:rPr>
                        <a:t>2023 </a:t>
                      </a:r>
                      <a:r>
                        <a:rPr lang="ru-RU" sz="1100" u="none" strike="noStrike" dirty="0">
                          <a:effectLst/>
                        </a:rPr>
                        <a:t>года</a:t>
                      </a:r>
                      <a:endParaRPr lang="ru-RU" sz="1100" b="0" i="0" u="none" strike="noStrike" dirty="0">
                        <a:solidFill>
                          <a:srgbClr val="000000"/>
                        </a:solidFill>
                        <a:effectLst/>
                        <a:latin typeface="Arial" panose="020B0604020202020204" pitchFamily="34" charset="0"/>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2927071079"/>
                  </a:ext>
                </a:extLst>
              </a:tr>
              <a:tr h="428917">
                <a:tc>
                  <a:txBody>
                    <a:bodyPr/>
                    <a:lstStyle/>
                    <a:p>
                      <a:pPr algn="ctr" fontAlgn="ctr"/>
                      <a:r>
                        <a:rPr lang="ru-RU" sz="1050" b="0" i="0" u="none" strike="noStrike">
                          <a:solidFill>
                            <a:srgbClr val="000000"/>
                          </a:solidFill>
                          <a:effectLst/>
                          <a:latin typeface="Calibri" panose="020F0502020204030204" pitchFamily="34" charset="0"/>
                        </a:rPr>
                        <a:t>14.</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2023 Прирост земельного налога</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100" b="0" i="0" u="none" strike="noStrike" kern="1200" dirty="0" smtClean="0">
                          <a:solidFill>
                            <a:srgbClr val="000000"/>
                          </a:solidFill>
                          <a:effectLst/>
                          <a:latin typeface="Calibri" panose="020F0502020204030204" pitchFamily="34" charset="0"/>
                          <a:ea typeface="+mn-ea"/>
                          <a:cs typeface="+mn-cs"/>
                        </a:rPr>
                        <a:t>Целевые показатели (Указ Президента РФ)</a:t>
                      </a:r>
                    </a:p>
                  </a:txBody>
                  <a:tcPr marL="6562" marR="6562" marT="6562"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3609497033"/>
                  </a:ext>
                </a:extLst>
              </a:tr>
              <a:tr h="643376">
                <a:tc>
                  <a:txBody>
                    <a:bodyPr/>
                    <a:lstStyle/>
                    <a:p>
                      <a:pPr algn="ctr" fontAlgn="ctr"/>
                      <a:r>
                        <a:rPr lang="ru-RU" sz="1050" b="0" i="0" u="none" strike="noStrike">
                          <a:solidFill>
                            <a:srgbClr val="000000"/>
                          </a:solidFill>
                          <a:effectLst/>
                          <a:latin typeface="Calibri" panose="020F0502020204030204" pitchFamily="34" charset="0"/>
                        </a:rPr>
                        <a:t>15.</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Доля    проведенных    процедур    закупок   в   общем   количестве   запланированных   процедур закупок</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616263926"/>
                  </a:ext>
                </a:extLst>
              </a:tr>
              <a:tr h="643376">
                <a:tc>
                  <a:txBody>
                    <a:bodyPr/>
                    <a:lstStyle/>
                    <a:p>
                      <a:pPr algn="ctr" fontAlgn="ctr"/>
                      <a:r>
                        <a:rPr lang="ru-RU" sz="1050" b="0" i="0" u="none" strike="noStrike">
                          <a:solidFill>
                            <a:srgbClr val="000000"/>
                          </a:solidFill>
                          <a:effectLst/>
                          <a:latin typeface="Calibri" panose="020F0502020204030204" pitchFamily="34" charset="0"/>
                        </a:rPr>
                        <a:t>16.</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Доля уплаченных взносов в общем количестве от запланированных к уплате</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6562" marR="6562" marT="6562"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3266837080"/>
                  </a:ext>
                </a:extLst>
              </a:tr>
              <a:tr h="643376">
                <a:tc>
                  <a:txBody>
                    <a:bodyPr/>
                    <a:lstStyle/>
                    <a:p>
                      <a:pPr algn="ctr" fontAlgn="ctr"/>
                      <a:r>
                        <a:rPr lang="ru-RU" sz="1050" b="0" i="0" u="none" strike="noStrike">
                          <a:solidFill>
                            <a:srgbClr val="000000"/>
                          </a:solidFill>
                          <a:effectLst/>
                          <a:latin typeface="Calibri" panose="020F0502020204030204" pitchFamily="34" charset="0"/>
                        </a:rPr>
                        <a:t>17.</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2023 Эффективность работы по взысканию задолженности по арендной плате за земельные участки, государственная собственность на которые не разграничена</a:t>
                      </a:r>
                    </a:p>
                  </a:txBody>
                  <a:tcPr marL="9525" marR="9525" marT="9525" marB="0"/>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Целевые показатели (Отраслевой)</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dirty="0">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2215211418"/>
                  </a:ext>
                </a:extLst>
              </a:tr>
              <a:tr h="643376">
                <a:tc>
                  <a:txBody>
                    <a:bodyPr/>
                    <a:lstStyle/>
                    <a:p>
                      <a:pPr algn="ctr" fontAlgn="ctr"/>
                      <a:r>
                        <a:rPr lang="ru-RU" sz="1050" b="0" i="0" u="none" strike="noStrike">
                          <a:solidFill>
                            <a:srgbClr val="000000"/>
                          </a:solidFill>
                          <a:effectLst/>
                          <a:latin typeface="Calibri" panose="020F0502020204030204" pitchFamily="34" charset="0"/>
                        </a:rPr>
                        <a:t>18.</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2023 Поступления доходов в бюджет муниципального образования от распоряжения земельными участками, государственная собственность на которые не разграничена</a:t>
                      </a:r>
                    </a:p>
                  </a:txBody>
                  <a:tcPr marL="9525" marR="9525" marT="9525" marB="0"/>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Целевые показатели (Отраслевой)</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3194405270"/>
                  </a:ext>
                </a:extLst>
              </a:tr>
              <a:tr h="643376">
                <a:tc>
                  <a:txBody>
                    <a:bodyPr/>
                    <a:lstStyle/>
                    <a:p>
                      <a:pPr algn="ctr" fontAlgn="ctr"/>
                      <a:r>
                        <a:rPr lang="ru-RU" sz="1050" b="0" i="0" u="none" strike="noStrike">
                          <a:solidFill>
                            <a:srgbClr val="000000"/>
                          </a:solidFill>
                          <a:effectLst/>
                          <a:latin typeface="Calibri" panose="020F0502020204030204" pitchFamily="34" charset="0"/>
                        </a:rPr>
                        <a:t>19.</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Отношение объема муниципального долга к годовому объему доходов  бюджета без учета безвозмездных поступлений и (или) поступлений налоговых доходов по дополнительным нормативам отчислений</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100" u="none" strike="noStrike" kern="1200" dirty="0" smtClean="0">
                          <a:solidFill>
                            <a:schemeClr val="tx1"/>
                          </a:solidFill>
                          <a:effectLst/>
                          <a:latin typeface="+mn-lt"/>
                          <a:ea typeface="+mn-ea"/>
                          <a:cs typeface="+mn-cs"/>
                        </a:rPr>
                        <a:t>Показатель муниципальной программы </a:t>
                      </a:r>
                    </a:p>
                  </a:txBody>
                  <a:tcPr marL="6562" marR="6562" marT="6562"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0</a:t>
                      </a:r>
                    </a:p>
                  </a:txBody>
                  <a:tcPr marL="9525" marR="9525" marT="9525" marB="0" anchor="ctr"/>
                </a:tc>
                <a:extLst>
                  <a:ext uri="{0D108BD9-81ED-4DB2-BD59-A6C34878D82A}">
                    <a16:rowId xmlns:a16="http://schemas.microsoft.com/office/drawing/2014/main" val="3019493355"/>
                  </a:ext>
                </a:extLst>
              </a:tr>
            </a:tbl>
          </a:graphicData>
        </a:graphic>
      </p:graphicFrame>
    </p:spTree>
    <p:extLst>
      <p:ext uri="{BB962C8B-B14F-4D97-AF65-F5344CB8AC3E}">
        <p14:creationId xmlns:p14="http://schemas.microsoft.com/office/powerpoint/2010/main" val="370566263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64</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2F89F7BD-63AB-49E1-820E-31C9019A1DA8}"/>
              </a:ext>
            </a:extLst>
          </p:cNvPr>
          <p:cNvGraphicFramePr>
            <a:graphicFrameLocks noGrp="1"/>
          </p:cNvGraphicFramePr>
          <p:nvPr>
            <p:ph idx="1"/>
            <p:extLst/>
          </p:nvPr>
        </p:nvGraphicFramePr>
        <p:xfrm>
          <a:off x="297255" y="850723"/>
          <a:ext cx="11597490" cy="5533563"/>
        </p:xfrm>
        <a:graphic>
          <a:graphicData uri="http://schemas.openxmlformats.org/drawingml/2006/table">
            <a:tbl>
              <a:tblPr>
                <a:tableStyleId>{5C22544A-7EE6-4342-B048-85BDC9FD1C3A}</a:tableStyleId>
              </a:tblPr>
              <a:tblGrid>
                <a:gridCol w="552788">
                  <a:extLst>
                    <a:ext uri="{9D8B030D-6E8A-4147-A177-3AD203B41FA5}">
                      <a16:colId xmlns:a16="http://schemas.microsoft.com/office/drawing/2014/main" val="2701473057"/>
                    </a:ext>
                  </a:extLst>
                </a:gridCol>
                <a:gridCol w="2996110">
                  <a:extLst>
                    <a:ext uri="{9D8B030D-6E8A-4147-A177-3AD203B41FA5}">
                      <a16:colId xmlns:a16="http://schemas.microsoft.com/office/drawing/2014/main" val="4054689755"/>
                    </a:ext>
                  </a:extLst>
                </a:gridCol>
                <a:gridCol w="1127688">
                  <a:extLst>
                    <a:ext uri="{9D8B030D-6E8A-4147-A177-3AD203B41FA5}">
                      <a16:colId xmlns:a16="http://schemas.microsoft.com/office/drawing/2014/main" val="1614473602"/>
                    </a:ext>
                  </a:extLst>
                </a:gridCol>
                <a:gridCol w="950795">
                  <a:extLst>
                    <a:ext uri="{9D8B030D-6E8A-4147-A177-3AD203B41FA5}">
                      <a16:colId xmlns:a16="http://schemas.microsoft.com/office/drawing/2014/main" val="1766099596"/>
                    </a:ext>
                  </a:extLst>
                </a:gridCol>
                <a:gridCol w="950795">
                  <a:extLst>
                    <a:ext uri="{9D8B030D-6E8A-4147-A177-3AD203B41FA5}">
                      <a16:colId xmlns:a16="http://schemas.microsoft.com/office/drawing/2014/main" val="835824744"/>
                    </a:ext>
                  </a:extLst>
                </a:gridCol>
                <a:gridCol w="995019">
                  <a:extLst>
                    <a:ext uri="{9D8B030D-6E8A-4147-A177-3AD203B41FA5}">
                      <a16:colId xmlns:a16="http://schemas.microsoft.com/office/drawing/2014/main" val="3156466299"/>
                    </a:ext>
                  </a:extLst>
                </a:gridCol>
                <a:gridCol w="972906">
                  <a:extLst>
                    <a:ext uri="{9D8B030D-6E8A-4147-A177-3AD203B41FA5}">
                      <a16:colId xmlns:a16="http://schemas.microsoft.com/office/drawing/2014/main" val="1332563599"/>
                    </a:ext>
                  </a:extLst>
                </a:gridCol>
                <a:gridCol w="1072409">
                  <a:extLst>
                    <a:ext uri="{9D8B030D-6E8A-4147-A177-3AD203B41FA5}">
                      <a16:colId xmlns:a16="http://schemas.microsoft.com/office/drawing/2014/main" val="1485671205"/>
                    </a:ext>
                  </a:extLst>
                </a:gridCol>
                <a:gridCol w="972906">
                  <a:extLst>
                    <a:ext uri="{9D8B030D-6E8A-4147-A177-3AD203B41FA5}">
                      <a16:colId xmlns:a16="http://schemas.microsoft.com/office/drawing/2014/main" val="3215083634"/>
                    </a:ext>
                  </a:extLst>
                </a:gridCol>
                <a:gridCol w="1006074">
                  <a:extLst>
                    <a:ext uri="{9D8B030D-6E8A-4147-A177-3AD203B41FA5}">
                      <a16:colId xmlns:a16="http://schemas.microsoft.com/office/drawing/2014/main" val="3210373264"/>
                    </a:ext>
                  </a:extLst>
                </a:gridCol>
              </a:tblGrid>
              <a:tr h="396996">
                <a:tc>
                  <a:txBody>
                    <a:bodyPr/>
                    <a:lstStyle/>
                    <a:p>
                      <a:pPr algn="ctr" fontAlgn="ctr"/>
                      <a:r>
                        <a:rPr lang="ru-RU" sz="1100" u="none" strike="noStrike" dirty="0">
                          <a:solidFill>
                            <a:schemeClr val="tx1"/>
                          </a:solidFill>
                          <a:effectLst/>
                        </a:rPr>
                        <a:t>№ п/п</a:t>
                      </a:r>
                      <a:endParaRPr lang="ru-RU" sz="1100" b="0" i="0" u="none" strike="noStrike" dirty="0">
                        <a:solidFill>
                          <a:schemeClr val="tx1"/>
                        </a:solidFill>
                        <a:effectLst/>
                        <a:latin typeface="Arial" panose="020B0604020202020204" pitchFamily="34" charset="0"/>
                      </a:endParaRPr>
                    </a:p>
                  </a:txBody>
                  <a:tcPr marL="3952" marR="3952" marT="3952" marB="0" anchor="ctr"/>
                </a:tc>
                <a:tc>
                  <a:txBody>
                    <a:bodyPr/>
                    <a:lstStyle/>
                    <a:p>
                      <a:pPr algn="ctr" fontAlgn="ctr"/>
                      <a:r>
                        <a:rPr lang="ru-RU" sz="1100" u="none" strike="noStrike" dirty="0">
                          <a:effectLst/>
                        </a:rPr>
                        <a:t>Наименование муниципальной программы/подпрограммы/показателя</a:t>
                      </a:r>
                      <a:endParaRPr lang="ru-RU" sz="1100" b="0" i="0" u="none" strike="noStrike" dirty="0">
                        <a:solidFill>
                          <a:srgbClr val="000000"/>
                        </a:solidFill>
                        <a:effectLst/>
                        <a:latin typeface="Arial" panose="020B0604020202020204" pitchFamily="34" charset="0"/>
                      </a:endParaRPr>
                    </a:p>
                  </a:txBody>
                  <a:tcPr marL="3952" marR="3952" marT="3952" marB="0" anchor="ctr"/>
                </a:tc>
                <a:tc>
                  <a:txBody>
                    <a:bodyPr/>
                    <a:lstStyle/>
                    <a:p>
                      <a:pPr algn="ctr" fontAlgn="ctr"/>
                      <a:r>
                        <a:rPr lang="ru-RU" sz="1100" u="none" strike="noStrike" dirty="0" smtClean="0">
                          <a:effectLst/>
                        </a:rPr>
                        <a:t>Вид </a:t>
                      </a:r>
                      <a:r>
                        <a:rPr lang="ru-RU" sz="1100" u="none" strike="noStrike" dirty="0">
                          <a:effectLst/>
                        </a:rPr>
                        <a:t>показателя</a:t>
                      </a:r>
                      <a:endParaRPr lang="ru-RU" sz="1100" b="0" i="0" u="none" strike="noStrike" dirty="0">
                        <a:solidFill>
                          <a:srgbClr val="000000"/>
                        </a:solidFill>
                        <a:effectLst/>
                        <a:latin typeface="Arial" panose="020B0604020202020204" pitchFamily="34" charset="0"/>
                      </a:endParaRPr>
                    </a:p>
                  </a:txBody>
                  <a:tcPr marL="3952" marR="3952" marT="3952" marB="0" anchor="ctr"/>
                </a:tc>
                <a:tc>
                  <a:txBody>
                    <a:bodyPr/>
                    <a:lstStyle/>
                    <a:p>
                      <a:pPr algn="ctr" fontAlgn="ctr"/>
                      <a:r>
                        <a:rPr lang="ru-RU" sz="1100" u="none" strike="noStrike">
                          <a:effectLst/>
                        </a:rPr>
                        <a:t>Единица измерения</a:t>
                      </a:r>
                      <a:endParaRPr lang="ru-RU" sz="1100" b="0" i="0" u="none" strike="noStrike">
                        <a:solidFill>
                          <a:srgbClr val="000000"/>
                        </a:solidFill>
                        <a:effectLst/>
                        <a:latin typeface="Arial" panose="020B0604020202020204" pitchFamily="34" charset="0"/>
                      </a:endParaRPr>
                    </a:p>
                  </a:txBody>
                  <a:tcPr marL="3952" marR="3952" marT="3952" marB="0" anchor="ctr"/>
                </a:tc>
                <a:tc>
                  <a:txBody>
                    <a:bodyPr/>
                    <a:lstStyle/>
                    <a:p>
                      <a:pPr algn="ctr" fontAlgn="ctr"/>
                      <a:r>
                        <a:rPr lang="ru-RU" sz="1200" u="none" strike="noStrike">
                          <a:effectLst/>
                        </a:rPr>
                        <a:t>Базовое значение</a:t>
                      </a:r>
                      <a:endParaRPr lang="ru-RU" sz="1200" b="0" i="0" u="none" strike="noStrike">
                        <a:solidFill>
                          <a:srgbClr val="000000"/>
                        </a:solidFill>
                        <a:effectLst/>
                        <a:latin typeface="Arial" panose="020B0604020202020204" pitchFamily="34" charset="0"/>
                      </a:endParaRPr>
                    </a:p>
                  </a:txBody>
                  <a:tcPr marL="6181" marR="6181" marT="6181" marB="0" anchor="ctr"/>
                </a:tc>
                <a:tc>
                  <a:txBody>
                    <a:bodyPr/>
                    <a:lstStyle/>
                    <a:p>
                      <a:pPr algn="ctr" fontAlgn="ctr"/>
                      <a:r>
                        <a:rPr lang="ru-RU" sz="1200" u="none" strike="noStrike" dirty="0">
                          <a:effectLst/>
                        </a:rPr>
                        <a:t>Достигнутое </a:t>
                      </a:r>
                      <a:r>
                        <a:rPr lang="ru-RU" sz="1200" u="none" strike="noStrike" dirty="0" smtClean="0">
                          <a:effectLst/>
                        </a:rPr>
                        <a:t>2023 </a:t>
                      </a:r>
                      <a:r>
                        <a:rPr lang="ru-RU" sz="1200" u="none" strike="noStrike" dirty="0">
                          <a:effectLst/>
                        </a:rPr>
                        <a:t>года</a:t>
                      </a:r>
                      <a:endParaRPr lang="ru-RU" sz="1200" b="0" i="0" u="none" strike="noStrike" dirty="0">
                        <a:solidFill>
                          <a:srgbClr val="000000"/>
                        </a:solidFill>
                        <a:effectLst/>
                        <a:latin typeface="Arial" panose="020B0604020202020204" pitchFamily="34" charset="0"/>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3542719341"/>
                  </a:ext>
                </a:extLst>
              </a:tr>
              <a:tr h="522031">
                <a:tc>
                  <a:txBody>
                    <a:bodyPr/>
                    <a:lstStyle/>
                    <a:p>
                      <a:pPr algn="ctr" fontAlgn="ctr"/>
                      <a:r>
                        <a:rPr lang="ru-RU" sz="1050" b="0" i="0" u="none" strike="noStrike">
                          <a:solidFill>
                            <a:srgbClr val="000000"/>
                          </a:solidFill>
                          <a:effectLst/>
                          <a:latin typeface="Calibri" panose="020F0502020204030204" pitchFamily="34" charset="0"/>
                        </a:rPr>
                        <a:t>20.</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Обеспечение разработки нового мобилизационного плана экономики городского округа Долгопрудный</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3952" marR="3952" marT="3952" marB="0" anchor="ctr"/>
                </a:tc>
                <a:tc>
                  <a:txBody>
                    <a:bodyPr/>
                    <a:lstStyle/>
                    <a:p>
                      <a:pPr algn="ctr" fontAlgn="ctr"/>
                      <a:r>
                        <a:rPr lang="ru-RU" sz="1050" b="0" i="0" u="none" strike="noStrike" dirty="0">
                          <a:solidFill>
                            <a:srgbClr val="000000"/>
                          </a:solidFill>
                          <a:effectLst/>
                          <a:latin typeface="Calibri" panose="020F0502020204030204" pitchFamily="34" charset="0"/>
                        </a:rPr>
                        <a:t>да/нет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нет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да</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нет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нет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нет</a:t>
                      </a:r>
                    </a:p>
                  </a:txBody>
                  <a:tcPr marL="9525" marR="9525" marT="9525" marB="0" anchor="ctr"/>
                </a:tc>
                <a:extLst>
                  <a:ext uri="{0D108BD9-81ED-4DB2-BD59-A6C34878D82A}">
                    <a16:rowId xmlns:a16="http://schemas.microsoft.com/office/drawing/2014/main" val="3355815773"/>
                  </a:ext>
                </a:extLst>
              </a:tr>
              <a:tr h="516088">
                <a:tc>
                  <a:txBody>
                    <a:bodyPr/>
                    <a:lstStyle/>
                    <a:p>
                      <a:pPr algn="ctr" fontAlgn="ctr"/>
                      <a:r>
                        <a:rPr lang="ru-RU" sz="1050" b="0" i="0" u="none" strike="noStrike">
                          <a:solidFill>
                            <a:srgbClr val="000000"/>
                          </a:solidFill>
                          <a:effectLst/>
                          <a:latin typeface="Calibri" panose="020F0502020204030204" pitchFamily="34" charset="0"/>
                        </a:rPr>
                        <a:t>21.</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Повышение мобилизационной готовности</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3952" marR="3952" marT="3952"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2479812421"/>
                  </a:ext>
                </a:extLst>
              </a:tr>
              <a:tr h="516088">
                <a:tc>
                  <a:txBody>
                    <a:bodyPr/>
                    <a:lstStyle/>
                    <a:p>
                      <a:pPr algn="ctr" fontAlgn="ctr"/>
                      <a:r>
                        <a:rPr lang="ru-RU" sz="1050" b="0" i="0" u="none" strike="noStrike">
                          <a:solidFill>
                            <a:srgbClr val="000000"/>
                          </a:solidFill>
                          <a:effectLst/>
                          <a:latin typeface="Calibri" panose="020F0502020204030204" pitchFamily="34" charset="0"/>
                        </a:rPr>
                        <a:t>22.</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Доля отправленной </a:t>
                      </a:r>
                      <a:r>
                        <a:rPr lang="ru-RU" sz="1050" b="0" i="0" u="none" strike="noStrike" dirty="0" err="1">
                          <a:solidFill>
                            <a:srgbClr val="000000"/>
                          </a:solidFill>
                          <a:effectLst/>
                          <a:latin typeface="Calibri" panose="020F0502020204030204" pitchFamily="34" charset="0"/>
                        </a:rPr>
                        <a:t>грифованной</a:t>
                      </a:r>
                      <a:r>
                        <a:rPr lang="ru-RU" sz="1050" b="0" i="0" u="none" strike="noStrike" dirty="0">
                          <a:solidFill>
                            <a:srgbClr val="000000"/>
                          </a:solidFill>
                          <a:effectLst/>
                          <a:latin typeface="Calibri" panose="020F0502020204030204" pitchFamily="34" charset="0"/>
                        </a:rPr>
                        <a:t> корреспонденции в общем количестве запланированной</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3952" marR="3952" marT="3952"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576221495"/>
                  </a:ext>
                </a:extLst>
              </a:tr>
              <a:tr h="692655">
                <a:tc>
                  <a:txBody>
                    <a:bodyPr/>
                    <a:lstStyle/>
                    <a:p>
                      <a:pPr algn="ctr" fontAlgn="ctr"/>
                      <a:r>
                        <a:rPr lang="ru-RU" sz="1050" b="0" i="0" u="none" strike="noStrike">
                          <a:solidFill>
                            <a:srgbClr val="000000"/>
                          </a:solidFill>
                          <a:effectLst/>
                          <a:latin typeface="Calibri" panose="020F0502020204030204" pitchFamily="34" charset="0"/>
                        </a:rPr>
                        <a:t>23.</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Отношение задолженности по налоговым платежам в бюджет городского округа Долгопрудный  к налоговым доходам бюджета городского округа Долгопрудный</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3952" marR="3952" marT="3952"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708186318"/>
                  </a:ext>
                </a:extLst>
              </a:tr>
              <a:tr h="686977">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13</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l" fontAlgn="ctr"/>
                      <a:r>
                        <a:rPr lang="ru-RU" sz="1050" b="0" i="0" u="none" strike="noStrike" kern="1200" dirty="0">
                          <a:solidFill>
                            <a:srgbClr val="000000"/>
                          </a:solidFill>
                          <a:effectLst/>
                          <a:latin typeface="Calibri" panose="020F0502020204030204" pitchFamily="34" charset="0"/>
                          <a:ea typeface="+mn-ea"/>
                          <a:cs typeface="+mn-cs"/>
                        </a:rPr>
                        <a:t>Муниципальная программа </a:t>
                      </a:r>
                      <a:r>
                        <a:rPr lang="ru-RU" sz="1050" b="0" i="0" u="none" strike="noStrike" kern="1200" dirty="0" smtClean="0">
                          <a:solidFill>
                            <a:srgbClr val="000000"/>
                          </a:solidFill>
                          <a:effectLst/>
                          <a:latin typeface="Calibri" panose="020F0502020204030204" pitchFamily="34" charset="0"/>
                          <a:ea typeface="+mn-ea"/>
                          <a:cs typeface="+mn-cs"/>
                        </a:rPr>
                        <a:t>«Развитие институтов гражданского общества, повышение эффективности местного самоуправления и реализации молодежной политики»</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t"/>
                      <a:endParaRPr lang="ru-RU" sz="1050" b="0" i="0" u="none" strike="noStrike" kern="1200" dirty="0">
                        <a:solidFill>
                          <a:srgbClr val="000000"/>
                        </a:solidFill>
                        <a:effectLst/>
                        <a:latin typeface="Calibri" panose="020F0502020204030204" pitchFamily="34" charset="0"/>
                        <a:ea typeface="+mn-ea"/>
                        <a:cs typeface="+mn-cs"/>
                      </a:endParaRPr>
                    </a:p>
                  </a:txBody>
                  <a:tcPr marL="9525" marR="9525" marT="9525"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extLst>
                  <a:ext uri="{0D108BD9-81ED-4DB2-BD59-A6C34878D82A}">
                    <a16:rowId xmlns:a16="http://schemas.microsoft.com/office/drawing/2014/main" val="276043594"/>
                  </a:ext>
                </a:extLst>
              </a:tr>
              <a:tr h="516088">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l" fontAlgn="ctr"/>
                      <a:r>
                        <a:rPr lang="ru-RU" sz="1050" b="0" i="0" u="none" strike="noStrike" kern="1200" dirty="0" smtClean="0">
                          <a:solidFill>
                            <a:srgbClr val="000000"/>
                          </a:solidFill>
                          <a:effectLst/>
                          <a:latin typeface="Calibri" panose="020F0502020204030204" pitchFamily="34" charset="0"/>
                          <a:ea typeface="+mn-ea"/>
                          <a:cs typeface="+mn-cs"/>
                        </a:rPr>
                        <a:t>Уровень информированности населения в  средствах массовой  информации</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Показатель муниципальной программы </a:t>
                      </a:r>
                      <a:endParaRPr lang="ru-RU" sz="1050" b="0" i="0" u="none" strike="noStrike" kern="1200" dirty="0" smtClean="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r>
                        <a:rPr lang="ru-RU" sz="1050" u="none" strike="noStrike" kern="1200" baseline="0" smtClean="0">
                          <a:solidFill>
                            <a:schemeClr val="tx1"/>
                          </a:solidFill>
                          <a:effectLst/>
                          <a:latin typeface="+mn-lt"/>
                          <a:ea typeface="+mn-ea"/>
                          <a:cs typeface="+mn-cs"/>
                        </a:rPr>
                        <a:t>Процент</a:t>
                      </a:r>
                      <a:endParaRPr lang="ru-RU" sz="1050" u="none" strike="noStrike" kern="1200" baseline="0" dirty="0">
                        <a:solidFill>
                          <a:schemeClr val="tx1"/>
                        </a:solidFill>
                        <a:effectLst/>
                        <a:latin typeface="+mn-lt"/>
                        <a:ea typeface="+mn-ea"/>
                        <a:cs typeface="+mn-cs"/>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ru-RU" sz="1050" b="0" i="0" u="none" strike="noStrike"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3952" marR="3952" marT="3952" marB="0" anchor="ctr"/>
                </a:tc>
                <a:extLst>
                  <a:ext uri="{0D108BD9-81ED-4DB2-BD59-A6C34878D82A}">
                    <a16:rowId xmlns:a16="http://schemas.microsoft.com/office/drawing/2014/main" val="4002052135"/>
                  </a:ext>
                </a:extLst>
              </a:tr>
              <a:tr h="516088">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2.</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l" fontAlgn="ctr"/>
                      <a:r>
                        <a:rPr lang="ru-RU" sz="1050" b="0" i="0" u="none" strike="noStrike" kern="1200" dirty="0" smtClean="0">
                          <a:solidFill>
                            <a:srgbClr val="000000"/>
                          </a:solidFill>
                          <a:effectLst/>
                          <a:latin typeface="Calibri" panose="020F0502020204030204" pitchFamily="34" charset="0"/>
                          <a:ea typeface="+mn-ea"/>
                          <a:cs typeface="+mn-cs"/>
                        </a:rPr>
                        <a:t>Уровень информированности населения в социальных сетях и мессенджерах</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marL="3952" marR="3952" marT="3952" marB="0" anchor="ctr"/>
                </a:tc>
                <a:tc>
                  <a:txBody>
                    <a:bodyPr/>
                    <a:lstStyle/>
                    <a:p>
                      <a:pPr algn="ctr" fontAlgn="ctr"/>
                      <a:r>
                        <a:rPr lang="ru-RU" sz="1050" u="none" strike="noStrike" kern="1200" baseline="0" dirty="0" smtClean="0">
                          <a:solidFill>
                            <a:schemeClr val="tx1"/>
                          </a:solidFill>
                          <a:effectLst/>
                          <a:latin typeface="+mn-lt"/>
                          <a:ea typeface="+mn-ea"/>
                          <a:cs typeface="+mn-cs"/>
                        </a:rPr>
                        <a:t>Процент</a:t>
                      </a:r>
                      <a:endParaRPr lang="ru-RU" sz="1050" u="none" strike="noStrike" kern="1200" baseline="0" dirty="0">
                        <a:solidFill>
                          <a:schemeClr val="tx1"/>
                        </a:solidFill>
                        <a:effectLst/>
                        <a:latin typeface="+mn-lt"/>
                        <a:ea typeface="+mn-ea"/>
                        <a:cs typeface="+mn-cs"/>
                      </a:endParaRPr>
                    </a:p>
                  </a:txBody>
                  <a:tcPr marL="3952" marR="3952" marT="3952" marB="0" anchor="ctr"/>
                </a:tc>
                <a:tc>
                  <a:txBody>
                    <a:bodyPr/>
                    <a:lstStyle/>
                    <a:p>
                      <a:pPr algn="ctr" fontAlgn="ctr"/>
                      <a:r>
                        <a:rPr lang="ru-RU" sz="1050" b="0" i="0" u="none" strike="noStrike" dirty="0"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ru-RU" sz="1050" b="0" i="0" u="none" strike="noStrike"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3952" marR="3952" marT="3952" marB="0" anchor="ctr"/>
                </a:tc>
                <a:tc>
                  <a:txBody>
                    <a:bodyPr/>
                    <a:lstStyle/>
                    <a:p>
                      <a:pPr algn="ctr" fontAlgn="ctr"/>
                      <a:r>
                        <a:rPr lang="ru-RU" sz="1050" b="0" i="0" u="none" strike="noStrike" dirty="0"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3952" marR="3952" marT="3952" marB="0" anchor="ctr"/>
                </a:tc>
                <a:extLst>
                  <a:ext uri="{0D108BD9-81ED-4DB2-BD59-A6C34878D82A}">
                    <a16:rowId xmlns:a16="http://schemas.microsoft.com/office/drawing/2014/main" val="4273571252"/>
                  </a:ext>
                </a:extLst>
              </a:tr>
              <a:tr h="540463">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3.</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l" fontAlgn="ctr"/>
                      <a:r>
                        <a:rPr lang="ru-RU" sz="1050" b="0" i="0" u="none" strike="noStrike" kern="1200" dirty="0" smtClean="0">
                          <a:solidFill>
                            <a:srgbClr val="000000"/>
                          </a:solidFill>
                          <a:effectLst/>
                          <a:latin typeface="Calibri" panose="020F0502020204030204" pitchFamily="34" charset="0"/>
                          <a:ea typeface="+mn-ea"/>
                          <a:cs typeface="+mn-cs"/>
                        </a:rPr>
                        <a:t>Количество участников мероприятий по укреплению единства российской нации и этнокультурному развитию народов России</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Показатель муниципальной программы </a:t>
                      </a:r>
                      <a:endParaRPr lang="ru-RU" sz="1050" b="0" i="0" u="none" strike="noStrike" kern="1200" dirty="0" smtClean="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Человек</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2 500</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t"/>
                      <a:r>
                        <a:rPr lang="ru-RU" sz="1050" b="0" i="0" u="none" strike="noStrike" kern="1200" smtClean="0">
                          <a:solidFill>
                            <a:srgbClr val="000000"/>
                          </a:solidFill>
                          <a:effectLst/>
                          <a:latin typeface="Calibri" panose="020F0502020204030204" pitchFamily="34" charset="0"/>
                          <a:ea typeface="+mn-ea"/>
                          <a:cs typeface="+mn-cs"/>
                        </a:rPr>
                        <a:t>2 500</a:t>
                      </a:r>
                      <a:endParaRPr lang="ru-RU" sz="1050" b="0" i="0" u="none" strike="noStrike" kern="1200" dirty="0">
                        <a:solidFill>
                          <a:srgbClr val="000000"/>
                        </a:solidFill>
                        <a:effectLst/>
                        <a:latin typeface="Calibri" panose="020F0502020204030204" pitchFamily="34" charset="0"/>
                        <a:ea typeface="+mn-ea"/>
                        <a:cs typeface="+mn-cs"/>
                      </a:endParaRPr>
                    </a:p>
                  </a:txBody>
                  <a:tcPr marL="9525" marR="9525" marT="9525"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3 500</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3 500</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3 500</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3 500</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extLst>
                  <a:ext uri="{0D108BD9-81ED-4DB2-BD59-A6C34878D82A}">
                    <a16:rowId xmlns:a16="http://schemas.microsoft.com/office/drawing/2014/main" val="2571348632"/>
                  </a:ext>
                </a:extLst>
              </a:tr>
              <a:tr h="540463">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l" fontAlgn="ctr"/>
                      <a:r>
                        <a:rPr lang="ru-RU" sz="1050" b="0" i="0" u="none" strike="noStrike" kern="1200" dirty="0" smtClean="0">
                          <a:solidFill>
                            <a:srgbClr val="000000"/>
                          </a:solidFill>
                          <a:effectLst/>
                          <a:latin typeface="Calibri" panose="020F0502020204030204" pitchFamily="34" charset="0"/>
                          <a:ea typeface="+mn-ea"/>
                          <a:cs typeface="+mn-cs"/>
                        </a:rPr>
                        <a:t>Количество участников мероприятий по социально-культурной адаптации и интеграции иностранных граждан в Московской области</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marL="3952" marR="3952" marT="395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Человек</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0</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t"/>
                      <a:r>
                        <a:rPr lang="ru-RU" sz="1050" b="0" i="0" u="none" strike="noStrike" smtClean="0">
                          <a:solidFill>
                            <a:srgbClr val="000000"/>
                          </a:solidFill>
                          <a:effectLst/>
                          <a:latin typeface="Calibri" panose="020F0502020204030204" pitchFamily="34" charset="0"/>
                        </a:rPr>
                        <a:t>0</a:t>
                      </a:r>
                      <a:endParaRPr lang="ru-RU" sz="1050" b="0" i="0" u="none" strike="noStrike" kern="1200" dirty="0">
                        <a:solidFill>
                          <a:srgbClr val="000000"/>
                        </a:solidFill>
                        <a:effectLst/>
                        <a:latin typeface="Calibri" panose="020F0502020204030204" pitchFamily="34" charset="0"/>
                        <a:ea typeface="+mn-ea"/>
                        <a:cs typeface="+mn-cs"/>
                      </a:endParaRPr>
                    </a:p>
                  </a:txBody>
                  <a:tcPr marL="9525" marR="9525" marT="9525" marB="0" anchor="ctr"/>
                </a:tc>
                <a:tc>
                  <a:txBody>
                    <a:bodyPr/>
                    <a:lstStyle/>
                    <a:p>
                      <a:pPr algn="ctr" fontAlgn="ctr"/>
                      <a:r>
                        <a:rPr lang="ru-RU" sz="1050" b="0" i="0" u="none" strike="noStrike" smtClean="0">
                          <a:solidFill>
                            <a:srgbClr val="000000"/>
                          </a:solidFill>
                          <a:effectLst/>
                          <a:latin typeface="Calibri" panose="020F0502020204030204" pitchFamily="34" charset="0"/>
                        </a:rPr>
                        <a:t>0</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0</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0</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r>
                        <a:rPr lang="ru-RU" sz="1050" b="0" i="0" u="none" strike="noStrike" dirty="0" smtClean="0">
                          <a:solidFill>
                            <a:srgbClr val="000000"/>
                          </a:solidFill>
                          <a:effectLst/>
                          <a:latin typeface="Calibri" panose="020F0502020204030204" pitchFamily="34" charset="0"/>
                        </a:rPr>
                        <a:t>0</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extLst>
                  <a:ext uri="{0D108BD9-81ED-4DB2-BD59-A6C34878D82A}">
                    <a16:rowId xmlns:a16="http://schemas.microsoft.com/office/drawing/2014/main" val="346448470"/>
                  </a:ext>
                </a:extLst>
              </a:tr>
            </a:tbl>
          </a:graphicData>
        </a:graphic>
      </p:graphicFrame>
    </p:spTree>
    <p:extLst>
      <p:ext uri="{BB962C8B-B14F-4D97-AF65-F5344CB8AC3E}">
        <p14:creationId xmlns:p14="http://schemas.microsoft.com/office/powerpoint/2010/main" val="81032539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65</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BE447E9B-A199-423A-9C53-43F22E4B09CE}"/>
              </a:ext>
            </a:extLst>
          </p:cNvPr>
          <p:cNvGraphicFramePr>
            <a:graphicFrameLocks noGrp="1"/>
          </p:cNvGraphicFramePr>
          <p:nvPr>
            <p:ph idx="1"/>
            <p:extLst/>
          </p:nvPr>
        </p:nvGraphicFramePr>
        <p:xfrm>
          <a:off x="280657" y="851026"/>
          <a:ext cx="11552224" cy="4886995"/>
        </p:xfrm>
        <a:graphic>
          <a:graphicData uri="http://schemas.openxmlformats.org/drawingml/2006/table">
            <a:tbl>
              <a:tblPr>
                <a:tableStyleId>{5C22544A-7EE6-4342-B048-85BDC9FD1C3A}</a:tableStyleId>
              </a:tblPr>
              <a:tblGrid>
                <a:gridCol w="550630">
                  <a:extLst>
                    <a:ext uri="{9D8B030D-6E8A-4147-A177-3AD203B41FA5}">
                      <a16:colId xmlns:a16="http://schemas.microsoft.com/office/drawing/2014/main" val="2328597583"/>
                    </a:ext>
                  </a:extLst>
                </a:gridCol>
                <a:gridCol w="2984415">
                  <a:extLst>
                    <a:ext uri="{9D8B030D-6E8A-4147-A177-3AD203B41FA5}">
                      <a16:colId xmlns:a16="http://schemas.microsoft.com/office/drawing/2014/main" val="2260677149"/>
                    </a:ext>
                  </a:extLst>
                </a:gridCol>
                <a:gridCol w="1123285">
                  <a:extLst>
                    <a:ext uri="{9D8B030D-6E8A-4147-A177-3AD203B41FA5}">
                      <a16:colId xmlns:a16="http://schemas.microsoft.com/office/drawing/2014/main" val="1168792731"/>
                    </a:ext>
                  </a:extLst>
                </a:gridCol>
                <a:gridCol w="951450">
                  <a:extLst>
                    <a:ext uri="{9D8B030D-6E8A-4147-A177-3AD203B41FA5}">
                      <a16:colId xmlns:a16="http://schemas.microsoft.com/office/drawing/2014/main" val="3491624124"/>
                    </a:ext>
                  </a:extLst>
                </a:gridCol>
                <a:gridCol w="942720">
                  <a:extLst>
                    <a:ext uri="{9D8B030D-6E8A-4147-A177-3AD203B41FA5}">
                      <a16:colId xmlns:a16="http://schemas.microsoft.com/office/drawing/2014/main" val="1187162035"/>
                    </a:ext>
                  </a:extLst>
                </a:gridCol>
                <a:gridCol w="991134">
                  <a:extLst>
                    <a:ext uri="{9D8B030D-6E8A-4147-A177-3AD203B41FA5}">
                      <a16:colId xmlns:a16="http://schemas.microsoft.com/office/drawing/2014/main" val="1722246928"/>
                    </a:ext>
                  </a:extLst>
                </a:gridCol>
                <a:gridCol w="969110">
                  <a:extLst>
                    <a:ext uri="{9D8B030D-6E8A-4147-A177-3AD203B41FA5}">
                      <a16:colId xmlns:a16="http://schemas.microsoft.com/office/drawing/2014/main" val="2308220531"/>
                    </a:ext>
                  </a:extLst>
                </a:gridCol>
                <a:gridCol w="1068223">
                  <a:extLst>
                    <a:ext uri="{9D8B030D-6E8A-4147-A177-3AD203B41FA5}">
                      <a16:colId xmlns:a16="http://schemas.microsoft.com/office/drawing/2014/main" val="2958776191"/>
                    </a:ext>
                  </a:extLst>
                </a:gridCol>
                <a:gridCol w="969110">
                  <a:extLst>
                    <a:ext uri="{9D8B030D-6E8A-4147-A177-3AD203B41FA5}">
                      <a16:colId xmlns:a16="http://schemas.microsoft.com/office/drawing/2014/main" val="3181687445"/>
                    </a:ext>
                  </a:extLst>
                </a:gridCol>
                <a:gridCol w="1002147">
                  <a:extLst>
                    <a:ext uri="{9D8B030D-6E8A-4147-A177-3AD203B41FA5}">
                      <a16:colId xmlns:a16="http://schemas.microsoft.com/office/drawing/2014/main" val="1549368239"/>
                    </a:ext>
                  </a:extLst>
                </a:gridCol>
              </a:tblGrid>
              <a:tr h="410640">
                <a:tc>
                  <a:txBody>
                    <a:bodyPr/>
                    <a:lstStyle/>
                    <a:p>
                      <a:pPr algn="ctr" fontAlgn="ctr"/>
                      <a:r>
                        <a:rPr lang="ru-RU" sz="1050" u="none" strike="noStrike" dirty="0">
                          <a:solidFill>
                            <a:schemeClr val="tx1"/>
                          </a:solidFill>
                          <a:effectLst/>
                        </a:rPr>
                        <a:t>№ п/п</a:t>
                      </a:r>
                      <a:endParaRPr lang="ru-RU" sz="1050" b="0" i="0" u="none" strike="noStrike" dirty="0">
                        <a:solidFill>
                          <a:schemeClr val="tx1"/>
                        </a:solidFill>
                        <a:effectLst/>
                        <a:latin typeface="Arial" panose="020B0604020202020204" pitchFamily="34" charset="0"/>
                      </a:endParaRPr>
                    </a:p>
                  </a:txBody>
                  <a:tcPr marL="6562" marR="6562" marT="6562" marB="0" anchor="ctr"/>
                </a:tc>
                <a:tc>
                  <a:txBody>
                    <a:bodyPr/>
                    <a:lstStyle/>
                    <a:p>
                      <a:pPr algn="ctr" fontAlgn="ctr"/>
                      <a:r>
                        <a:rPr lang="ru-RU" sz="1050" u="none" strike="noStrike">
                          <a:effectLst/>
                        </a:rPr>
                        <a:t>Наименование муниципальной программы/подпрограммы/показателя</a:t>
                      </a:r>
                      <a:endParaRPr lang="ru-RU" sz="1050" b="0" i="0" u="none" strike="noStrike">
                        <a:solidFill>
                          <a:srgbClr val="000000"/>
                        </a:solidFill>
                        <a:effectLst/>
                        <a:latin typeface="Arial" panose="020B0604020202020204" pitchFamily="34" charset="0"/>
                      </a:endParaRPr>
                    </a:p>
                  </a:txBody>
                  <a:tcPr marL="6562" marR="6562" marT="6562" marB="0" anchor="ctr"/>
                </a:tc>
                <a:tc>
                  <a:txBody>
                    <a:bodyPr/>
                    <a:lstStyle/>
                    <a:p>
                      <a:pPr algn="ctr" fontAlgn="ctr"/>
                      <a:r>
                        <a:rPr lang="ru-RU" sz="1050" u="none" strike="noStrike" dirty="0" smtClean="0">
                          <a:effectLst/>
                        </a:rPr>
                        <a:t>Вид </a:t>
                      </a:r>
                      <a:r>
                        <a:rPr lang="ru-RU" sz="1050" u="none" strike="noStrike" dirty="0">
                          <a:effectLst/>
                        </a:rPr>
                        <a:t>показателя</a:t>
                      </a:r>
                      <a:endParaRPr lang="ru-RU" sz="1050" b="0" i="0" u="none" strike="noStrike" dirty="0">
                        <a:solidFill>
                          <a:srgbClr val="000000"/>
                        </a:solidFill>
                        <a:effectLst/>
                        <a:latin typeface="Arial" panose="020B0604020202020204" pitchFamily="34" charset="0"/>
                      </a:endParaRPr>
                    </a:p>
                  </a:txBody>
                  <a:tcPr marL="6562" marR="6562" marT="6562" marB="0" anchor="ctr"/>
                </a:tc>
                <a:tc>
                  <a:txBody>
                    <a:bodyPr/>
                    <a:lstStyle/>
                    <a:p>
                      <a:pPr algn="ctr" fontAlgn="ctr"/>
                      <a:r>
                        <a:rPr lang="ru-RU" sz="1050" u="none" strike="noStrike">
                          <a:effectLst/>
                        </a:rPr>
                        <a:t>Единица измерения</a:t>
                      </a:r>
                      <a:endParaRPr lang="ru-RU" sz="1050" b="0" i="0" u="none" strike="noStrike">
                        <a:solidFill>
                          <a:srgbClr val="000000"/>
                        </a:solidFill>
                        <a:effectLst/>
                        <a:latin typeface="Arial" panose="020B0604020202020204" pitchFamily="34" charset="0"/>
                      </a:endParaRPr>
                    </a:p>
                  </a:txBody>
                  <a:tcPr marL="6562" marR="6562" marT="6562" marB="0" anchor="ctr"/>
                </a:tc>
                <a:tc>
                  <a:txBody>
                    <a:bodyPr/>
                    <a:lstStyle/>
                    <a:p>
                      <a:pPr algn="ctr" fontAlgn="ctr"/>
                      <a:r>
                        <a:rPr lang="ru-RU" sz="1050" u="none" strike="noStrike">
                          <a:effectLst/>
                        </a:rPr>
                        <a:t>Базовое значение</a:t>
                      </a:r>
                      <a:endParaRPr lang="ru-RU" sz="1050" b="0" i="0" u="none" strike="noStrike">
                        <a:solidFill>
                          <a:srgbClr val="000000"/>
                        </a:solidFill>
                        <a:effectLst/>
                        <a:latin typeface="Arial" panose="020B0604020202020204" pitchFamily="34" charset="0"/>
                      </a:endParaRPr>
                    </a:p>
                  </a:txBody>
                  <a:tcPr marL="6181" marR="6181" marT="6181" marB="0" anchor="ctr"/>
                </a:tc>
                <a:tc>
                  <a:txBody>
                    <a:bodyPr/>
                    <a:lstStyle/>
                    <a:p>
                      <a:pPr algn="ctr" fontAlgn="ctr"/>
                      <a:r>
                        <a:rPr lang="ru-RU" sz="1050" u="none" strike="noStrike" dirty="0">
                          <a:effectLst/>
                        </a:rPr>
                        <a:t>Достигнутое </a:t>
                      </a:r>
                      <a:r>
                        <a:rPr lang="ru-RU" sz="1050" u="none" strike="noStrike" dirty="0" smtClean="0">
                          <a:effectLst/>
                        </a:rPr>
                        <a:t>2023 </a:t>
                      </a:r>
                      <a:r>
                        <a:rPr lang="ru-RU" sz="1050" u="none" strike="noStrike" dirty="0">
                          <a:effectLst/>
                        </a:rPr>
                        <a:t>года</a:t>
                      </a:r>
                      <a:endParaRPr lang="ru-RU" sz="1050" b="0" i="0" u="none" strike="noStrike" dirty="0">
                        <a:solidFill>
                          <a:srgbClr val="000000"/>
                        </a:solidFill>
                        <a:effectLst/>
                        <a:latin typeface="Arial" panose="020B0604020202020204" pitchFamily="34" charset="0"/>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1107160890"/>
                  </a:ext>
                </a:extLst>
              </a:tr>
              <a:tr h="410640">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5.</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l" fontAlgn="ctr"/>
                      <a:r>
                        <a:rPr lang="ru-RU" sz="1050" b="0" i="0" u="none" strike="noStrike" kern="1200" dirty="0" smtClean="0">
                          <a:solidFill>
                            <a:srgbClr val="000000"/>
                          </a:solidFill>
                          <a:effectLst/>
                          <a:latin typeface="Calibri" panose="020F0502020204030204" pitchFamily="34" charset="0"/>
                          <a:ea typeface="+mn-ea"/>
                          <a:cs typeface="+mn-cs"/>
                        </a:rPr>
                        <a:t>Доля реализованных проектов инициативного бюджетирования от общего числа заявленных проектов</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Показатель муниципальной программы </a:t>
                      </a:r>
                      <a:endParaRPr lang="ru-RU" sz="1050" b="0" i="0" u="none" strike="noStrike" kern="1200" dirty="0" smtClean="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процентов к общей численности</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extLst>
                  <a:ext uri="{0D108BD9-81ED-4DB2-BD59-A6C34878D82A}">
                    <a16:rowId xmlns:a16="http://schemas.microsoft.com/office/drawing/2014/main" val="18674682"/>
                  </a:ext>
                </a:extLst>
              </a:tr>
              <a:tr h="615959">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6.</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l" fontAlgn="ctr"/>
                      <a:r>
                        <a:rPr lang="ru-RU" sz="1050" b="0" i="0" u="none" strike="noStrike" kern="1200" dirty="0" smtClean="0">
                          <a:solidFill>
                            <a:srgbClr val="000000"/>
                          </a:solidFill>
                          <a:effectLst/>
                          <a:latin typeface="Calibri" panose="020F0502020204030204" pitchFamily="34" charset="0"/>
                          <a:ea typeface="+mn-ea"/>
                          <a:cs typeface="+mn-cs"/>
                        </a:rPr>
                        <a:t>Доля молодежи,  задействованной в  мероприятиях по  вовлечению в творческую  деятельность, от общего числа молодежи в  городском округе  Московской области</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Показатель муниципальной программы </a:t>
                      </a:r>
                      <a:endParaRPr lang="ru-RU" sz="1050" b="0" i="0" u="none" strike="noStrike" kern="1200" dirty="0" smtClean="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Процент</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39</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42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extLst>
                  <a:ext uri="{0D108BD9-81ED-4DB2-BD59-A6C34878D82A}">
                    <a16:rowId xmlns:a16="http://schemas.microsoft.com/office/drawing/2014/main" val="3906658384"/>
                  </a:ext>
                </a:extLst>
              </a:tr>
              <a:tr h="615959">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7.</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Доля молодежи, задействованной в мероприятиях по вовлечению в общественную жизнь, от общего числа молодежи в городском округе Московской области</a:t>
                      </a: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marL="6562" marR="6562" marT="6562"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Процент</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39</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42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extLst>
                  <a:ext uri="{0D108BD9-81ED-4DB2-BD59-A6C34878D82A}">
                    <a16:rowId xmlns:a16="http://schemas.microsoft.com/office/drawing/2014/main" val="10003"/>
                  </a:ext>
                </a:extLst>
              </a:tr>
              <a:tr h="531807">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8.</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l" fontAlgn="ctr"/>
                      <a:r>
                        <a:rPr lang="ru-RU" sz="1050" b="0" i="0" u="none" strike="noStrike" kern="1200" dirty="0" smtClean="0">
                          <a:solidFill>
                            <a:srgbClr val="000000"/>
                          </a:solidFill>
                          <a:effectLst/>
                          <a:latin typeface="Calibri" panose="020F0502020204030204" pitchFamily="34" charset="0"/>
                          <a:ea typeface="+mn-ea"/>
                          <a:cs typeface="+mn-cs"/>
                        </a:rPr>
                        <a:t>2023 Наличие незаконных рекламных конструкций, установленных на территории муниципального образования</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Процент</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extLst>
                  <a:ext uri="{0D108BD9-81ED-4DB2-BD59-A6C34878D82A}">
                    <a16:rowId xmlns:a16="http://schemas.microsoft.com/office/drawing/2014/main" val="3126706980"/>
                  </a:ext>
                </a:extLst>
              </a:tr>
              <a:tr h="421105">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14</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l" fontAlgn="ctr"/>
                      <a:r>
                        <a:rPr lang="ru-RU" sz="1050" b="0" i="0" u="none" strike="noStrike" kern="1200" dirty="0">
                          <a:solidFill>
                            <a:srgbClr val="000000"/>
                          </a:solidFill>
                          <a:effectLst/>
                          <a:latin typeface="Calibri" panose="020F0502020204030204" pitchFamily="34" charset="0"/>
                          <a:ea typeface="+mn-ea"/>
                          <a:cs typeface="+mn-cs"/>
                        </a:rPr>
                        <a:t>Муниципальная программа </a:t>
                      </a:r>
                      <a:r>
                        <a:rPr lang="ru-RU" sz="1050" b="0" i="0" u="none" strike="noStrike" kern="1200" dirty="0" smtClean="0">
                          <a:solidFill>
                            <a:srgbClr val="000000"/>
                          </a:solidFill>
                          <a:effectLst/>
                          <a:latin typeface="Calibri" panose="020F0502020204030204" pitchFamily="34" charset="0"/>
                          <a:ea typeface="+mn-ea"/>
                          <a:cs typeface="+mn-cs"/>
                        </a:rPr>
                        <a:t>«Развитие и функционирование дорожно-транспортного комплекса»</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ctr" fontAlgn="ctr"/>
                      <a:endParaRPr lang="ru-RU" sz="1050" b="0" i="0" u="none" strike="noStrike" kern="120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endParaRPr lang="ru-RU" sz="1050" b="0" i="0" u="none" strike="noStrike" kern="120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extLst>
                  <a:ext uri="{0D108BD9-81ED-4DB2-BD59-A6C34878D82A}">
                    <a16:rowId xmlns:a16="http://schemas.microsoft.com/office/drawing/2014/main" val="4092256592"/>
                  </a:ext>
                </a:extLst>
              </a:tr>
              <a:tr h="1026597">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l" fontAlgn="ctr"/>
                      <a:r>
                        <a:rPr lang="ru-RU" sz="1050" b="0" i="0" u="none" strike="noStrike" kern="1200" dirty="0" smtClean="0">
                          <a:solidFill>
                            <a:srgbClr val="000000"/>
                          </a:solidFill>
                          <a:effectLst/>
                          <a:latin typeface="Calibri" panose="020F0502020204030204" pitchFamily="34" charset="0"/>
                          <a:ea typeface="+mn-ea"/>
                          <a:cs typeface="+mn-cs"/>
                        </a:rPr>
                        <a:t>Обеспечение организации транспортного обслуживания населения на муниципальных маршрутах регулярных перевозок по регулируемым тарифам в границах муниципального образования Московской области, включенных в Перечень маршрутов регулярных перевозок по регулируемым тарифам, на которых отдельным категориям граждан предоставляются меры социальной поддержки, утверждаемый Правительством Московской области</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Процент</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8755376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66</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17C7EB03-5C64-4F3C-8F13-7E0A0BBF6BB4}"/>
              </a:ext>
            </a:extLst>
          </p:cNvPr>
          <p:cNvGraphicFramePr>
            <a:graphicFrameLocks noGrp="1"/>
          </p:cNvGraphicFramePr>
          <p:nvPr>
            <p:ph idx="1"/>
            <p:extLst/>
          </p:nvPr>
        </p:nvGraphicFramePr>
        <p:xfrm>
          <a:off x="307818" y="867127"/>
          <a:ext cx="11461689" cy="5605862"/>
        </p:xfrm>
        <a:graphic>
          <a:graphicData uri="http://schemas.openxmlformats.org/drawingml/2006/table">
            <a:tbl>
              <a:tblPr>
                <a:tableStyleId>{5C22544A-7EE6-4342-B048-85BDC9FD1C3A}</a:tableStyleId>
              </a:tblPr>
              <a:tblGrid>
                <a:gridCol w="546315">
                  <a:extLst>
                    <a:ext uri="{9D8B030D-6E8A-4147-A177-3AD203B41FA5}">
                      <a16:colId xmlns:a16="http://schemas.microsoft.com/office/drawing/2014/main" val="2418663963"/>
                    </a:ext>
                  </a:extLst>
                </a:gridCol>
                <a:gridCol w="2961027">
                  <a:extLst>
                    <a:ext uri="{9D8B030D-6E8A-4147-A177-3AD203B41FA5}">
                      <a16:colId xmlns:a16="http://schemas.microsoft.com/office/drawing/2014/main" val="226521530"/>
                    </a:ext>
                  </a:extLst>
                </a:gridCol>
                <a:gridCol w="1114482">
                  <a:extLst>
                    <a:ext uri="{9D8B030D-6E8A-4147-A177-3AD203B41FA5}">
                      <a16:colId xmlns:a16="http://schemas.microsoft.com/office/drawing/2014/main" val="3112572790"/>
                    </a:ext>
                  </a:extLst>
                </a:gridCol>
                <a:gridCol w="939663">
                  <a:extLst>
                    <a:ext uri="{9D8B030D-6E8A-4147-A177-3AD203B41FA5}">
                      <a16:colId xmlns:a16="http://schemas.microsoft.com/office/drawing/2014/main" val="2342029125"/>
                    </a:ext>
                  </a:extLst>
                </a:gridCol>
                <a:gridCol w="939663">
                  <a:extLst>
                    <a:ext uri="{9D8B030D-6E8A-4147-A177-3AD203B41FA5}">
                      <a16:colId xmlns:a16="http://schemas.microsoft.com/office/drawing/2014/main" val="2401358849"/>
                    </a:ext>
                  </a:extLst>
                </a:gridCol>
                <a:gridCol w="983367">
                  <a:extLst>
                    <a:ext uri="{9D8B030D-6E8A-4147-A177-3AD203B41FA5}">
                      <a16:colId xmlns:a16="http://schemas.microsoft.com/office/drawing/2014/main" val="3630323590"/>
                    </a:ext>
                  </a:extLst>
                </a:gridCol>
                <a:gridCol w="961514">
                  <a:extLst>
                    <a:ext uri="{9D8B030D-6E8A-4147-A177-3AD203B41FA5}">
                      <a16:colId xmlns:a16="http://schemas.microsoft.com/office/drawing/2014/main" val="3579153101"/>
                    </a:ext>
                  </a:extLst>
                </a:gridCol>
                <a:gridCol w="1059851">
                  <a:extLst>
                    <a:ext uri="{9D8B030D-6E8A-4147-A177-3AD203B41FA5}">
                      <a16:colId xmlns:a16="http://schemas.microsoft.com/office/drawing/2014/main" val="3802733584"/>
                    </a:ext>
                  </a:extLst>
                </a:gridCol>
                <a:gridCol w="961514">
                  <a:extLst>
                    <a:ext uri="{9D8B030D-6E8A-4147-A177-3AD203B41FA5}">
                      <a16:colId xmlns:a16="http://schemas.microsoft.com/office/drawing/2014/main" val="1524333560"/>
                    </a:ext>
                  </a:extLst>
                </a:gridCol>
                <a:gridCol w="994293">
                  <a:extLst>
                    <a:ext uri="{9D8B030D-6E8A-4147-A177-3AD203B41FA5}">
                      <a16:colId xmlns:a16="http://schemas.microsoft.com/office/drawing/2014/main" val="881488776"/>
                    </a:ext>
                  </a:extLst>
                </a:gridCol>
              </a:tblGrid>
              <a:tr h="275716">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п/п</a:t>
                      </a:r>
                    </a:p>
                  </a:txBody>
                  <a:tcPr marL="5346" marR="5346" marT="5346"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Наименование муниципальной программы/подпрограммы/показателя</a:t>
                      </a: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Вид </a:t>
                      </a:r>
                      <a:r>
                        <a:rPr lang="ru-RU" sz="1050" b="0" i="0" u="none" strike="noStrike" kern="1200" dirty="0">
                          <a:solidFill>
                            <a:srgbClr val="000000"/>
                          </a:solidFill>
                          <a:effectLst/>
                          <a:latin typeface="Calibri" panose="020F0502020204030204" pitchFamily="34" charset="0"/>
                          <a:ea typeface="+mn-ea"/>
                          <a:cs typeface="+mn-cs"/>
                        </a:rPr>
                        <a:t>показателя</a:t>
                      </a:r>
                    </a:p>
                  </a:txBody>
                  <a:tcPr marL="5346" marR="5346" marT="5346"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Единица измерения</a:t>
                      </a:r>
                    </a:p>
                  </a:txBody>
                  <a:tcPr marL="5346" marR="5346" marT="5346"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Базовое значение</a:t>
                      </a:r>
                    </a:p>
                  </a:txBody>
                  <a:tcPr marL="6181" marR="6181" marT="6181"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Достигнутое </a:t>
                      </a:r>
                      <a:r>
                        <a:rPr lang="ru-RU" sz="1050" b="0" i="0" u="none" strike="noStrike" kern="1200" dirty="0" smtClean="0">
                          <a:solidFill>
                            <a:srgbClr val="000000"/>
                          </a:solidFill>
                          <a:effectLst/>
                          <a:latin typeface="Calibri" panose="020F0502020204030204" pitchFamily="34" charset="0"/>
                          <a:ea typeface="+mn-ea"/>
                          <a:cs typeface="+mn-cs"/>
                        </a:rPr>
                        <a:t>2023 </a:t>
                      </a:r>
                      <a:r>
                        <a:rPr lang="ru-RU" sz="1050" b="0" i="0" u="none" strike="noStrike" kern="1200" dirty="0">
                          <a:solidFill>
                            <a:srgbClr val="000000"/>
                          </a:solidFill>
                          <a:effectLst/>
                          <a:latin typeface="Calibri" panose="020F0502020204030204" pitchFamily="34" charset="0"/>
                          <a:ea typeface="+mn-ea"/>
                          <a:cs typeface="+mn-cs"/>
                        </a:rPr>
                        <a:t>года</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1871487314"/>
                  </a:ext>
                </a:extLst>
              </a:tr>
              <a:tr h="275716">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2.</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fontAlgn="ctr"/>
                      <a:r>
                        <a:rPr lang="ru-RU" sz="1050" b="0" i="0" u="none" strike="noStrike" kern="1200" dirty="0" smtClean="0">
                          <a:solidFill>
                            <a:srgbClr val="000000"/>
                          </a:solidFill>
                          <a:effectLst/>
                          <a:latin typeface="Calibri" panose="020F0502020204030204" pitchFamily="34" charset="0"/>
                          <a:ea typeface="+mn-ea"/>
                          <a:cs typeface="+mn-cs"/>
                        </a:rPr>
                        <a:t>Количество погибших в дорожно-транспортных происшествиях, человек на 100 тысяч населения</a:t>
                      </a:r>
                      <a:endParaRPr lang="ru-RU" sz="105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единиц на 100000 человек</a:t>
                      </a:r>
                    </a:p>
                  </a:txBody>
                  <a:tcPr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1,95</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10,53</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10,53</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10,53</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10,53</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10,53</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extLst>
                  <a:ext uri="{0D108BD9-81ED-4DB2-BD59-A6C34878D82A}">
                    <a16:rowId xmlns:a16="http://schemas.microsoft.com/office/drawing/2014/main" val="244864936"/>
                  </a:ext>
                </a:extLst>
              </a:tr>
              <a:tr h="275716">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3.</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l" fontAlgn="ctr"/>
                      <a:r>
                        <a:rPr lang="ru-RU" sz="1050" b="0" i="0" u="none" strike="noStrike" kern="1200" dirty="0" smtClean="0">
                          <a:solidFill>
                            <a:srgbClr val="000000"/>
                          </a:solidFill>
                          <a:effectLst/>
                          <a:latin typeface="Calibri" panose="020F0502020204030204" pitchFamily="34" charset="0"/>
                          <a:ea typeface="+mn-ea"/>
                          <a:cs typeface="+mn-cs"/>
                        </a:rPr>
                        <a:t>Количество объектов, на которых реализуются мероприятия по обеспечению транспортной безопасности</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единиц</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extLst>
                  <a:ext uri="{0D108BD9-81ED-4DB2-BD59-A6C34878D82A}">
                    <a16:rowId xmlns:a16="http://schemas.microsoft.com/office/drawing/2014/main" val="2638376347"/>
                  </a:ext>
                </a:extLst>
              </a:tr>
              <a:tr h="546903">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l" fontAlgn="ctr"/>
                      <a:r>
                        <a:rPr lang="ru-RU" sz="1050" b="0" i="0" u="none" strike="noStrike" kern="1200" dirty="0" smtClean="0">
                          <a:solidFill>
                            <a:srgbClr val="000000"/>
                          </a:solidFill>
                          <a:effectLst/>
                          <a:latin typeface="Calibri" panose="020F0502020204030204" pitchFamily="34" charset="0"/>
                          <a:ea typeface="+mn-ea"/>
                          <a:cs typeface="+mn-cs"/>
                        </a:rPr>
                        <a:t>Доля автомобильных дорог местного значения, соответствующих нормативным требованиям</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marL="5346" marR="5346" marT="5346"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Процент</a:t>
                      </a: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90</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98,35</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98,35</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98,35</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98,35</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98,35</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extLst>
                  <a:ext uri="{0D108BD9-81ED-4DB2-BD59-A6C34878D82A}">
                    <a16:rowId xmlns:a16="http://schemas.microsoft.com/office/drawing/2014/main" val="2012519713"/>
                  </a:ext>
                </a:extLst>
              </a:tr>
              <a:tr h="411309">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15</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l" fontAlgn="ctr"/>
                      <a:r>
                        <a:rPr lang="ru-RU" sz="1050" b="0" i="0" u="none" strike="noStrike" kern="1200" dirty="0">
                          <a:solidFill>
                            <a:srgbClr val="000000"/>
                          </a:solidFill>
                          <a:effectLst/>
                          <a:latin typeface="Calibri" panose="020F0502020204030204" pitchFamily="34" charset="0"/>
                          <a:ea typeface="+mn-ea"/>
                          <a:cs typeface="+mn-cs"/>
                        </a:rPr>
                        <a:t>Муниципальная программа </a:t>
                      </a:r>
                      <a:r>
                        <a:rPr lang="ru-RU" sz="1050" b="0" i="0" u="none" strike="noStrike" kern="1200" dirty="0" smtClean="0">
                          <a:solidFill>
                            <a:srgbClr val="000000"/>
                          </a:solidFill>
                          <a:effectLst/>
                          <a:latin typeface="Calibri" panose="020F0502020204030204" pitchFamily="34" charset="0"/>
                          <a:ea typeface="+mn-ea"/>
                          <a:cs typeface="+mn-cs"/>
                        </a:rPr>
                        <a:t>«Цифровое муниципальное образование»</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endParaRPr lang="ru-RU" sz="1050" b="0" i="0" u="none" strike="noStrike" kern="1200">
                        <a:solidFill>
                          <a:srgbClr val="000000"/>
                        </a:solidFill>
                        <a:effectLst/>
                        <a:latin typeface="Calibri" panose="020F0502020204030204" pitchFamily="34" charset="0"/>
                        <a:ea typeface="+mn-ea"/>
                        <a:cs typeface="+mn-cs"/>
                      </a:endParaRPr>
                    </a:p>
                  </a:txBody>
                  <a:tcPr marL="5346" marR="5346" marT="5346" marB="0" anchor="ctr"/>
                </a:tc>
                <a:tc>
                  <a:txBody>
                    <a:bodyPr/>
                    <a:lstStyle/>
                    <a:p>
                      <a:pPr marL="0" algn="ctr" defTabSz="914400" rtl="0" eaLnBrk="1" fontAlgn="ctr" latinLnBrk="0" hangingPunct="1"/>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endParaRPr lang="ru-RU" sz="1050" b="0" i="0" u="none" strike="noStrike" kern="120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endParaRPr lang="ru-RU" sz="1050" b="0" i="0" u="none" strike="noStrike" kern="120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endParaRPr lang="ru-RU" sz="1050" b="0" i="0" u="none" strike="noStrike" kern="1200">
                        <a:solidFill>
                          <a:srgbClr val="000000"/>
                        </a:solidFill>
                        <a:effectLst/>
                        <a:latin typeface="Calibri" panose="020F0502020204030204" pitchFamily="34" charset="0"/>
                        <a:ea typeface="+mn-ea"/>
                        <a:cs typeface="+mn-cs"/>
                      </a:endParaRPr>
                    </a:p>
                  </a:txBody>
                  <a:tcPr marL="5346" marR="5346" marT="5346" marB="0" anchor="ctr"/>
                </a:tc>
                <a:extLst>
                  <a:ext uri="{0D108BD9-81ED-4DB2-BD59-A6C34878D82A}">
                    <a16:rowId xmlns:a16="http://schemas.microsoft.com/office/drawing/2014/main" val="3885586825"/>
                  </a:ext>
                </a:extLst>
              </a:tr>
              <a:tr h="749542">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fontAlgn="ctr"/>
                      <a:r>
                        <a:rPr lang="ru-RU" sz="1050" b="0" i="0" u="none" strike="noStrike" kern="1200" dirty="0" smtClean="0">
                          <a:solidFill>
                            <a:schemeClr val="tx1"/>
                          </a:solidFill>
                          <a:effectLst/>
                          <a:latin typeface="Calibri" panose="020F0502020204030204" pitchFamily="34" charset="0"/>
                          <a:ea typeface="+mn-ea"/>
                          <a:cs typeface="+mn-cs"/>
                        </a:rPr>
                        <a:t>2024 </a:t>
                      </a:r>
                      <a:r>
                        <a:rPr lang="ru-RU" sz="1050" b="0" i="0" u="none" strike="noStrike" kern="1200" dirty="0">
                          <a:solidFill>
                            <a:schemeClr val="tx1"/>
                          </a:solidFill>
                          <a:effectLst/>
                          <a:latin typeface="Calibri" panose="020F0502020204030204" pitchFamily="34" charset="0"/>
                          <a:ea typeface="+mn-ea"/>
                          <a:cs typeface="+mn-cs"/>
                        </a:rPr>
                        <a:t>Образовательные организации обеспечены материально-технической базой для внедрения цифровой образовательной среды</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Целевые показатели (Региональный проект)</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Единица</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1</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1</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1</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0</a:t>
                      </a:r>
                    </a:p>
                  </a:txBody>
                  <a:tcPr anchor="ctr"/>
                </a:tc>
                <a:extLst>
                  <a:ext uri="{0D108BD9-81ED-4DB2-BD59-A6C34878D82A}">
                    <a16:rowId xmlns:a16="http://schemas.microsoft.com/office/drawing/2014/main" val="1115410172"/>
                  </a:ext>
                </a:extLst>
              </a:tr>
              <a:tr h="411309">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2.</a:t>
                      </a:r>
                      <a:endParaRPr lang="ru-RU" sz="1050" b="0" i="0" u="none" strike="noStrike" kern="1200" dirty="0">
                        <a:solidFill>
                          <a:schemeClr val="tx1"/>
                        </a:solidFill>
                        <a:effectLst/>
                        <a:latin typeface="Calibri" panose="020F0502020204030204" pitchFamily="34" charset="0"/>
                        <a:ea typeface="+mn-ea"/>
                        <a:cs typeface="+mn-cs"/>
                      </a:endParaRPr>
                    </a:p>
                  </a:txBody>
                  <a:tcPr marL="5346" marR="5346" marT="5346" marB="0" anchor="ctr"/>
                </a:tc>
                <a:tc>
                  <a:txBody>
                    <a:bodyPr/>
                    <a:lstStyle/>
                    <a:p>
                      <a:pPr fontAlgn="ctr"/>
                      <a:r>
                        <a:rPr lang="ru-RU" sz="1050" b="0" i="0" u="none" strike="noStrike" kern="1200" dirty="0" smtClean="0">
                          <a:solidFill>
                            <a:schemeClr val="tx1"/>
                          </a:solidFill>
                          <a:effectLst/>
                          <a:latin typeface="Calibri" panose="020F0502020204030204" pitchFamily="34" charset="0"/>
                          <a:ea typeface="+mn-ea"/>
                          <a:cs typeface="+mn-cs"/>
                        </a:rPr>
                        <a:t>2024 </a:t>
                      </a:r>
                      <a:r>
                        <a:rPr lang="ru-RU" sz="1050" b="0" i="0" u="none" strike="noStrike" kern="1200" dirty="0">
                          <a:solidFill>
                            <a:schemeClr val="tx1"/>
                          </a:solidFill>
                          <a:effectLst/>
                          <a:latin typeface="Calibri" panose="020F0502020204030204" pitchFamily="34" charset="0"/>
                          <a:ea typeface="+mn-ea"/>
                          <a:cs typeface="+mn-cs"/>
                        </a:rPr>
                        <a:t>Доля обращений за получением муниципальных (государственных)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Целевые показатели (Региональный проект)</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95,6</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95,7</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95,7</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95,8</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96</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96,2</a:t>
                      </a:r>
                    </a:p>
                  </a:txBody>
                  <a:tcPr anchor="ctr"/>
                </a:tc>
                <a:extLst>
                  <a:ext uri="{0D108BD9-81ED-4DB2-BD59-A6C34878D82A}">
                    <a16:rowId xmlns:a16="http://schemas.microsoft.com/office/drawing/2014/main" val="393567503"/>
                  </a:ext>
                </a:extLst>
              </a:tr>
              <a:tr h="411309">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3.</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2024 Уровень удовлетворенности граждан качеством предоставления государственных и муниципальных услуг в МФЦ</a:t>
                      </a:r>
                    </a:p>
                  </a:txBody>
                  <a:tcPr anchor="ctr"/>
                </a:tc>
                <a:tc>
                  <a:txBody>
                    <a:bodyPr/>
                    <a:lstStyle/>
                    <a:p>
                      <a:pPr fontAlgn="ctr"/>
                      <a:r>
                        <a:rPr lang="ru-RU" sz="1050" b="0" i="0" u="none" strike="noStrike" kern="1200">
                          <a:solidFill>
                            <a:schemeClr val="tx1"/>
                          </a:solidFill>
                          <a:effectLst/>
                          <a:latin typeface="Calibri" panose="020F0502020204030204" pitchFamily="34" charset="0"/>
                          <a:ea typeface="+mn-ea"/>
                          <a:cs typeface="+mn-cs"/>
                        </a:rPr>
                        <a:t>Целевые показатели (Отраслевой)</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95,53</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97,42</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97,44</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97,46</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97,48</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97,50</a:t>
                      </a:r>
                    </a:p>
                  </a:txBody>
                  <a:tcPr anchor="ctr"/>
                </a:tc>
                <a:extLst>
                  <a:ext uri="{0D108BD9-81ED-4DB2-BD59-A6C34878D82A}">
                    <a16:rowId xmlns:a16="http://schemas.microsoft.com/office/drawing/2014/main" val="2699484281"/>
                  </a:ext>
                </a:extLst>
              </a:tr>
              <a:tr h="411309">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fontAlgn="ctr"/>
                      <a:r>
                        <a:rPr lang="ru-RU" sz="1050" b="0" i="0" u="none" strike="noStrike" kern="1200" dirty="0" smtClean="0">
                          <a:solidFill>
                            <a:schemeClr val="tx1"/>
                          </a:solidFill>
                          <a:effectLst/>
                          <a:latin typeface="Calibri" panose="020F0502020204030204" pitchFamily="34" charset="0"/>
                          <a:ea typeface="+mn-ea"/>
                          <a:cs typeface="+mn-cs"/>
                        </a:rPr>
                        <a:t>2024 </a:t>
                      </a:r>
                      <a:r>
                        <a:rPr lang="ru-RU" sz="1050" b="0" i="0" u="none" strike="noStrike" kern="1200" dirty="0">
                          <a:solidFill>
                            <a:schemeClr val="tx1"/>
                          </a:solidFill>
                          <a:effectLst/>
                          <a:latin typeface="Calibri" panose="020F0502020204030204" pitchFamily="34" charset="0"/>
                          <a:ea typeface="+mn-ea"/>
                          <a:cs typeface="+mn-cs"/>
                        </a:rPr>
                        <a:t>Доля юридически значимого электронного документооборота в органах местного самоуправления и подведомственных им учреждениях в Московской области</a:t>
                      </a:r>
                    </a:p>
                  </a:txBody>
                  <a:tcPr anchor="ctr"/>
                </a:tc>
                <a:tc>
                  <a:txBody>
                    <a:bodyPr/>
                    <a:lstStyle/>
                    <a:p>
                      <a:pPr fontAlgn="ctr"/>
                      <a:r>
                        <a:rPr lang="ru-RU" sz="1050" b="0" i="0" u="none" strike="noStrike" kern="1200">
                          <a:solidFill>
                            <a:schemeClr val="tx1"/>
                          </a:solidFill>
                          <a:effectLst/>
                          <a:latin typeface="Calibri" panose="020F0502020204030204" pitchFamily="34" charset="0"/>
                          <a:ea typeface="+mn-ea"/>
                          <a:cs typeface="+mn-cs"/>
                        </a:rPr>
                        <a:t>Целевые показатели (Указ Президента РФ)</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93</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93</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93</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95</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97</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99</a:t>
                      </a:r>
                    </a:p>
                  </a:txBody>
                  <a:tcPr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6141458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67</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7CE260B6-0AC8-48C8-83E1-2B7FF4042629}"/>
              </a:ext>
            </a:extLst>
          </p:cNvPr>
          <p:cNvGraphicFramePr>
            <a:graphicFrameLocks noGrp="1"/>
          </p:cNvGraphicFramePr>
          <p:nvPr>
            <p:ph idx="1"/>
            <p:extLst/>
          </p:nvPr>
        </p:nvGraphicFramePr>
        <p:xfrm>
          <a:off x="289712" y="999649"/>
          <a:ext cx="11443579" cy="5675842"/>
        </p:xfrm>
        <a:graphic>
          <a:graphicData uri="http://schemas.openxmlformats.org/drawingml/2006/table">
            <a:tbl>
              <a:tblPr>
                <a:tableStyleId>{5C22544A-7EE6-4342-B048-85BDC9FD1C3A}</a:tableStyleId>
              </a:tblPr>
              <a:tblGrid>
                <a:gridCol w="545451">
                  <a:extLst>
                    <a:ext uri="{9D8B030D-6E8A-4147-A177-3AD203B41FA5}">
                      <a16:colId xmlns:a16="http://schemas.microsoft.com/office/drawing/2014/main" val="3054606468"/>
                    </a:ext>
                  </a:extLst>
                </a:gridCol>
                <a:gridCol w="3438074">
                  <a:extLst>
                    <a:ext uri="{9D8B030D-6E8A-4147-A177-3AD203B41FA5}">
                      <a16:colId xmlns:a16="http://schemas.microsoft.com/office/drawing/2014/main" val="289384207"/>
                    </a:ext>
                  </a:extLst>
                </a:gridCol>
                <a:gridCol w="1131683">
                  <a:extLst>
                    <a:ext uri="{9D8B030D-6E8A-4147-A177-3AD203B41FA5}">
                      <a16:colId xmlns:a16="http://schemas.microsoft.com/office/drawing/2014/main" val="938674211"/>
                    </a:ext>
                  </a:extLst>
                </a:gridCol>
                <a:gridCol w="731185">
                  <a:extLst>
                    <a:ext uri="{9D8B030D-6E8A-4147-A177-3AD203B41FA5}">
                      <a16:colId xmlns:a16="http://schemas.microsoft.com/office/drawing/2014/main" val="2571162253"/>
                    </a:ext>
                  </a:extLst>
                </a:gridCol>
                <a:gridCol w="644484">
                  <a:extLst>
                    <a:ext uri="{9D8B030D-6E8A-4147-A177-3AD203B41FA5}">
                      <a16:colId xmlns:a16="http://schemas.microsoft.com/office/drawing/2014/main" val="1310296353"/>
                    </a:ext>
                  </a:extLst>
                </a:gridCol>
                <a:gridCol w="981813">
                  <a:extLst>
                    <a:ext uri="{9D8B030D-6E8A-4147-A177-3AD203B41FA5}">
                      <a16:colId xmlns:a16="http://schemas.microsoft.com/office/drawing/2014/main" val="1303468196"/>
                    </a:ext>
                  </a:extLst>
                </a:gridCol>
                <a:gridCol w="959995">
                  <a:extLst>
                    <a:ext uri="{9D8B030D-6E8A-4147-A177-3AD203B41FA5}">
                      <a16:colId xmlns:a16="http://schemas.microsoft.com/office/drawing/2014/main" val="3042368692"/>
                    </a:ext>
                  </a:extLst>
                </a:gridCol>
                <a:gridCol w="1058177">
                  <a:extLst>
                    <a:ext uri="{9D8B030D-6E8A-4147-A177-3AD203B41FA5}">
                      <a16:colId xmlns:a16="http://schemas.microsoft.com/office/drawing/2014/main" val="924486237"/>
                    </a:ext>
                  </a:extLst>
                </a:gridCol>
                <a:gridCol w="959995">
                  <a:extLst>
                    <a:ext uri="{9D8B030D-6E8A-4147-A177-3AD203B41FA5}">
                      <a16:colId xmlns:a16="http://schemas.microsoft.com/office/drawing/2014/main" val="2915610932"/>
                    </a:ext>
                  </a:extLst>
                </a:gridCol>
                <a:gridCol w="992722">
                  <a:extLst>
                    <a:ext uri="{9D8B030D-6E8A-4147-A177-3AD203B41FA5}">
                      <a16:colId xmlns:a16="http://schemas.microsoft.com/office/drawing/2014/main" val="1919861385"/>
                    </a:ext>
                  </a:extLst>
                </a:gridCol>
              </a:tblGrid>
              <a:tr h="274692">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 п/п</a:t>
                      </a:r>
                    </a:p>
                  </a:txBody>
                  <a:tcPr marL="4300" marR="4300" marT="4300" marB="0"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Наименование муниципальной программы/подпрограммы/показателя</a:t>
                      </a: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Вид </a:t>
                      </a:r>
                      <a:r>
                        <a:rPr lang="ru-RU" sz="1050" b="0" i="0" u="none" strike="noStrike" kern="1200" dirty="0">
                          <a:solidFill>
                            <a:schemeClr val="tx1"/>
                          </a:solidFill>
                          <a:effectLst/>
                          <a:latin typeface="Calibri" panose="020F0502020204030204" pitchFamily="34" charset="0"/>
                          <a:ea typeface="+mn-ea"/>
                          <a:cs typeface="+mn-cs"/>
                        </a:rPr>
                        <a:t>показателя</a:t>
                      </a:r>
                    </a:p>
                  </a:txBody>
                  <a:tcPr marL="4300" marR="4300" marT="4300" marB="0"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Единица измерения</a:t>
                      </a:r>
                    </a:p>
                  </a:txBody>
                  <a:tcPr marL="4300" marR="4300" marT="4300" marB="0"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Базовое значение</a:t>
                      </a:r>
                    </a:p>
                  </a:txBody>
                  <a:tcPr marL="4300" marR="4300" marT="4300" marB="0"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Достигнутое </a:t>
                      </a:r>
                      <a:r>
                        <a:rPr lang="ru-RU" sz="1050" b="0" i="0" u="none" strike="noStrike" kern="1200" dirty="0" smtClean="0">
                          <a:solidFill>
                            <a:schemeClr val="tx1"/>
                          </a:solidFill>
                          <a:effectLst/>
                          <a:latin typeface="Calibri" panose="020F0502020204030204" pitchFamily="34" charset="0"/>
                          <a:ea typeface="+mn-ea"/>
                          <a:cs typeface="+mn-cs"/>
                        </a:rPr>
                        <a:t>2023 </a:t>
                      </a:r>
                      <a:r>
                        <a:rPr lang="ru-RU" sz="1050" b="0" i="0" u="none" strike="noStrike" kern="1200" dirty="0">
                          <a:solidFill>
                            <a:schemeClr val="tx1"/>
                          </a:solidFill>
                          <a:effectLst/>
                          <a:latin typeface="Calibri" panose="020F0502020204030204" pitchFamily="34" charset="0"/>
                          <a:ea typeface="+mn-ea"/>
                          <a:cs typeface="+mn-cs"/>
                        </a:rPr>
                        <a:t>года</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3809809769"/>
                  </a:ext>
                </a:extLst>
              </a:tr>
              <a:tr h="406617">
                <a:tc>
                  <a:txBody>
                    <a:bodyPr/>
                    <a:lstStyle/>
                    <a:p>
                      <a:pPr algn="ctr" fontAlgn="ctr"/>
                      <a:r>
                        <a:rPr lang="ru-RU" sz="900" b="1" i="0" u="none" strike="noStrike" dirty="0" smtClean="0">
                          <a:solidFill>
                            <a:schemeClr val="tx1"/>
                          </a:solidFill>
                          <a:effectLst/>
                          <a:latin typeface="Arial" panose="020B0604020202020204" pitchFamily="34" charset="0"/>
                        </a:rPr>
                        <a:t>5.</a:t>
                      </a:r>
                      <a:endParaRPr lang="ru-RU" sz="900" b="1" i="0" u="none" strike="noStrike" dirty="0">
                        <a:solidFill>
                          <a:schemeClr val="tx1"/>
                        </a:solidFill>
                        <a:effectLst/>
                        <a:latin typeface="Arial" panose="020B0604020202020204" pitchFamily="34" charset="0"/>
                      </a:endParaRPr>
                    </a:p>
                  </a:txBody>
                  <a:tcPr marL="4300" marR="4300" marT="4300" marB="0"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2024 Доля муниципальных (государственных) услуг, предоставленных без нарушения регламентного срока при оказании услуг в электронном виде на региональном портале государственных услуг</a:t>
                      </a:r>
                    </a:p>
                  </a:txBody>
                  <a:tcPr anchor="ctr"/>
                </a:tc>
                <a:tc>
                  <a:txBody>
                    <a:bodyPr/>
                    <a:lstStyle/>
                    <a:p>
                      <a:pPr fontAlgn="ctr"/>
                      <a:r>
                        <a:rPr lang="ru-RU" sz="1050" b="0" i="0" u="none" strike="noStrike" kern="1200">
                          <a:solidFill>
                            <a:schemeClr val="tx1"/>
                          </a:solidFill>
                          <a:effectLst/>
                          <a:latin typeface="Calibri" panose="020F0502020204030204" pitchFamily="34" charset="0"/>
                          <a:ea typeface="+mn-ea"/>
                          <a:cs typeface="+mn-cs"/>
                        </a:rPr>
                        <a:t>Целевые показатели (Указ Президента РФ)</a:t>
                      </a:r>
                    </a:p>
                  </a:txBody>
                  <a:tcPr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98</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98</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98</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98</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98</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98</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extLst>
                  <a:ext uri="{0D108BD9-81ED-4DB2-BD59-A6C34878D82A}">
                    <a16:rowId xmlns:a16="http://schemas.microsoft.com/office/drawing/2014/main" val="2844329475"/>
                  </a:ext>
                </a:extLst>
              </a:tr>
              <a:tr h="449641">
                <a:tc>
                  <a:txBody>
                    <a:bodyPr/>
                    <a:lstStyle/>
                    <a:p>
                      <a:pPr algn="ctr" fontAlgn="ctr"/>
                      <a:r>
                        <a:rPr lang="ru-RU" sz="900" b="0" i="0" u="none" strike="noStrike" dirty="0" smtClean="0">
                          <a:solidFill>
                            <a:schemeClr val="tx1"/>
                          </a:solidFill>
                          <a:effectLst/>
                          <a:latin typeface="Arial" panose="020B0604020202020204" pitchFamily="34" charset="0"/>
                        </a:rPr>
                        <a:t>6.</a:t>
                      </a:r>
                      <a:endParaRPr lang="ru-RU" sz="900" b="0" i="0" u="none" strike="noStrike" dirty="0">
                        <a:solidFill>
                          <a:schemeClr val="tx1"/>
                        </a:solidFill>
                        <a:effectLst/>
                        <a:latin typeface="Arial" panose="020B0604020202020204" pitchFamily="34" charset="0"/>
                      </a:endParaRPr>
                    </a:p>
                  </a:txBody>
                  <a:tcPr marL="4300" marR="4300" marT="4300" marB="0"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2024 Доля рабочих мест, обеспеченных необходимым компьютерным оборудованием и услугами связи в соответствии с требованиями нормативных правовых актов Московской области</a:t>
                      </a:r>
                    </a:p>
                  </a:txBody>
                  <a:tcPr anchor="ctr"/>
                </a:tc>
                <a:tc>
                  <a:txBody>
                    <a:bodyPr/>
                    <a:lstStyle/>
                    <a:p>
                      <a:pPr fontAlgn="ctr"/>
                      <a:r>
                        <a:rPr lang="ru-RU" sz="1050" b="0" i="0" u="none" strike="noStrike" kern="1200">
                          <a:solidFill>
                            <a:schemeClr val="tx1"/>
                          </a:solidFill>
                          <a:effectLst/>
                          <a:latin typeface="Calibri" panose="020F0502020204030204" pitchFamily="34" charset="0"/>
                          <a:ea typeface="+mn-ea"/>
                          <a:cs typeface="+mn-cs"/>
                        </a:rPr>
                        <a:t>Целевые показатели (Отраслевой)</a:t>
                      </a:r>
                    </a:p>
                  </a:txBody>
                  <a:tcPr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extLst>
                  <a:ext uri="{0D108BD9-81ED-4DB2-BD59-A6C34878D82A}">
                    <a16:rowId xmlns:a16="http://schemas.microsoft.com/office/drawing/2014/main" val="3991335689"/>
                  </a:ext>
                </a:extLst>
              </a:tr>
              <a:tr h="272480">
                <a:tc>
                  <a:txBody>
                    <a:bodyPr/>
                    <a:lstStyle/>
                    <a:p>
                      <a:pPr algn="ctr" fontAlgn="ctr"/>
                      <a:r>
                        <a:rPr lang="ru-RU" sz="900" u="none" strike="noStrike" kern="1200" dirty="0" smtClean="0">
                          <a:solidFill>
                            <a:schemeClr val="tx1"/>
                          </a:solidFill>
                          <a:effectLst/>
                          <a:latin typeface="+mn-lt"/>
                          <a:ea typeface="+mn-ea"/>
                          <a:cs typeface="+mn-cs"/>
                        </a:rPr>
                        <a:t>7.</a:t>
                      </a:r>
                      <a:endParaRPr lang="ru-RU" sz="900" u="none" strike="noStrike" kern="1200" dirty="0">
                        <a:solidFill>
                          <a:schemeClr val="tx1"/>
                        </a:solidFill>
                        <a:effectLst/>
                        <a:latin typeface="+mn-lt"/>
                        <a:ea typeface="+mn-ea"/>
                        <a:cs typeface="+mn-cs"/>
                      </a:endParaRPr>
                    </a:p>
                  </a:txBody>
                  <a:tcPr marL="4300" marR="4300" marT="4300" marB="0" anchor="ctr"/>
                </a:tc>
                <a:tc>
                  <a:txBody>
                    <a:bodyPr/>
                    <a:lstStyle/>
                    <a:p>
                      <a:pPr fontAlgn="ctr"/>
                      <a:r>
                        <a:rPr lang="ru-RU" sz="1050" b="0" i="0" u="none" strike="noStrike" kern="1200" dirty="0" smtClean="0">
                          <a:solidFill>
                            <a:schemeClr val="tx1"/>
                          </a:solidFill>
                          <a:effectLst/>
                          <a:latin typeface="Calibri" panose="020F0502020204030204" pitchFamily="34" charset="0"/>
                          <a:ea typeface="+mn-ea"/>
                          <a:cs typeface="+mn-cs"/>
                        </a:rPr>
                        <a:t>2024 </a:t>
                      </a:r>
                      <a:r>
                        <a:rPr lang="ru-RU" sz="1050" b="0" i="0" u="none" strike="noStrike" kern="1200" dirty="0">
                          <a:solidFill>
                            <a:schemeClr val="tx1"/>
                          </a:solidFill>
                          <a:effectLst/>
                          <a:latin typeface="Calibri" panose="020F0502020204030204" pitchFamily="34" charset="0"/>
                          <a:ea typeface="+mn-ea"/>
                          <a:cs typeface="+mn-cs"/>
                        </a:rPr>
                        <a:t>Стоимостная доля закупаемого и (или) арендуемого ОМСУ муниципального образования Московской области отечественного программного обеспечения</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Целевые показатели (Региональный проект)</a:t>
                      </a:r>
                    </a:p>
                  </a:txBody>
                  <a:tcPr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a:solidFill>
                            <a:schemeClr val="tx1"/>
                          </a:solidFill>
                          <a:effectLst/>
                          <a:latin typeface="Calibri" panose="020F0502020204030204" pitchFamily="34" charset="0"/>
                          <a:ea typeface="+mn-ea"/>
                          <a:cs typeface="+mn-cs"/>
                        </a:rPr>
                        <a:t>75</a:t>
                      </a:r>
                    </a:p>
                  </a:txBody>
                  <a:tcPr anchor="ctr"/>
                </a:tc>
                <a:tc>
                  <a:txBody>
                    <a:bodyPr/>
                    <a:lstStyle/>
                    <a:p>
                      <a:pPr algn="ctr" fontAlgn="ctr"/>
                      <a:r>
                        <a:rPr lang="ru-RU" sz="1050" b="0" i="0" u="none" strike="noStrike" kern="1200">
                          <a:solidFill>
                            <a:schemeClr val="tx1"/>
                          </a:solidFill>
                          <a:effectLst/>
                          <a:latin typeface="Calibri" panose="020F0502020204030204" pitchFamily="34" charset="0"/>
                          <a:ea typeface="+mn-ea"/>
                          <a:cs typeface="+mn-cs"/>
                        </a:rPr>
                        <a:t>75</a:t>
                      </a:r>
                    </a:p>
                  </a:txBody>
                  <a:tcPr anchor="ctr"/>
                </a:tc>
                <a:tc>
                  <a:txBody>
                    <a:bodyPr/>
                    <a:lstStyle/>
                    <a:p>
                      <a:pPr algn="ctr" fontAlgn="ctr"/>
                      <a:r>
                        <a:rPr lang="ru-RU" sz="1050" b="0" i="0" u="none" strike="noStrike" kern="1200">
                          <a:solidFill>
                            <a:schemeClr val="tx1"/>
                          </a:solidFill>
                          <a:effectLst/>
                          <a:latin typeface="Calibri" panose="020F0502020204030204" pitchFamily="34" charset="0"/>
                          <a:ea typeface="+mn-ea"/>
                          <a:cs typeface="+mn-cs"/>
                        </a:rPr>
                        <a:t>95</a:t>
                      </a:r>
                    </a:p>
                  </a:txBody>
                  <a:tcPr anchor="ctr"/>
                </a:tc>
                <a:tc>
                  <a:txBody>
                    <a:bodyPr/>
                    <a:lstStyle/>
                    <a:p>
                      <a:pPr algn="ctr" fontAlgn="ctr"/>
                      <a:r>
                        <a:rPr lang="ru-RU" sz="1050" b="0" i="0" u="none" strike="noStrike" kern="1200">
                          <a:solidFill>
                            <a:schemeClr val="tx1"/>
                          </a:solidFill>
                          <a:effectLst/>
                          <a:latin typeface="Calibri" panose="020F0502020204030204" pitchFamily="34" charset="0"/>
                          <a:ea typeface="+mn-ea"/>
                          <a:cs typeface="+mn-cs"/>
                        </a:rPr>
                        <a:t>95</a:t>
                      </a:r>
                    </a:p>
                  </a:txBody>
                  <a:tcPr anchor="ctr"/>
                </a:tc>
                <a:tc>
                  <a:txBody>
                    <a:bodyPr/>
                    <a:lstStyle/>
                    <a:p>
                      <a:pPr algn="ctr" fontAlgn="ctr"/>
                      <a:r>
                        <a:rPr lang="ru-RU" sz="1050" b="0" i="0" u="none" strike="noStrike" kern="1200">
                          <a:solidFill>
                            <a:schemeClr val="tx1"/>
                          </a:solidFill>
                          <a:effectLst/>
                          <a:latin typeface="Calibri" panose="020F0502020204030204" pitchFamily="34" charset="0"/>
                          <a:ea typeface="+mn-ea"/>
                          <a:cs typeface="+mn-cs"/>
                        </a:rPr>
                        <a:t>95</a:t>
                      </a:r>
                    </a:p>
                  </a:txBody>
                  <a:tcPr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95</a:t>
                      </a:r>
                    </a:p>
                  </a:txBody>
                  <a:tcPr anchor="ctr"/>
                </a:tc>
                <a:extLst>
                  <a:ext uri="{0D108BD9-81ED-4DB2-BD59-A6C34878D82A}">
                    <a16:rowId xmlns:a16="http://schemas.microsoft.com/office/drawing/2014/main" val="975464111"/>
                  </a:ext>
                </a:extLst>
              </a:tr>
              <a:tr h="406617">
                <a:tc>
                  <a:txBody>
                    <a:bodyPr/>
                    <a:lstStyle/>
                    <a:p>
                      <a:pPr algn="ctr" fontAlgn="ctr"/>
                      <a:r>
                        <a:rPr lang="ru-RU" sz="900" u="none" strike="noStrike" kern="1200" dirty="0" smtClean="0">
                          <a:solidFill>
                            <a:schemeClr val="tx1"/>
                          </a:solidFill>
                          <a:effectLst/>
                          <a:latin typeface="+mn-lt"/>
                          <a:ea typeface="+mn-ea"/>
                          <a:cs typeface="+mn-cs"/>
                        </a:rPr>
                        <a:t>8.</a:t>
                      </a:r>
                      <a:endParaRPr lang="ru-RU" sz="900" u="none" strike="noStrike" kern="1200" dirty="0">
                        <a:solidFill>
                          <a:schemeClr val="tx1"/>
                        </a:solidFill>
                        <a:effectLst/>
                        <a:latin typeface="+mn-lt"/>
                        <a:ea typeface="+mn-ea"/>
                        <a:cs typeface="+mn-cs"/>
                      </a:endParaRPr>
                    </a:p>
                  </a:txBody>
                  <a:tcPr marL="4300" marR="4300" marT="4300" marB="0"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2024 Увеличение доли защищенных по требованиям безопасности информации информационных систем, используемых ОМСУ муниципального образования Московской области, в соответствии с категорией обрабатываемой информации, а также персональных компьютеров, используемых на рабочих местах работников, обеспеченных антивирусным программным обеспечением с регулярным обновлением соответствующих баз</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Целевые показатели (Отраслевой)</a:t>
                      </a:r>
                    </a:p>
                  </a:txBody>
                  <a:tcPr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extLst>
                  <a:ext uri="{0D108BD9-81ED-4DB2-BD59-A6C34878D82A}">
                    <a16:rowId xmlns:a16="http://schemas.microsoft.com/office/drawing/2014/main" val="2161970305"/>
                  </a:ext>
                </a:extLst>
              </a:tr>
              <a:tr h="140491">
                <a:tc>
                  <a:txBody>
                    <a:bodyPr/>
                    <a:lstStyle/>
                    <a:p>
                      <a:pPr algn="ctr" fontAlgn="ctr"/>
                      <a:r>
                        <a:rPr lang="ru-RU" sz="900" u="none" strike="noStrike" kern="1200" dirty="0" smtClean="0">
                          <a:solidFill>
                            <a:schemeClr val="tx1"/>
                          </a:solidFill>
                          <a:effectLst/>
                          <a:latin typeface="+mn-lt"/>
                          <a:ea typeface="+mn-ea"/>
                          <a:cs typeface="+mn-cs"/>
                        </a:rPr>
                        <a:t>9.</a:t>
                      </a:r>
                      <a:endParaRPr lang="ru-RU" sz="900" u="none" strike="noStrike" kern="1200" dirty="0">
                        <a:solidFill>
                          <a:schemeClr val="tx1"/>
                        </a:solidFill>
                        <a:effectLst/>
                        <a:latin typeface="+mn-lt"/>
                        <a:ea typeface="+mn-ea"/>
                        <a:cs typeface="+mn-cs"/>
                      </a:endParaRPr>
                    </a:p>
                  </a:txBody>
                  <a:tcPr marL="4300" marR="4300" marT="4300" marB="0"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2024 Доля работников ОМСУ муниципального образования Московской области, обеспеченных средствами электронной подписи в соответствии с установленными требованиями</a:t>
                      </a:r>
                    </a:p>
                  </a:txBody>
                  <a:tcPr anchor="ctr"/>
                </a:tc>
                <a:tc>
                  <a:txBody>
                    <a:bodyPr/>
                    <a:lstStyle/>
                    <a:p>
                      <a:pPr fontAlgn="ctr"/>
                      <a:r>
                        <a:rPr lang="ru-RU" sz="1050" b="0" i="0" u="none" strike="noStrike" kern="1200">
                          <a:solidFill>
                            <a:schemeClr val="tx1"/>
                          </a:solidFill>
                          <a:effectLst/>
                          <a:latin typeface="Calibri" panose="020F0502020204030204" pitchFamily="34" charset="0"/>
                          <a:ea typeface="+mn-ea"/>
                          <a:cs typeface="+mn-cs"/>
                        </a:rPr>
                        <a:t>Целевые показатели (Отраслевой)</a:t>
                      </a:r>
                    </a:p>
                  </a:txBody>
                  <a:tcPr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extLst>
                  <a:ext uri="{0D108BD9-81ED-4DB2-BD59-A6C34878D82A}">
                    <a16:rowId xmlns:a16="http://schemas.microsoft.com/office/drawing/2014/main" val="3845182222"/>
                  </a:ext>
                </a:extLst>
              </a:tr>
              <a:tr h="140491">
                <a:tc>
                  <a:txBody>
                    <a:bodyPr/>
                    <a:lstStyle/>
                    <a:p>
                      <a:pPr algn="ctr" fontAlgn="ctr"/>
                      <a:r>
                        <a:rPr lang="ru-RU" sz="900" u="none" strike="noStrike" kern="1200" dirty="0" smtClean="0">
                          <a:solidFill>
                            <a:schemeClr val="tx1"/>
                          </a:solidFill>
                          <a:effectLst/>
                          <a:latin typeface="+mn-lt"/>
                          <a:ea typeface="+mn-ea"/>
                          <a:cs typeface="+mn-cs"/>
                        </a:rPr>
                        <a:t>10.</a:t>
                      </a:r>
                      <a:endParaRPr lang="ru-RU" sz="900" u="none" strike="noStrike" kern="1200" dirty="0">
                        <a:solidFill>
                          <a:schemeClr val="tx1"/>
                        </a:solidFill>
                        <a:effectLst/>
                        <a:latin typeface="+mn-lt"/>
                        <a:ea typeface="+mn-ea"/>
                        <a:cs typeface="+mn-cs"/>
                      </a:endParaRPr>
                    </a:p>
                  </a:txBody>
                  <a:tcPr marL="4300" marR="4300" marT="4300" marB="0"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2024 Доля домохозяйств, которым обеспечена возможность фиксированного широкополосного доступа к информационно-телекоммуникационной сети «Интернет»</a:t>
                      </a:r>
                    </a:p>
                  </a:txBody>
                  <a:tcPr anchor="ctr"/>
                </a:tc>
                <a:tc>
                  <a:txBody>
                    <a:bodyPr/>
                    <a:lstStyle/>
                    <a:p>
                      <a:pPr fontAlgn="ctr"/>
                      <a:r>
                        <a:rPr lang="ru-RU" sz="1050" b="0" i="0" u="none" strike="noStrike" kern="1200">
                          <a:solidFill>
                            <a:schemeClr val="tx1"/>
                          </a:solidFill>
                          <a:effectLst/>
                          <a:latin typeface="Calibri" panose="020F0502020204030204" pitchFamily="34" charset="0"/>
                          <a:ea typeface="+mn-ea"/>
                          <a:cs typeface="+mn-cs"/>
                        </a:rPr>
                        <a:t>Целевые показатели (Указ Президента РФ)</a:t>
                      </a:r>
                    </a:p>
                  </a:txBody>
                  <a:tcPr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a:solidFill>
                            <a:schemeClr val="tx1"/>
                          </a:solidFill>
                          <a:effectLst/>
                          <a:latin typeface="Calibri" panose="020F0502020204030204" pitchFamily="34" charset="0"/>
                          <a:ea typeface="+mn-ea"/>
                          <a:cs typeface="+mn-cs"/>
                        </a:rPr>
                        <a:t>-</a:t>
                      </a:r>
                    </a:p>
                  </a:txBody>
                  <a:tcPr anchor="ctr"/>
                </a:tc>
                <a:tc>
                  <a:txBody>
                    <a:bodyPr/>
                    <a:lstStyle/>
                    <a:p>
                      <a:pPr algn="ctr" fontAlgn="ctr"/>
                      <a:r>
                        <a:rPr lang="ru-RU" sz="1050" b="0" i="0" u="none" strike="noStrike" kern="1200">
                          <a:solidFill>
                            <a:schemeClr val="tx1"/>
                          </a:solidFill>
                          <a:effectLst/>
                          <a:latin typeface="Calibri" panose="020F0502020204030204" pitchFamily="34" charset="0"/>
                          <a:ea typeface="+mn-ea"/>
                          <a:cs typeface="+mn-cs"/>
                        </a:rPr>
                        <a:t>88</a:t>
                      </a:r>
                    </a:p>
                  </a:txBody>
                  <a:tcPr anchor="ctr"/>
                </a:tc>
                <a:tc>
                  <a:txBody>
                    <a:bodyPr/>
                    <a:lstStyle/>
                    <a:p>
                      <a:pPr algn="ctr" fontAlgn="ctr"/>
                      <a:r>
                        <a:rPr lang="ru-RU" sz="1050" b="0" i="0" u="none" strike="noStrike" kern="1200">
                          <a:solidFill>
                            <a:schemeClr val="tx1"/>
                          </a:solidFill>
                          <a:effectLst/>
                          <a:latin typeface="Calibri" panose="020F0502020204030204" pitchFamily="34" charset="0"/>
                          <a:ea typeface="+mn-ea"/>
                          <a:cs typeface="+mn-cs"/>
                        </a:rPr>
                        <a:t>90</a:t>
                      </a:r>
                    </a:p>
                  </a:txBody>
                  <a:tcPr anchor="ctr"/>
                </a:tc>
                <a:tc>
                  <a:txBody>
                    <a:bodyPr/>
                    <a:lstStyle/>
                    <a:p>
                      <a:pPr algn="ctr" fontAlgn="ctr"/>
                      <a:r>
                        <a:rPr lang="ru-RU" sz="1050" b="0" i="0" u="none" strike="noStrike" kern="1200">
                          <a:solidFill>
                            <a:schemeClr val="tx1"/>
                          </a:solidFill>
                          <a:effectLst/>
                          <a:latin typeface="Calibri" panose="020F0502020204030204" pitchFamily="34" charset="0"/>
                          <a:ea typeface="+mn-ea"/>
                          <a:cs typeface="+mn-cs"/>
                        </a:rPr>
                        <a:t>92</a:t>
                      </a:r>
                    </a:p>
                  </a:txBody>
                  <a:tcPr anchor="ctr"/>
                </a:tc>
                <a:tc>
                  <a:txBody>
                    <a:bodyPr/>
                    <a:lstStyle/>
                    <a:p>
                      <a:pPr algn="ctr" fontAlgn="ctr"/>
                      <a:r>
                        <a:rPr lang="ru-RU" sz="1050" b="0" i="0" u="none" strike="noStrike" kern="1200">
                          <a:solidFill>
                            <a:schemeClr val="tx1"/>
                          </a:solidFill>
                          <a:effectLst/>
                          <a:latin typeface="Calibri" panose="020F0502020204030204" pitchFamily="34" charset="0"/>
                          <a:ea typeface="+mn-ea"/>
                          <a:cs typeface="+mn-cs"/>
                        </a:rPr>
                        <a:t>94</a:t>
                      </a:r>
                    </a:p>
                  </a:txBody>
                  <a:tcPr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96</a:t>
                      </a: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9822440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68</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A9FBA5EA-5AF6-4873-A1F9-8F20AEB78A89}"/>
              </a:ext>
            </a:extLst>
          </p:cNvPr>
          <p:cNvGraphicFramePr>
            <a:graphicFrameLocks noGrp="1"/>
          </p:cNvGraphicFramePr>
          <p:nvPr>
            <p:ph idx="1"/>
            <p:extLst/>
          </p:nvPr>
        </p:nvGraphicFramePr>
        <p:xfrm>
          <a:off x="380245" y="1013987"/>
          <a:ext cx="11425474" cy="5280673"/>
        </p:xfrm>
        <a:graphic>
          <a:graphicData uri="http://schemas.openxmlformats.org/drawingml/2006/table">
            <a:tbl>
              <a:tblPr>
                <a:tableStyleId>{5C22544A-7EE6-4342-B048-85BDC9FD1C3A}</a:tableStyleId>
              </a:tblPr>
              <a:tblGrid>
                <a:gridCol w="544589">
                  <a:extLst>
                    <a:ext uri="{9D8B030D-6E8A-4147-A177-3AD203B41FA5}">
                      <a16:colId xmlns:a16="http://schemas.microsoft.com/office/drawing/2014/main" val="2490072526"/>
                    </a:ext>
                  </a:extLst>
                </a:gridCol>
                <a:gridCol w="2951671">
                  <a:extLst>
                    <a:ext uri="{9D8B030D-6E8A-4147-A177-3AD203B41FA5}">
                      <a16:colId xmlns:a16="http://schemas.microsoft.com/office/drawing/2014/main" val="3113605677"/>
                    </a:ext>
                  </a:extLst>
                </a:gridCol>
                <a:gridCol w="1110961">
                  <a:extLst>
                    <a:ext uri="{9D8B030D-6E8A-4147-A177-3AD203B41FA5}">
                      <a16:colId xmlns:a16="http://schemas.microsoft.com/office/drawing/2014/main" val="2175263380"/>
                    </a:ext>
                  </a:extLst>
                </a:gridCol>
                <a:gridCol w="936693">
                  <a:extLst>
                    <a:ext uri="{9D8B030D-6E8A-4147-A177-3AD203B41FA5}">
                      <a16:colId xmlns:a16="http://schemas.microsoft.com/office/drawing/2014/main" val="1042818359"/>
                    </a:ext>
                  </a:extLst>
                </a:gridCol>
                <a:gridCol w="936693">
                  <a:extLst>
                    <a:ext uri="{9D8B030D-6E8A-4147-A177-3AD203B41FA5}">
                      <a16:colId xmlns:a16="http://schemas.microsoft.com/office/drawing/2014/main" val="4277444487"/>
                    </a:ext>
                  </a:extLst>
                </a:gridCol>
                <a:gridCol w="980259">
                  <a:extLst>
                    <a:ext uri="{9D8B030D-6E8A-4147-A177-3AD203B41FA5}">
                      <a16:colId xmlns:a16="http://schemas.microsoft.com/office/drawing/2014/main" val="414398931"/>
                    </a:ext>
                  </a:extLst>
                </a:gridCol>
                <a:gridCol w="1094659">
                  <a:extLst>
                    <a:ext uri="{9D8B030D-6E8A-4147-A177-3AD203B41FA5}">
                      <a16:colId xmlns:a16="http://schemas.microsoft.com/office/drawing/2014/main" val="2613613483"/>
                    </a:ext>
                  </a:extLst>
                </a:gridCol>
                <a:gridCol w="920320">
                  <a:extLst>
                    <a:ext uri="{9D8B030D-6E8A-4147-A177-3AD203B41FA5}">
                      <a16:colId xmlns:a16="http://schemas.microsoft.com/office/drawing/2014/main" val="3250291467"/>
                    </a:ext>
                  </a:extLst>
                </a:gridCol>
                <a:gridCol w="958477">
                  <a:extLst>
                    <a:ext uri="{9D8B030D-6E8A-4147-A177-3AD203B41FA5}">
                      <a16:colId xmlns:a16="http://schemas.microsoft.com/office/drawing/2014/main" val="121905274"/>
                    </a:ext>
                  </a:extLst>
                </a:gridCol>
                <a:gridCol w="991152">
                  <a:extLst>
                    <a:ext uri="{9D8B030D-6E8A-4147-A177-3AD203B41FA5}">
                      <a16:colId xmlns:a16="http://schemas.microsoft.com/office/drawing/2014/main" val="3734696693"/>
                    </a:ext>
                  </a:extLst>
                </a:gridCol>
              </a:tblGrid>
              <a:tr h="553045">
                <a:tc>
                  <a:txBody>
                    <a:bodyPr/>
                    <a:lstStyle/>
                    <a:p>
                      <a:pPr algn="ctr" fontAlgn="ctr"/>
                      <a:r>
                        <a:rPr lang="ru-RU" sz="1000" u="none" strike="noStrike" dirty="0">
                          <a:solidFill>
                            <a:schemeClr val="tx1"/>
                          </a:solidFill>
                          <a:effectLst/>
                        </a:rPr>
                        <a:t>№ п/п</a:t>
                      </a:r>
                      <a:endParaRPr lang="ru-RU" sz="1000" b="0" i="0" u="none" strike="noStrike" dirty="0">
                        <a:solidFill>
                          <a:schemeClr val="tx1"/>
                        </a:solidFill>
                        <a:effectLst/>
                        <a:latin typeface="Arial" panose="020B0604020202020204" pitchFamily="34" charset="0"/>
                      </a:endParaRPr>
                    </a:p>
                  </a:txBody>
                  <a:tcPr marL="6562" marR="6562" marT="6562" marB="0" anchor="ctr"/>
                </a:tc>
                <a:tc>
                  <a:txBody>
                    <a:bodyPr/>
                    <a:lstStyle/>
                    <a:p>
                      <a:pPr algn="ctr" fontAlgn="ctr"/>
                      <a:r>
                        <a:rPr lang="ru-RU" sz="1000" u="none" strike="noStrike" dirty="0">
                          <a:solidFill>
                            <a:schemeClr val="tx1"/>
                          </a:solidFill>
                          <a:effectLst/>
                        </a:rPr>
                        <a:t>Наименование муниципальной программы/подпрограммы/показателя</a:t>
                      </a:r>
                      <a:endParaRPr lang="ru-RU" sz="1000" b="0" i="0" u="none" strike="noStrike" dirty="0">
                        <a:solidFill>
                          <a:schemeClr val="tx1"/>
                        </a:solidFill>
                        <a:effectLst/>
                        <a:latin typeface="Arial" panose="020B0604020202020204" pitchFamily="34" charset="0"/>
                      </a:endParaRPr>
                    </a:p>
                  </a:txBody>
                  <a:tcPr marL="6562" marR="6562" marT="6562" marB="0" anchor="ctr"/>
                </a:tc>
                <a:tc>
                  <a:txBody>
                    <a:bodyPr/>
                    <a:lstStyle/>
                    <a:p>
                      <a:pPr algn="ctr" fontAlgn="ctr"/>
                      <a:r>
                        <a:rPr lang="ru-RU" sz="1000" u="none" strike="noStrike" dirty="0" smtClean="0">
                          <a:solidFill>
                            <a:schemeClr val="tx1"/>
                          </a:solidFill>
                          <a:effectLst/>
                        </a:rPr>
                        <a:t>Вид </a:t>
                      </a:r>
                      <a:r>
                        <a:rPr lang="ru-RU" sz="1000" u="none" strike="noStrike" dirty="0">
                          <a:solidFill>
                            <a:schemeClr val="tx1"/>
                          </a:solidFill>
                          <a:effectLst/>
                        </a:rPr>
                        <a:t>показателя</a:t>
                      </a:r>
                      <a:endParaRPr lang="ru-RU" sz="1000" b="0" i="0" u="none" strike="noStrike" dirty="0">
                        <a:solidFill>
                          <a:schemeClr val="tx1"/>
                        </a:solidFill>
                        <a:effectLst/>
                        <a:latin typeface="Arial" panose="020B0604020202020204" pitchFamily="34" charset="0"/>
                      </a:endParaRPr>
                    </a:p>
                  </a:txBody>
                  <a:tcPr marL="6562" marR="6562" marT="6562" marB="0" anchor="ctr"/>
                </a:tc>
                <a:tc>
                  <a:txBody>
                    <a:bodyPr/>
                    <a:lstStyle/>
                    <a:p>
                      <a:pPr algn="ctr" fontAlgn="ctr"/>
                      <a:r>
                        <a:rPr lang="ru-RU" sz="1000" u="none" strike="noStrike">
                          <a:solidFill>
                            <a:schemeClr val="tx1"/>
                          </a:solidFill>
                          <a:effectLst/>
                        </a:rPr>
                        <a:t>Единица измерения</a:t>
                      </a:r>
                      <a:endParaRPr lang="ru-RU" sz="1000" b="0" i="0" u="none" strike="noStrike">
                        <a:solidFill>
                          <a:schemeClr val="tx1"/>
                        </a:solidFill>
                        <a:effectLst/>
                        <a:latin typeface="Arial" panose="020B0604020202020204" pitchFamily="34" charset="0"/>
                      </a:endParaRPr>
                    </a:p>
                  </a:txBody>
                  <a:tcPr marL="6562" marR="6562" marT="6562" marB="0" anchor="ctr"/>
                </a:tc>
                <a:tc>
                  <a:txBody>
                    <a:bodyPr/>
                    <a:lstStyle/>
                    <a:p>
                      <a:pPr algn="ctr" fontAlgn="ctr"/>
                      <a:r>
                        <a:rPr lang="ru-RU" sz="1000" u="none" strike="noStrike">
                          <a:solidFill>
                            <a:schemeClr val="tx1"/>
                          </a:solidFill>
                          <a:effectLst/>
                        </a:rPr>
                        <a:t>Базовое значение</a:t>
                      </a:r>
                      <a:endParaRPr lang="ru-RU" sz="1000" b="0" i="0" u="none" strike="noStrike">
                        <a:solidFill>
                          <a:schemeClr val="tx1"/>
                        </a:solidFill>
                        <a:effectLst/>
                        <a:latin typeface="Arial" panose="020B0604020202020204" pitchFamily="34" charset="0"/>
                      </a:endParaRPr>
                    </a:p>
                  </a:txBody>
                  <a:tcPr marL="6181" marR="6181" marT="6181" marB="0" anchor="ctr"/>
                </a:tc>
                <a:tc>
                  <a:txBody>
                    <a:bodyPr/>
                    <a:lstStyle/>
                    <a:p>
                      <a:pPr algn="ctr" fontAlgn="ctr"/>
                      <a:r>
                        <a:rPr lang="ru-RU" sz="1000" u="none" strike="noStrike" dirty="0">
                          <a:solidFill>
                            <a:schemeClr val="tx1"/>
                          </a:solidFill>
                          <a:effectLst/>
                        </a:rPr>
                        <a:t>Достигнутое </a:t>
                      </a:r>
                      <a:r>
                        <a:rPr lang="ru-RU" sz="1000" u="none" strike="noStrike" dirty="0" smtClean="0">
                          <a:solidFill>
                            <a:schemeClr val="tx1"/>
                          </a:solidFill>
                          <a:effectLst/>
                        </a:rPr>
                        <a:t>2023 </a:t>
                      </a:r>
                      <a:r>
                        <a:rPr lang="ru-RU" sz="1000" u="none" strike="noStrike" dirty="0">
                          <a:solidFill>
                            <a:schemeClr val="tx1"/>
                          </a:solidFill>
                          <a:effectLst/>
                        </a:rPr>
                        <a:t>года</a:t>
                      </a:r>
                      <a:endParaRPr lang="ru-RU" sz="1000" b="0" i="0" u="none" strike="noStrike" dirty="0">
                        <a:solidFill>
                          <a:schemeClr val="tx1"/>
                        </a:solidFill>
                        <a:effectLst/>
                        <a:latin typeface="Arial" panose="020B0604020202020204" pitchFamily="34" charset="0"/>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2870436372"/>
                  </a:ext>
                </a:extLst>
              </a:tr>
              <a:tr h="1603282">
                <a:tc>
                  <a:txBody>
                    <a:bodyPr/>
                    <a:lstStyle/>
                    <a:p>
                      <a:pPr algn="ctr" fontAlgn="ctr"/>
                      <a:r>
                        <a:rPr lang="ru-RU" sz="1000" u="none" strike="noStrike" dirty="0" smtClean="0">
                          <a:solidFill>
                            <a:schemeClr val="tx1"/>
                          </a:solidFill>
                          <a:effectLst/>
                        </a:rPr>
                        <a:t>11.</a:t>
                      </a:r>
                      <a:endParaRPr lang="ru-RU" sz="1000" b="1" i="0" u="none" strike="noStrike" dirty="0">
                        <a:solidFill>
                          <a:schemeClr val="tx1"/>
                        </a:solidFill>
                        <a:effectLst/>
                        <a:latin typeface="Arial" panose="020B0604020202020204" pitchFamily="34" charset="0"/>
                      </a:endParaRPr>
                    </a:p>
                  </a:txBody>
                  <a:tcPr marL="6562" marR="6562" marT="6562" marB="0" anchor="ctr"/>
                </a:tc>
                <a:tc>
                  <a:txBody>
                    <a:bodyPr/>
                    <a:lstStyle/>
                    <a:p>
                      <a:pPr fontAlgn="ctr"/>
                      <a:r>
                        <a:rPr lang="ru-RU" sz="1050" b="0" i="0" u="none" strike="noStrike" kern="1200" dirty="0" smtClean="0">
                          <a:solidFill>
                            <a:schemeClr val="tx1"/>
                          </a:solidFill>
                          <a:effectLst/>
                          <a:latin typeface="Calibri" panose="020F0502020204030204" pitchFamily="34" charset="0"/>
                          <a:ea typeface="+mn-ea"/>
                          <a:cs typeface="+mn-cs"/>
                        </a:rPr>
                        <a:t>2024 </a:t>
                      </a:r>
                      <a:r>
                        <a:rPr lang="ru-RU" sz="1050" b="0" i="0" u="none" strike="noStrike" kern="1200" dirty="0">
                          <a:solidFill>
                            <a:schemeClr val="tx1"/>
                          </a:solidFill>
                          <a:effectLst/>
                          <a:latin typeface="Calibri" panose="020F0502020204030204" pitchFamily="34" charset="0"/>
                          <a:ea typeface="+mn-ea"/>
                          <a:cs typeface="+mn-cs"/>
                        </a:rPr>
                        <a:t>Быстро/качественно решаем - Доля сообщений, отправленных на портал «</a:t>
                      </a:r>
                      <a:r>
                        <a:rPr lang="ru-RU" sz="1050" b="0" i="0" u="none" strike="noStrike" kern="1200" dirty="0" err="1">
                          <a:solidFill>
                            <a:schemeClr val="tx1"/>
                          </a:solidFill>
                          <a:effectLst/>
                          <a:latin typeface="Calibri" panose="020F0502020204030204" pitchFamily="34" charset="0"/>
                          <a:ea typeface="+mn-ea"/>
                          <a:cs typeface="+mn-cs"/>
                        </a:rPr>
                        <a:t>Добродел</a:t>
                      </a:r>
                      <a:r>
                        <a:rPr lang="ru-RU" sz="1050" b="0" i="0" u="none" strike="noStrike" kern="1200" dirty="0">
                          <a:solidFill>
                            <a:schemeClr val="tx1"/>
                          </a:solidFill>
                          <a:effectLst/>
                          <a:latin typeface="Calibri" panose="020F0502020204030204" pitchFamily="34" charset="0"/>
                          <a:ea typeface="+mn-ea"/>
                          <a:cs typeface="+mn-cs"/>
                        </a:rPr>
                        <a:t>» пользователями  с подтвержденной учётной записью ЕСИА, которые имеют признак повторной отправки, повторного переноса сроков решения, нарушения срока предоставления ответа</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Целевые показатели (Отраслевой)</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Процент</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1</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1</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1</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1</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1</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1</a:t>
                      </a:r>
                    </a:p>
                  </a:txBody>
                  <a:tcPr anchor="ctr"/>
                </a:tc>
                <a:extLst>
                  <a:ext uri="{0D108BD9-81ED-4DB2-BD59-A6C34878D82A}">
                    <a16:rowId xmlns:a16="http://schemas.microsoft.com/office/drawing/2014/main" val="2499557320"/>
                  </a:ext>
                </a:extLst>
              </a:tr>
              <a:tr h="553045">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16</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l" fontAlgn="ctr"/>
                      <a:r>
                        <a:rPr lang="ru-RU" sz="1050" b="0" i="0" u="none" strike="noStrike" kern="1200" dirty="0">
                          <a:solidFill>
                            <a:srgbClr val="000000"/>
                          </a:solidFill>
                          <a:effectLst/>
                          <a:latin typeface="Calibri" panose="020F0502020204030204" pitchFamily="34" charset="0"/>
                          <a:ea typeface="+mn-ea"/>
                          <a:cs typeface="+mn-cs"/>
                        </a:rPr>
                        <a:t>Муниципальная программа </a:t>
                      </a:r>
                      <a:r>
                        <a:rPr lang="ru-RU" sz="1050" b="0" i="0" u="none" strike="noStrike" kern="1200" dirty="0" smtClean="0">
                          <a:solidFill>
                            <a:srgbClr val="000000"/>
                          </a:solidFill>
                          <a:effectLst/>
                          <a:latin typeface="Calibri" panose="020F0502020204030204" pitchFamily="34" charset="0"/>
                          <a:ea typeface="+mn-ea"/>
                          <a:cs typeface="+mn-cs"/>
                        </a:rPr>
                        <a:t>«Архитектура и градостроительство»</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 </a:t>
                      </a:r>
                    </a:p>
                  </a:txBody>
                  <a:tcPr marL="6562" marR="6562" marT="6562"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a:t>
                      </a:r>
                    </a:p>
                  </a:txBody>
                  <a:tcPr marL="6562" marR="6562" marT="6562"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a:t>
                      </a:r>
                    </a:p>
                  </a:txBody>
                  <a:tcPr marL="6562" marR="6562" marT="6562"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 </a:t>
                      </a:r>
                    </a:p>
                  </a:txBody>
                  <a:tcPr marL="6562" marR="6562" marT="6562"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a:t>
                      </a:r>
                    </a:p>
                  </a:txBody>
                  <a:tcPr marL="6562" marR="6562" marT="6562"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a:t>
                      </a:r>
                    </a:p>
                  </a:txBody>
                  <a:tcPr marL="6562" marR="6562" marT="6562"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a:t>
                      </a:r>
                    </a:p>
                  </a:txBody>
                  <a:tcPr marL="6562" marR="6562" marT="6562"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 </a:t>
                      </a:r>
                    </a:p>
                  </a:txBody>
                  <a:tcPr marL="6562" marR="6562" marT="6562" marB="0" anchor="ctr"/>
                </a:tc>
                <a:extLst>
                  <a:ext uri="{0D108BD9-81ED-4DB2-BD59-A6C34878D82A}">
                    <a16:rowId xmlns:a16="http://schemas.microsoft.com/office/drawing/2014/main" val="28423459"/>
                  </a:ext>
                </a:extLst>
              </a:tr>
              <a:tr h="1603282">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Обеспечение подготовки документации по планировке территории в соответствии с документами территориального планирования Московской области, документами территориального планирования муниципального образования Московской области</a:t>
                      </a: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да/нет</a:t>
                      </a:r>
                    </a:p>
                  </a:txBody>
                  <a:tcPr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да</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да</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да</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да</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да</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да</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extLst>
                  <a:ext uri="{0D108BD9-81ED-4DB2-BD59-A6C34878D82A}">
                    <a16:rowId xmlns:a16="http://schemas.microsoft.com/office/drawing/2014/main" val="1232610405"/>
                  </a:ext>
                </a:extLst>
              </a:tr>
              <a:tr h="968019">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Обеспеченность актуальными документами территориального планирования и градостроительного зонирования городского округа Московской области</a:t>
                      </a: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extLst>
                  <a:ext uri="{0D108BD9-81ED-4DB2-BD59-A6C34878D82A}">
                    <a16:rowId xmlns:a16="http://schemas.microsoft.com/office/drawing/2014/main" val="41160634"/>
                  </a:ext>
                </a:extLst>
              </a:tr>
            </a:tbl>
          </a:graphicData>
        </a:graphic>
      </p:graphicFrame>
    </p:spTree>
    <p:extLst>
      <p:ext uri="{BB962C8B-B14F-4D97-AF65-F5344CB8AC3E}">
        <p14:creationId xmlns:p14="http://schemas.microsoft.com/office/powerpoint/2010/main" val="275908519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69</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F6FFBB9D-2653-493F-B537-F829F97AD8FD}"/>
              </a:ext>
            </a:extLst>
          </p:cNvPr>
          <p:cNvGraphicFramePr>
            <a:graphicFrameLocks noGrp="1"/>
          </p:cNvGraphicFramePr>
          <p:nvPr>
            <p:ph idx="1"/>
            <p:extLst/>
          </p:nvPr>
        </p:nvGraphicFramePr>
        <p:xfrm>
          <a:off x="297255" y="825079"/>
          <a:ext cx="11597489" cy="5811314"/>
        </p:xfrm>
        <a:graphic>
          <a:graphicData uri="http://schemas.openxmlformats.org/drawingml/2006/table">
            <a:tbl>
              <a:tblPr>
                <a:tableStyleId>{5C22544A-7EE6-4342-B048-85BDC9FD1C3A}</a:tableStyleId>
              </a:tblPr>
              <a:tblGrid>
                <a:gridCol w="552788">
                  <a:extLst>
                    <a:ext uri="{9D8B030D-6E8A-4147-A177-3AD203B41FA5}">
                      <a16:colId xmlns:a16="http://schemas.microsoft.com/office/drawing/2014/main" val="3759378489"/>
                    </a:ext>
                  </a:extLst>
                </a:gridCol>
                <a:gridCol w="2996110">
                  <a:extLst>
                    <a:ext uri="{9D8B030D-6E8A-4147-A177-3AD203B41FA5}">
                      <a16:colId xmlns:a16="http://schemas.microsoft.com/office/drawing/2014/main" val="185855054"/>
                    </a:ext>
                  </a:extLst>
                </a:gridCol>
                <a:gridCol w="1151149">
                  <a:extLst>
                    <a:ext uri="{9D8B030D-6E8A-4147-A177-3AD203B41FA5}">
                      <a16:colId xmlns:a16="http://schemas.microsoft.com/office/drawing/2014/main" val="4017642865"/>
                    </a:ext>
                  </a:extLst>
                </a:gridCol>
                <a:gridCol w="927333">
                  <a:extLst>
                    <a:ext uri="{9D8B030D-6E8A-4147-A177-3AD203B41FA5}">
                      <a16:colId xmlns:a16="http://schemas.microsoft.com/office/drawing/2014/main" val="516227180"/>
                    </a:ext>
                  </a:extLst>
                </a:gridCol>
                <a:gridCol w="950795">
                  <a:extLst>
                    <a:ext uri="{9D8B030D-6E8A-4147-A177-3AD203B41FA5}">
                      <a16:colId xmlns:a16="http://schemas.microsoft.com/office/drawing/2014/main" val="3267391926"/>
                    </a:ext>
                  </a:extLst>
                </a:gridCol>
                <a:gridCol w="995017">
                  <a:extLst>
                    <a:ext uri="{9D8B030D-6E8A-4147-A177-3AD203B41FA5}">
                      <a16:colId xmlns:a16="http://schemas.microsoft.com/office/drawing/2014/main" val="1174304099"/>
                    </a:ext>
                  </a:extLst>
                </a:gridCol>
                <a:gridCol w="972907">
                  <a:extLst>
                    <a:ext uri="{9D8B030D-6E8A-4147-A177-3AD203B41FA5}">
                      <a16:colId xmlns:a16="http://schemas.microsoft.com/office/drawing/2014/main" val="3291682863"/>
                    </a:ext>
                  </a:extLst>
                </a:gridCol>
                <a:gridCol w="1072409">
                  <a:extLst>
                    <a:ext uri="{9D8B030D-6E8A-4147-A177-3AD203B41FA5}">
                      <a16:colId xmlns:a16="http://schemas.microsoft.com/office/drawing/2014/main" val="4238471381"/>
                    </a:ext>
                  </a:extLst>
                </a:gridCol>
                <a:gridCol w="972907">
                  <a:extLst>
                    <a:ext uri="{9D8B030D-6E8A-4147-A177-3AD203B41FA5}">
                      <a16:colId xmlns:a16="http://schemas.microsoft.com/office/drawing/2014/main" val="2016797145"/>
                    </a:ext>
                  </a:extLst>
                </a:gridCol>
                <a:gridCol w="1006074">
                  <a:extLst>
                    <a:ext uri="{9D8B030D-6E8A-4147-A177-3AD203B41FA5}">
                      <a16:colId xmlns:a16="http://schemas.microsoft.com/office/drawing/2014/main" val="218032588"/>
                    </a:ext>
                  </a:extLst>
                </a:gridCol>
              </a:tblGrid>
              <a:tr h="394014">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п/п</a:t>
                      </a:r>
                    </a:p>
                  </a:txBody>
                  <a:tcPr marL="3732" marR="3732" marT="3732"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Наименование муниципальной программы/подпрограммы/показателя</a:t>
                      </a:r>
                    </a:p>
                  </a:txBody>
                  <a:tcPr marL="3732" marR="3732" marT="373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Вид </a:t>
                      </a:r>
                      <a:r>
                        <a:rPr lang="ru-RU" sz="1050" b="0" i="0" u="none" strike="noStrike" kern="1200" dirty="0">
                          <a:solidFill>
                            <a:srgbClr val="000000"/>
                          </a:solidFill>
                          <a:effectLst/>
                          <a:latin typeface="Calibri" panose="020F0502020204030204" pitchFamily="34" charset="0"/>
                          <a:ea typeface="+mn-ea"/>
                          <a:cs typeface="+mn-cs"/>
                        </a:rPr>
                        <a:t>показателя</a:t>
                      </a:r>
                    </a:p>
                  </a:txBody>
                  <a:tcPr marL="3732" marR="3732" marT="3732"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Единица измерения</a:t>
                      </a:r>
                    </a:p>
                  </a:txBody>
                  <a:tcPr marL="3732" marR="3732" marT="3732"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Базовое значение</a:t>
                      </a:r>
                    </a:p>
                  </a:txBody>
                  <a:tcPr marL="6181" marR="6181" marT="6181"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Достигнутое </a:t>
                      </a:r>
                      <a:r>
                        <a:rPr lang="ru-RU" sz="1050" b="0" i="0" u="none" strike="noStrike" kern="1200" dirty="0" smtClean="0">
                          <a:solidFill>
                            <a:srgbClr val="000000"/>
                          </a:solidFill>
                          <a:effectLst/>
                          <a:latin typeface="Calibri" panose="020F0502020204030204" pitchFamily="34" charset="0"/>
                          <a:ea typeface="+mn-ea"/>
                          <a:cs typeface="+mn-cs"/>
                        </a:rPr>
                        <a:t>2023 </a:t>
                      </a:r>
                      <a:r>
                        <a:rPr lang="ru-RU" sz="1050" b="0" i="0" u="none" strike="noStrike" kern="1200" dirty="0">
                          <a:solidFill>
                            <a:srgbClr val="000000"/>
                          </a:solidFill>
                          <a:effectLst/>
                          <a:latin typeface="Calibri" panose="020F0502020204030204" pitchFamily="34" charset="0"/>
                          <a:ea typeface="+mn-ea"/>
                          <a:cs typeface="+mn-cs"/>
                        </a:rPr>
                        <a:t>года</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3915400895"/>
                  </a:ext>
                </a:extLst>
              </a:tr>
              <a:tr h="391165">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17</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l" fontAlgn="ctr"/>
                      <a:r>
                        <a:rPr lang="ru-RU" sz="1050" b="0" i="0" u="none" strike="noStrike" kern="1200" dirty="0">
                          <a:solidFill>
                            <a:srgbClr val="000000"/>
                          </a:solidFill>
                          <a:effectLst/>
                          <a:latin typeface="Calibri" panose="020F0502020204030204" pitchFamily="34" charset="0"/>
                          <a:ea typeface="+mn-ea"/>
                          <a:cs typeface="+mn-cs"/>
                        </a:rPr>
                        <a:t>Муниципальная программа </a:t>
                      </a:r>
                      <a:r>
                        <a:rPr lang="ru-RU" sz="1050" b="0" i="0" u="none" strike="noStrike" kern="1200" dirty="0" smtClean="0">
                          <a:solidFill>
                            <a:srgbClr val="000000"/>
                          </a:solidFill>
                          <a:effectLst/>
                          <a:latin typeface="Calibri" panose="020F0502020204030204" pitchFamily="34" charset="0"/>
                          <a:ea typeface="+mn-ea"/>
                          <a:cs typeface="+mn-cs"/>
                        </a:rPr>
                        <a:t>«Формирование современной комфортной городской среды»</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a:t>
                      </a:r>
                    </a:p>
                  </a:txBody>
                  <a:tcPr marL="3732" marR="3732" marT="3732"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a:t>
                      </a:r>
                    </a:p>
                  </a:txBody>
                  <a:tcPr marL="3732" marR="3732" marT="3732"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 </a:t>
                      </a:r>
                    </a:p>
                  </a:txBody>
                  <a:tcPr marL="3732" marR="3732" marT="3732"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 </a:t>
                      </a:r>
                    </a:p>
                  </a:txBody>
                  <a:tcPr marL="3732" marR="3732" marT="3732"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 </a:t>
                      </a:r>
                    </a:p>
                  </a:txBody>
                  <a:tcPr marL="3732" marR="3732" marT="3732"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a:t>
                      </a:r>
                    </a:p>
                  </a:txBody>
                  <a:tcPr marL="3732" marR="3732" marT="3732"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a:t>
                      </a:r>
                    </a:p>
                  </a:txBody>
                  <a:tcPr marL="3732" marR="3732" marT="3732"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a:t>
                      </a:r>
                    </a:p>
                  </a:txBody>
                  <a:tcPr marL="3732" marR="3732" marT="3732" marB="0" anchor="ctr"/>
                </a:tc>
                <a:extLst>
                  <a:ext uri="{0D108BD9-81ED-4DB2-BD59-A6C34878D82A}">
                    <a16:rowId xmlns:a16="http://schemas.microsoft.com/office/drawing/2014/main" val="3652939084"/>
                  </a:ext>
                </a:extLst>
              </a:tr>
              <a:tr h="541835">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a:t>
                      </a:r>
                      <a:endParaRPr lang="ru-RU" sz="1050" b="0" i="0" u="none" strike="noStrike" kern="1200" dirty="0">
                        <a:solidFill>
                          <a:srgbClr val="000000"/>
                        </a:solidFill>
                        <a:effectLst/>
                        <a:latin typeface="Calibri" panose="020F0502020204030204" pitchFamily="34" charset="0"/>
                        <a:ea typeface="+mn-ea"/>
                        <a:cs typeface="+mn-cs"/>
                      </a:endParaRPr>
                    </a:p>
                  </a:txBody>
                  <a:tcPr marL="3732" marR="3732" marT="3732" marB="0" anchor="ctr"/>
                </a:tc>
                <a:tc>
                  <a:txBody>
                    <a:bodyPr/>
                    <a:lstStyle/>
                    <a:p>
                      <a:pPr fontAlgn="ctr"/>
                      <a:r>
                        <a:rPr lang="ru-RU" sz="1050" b="0" i="0" u="none" strike="noStrike" kern="1200" dirty="0" smtClean="0">
                          <a:solidFill>
                            <a:srgbClr val="000000"/>
                          </a:solidFill>
                          <a:effectLst/>
                          <a:latin typeface="Calibri" panose="020F0502020204030204" pitchFamily="34" charset="0"/>
                          <a:ea typeface="+mn-ea"/>
                          <a:cs typeface="+mn-cs"/>
                        </a:rPr>
                        <a:t>Количество </a:t>
                      </a:r>
                      <a:r>
                        <a:rPr lang="ru-RU" sz="1050" b="0" i="0" u="none" strike="noStrike" kern="1200" dirty="0">
                          <a:solidFill>
                            <a:srgbClr val="000000"/>
                          </a:solidFill>
                          <a:effectLst/>
                          <a:latin typeface="Calibri" panose="020F0502020204030204" pitchFamily="34" charset="0"/>
                          <a:ea typeface="+mn-ea"/>
                          <a:cs typeface="+mn-cs"/>
                        </a:rPr>
                        <a:t>замененных </a:t>
                      </a:r>
                      <a:r>
                        <a:rPr lang="ru-RU" sz="1050" b="0" i="0" u="none" strike="noStrike" kern="1200" dirty="0" err="1">
                          <a:solidFill>
                            <a:srgbClr val="000000"/>
                          </a:solidFill>
                          <a:effectLst/>
                          <a:latin typeface="Calibri" panose="020F0502020204030204" pitchFamily="34" charset="0"/>
                          <a:ea typeface="+mn-ea"/>
                          <a:cs typeface="+mn-cs"/>
                        </a:rPr>
                        <a:t>неэнергоэффективных</a:t>
                      </a:r>
                      <a:r>
                        <a:rPr lang="ru-RU" sz="1050" b="0" i="0" u="none" strike="noStrike" kern="1200" dirty="0">
                          <a:solidFill>
                            <a:srgbClr val="000000"/>
                          </a:solidFill>
                          <a:effectLst/>
                          <a:latin typeface="Calibri" panose="020F0502020204030204" pitchFamily="34" charset="0"/>
                          <a:ea typeface="+mn-ea"/>
                          <a:cs typeface="+mn-cs"/>
                        </a:rPr>
                        <a:t> светильников наружного освещения</a:t>
                      </a: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Показатель муниципальной программы </a:t>
                      </a:r>
                      <a:endParaRPr lang="ru-RU" sz="1050" b="0" i="0" u="none" strike="noStrike" kern="1200" dirty="0" smtClean="0">
                        <a:solidFill>
                          <a:srgbClr val="000000"/>
                        </a:solidFill>
                        <a:effectLst/>
                        <a:latin typeface="Calibri" panose="020F0502020204030204" pitchFamily="34" charset="0"/>
                        <a:ea typeface="+mn-ea"/>
                        <a:cs typeface="+mn-cs"/>
                      </a:endParaRPr>
                    </a:p>
                  </a:txBody>
                  <a:tcPr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Единица</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1254</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592</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0</a:t>
                      </a:r>
                    </a:p>
                  </a:txBody>
                  <a:tcPr anchor="ctr"/>
                </a:tc>
                <a:extLst>
                  <a:ext uri="{0D108BD9-81ED-4DB2-BD59-A6C34878D82A}">
                    <a16:rowId xmlns:a16="http://schemas.microsoft.com/office/drawing/2014/main" val="1605719675"/>
                  </a:ext>
                </a:extLst>
              </a:tr>
              <a:tr h="689460">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2.</a:t>
                      </a:r>
                      <a:endParaRPr lang="ru-RU" sz="1050" b="0" i="0" u="none" strike="noStrike" kern="1200" dirty="0">
                        <a:solidFill>
                          <a:srgbClr val="000000"/>
                        </a:solidFill>
                        <a:effectLst/>
                        <a:latin typeface="Calibri" panose="020F0502020204030204" pitchFamily="34" charset="0"/>
                        <a:ea typeface="+mn-ea"/>
                        <a:cs typeface="+mn-cs"/>
                      </a:endParaRPr>
                    </a:p>
                  </a:txBody>
                  <a:tcPr marL="3732" marR="3732" marT="3732" marB="0" anchor="ctr"/>
                </a:tc>
                <a:tc>
                  <a:txBody>
                    <a:bodyPr/>
                    <a:lstStyle/>
                    <a:p>
                      <a:pPr fontAlgn="ctr"/>
                      <a:r>
                        <a:rPr lang="ru-RU" sz="1050" b="0" i="0" u="none" strike="noStrike" kern="1200" dirty="0" smtClean="0">
                          <a:solidFill>
                            <a:srgbClr val="000000"/>
                          </a:solidFill>
                          <a:effectLst/>
                          <a:latin typeface="Calibri" panose="020F0502020204030204" pitchFamily="34" charset="0"/>
                          <a:ea typeface="+mn-ea"/>
                          <a:cs typeface="+mn-cs"/>
                        </a:rPr>
                        <a:t>Уровень </a:t>
                      </a:r>
                      <a:r>
                        <a:rPr lang="ru-RU" sz="1050" b="0" i="0" u="none" strike="noStrike" kern="1200" dirty="0">
                          <a:solidFill>
                            <a:srgbClr val="000000"/>
                          </a:solidFill>
                          <a:effectLst/>
                          <a:latin typeface="Calibri" panose="020F0502020204030204" pitchFamily="34" charset="0"/>
                          <a:ea typeface="+mn-ea"/>
                          <a:cs typeface="+mn-cs"/>
                        </a:rPr>
                        <a:t>освещенности территорий общественного пользования в пределах городской черты на конец года, не менее</a:t>
                      </a: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Показатель муниципальной программы </a:t>
                      </a:r>
                      <a:endParaRPr lang="ru-RU" sz="1050" b="0" i="0" u="none" strike="noStrike" kern="1200" dirty="0" smtClean="0">
                        <a:solidFill>
                          <a:srgbClr val="000000"/>
                        </a:solidFill>
                        <a:effectLst/>
                        <a:latin typeface="Calibri" panose="020F0502020204030204" pitchFamily="34" charset="0"/>
                        <a:ea typeface="+mn-ea"/>
                        <a:cs typeface="+mn-cs"/>
                      </a:endParaRPr>
                    </a:p>
                  </a:txBody>
                  <a:tcPr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88,37</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88,37</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88,54</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0</a:t>
                      </a:r>
                    </a:p>
                  </a:txBody>
                  <a:tcPr anchor="ctr"/>
                </a:tc>
                <a:extLst>
                  <a:ext uri="{0D108BD9-81ED-4DB2-BD59-A6C34878D82A}">
                    <a16:rowId xmlns:a16="http://schemas.microsoft.com/office/drawing/2014/main" val="51696298"/>
                  </a:ext>
                </a:extLst>
              </a:tr>
              <a:tr h="689460">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3.</a:t>
                      </a:r>
                      <a:endParaRPr lang="ru-RU" sz="1050" b="0" i="0" u="none" strike="noStrike" kern="1200" dirty="0">
                        <a:solidFill>
                          <a:srgbClr val="000000"/>
                        </a:solidFill>
                        <a:effectLst/>
                        <a:latin typeface="Calibri" panose="020F0502020204030204" pitchFamily="34" charset="0"/>
                        <a:ea typeface="+mn-ea"/>
                        <a:cs typeface="+mn-cs"/>
                      </a:endParaRPr>
                    </a:p>
                  </a:txBody>
                  <a:tcPr marL="3732" marR="3732" marT="3732" marB="0"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Обеспечено содержание дворовых территорий и общественных пространств за счет бюджетных средств</a:t>
                      </a: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Показатель муниципальной программы </a:t>
                      </a:r>
                      <a:endParaRPr lang="ru-RU" sz="1050" b="0" i="0" u="none" strike="noStrike" kern="1200" dirty="0" smtClean="0">
                        <a:solidFill>
                          <a:srgbClr val="000000"/>
                        </a:solidFill>
                        <a:effectLst/>
                        <a:latin typeface="Calibri" panose="020F0502020204030204" pitchFamily="34" charset="0"/>
                        <a:ea typeface="+mn-ea"/>
                        <a:cs typeface="+mn-cs"/>
                      </a:endParaRPr>
                    </a:p>
                  </a:txBody>
                  <a:tcPr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Тысяча кв. км</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402,73</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0</a:t>
                      </a:r>
                    </a:p>
                  </a:txBody>
                  <a:tcPr anchor="ctr"/>
                </a:tc>
                <a:extLst>
                  <a:ext uri="{0D108BD9-81ED-4DB2-BD59-A6C34878D82A}">
                    <a16:rowId xmlns:a16="http://schemas.microsoft.com/office/drawing/2014/main" val="2606286331"/>
                  </a:ext>
                </a:extLst>
              </a:tr>
              <a:tr h="496412">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a:t>
                      </a:r>
                      <a:endParaRPr lang="ru-RU" sz="1050" b="0" i="0" u="none" strike="noStrike" kern="1200" dirty="0">
                        <a:solidFill>
                          <a:srgbClr val="000000"/>
                        </a:solidFill>
                        <a:effectLst/>
                        <a:latin typeface="Calibri" panose="020F0502020204030204" pitchFamily="34" charset="0"/>
                        <a:ea typeface="+mn-ea"/>
                        <a:cs typeface="+mn-cs"/>
                      </a:endParaRPr>
                    </a:p>
                  </a:txBody>
                  <a:tcPr marL="3732" marR="3732" marT="3732" marB="0"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Количество установленных шкафов управления наружным освещением</a:t>
                      </a: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Показатель муниципальной программы </a:t>
                      </a:r>
                      <a:endParaRPr lang="ru-RU" sz="1050" b="0" i="0" u="none" strike="noStrike" kern="1200" dirty="0" smtClean="0">
                        <a:solidFill>
                          <a:srgbClr val="000000"/>
                        </a:solidFill>
                        <a:effectLst/>
                        <a:latin typeface="Calibri" panose="020F0502020204030204" pitchFamily="34" charset="0"/>
                        <a:ea typeface="+mn-ea"/>
                        <a:cs typeface="+mn-cs"/>
                      </a:endParaRPr>
                    </a:p>
                  </a:txBody>
                  <a:tcPr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Единица</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7</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7</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0</a:t>
                      </a:r>
                    </a:p>
                  </a:txBody>
                  <a:tcPr anchor="ctr"/>
                </a:tc>
                <a:extLst>
                  <a:ext uri="{0D108BD9-81ED-4DB2-BD59-A6C34878D82A}">
                    <a16:rowId xmlns:a16="http://schemas.microsoft.com/office/drawing/2014/main" val="20921281"/>
                  </a:ext>
                </a:extLst>
              </a:tr>
              <a:tr h="496412">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5.</a:t>
                      </a:r>
                      <a:endParaRPr lang="ru-RU" sz="1050" b="0" i="0" u="none" strike="noStrike" kern="1200" dirty="0">
                        <a:solidFill>
                          <a:srgbClr val="000000"/>
                        </a:solidFill>
                        <a:effectLst/>
                        <a:latin typeface="Calibri" panose="020F0502020204030204" pitchFamily="34" charset="0"/>
                        <a:ea typeface="+mn-ea"/>
                        <a:cs typeface="+mn-cs"/>
                      </a:endParaRPr>
                    </a:p>
                  </a:txBody>
                  <a:tcPr marL="3732" marR="3732" marT="3732" marB="0"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Количество благоустроенных общественных территорий</a:t>
                      </a: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Показатель муниципальной программы </a:t>
                      </a:r>
                      <a:endParaRPr lang="ru-RU" sz="1050" b="0" i="0" u="none" strike="noStrike" kern="1200" dirty="0" smtClean="0">
                        <a:solidFill>
                          <a:srgbClr val="000000"/>
                        </a:solidFill>
                        <a:effectLst/>
                        <a:latin typeface="Calibri" panose="020F0502020204030204" pitchFamily="34" charset="0"/>
                        <a:ea typeface="+mn-ea"/>
                        <a:cs typeface="+mn-cs"/>
                      </a:endParaRPr>
                    </a:p>
                  </a:txBody>
                  <a:tcPr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Единица</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2</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1</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2</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1</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0</a:t>
                      </a:r>
                    </a:p>
                  </a:txBody>
                  <a:tcPr anchor="ctr"/>
                </a:tc>
                <a:extLst>
                  <a:ext uri="{0D108BD9-81ED-4DB2-BD59-A6C34878D82A}">
                    <a16:rowId xmlns:a16="http://schemas.microsoft.com/office/drawing/2014/main" val="1821435100"/>
                  </a:ext>
                </a:extLst>
              </a:tr>
              <a:tr h="502217">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6.</a:t>
                      </a:r>
                      <a:endParaRPr lang="ru-RU" sz="1050" b="0" i="0" u="none" strike="noStrike" kern="1200" dirty="0">
                        <a:solidFill>
                          <a:srgbClr val="000000"/>
                        </a:solidFill>
                        <a:effectLst/>
                        <a:latin typeface="Calibri" panose="020F0502020204030204" pitchFamily="34" charset="0"/>
                        <a:ea typeface="+mn-ea"/>
                        <a:cs typeface="+mn-cs"/>
                      </a:endParaRPr>
                    </a:p>
                  </a:txBody>
                  <a:tcPr marL="3732" marR="3732" marT="3732" marB="0"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Замена детских игровых площадок</a:t>
                      </a: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Показатель муниципальной программы </a:t>
                      </a:r>
                      <a:endParaRPr lang="ru-RU" sz="1050" b="0" i="0" u="none" strike="noStrike" kern="1200" dirty="0" smtClean="0">
                        <a:solidFill>
                          <a:srgbClr val="000000"/>
                        </a:solidFill>
                        <a:effectLst/>
                        <a:latin typeface="Calibri" panose="020F0502020204030204" pitchFamily="34" charset="0"/>
                        <a:ea typeface="+mn-ea"/>
                        <a:cs typeface="+mn-cs"/>
                      </a:endParaRPr>
                    </a:p>
                  </a:txBody>
                  <a:tcPr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Единица</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17</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12</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0</a:t>
                      </a:r>
                    </a:p>
                  </a:txBody>
                  <a:tcPr anchor="ctr"/>
                </a:tc>
                <a:extLst>
                  <a:ext uri="{0D108BD9-81ED-4DB2-BD59-A6C34878D82A}">
                    <a16:rowId xmlns:a16="http://schemas.microsoft.com/office/drawing/2014/main" val="1622446630"/>
                  </a:ext>
                </a:extLst>
              </a:tr>
              <a:tr h="1268607">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7.</a:t>
                      </a:r>
                      <a:endParaRPr lang="ru-RU" sz="1050" b="0" i="0" u="none" strike="noStrike" kern="1200" dirty="0">
                        <a:solidFill>
                          <a:srgbClr val="000000"/>
                        </a:solidFill>
                        <a:effectLst/>
                        <a:latin typeface="Calibri" panose="020F0502020204030204" pitchFamily="34" charset="0"/>
                        <a:ea typeface="+mn-ea"/>
                        <a:cs typeface="+mn-cs"/>
                      </a:endParaRPr>
                    </a:p>
                  </a:txBody>
                  <a:tcPr marL="3732" marR="3732" marT="3732" marB="0"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Доля граждан, принявших участие в решении вопросов развития городской среды, от общего количества граждан в возрасте от 14 лет, проживающих в муниципальных образованиях, на территориях которых реализуются проекты по созданию комфортной городской среды</a:t>
                      </a: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30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0</a:t>
                      </a:r>
                    </a:p>
                  </a:txBody>
                  <a:tcPr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736750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59154B-BA2B-4232-A093-A36CC40B898D}"/>
              </a:ext>
            </a:extLst>
          </p:cNvPr>
          <p:cNvSpPr>
            <a:spLocks noGrp="1"/>
          </p:cNvSpPr>
          <p:nvPr>
            <p:ph type="title"/>
          </p:nvPr>
        </p:nvSpPr>
        <p:spPr>
          <a:xfrm>
            <a:off x="1066800" y="237241"/>
            <a:ext cx="10058400" cy="403781"/>
          </a:xfrm>
        </p:spPr>
        <p:txBody>
          <a:bodyPr vert="horz" lIns="91440" tIns="45720" rIns="91440" bIns="45720" rtlCol="0" anchor="ctr">
            <a:normAutofit fontScale="90000"/>
          </a:bodyPr>
          <a:lstStyle/>
          <a:p>
            <a:pPr algn="ctr"/>
            <a:r>
              <a:rPr lang="ru-RU" sz="2400" dirty="0">
                <a:latin typeface="Century Gothic" panose="020B0502020202020204" pitchFamily="34" charset="0"/>
              </a:rPr>
              <a:t>Основные показатели социально-экономического развития </a:t>
            </a:r>
          </a:p>
        </p:txBody>
      </p:sp>
      <p:pic>
        <p:nvPicPr>
          <p:cNvPr id="7" name="Объект 6">
            <a:extLst>
              <a:ext uri="{FF2B5EF4-FFF2-40B4-BE49-F238E27FC236}">
                <a16:creationId xmlns:a16="http://schemas.microsoft.com/office/drawing/2014/main" id="{7E753F43-9FFE-4B24-8629-01A7E40120B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p:spPr>
      </p:pic>
      <p:sp>
        <p:nvSpPr>
          <p:cNvPr id="5" name="Номер слайда 4">
            <a:extLst>
              <a:ext uri="{FF2B5EF4-FFF2-40B4-BE49-F238E27FC236}">
                <a16:creationId xmlns:a16="http://schemas.microsoft.com/office/drawing/2014/main" id="{EEDDC82F-EA33-48FF-85E8-C21A7F0EFC77}"/>
              </a:ext>
            </a:extLst>
          </p:cNvPr>
          <p:cNvSpPr>
            <a:spLocks noGrp="1"/>
          </p:cNvSpPr>
          <p:nvPr>
            <p:ph type="sldNum" sz="quarter" idx="12"/>
          </p:nvPr>
        </p:nvSpPr>
        <p:spPr>
          <a:xfrm>
            <a:off x="10728960" y="6529319"/>
            <a:ext cx="1463040" cy="274320"/>
          </a:xfrm>
        </p:spPr>
        <p:txBody>
          <a:bodyPr/>
          <a:lstStyle/>
          <a:p>
            <a:fld id="{5C57661F-B2B1-4F5C-A5BA-3FA02C8F7456}" type="slidenum">
              <a:rPr lang="ru-RU" smtClean="0"/>
              <a:t>7</a:t>
            </a:fld>
            <a:endParaRPr lang="ru-RU" dirty="0"/>
          </a:p>
        </p:txBody>
      </p:sp>
      <p:graphicFrame>
        <p:nvGraphicFramePr>
          <p:cNvPr id="8" name="Таблица 7">
            <a:extLst>
              <a:ext uri="{FF2B5EF4-FFF2-40B4-BE49-F238E27FC236}">
                <a16:creationId xmlns:a16="http://schemas.microsoft.com/office/drawing/2014/main" id="{AA357BD4-04DD-4D89-93B3-3CE498E6CF78}"/>
              </a:ext>
            </a:extLst>
          </p:cNvPr>
          <p:cNvGraphicFramePr>
            <a:graphicFrameLocks noGrp="1"/>
          </p:cNvGraphicFramePr>
          <p:nvPr>
            <p:extLst>
              <p:ext uri="{D42A27DB-BD31-4B8C-83A1-F6EECF244321}">
                <p14:modId xmlns:p14="http://schemas.microsoft.com/office/powerpoint/2010/main" val="964590025"/>
              </p:ext>
            </p:extLst>
          </p:nvPr>
        </p:nvGraphicFramePr>
        <p:xfrm>
          <a:off x="153911" y="894079"/>
          <a:ext cx="11743449" cy="4185530"/>
        </p:xfrm>
        <a:graphic>
          <a:graphicData uri="http://schemas.openxmlformats.org/drawingml/2006/table">
            <a:tbl>
              <a:tblPr>
                <a:tableStyleId>{5C22544A-7EE6-4342-B048-85BDC9FD1C3A}</a:tableStyleId>
              </a:tblPr>
              <a:tblGrid>
                <a:gridCol w="3361830">
                  <a:extLst>
                    <a:ext uri="{9D8B030D-6E8A-4147-A177-3AD203B41FA5}">
                      <a16:colId xmlns:a16="http://schemas.microsoft.com/office/drawing/2014/main" val="444094345"/>
                    </a:ext>
                  </a:extLst>
                </a:gridCol>
                <a:gridCol w="1530424">
                  <a:extLst>
                    <a:ext uri="{9D8B030D-6E8A-4147-A177-3AD203B41FA5}">
                      <a16:colId xmlns:a16="http://schemas.microsoft.com/office/drawing/2014/main" val="259913780"/>
                    </a:ext>
                  </a:extLst>
                </a:gridCol>
                <a:gridCol w="696343">
                  <a:extLst>
                    <a:ext uri="{9D8B030D-6E8A-4147-A177-3AD203B41FA5}">
                      <a16:colId xmlns:a16="http://schemas.microsoft.com/office/drawing/2014/main" val="4088317492"/>
                    </a:ext>
                  </a:extLst>
                </a:gridCol>
                <a:gridCol w="772864">
                  <a:extLst>
                    <a:ext uri="{9D8B030D-6E8A-4147-A177-3AD203B41FA5}">
                      <a16:colId xmlns:a16="http://schemas.microsoft.com/office/drawing/2014/main" val="1361735704"/>
                    </a:ext>
                  </a:extLst>
                </a:gridCol>
                <a:gridCol w="834081">
                  <a:extLst>
                    <a:ext uri="{9D8B030D-6E8A-4147-A177-3AD203B41FA5}">
                      <a16:colId xmlns:a16="http://schemas.microsoft.com/office/drawing/2014/main" val="587384664"/>
                    </a:ext>
                  </a:extLst>
                </a:gridCol>
                <a:gridCol w="726951">
                  <a:extLst>
                    <a:ext uri="{9D8B030D-6E8A-4147-A177-3AD203B41FA5}">
                      <a16:colId xmlns:a16="http://schemas.microsoft.com/office/drawing/2014/main" val="1818014747"/>
                    </a:ext>
                  </a:extLst>
                </a:gridCol>
                <a:gridCol w="864689">
                  <a:extLst>
                    <a:ext uri="{9D8B030D-6E8A-4147-A177-3AD203B41FA5}">
                      <a16:colId xmlns:a16="http://schemas.microsoft.com/office/drawing/2014/main" val="1275821649"/>
                    </a:ext>
                  </a:extLst>
                </a:gridCol>
                <a:gridCol w="742255">
                  <a:extLst>
                    <a:ext uri="{9D8B030D-6E8A-4147-A177-3AD203B41FA5}">
                      <a16:colId xmlns:a16="http://schemas.microsoft.com/office/drawing/2014/main" val="3753148827"/>
                    </a:ext>
                  </a:extLst>
                </a:gridCol>
                <a:gridCol w="703995">
                  <a:extLst>
                    <a:ext uri="{9D8B030D-6E8A-4147-A177-3AD203B41FA5}">
                      <a16:colId xmlns:a16="http://schemas.microsoft.com/office/drawing/2014/main" val="3028726362"/>
                    </a:ext>
                  </a:extLst>
                </a:gridCol>
                <a:gridCol w="724400">
                  <a:extLst>
                    <a:ext uri="{9D8B030D-6E8A-4147-A177-3AD203B41FA5}">
                      <a16:colId xmlns:a16="http://schemas.microsoft.com/office/drawing/2014/main" val="905252796"/>
                    </a:ext>
                  </a:extLst>
                </a:gridCol>
                <a:gridCol w="785617">
                  <a:extLst>
                    <a:ext uri="{9D8B030D-6E8A-4147-A177-3AD203B41FA5}">
                      <a16:colId xmlns:a16="http://schemas.microsoft.com/office/drawing/2014/main" val="252195373"/>
                    </a:ext>
                  </a:extLst>
                </a:gridCol>
              </a:tblGrid>
              <a:tr h="254701">
                <a:tc rowSpan="2">
                  <a:txBody>
                    <a:bodyPr/>
                    <a:lstStyle/>
                    <a:p>
                      <a:pPr algn="ctr" fontAlgn="ctr"/>
                      <a:r>
                        <a:rPr lang="ru-RU" sz="800" b="1" i="0" u="none" strike="noStrike" dirty="0">
                          <a:solidFill>
                            <a:srgbClr val="000000"/>
                          </a:solidFill>
                          <a:effectLst/>
                          <a:latin typeface="Arial" panose="020B0604020202020204" pitchFamily="34" charset="0"/>
                          <a:cs typeface="Arial" panose="020B0604020202020204" pitchFamily="34" charset="0"/>
                        </a:rPr>
                        <a:t>Показатели</a:t>
                      </a:r>
                      <a:endParaRPr lang="ru-RU" sz="800" b="1" i="0" u="none" strike="noStrike" dirty="0">
                        <a:solidFill>
                          <a:srgbClr val="000000"/>
                        </a:solidFill>
                        <a:effectLst/>
                        <a:latin typeface="Arial" panose="020B0604020202020204" pitchFamily="34" charset="0"/>
                      </a:endParaRPr>
                    </a:p>
                  </a:txBody>
                  <a:tcPr marL="9525" marR="9525" marT="9525" marB="0" anchor="ctr">
                    <a:solidFill>
                      <a:schemeClr val="accent1">
                        <a:lumMod val="60000"/>
                        <a:lumOff val="40000"/>
                      </a:schemeClr>
                    </a:solidFill>
                  </a:tcPr>
                </a:tc>
                <a:tc rowSpan="2">
                  <a:txBody>
                    <a:bodyPr/>
                    <a:lstStyle/>
                    <a:p>
                      <a:pPr algn="ctr" fontAlgn="ctr"/>
                      <a:r>
                        <a:rPr lang="ru-RU" sz="800" b="1" i="0" u="none" strike="noStrike" dirty="0">
                          <a:solidFill>
                            <a:srgbClr val="000000"/>
                          </a:solidFill>
                          <a:effectLst/>
                          <a:latin typeface="Arial" panose="020B0604020202020204" pitchFamily="34" charset="0"/>
                          <a:cs typeface="Arial" panose="020B0604020202020204" pitchFamily="34" charset="0"/>
                        </a:rPr>
                        <a:t>Единицы измерения</a:t>
                      </a:r>
                      <a:endParaRPr lang="ru-RU" sz="800" b="1" i="0" u="none" strike="noStrike" dirty="0">
                        <a:solidFill>
                          <a:srgbClr val="000000"/>
                        </a:solidFill>
                        <a:effectLst/>
                        <a:latin typeface="Arial" panose="020B0604020202020204" pitchFamily="34" charset="0"/>
                      </a:endParaRPr>
                    </a:p>
                  </a:txBody>
                  <a:tcPr marL="9525" marR="9525" marT="9525" marB="0" anchor="ctr">
                    <a:solidFill>
                      <a:schemeClr val="accent1">
                        <a:lumMod val="60000"/>
                        <a:lumOff val="40000"/>
                      </a:schemeClr>
                    </a:solidFill>
                  </a:tcPr>
                </a:tc>
                <a:tc gridSpan="2">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Отчет</a:t>
                      </a:r>
                    </a:p>
                  </a:txBody>
                  <a:tcPr marL="9525" marR="9525" marT="9525" marB="0" anchor="ctr">
                    <a:solidFill>
                      <a:schemeClr val="accent1">
                        <a:lumMod val="60000"/>
                        <a:lumOff val="40000"/>
                      </a:schemeClr>
                    </a:solidFill>
                  </a:tcPr>
                </a:tc>
                <a:tc hMerge="1">
                  <a:txBody>
                    <a:bodyPr/>
                    <a:lstStyle/>
                    <a:p>
                      <a:endParaRPr lang="ru-RU"/>
                    </a:p>
                  </a:txBody>
                  <a:tcPr/>
                </a:tc>
                <a:tc>
                  <a:txBody>
                    <a:bodyPr/>
                    <a:lstStyle/>
                    <a:p>
                      <a:pPr marL="0" algn="ctr" defTabSz="914400" rtl="0" eaLnBrk="1" fontAlgn="ctr" latinLnBrk="0" hangingPunct="1"/>
                      <a:r>
                        <a:rPr lang="ru-RU" sz="800" b="1" i="0" u="none" strike="noStrike" kern="1200" dirty="0" smtClean="0">
                          <a:solidFill>
                            <a:srgbClr val="000000"/>
                          </a:solidFill>
                          <a:effectLst/>
                          <a:latin typeface="Arial" panose="020B0604020202020204" pitchFamily="34" charset="0"/>
                          <a:ea typeface="+mn-ea"/>
                          <a:cs typeface="Arial" panose="020B0604020202020204" pitchFamily="34" charset="0"/>
                        </a:rPr>
                        <a:t>План</a:t>
                      </a:r>
                      <a:endParaRPr lang="ru-RU" sz="8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solidFill>
                      <a:schemeClr val="accent1">
                        <a:lumMod val="60000"/>
                        <a:lumOff val="40000"/>
                      </a:schemeClr>
                    </a:solidFill>
                  </a:tcPr>
                </a:tc>
                <a:tc gridSpan="2">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2025</a:t>
                      </a:r>
                    </a:p>
                  </a:txBody>
                  <a:tcPr marL="9525" marR="9525" marT="9525" marB="0" anchor="ctr">
                    <a:solidFill>
                      <a:schemeClr val="accent1">
                        <a:lumMod val="60000"/>
                        <a:lumOff val="40000"/>
                      </a:schemeClr>
                    </a:solidFill>
                  </a:tcPr>
                </a:tc>
                <a:tc hMerge="1">
                  <a:txBody>
                    <a:bodyPr/>
                    <a:lstStyle/>
                    <a:p>
                      <a:endParaRPr lang="ru-RU"/>
                    </a:p>
                  </a:txBody>
                  <a:tcPr/>
                </a:tc>
                <a:tc gridSpan="2">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2026</a:t>
                      </a:r>
                    </a:p>
                  </a:txBody>
                  <a:tcPr marL="9525" marR="9525" marT="9525" marB="0" anchor="ctr">
                    <a:solidFill>
                      <a:schemeClr val="accent1">
                        <a:lumMod val="60000"/>
                        <a:lumOff val="40000"/>
                      </a:schemeClr>
                    </a:solidFill>
                  </a:tcPr>
                </a:tc>
                <a:tc hMerge="1">
                  <a:txBody>
                    <a:bodyPr/>
                    <a:lstStyle/>
                    <a:p>
                      <a:endParaRPr lang="ru-RU"/>
                    </a:p>
                  </a:txBody>
                  <a:tcPr/>
                </a:tc>
                <a:tc gridSpan="2">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2027</a:t>
                      </a:r>
                    </a:p>
                  </a:txBody>
                  <a:tcPr marL="9525" marR="9525" marT="9525" marB="0" anchor="ctr">
                    <a:solidFill>
                      <a:schemeClr val="accent1">
                        <a:lumMod val="60000"/>
                        <a:lumOff val="40000"/>
                      </a:schemeClr>
                    </a:solidFill>
                  </a:tcPr>
                </a:tc>
                <a:tc hMerge="1">
                  <a:txBody>
                    <a:bodyPr/>
                    <a:lstStyle/>
                    <a:p>
                      <a:endParaRPr lang="ru-RU"/>
                    </a:p>
                  </a:txBody>
                  <a:tcPr/>
                </a:tc>
                <a:extLst>
                  <a:ext uri="{0D108BD9-81ED-4DB2-BD59-A6C34878D82A}">
                    <a16:rowId xmlns:a16="http://schemas.microsoft.com/office/drawing/2014/main" val="774159088"/>
                  </a:ext>
                </a:extLst>
              </a:tr>
              <a:tr h="574089">
                <a:tc vMerge="1">
                  <a:txBody>
                    <a:bodyPr/>
                    <a:lstStyle/>
                    <a:p>
                      <a:endParaRPr lang="ru-RU"/>
                    </a:p>
                  </a:txBody>
                  <a:tcPr/>
                </a:tc>
                <a:tc vMerge="1">
                  <a:txBody>
                    <a:bodyPr/>
                    <a:lstStyle/>
                    <a:p>
                      <a:endParaRPr lang="ru-RU"/>
                    </a:p>
                  </a:txBody>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2022</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2023</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2024</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1 (консервативный)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2 (базовый)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1 (консервативный)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2 (базовый)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1 (консервативный)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2 (базовый)</a:t>
                      </a:r>
                    </a:p>
                  </a:txBody>
                  <a:tcPr marL="9525" marR="9525" marT="9525" marB="0" anchor="ctr">
                    <a:solidFill>
                      <a:schemeClr val="accent1">
                        <a:lumMod val="60000"/>
                        <a:lumOff val="40000"/>
                      </a:schemeClr>
                    </a:solidFill>
                  </a:tcPr>
                </a:tc>
                <a:extLst>
                  <a:ext uri="{0D108BD9-81ED-4DB2-BD59-A6C34878D82A}">
                    <a16:rowId xmlns:a16="http://schemas.microsoft.com/office/drawing/2014/main" val="2863942336"/>
                  </a:ext>
                </a:extLst>
              </a:tr>
              <a:tr h="206045">
                <a:tc>
                  <a:txBody>
                    <a:bodyPr/>
                    <a:lstStyle/>
                    <a:p>
                      <a:pPr algn="l" fontAlgn="ctr"/>
                      <a:r>
                        <a:rPr lang="ru-RU" sz="800" b="1" i="0" u="none" strike="noStrike" dirty="0" smtClean="0">
                          <a:solidFill>
                            <a:srgbClr val="000000"/>
                          </a:solidFill>
                          <a:effectLst/>
                          <a:latin typeface="Arial" panose="020B0604020202020204" pitchFamily="34" charset="0"/>
                          <a:cs typeface="Arial" panose="020B0604020202020204" pitchFamily="34" charset="0"/>
                        </a:rPr>
                        <a:t>Труд </a:t>
                      </a:r>
                      <a:r>
                        <a:rPr lang="ru-RU" sz="800" b="1" i="0" u="none" strike="noStrike" dirty="0">
                          <a:solidFill>
                            <a:srgbClr val="000000"/>
                          </a:solidFill>
                          <a:effectLst/>
                          <a:latin typeface="Arial" panose="020B0604020202020204" pitchFamily="34" charset="0"/>
                          <a:cs typeface="Arial" panose="020B0604020202020204" pitchFamily="34" charset="0"/>
                        </a:rPr>
                        <a:t>и заработная плата</a:t>
                      </a:r>
                      <a:endParaRPr lang="ru-RU" sz="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cs typeface="Arial" panose="020B0604020202020204" pitchFamily="34" charset="0"/>
                        </a:rPr>
                        <a:t> </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dirty="0">
                          <a:solidFill>
                            <a:srgbClr val="000000"/>
                          </a:solidFill>
                          <a:effectLst/>
                          <a:latin typeface="Arial" panose="020B0604020202020204" pitchFamily="34" charset="0"/>
                          <a:cs typeface="Arial" panose="020B0604020202020204" pitchFamily="34" charset="0"/>
                        </a:rPr>
                        <a:t> </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dirty="0">
                          <a:solidFill>
                            <a:srgbClr val="000000"/>
                          </a:solidFill>
                          <a:effectLst/>
                          <a:latin typeface="Arial" panose="020B0604020202020204" pitchFamily="34" charset="0"/>
                          <a:cs typeface="Arial" panose="020B0604020202020204" pitchFamily="34" charset="0"/>
                        </a:rPr>
                        <a:t> </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dirty="0">
                          <a:solidFill>
                            <a:srgbClr val="000000"/>
                          </a:solidFill>
                          <a:effectLst/>
                          <a:latin typeface="Arial" panose="020B0604020202020204" pitchFamily="34" charset="0"/>
                          <a:cs typeface="Arial" panose="020B0604020202020204" pitchFamily="34" charset="0"/>
                        </a:rPr>
                        <a:t> </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054196774"/>
                  </a:ext>
                </a:extLst>
              </a:tr>
              <a:tr h="290222">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Количество созданных рабочих мест</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cs typeface="Arial" panose="020B0604020202020204" pitchFamily="34" charset="0"/>
                        </a:rPr>
                        <a:t>единица</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1 797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5 168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2 200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990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1 080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1 040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1 150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1 115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1 265</a:t>
                      </a:r>
                    </a:p>
                  </a:txBody>
                  <a:tcPr marL="9525" marR="9525" marT="9525" marB="0" anchor="ctr"/>
                </a:tc>
                <a:extLst>
                  <a:ext uri="{0D108BD9-81ED-4DB2-BD59-A6C34878D82A}">
                    <a16:rowId xmlns:a16="http://schemas.microsoft.com/office/drawing/2014/main" val="3426044676"/>
                  </a:ext>
                </a:extLst>
              </a:tr>
              <a:tr h="292421">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Численность официально зарегистрированных безработных, на конец года</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человек</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280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134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95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79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75</a:t>
                      </a:r>
                    </a:p>
                  </a:txBody>
                  <a:tcPr marL="9525" marR="9525" marT="9525" marB="0" anchor="ctr"/>
                </a:tc>
                <a:extLst>
                  <a:ext uri="{0D108BD9-81ED-4DB2-BD59-A6C34878D82A}">
                    <a16:rowId xmlns:a16="http://schemas.microsoft.com/office/drawing/2014/main" val="3303530368"/>
                  </a:ext>
                </a:extLst>
              </a:tr>
              <a:tr h="294642">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Фонд начисленной заработной платы всех работников</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cs typeface="Arial" panose="020B0604020202020204" pitchFamily="34" charset="0"/>
                        </a:rPr>
                        <a:t>млн. рублей</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32 225,8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37 661,7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47 055,4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53 189,0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55 035,8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59 901,8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62 974,3</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67 302,7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72 086,3</a:t>
                      </a:r>
                    </a:p>
                  </a:txBody>
                  <a:tcPr marL="9525" marR="9525" marT="9525" marB="0" anchor="ctr"/>
                </a:tc>
                <a:extLst>
                  <a:ext uri="{0D108BD9-81ED-4DB2-BD59-A6C34878D82A}">
                    <a16:rowId xmlns:a16="http://schemas.microsoft.com/office/drawing/2014/main" val="1866926461"/>
                  </a:ext>
                </a:extLst>
              </a:tr>
              <a:tr h="263839">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Темп роста фонда заработной платы</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cs typeface="Arial" panose="020B0604020202020204" pitchFamily="34" charset="0"/>
                        </a:rPr>
                        <a:t>процент к предыдущему году</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111,1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116,9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124,9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113,0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117,0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112,6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114,4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112,4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114,5</a:t>
                      </a:r>
                    </a:p>
                  </a:txBody>
                  <a:tcPr marL="9525" marR="9525" marT="9525" marB="0" anchor="ctr"/>
                </a:tc>
                <a:extLst>
                  <a:ext uri="{0D108BD9-81ED-4DB2-BD59-A6C34878D82A}">
                    <a16:rowId xmlns:a16="http://schemas.microsoft.com/office/drawing/2014/main" val="2863614157"/>
                  </a:ext>
                </a:extLst>
              </a:tr>
              <a:tr h="351785">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Среднемесячная номинальная начисленная заработная плата работников (по полному кругу организаций)</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cs typeface="Arial" panose="020B0604020202020204" pitchFamily="34" charset="0"/>
                        </a:rPr>
                        <a:t>рубль</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87 389,6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101 404,7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126 824,4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143 031,9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147 659,9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160 798,1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168 405,7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180 589,2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192 224,0</a:t>
                      </a:r>
                    </a:p>
                  </a:txBody>
                  <a:tcPr marL="9525" marR="9525" marT="9525" marB="0" anchor="ctr"/>
                </a:tc>
                <a:extLst>
                  <a:ext uri="{0D108BD9-81ED-4DB2-BD59-A6C34878D82A}">
                    <a16:rowId xmlns:a16="http://schemas.microsoft.com/office/drawing/2014/main" val="1452794486"/>
                  </a:ext>
                </a:extLst>
              </a:tr>
              <a:tr h="259419">
                <a:tc>
                  <a:txBody>
                    <a:bodyPr/>
                    <a:lstStyle/>
                    <a:p>
                      <a:pPr algn="l" fontAlgn="ctr"/>
                      <a:r>
                        <a:rPr lang="ru-RU" sz="800" b="1" i="0" u="none" strike="noStrike" dirty="0" smtClean="0">
                          <a:solidFill>
                            <a:srgbClr val="000000"/>
                          </a:solidFill>
                          <a:effectLst/>
                          <a:latin typeface="Arial" panose="020B0604020202020204" pitchFamily="34" charset="0"/>
                          <a:cs typeface="Arial" panose="020B0604020202020204" pitchFamily="34" charset="0"/>
                        </a:rPr>
                        <a:t>Образование</a:t>
                      </a:r>
                      <a:endParaRPr lang="ru-RU" sz="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extLst>
                  <a:ext uri="{0D108BD9-81ED-4DB2-BD59-A6C34878D82A}">
                    <a16:rowId xmlns:a16="http://schemas.microsoft.com/office/drawing/2014/main" val="1893767417"/>
                  </a:ext>
                </a:extLst>
              </a:tr>
              <a:tr h="197901">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Общее образование:</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extLst>
                  <a:ext uri="{0D108BD9-81ED-4DB2-BD59-A6C34878D82A}">
                    <a16:rowId xmlns:a16="http://schemas.microsoft.com/office/drawing/2014/main" val="3171988953"/>
                  </a:ext>
                </a:extLst>
              </a:tr>
              <a:tr h="433135">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Доля обучающихся в государственных (муниципальных) общеобразовательных организациях, занимающихся во вторую смену</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процент</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16,5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19,5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16,6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6,7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4,8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6,7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10,7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8,7</a:t>
                      </a:r>
                    </a:p>
                  </a:txBody>
                  <a:tcPr marL="9525" marR="9525" marT="9525" marB="0" anchor="ctr"/>
                </a:tc>
                <a:extLst>
                  <a:ext uri="{0D108BD9-81ED-4DB2-BD59-A6C34878D82A}">
                    <a16:rowId xmlns:a16="http://schemas.microsoft.com/office/drawing/2014/main" val="1006903519"/>
                  </a:ext>
                </a:extLst>
              </a:tr>
              <a:tr h="433135">
                <a:tc>
                  <a:txBody>
                    <a:bodyPr/>
                    <a:lstStyle/>
                    <a:p>
                      <a:pPr algn="l" fontAlgn="ctr"/>
                      <a:r>
                        <a:rPr lang="ru-RU" sz="800" b="0" i="0" u="none" strike="noStrike">
                          <a:solidFill>
                            <a:srgbClr val="000000"/>
                          </a:solidFill>
                          <a:effectLst/>
                          <a:latin typeface="Arial" panose="020B0604020202020204" pitchFamily="34" charset="0"/>
                          <a:cs typeface="Arial" panose="020B0604020202020204" pitchFamily="34" charset="0"/>
                        </a:rPr>
                        <a:t>Численность обучающихся в государственных (муниципальных) общеобразовательных организациях, занимающихся во вторую смену</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человек</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2 480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3 048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2 631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1 098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785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1 424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1 105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1 757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1 431</a:t>
                      </a:r>
                    </a:p>
                  </a:txBody>
                  <a:tcPr marL="9525" marR="9525" marT="9525" marB="0" anchor="ctr"/>
                </a:tc>
                <a:extLst>
                  <a:ext uri="{0D108BD9-81ED-4DB2-BD59-A6C34878D82A}">
                    <a16:rowId xmlns:a16="http://schemas.microsoft.com/office/drawing/2014/main" val="1835674414"/>
                  </a:ext>
                </a:extLst>
              </a:tr>
              <a:tr h="334196">
                <a:tc>
                  <a:txBody>
                    <a:bodyPr/>
                    <a:lstStyle/>
                    <a:p>
                      <a:pPr algn="l" fontAlgn="ctr"/>
                      <a:r>
                        <a:rPr lang="ru-RU" sz="800" b="0" i="0" u="none" strike="noStrike">
                          <a:solidFill>
                            <a:srgbClr val="000000"/>
                          </a:solidFill>
                          <a:effectLst/>
                          <a:latin typeface="Arial" panose="020B0604020202020204" pitchFamily="34" charset="0"/>
                          <a:cs typeface="Arial" panose="020B0604020202020204" pitchFamily="34" charset="0"/>
                        </a:rPr>
                        <a:t> Общее число обучающихся в государственных (муниципальных) общеобразовательных организациях</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человек</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15 028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15 598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15 805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16 419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16 419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16 419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16 419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16 419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16 419</a:t>
                      </a:r>
                    </a:p>
                  </a:txBody>
                  <a:tcPr marL="9525" marR="9525" marT="9525" marB="0" anchor="ctr"/>
                </a:tc>
                <a:extLst>
                  <a:ext uri="{0D108BD9-81ED-4DB2-BD59-A6C34878D82A}">
                    <a16:rowId xmlns:a16="http://schemas.microsoft.com/office/drawing/2014/main" val="518363310"/>
                  </a:ext>
                </a:extLst>
              </a:tr>
            </a:tbl>
          </a:graphicData>
        </a:graphic>
      </p:graphicFrame>
    </p:spTree>
    <p:extLst>
      <p:ext uri="{BB962C8B-B14F-4D97-AF65-F5344CB8AC3E}">
        <p14:creationId xmlns:p14="http://schemas.microsoft.com/office/powerpoint/2010/main" val="250134931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E1DD2E-04DC-4BF3-8F0E-F61E1385D3F3}"/>
              </a:ext>
            </a:extLst>
          </p:cNvPr>
          <p:cNvSpPr>
            <a:spLocks noGrp="1"/>
          </p:cNvSpPr>
          <p:nvPr>
            <p:ph type="title"/>
          </p:nvPr>
        </p:nvSpPr>
        <p:spPr>
          <a:xfrm>
            <a:off x="914400" y="424651"/>
            <a:ext cx="11277600" cy="100450"/>
          </a:xfrm>
        </p:spPr>
        <p:txBody>
          <a:bodyPr>
            <a:noAutofit/>
          </a:bodyPr>
          <a:lstStyle/>
          <a:p>
            <a:pPr algn="ctr"/>
            <a:r>
              <a:rPr lang="ru-RU" sz="2000" dirty="0">
                <a:latin typeface="Century Gothic" panose="020B0502020202020204" pitchFamily="34" charset="0"/>
              </a:rPr>
              <a:t>Информация о расходах бюджета с учетом интересов целевых групп пользователей</a:t>
            </a:r>
            <a:br>
              <a:rPr lang="ru-RU" sz="2000" dirty="0">
                <a:latin typeface="Century Gothic" panose="020B0502020202020204" pitchFamily="34" charset="0"/>
              </a:rPr>
            </a:br>
            <a:endParaRPr lang="ru-RU" sz="2000" dirty="0">
              <a:latin typeface="Century Gothic" panose="020B0502020202020204" pitchFamily="34" charset="0"/>
            </a:endParaRPr>
          </a:p>
        </p:txBody>
      </p:sp>
      <p:sp>
        <p:nvSpPr>
          <p:cNvPr id="4" name="Номер слайда 3">
            <a:extLst>
              <a:ext uri="{FF2B5EF4-FFF2-40B4-BE49-F238E27FC236}">
                <a16:creationId xmlns:a16="http://schemas.microsoft.com/office/drawing/2014/main" id="{E2FAA489-1CE0-4C0C-9A6C-7C729AC97B1F}"/>
              </a:ext>
            </a:extLst>
          </p:cNvPr>
          <p:cNvSpPr>
            <a:spLocks noGrp="1"/>
          </p:cNvSpPr>
          <p:nvPr>
            <p:ph type="sldNum" sz="quarter" idx="12"/>
          </p:nvPr>
        </p:nvSpPr>
        <p:spPr>
          <a:xfrm>
            <a:off x="9448800" y="6492875"/>
            <a:ext cx="2743200" cy="365125"/>
          </a:xfrm>
        </p:spPr>
        <p:txBody>
          <a:bodyPr/>
          <a:lstStyle/>
          <a:p>
            <a:fld id="{E4EB6E89-BA87-4003-BD23-6BDF40F3EBED}" type="slidenum">
              <a:rPr lang="ru-RU" smtClean="0"/>
              <a:pPr/>
              <a:t>70</a:t>
            </a:fld>
            <a:endParaRPr lang="ru-RU" dirty="0"/>
          </a:p>
        </p:txBody>
      </p:sp>
      <p:graphicFrame>
        <p:nvGraphicFramePr>
          <p:cNvPr id="5" name="Объект 4">
            <a:extLst>
              <a:ext uri="{FF2B5EF4-FFF2-40B4-BE49-F238E27FC236}">
                <a16:creationId xmlns:a16="http://schemas.microsoft.com/office/drawing/2014/main" id="{ED4622CF-814C-486A-A552-AFC5897A3757}"/>
              </a:ext>
            </a:extLst>
          </p:cNvPr>
          <p:cNvGraphicFramePr>
            <a:graphicFrameLocks/>
          </p:cNvGraphicFramePr>
          <p:nvPr>
            <p:extLst>
              <p:ext uri="{D42A27DB-BD31-4B8C-83A1-F6EECF244321}">
                <p14:modId xmlns:p14="http://schemas.microsoft.com/office/powerpoint/2010/main" val="1073672287"/>
              </p:ext>
            </p:extLst>
          </p:nvPr>
        </p:nvGraphicFramePr>
        <p:xfrm>
          <a:off x="534155" y="789776"/>
          <a:ext cx="11411008" cy="5697729"/>
        </p:xfrm>
        <a:graphic>
          <a:graphicData uri="http://schemas.openxmlformats.org/drawingml/2006/table">
            <a:tbl>
              <a:tblPr>
                <a:tableStyleId>{8A107856-5554-42FB-B03E-39F5DBC370BA}</a:tableStyleId>
              </a:tblPr>
              <a:tblGrid>
                <a:gridCol w="247578">
                  <a:extLst>
                    <a:ext uri="{9D8B030D-6E8A-4147-A177-3AD203B41FA5}">
                      <a16:colId xmlns:a16="http://schemas.microsoft.com/office/drawing/2014/main" val="3173738563"/>
                    </a:ext>
                  </a:extLst>
                </a:gridCol>
                <a:gridCol w="2844757">
                  <a:extLst>
                    <a:ext uri="{9D8B030D-6E8A-4147-A177-3AD203B41FA5}">
                      <a16:colId xmlns:a16="http://schemas.microsoft.com/office/drawing/2014/main" val="1175069003"/>
                    </a:ext>
                  </a:extLst>
                </a:gridCol>
                <a:gridCol w="1190861">
                  <a:extLst>
                    <a:ext uri="{9D8B030D-6E8A-4147-A177-3AD203B41FA5}">
                      <a16:colId xmlns:a16="http://schemas.microsoft.com/office/drawing/2014/main" val="2359325872"/>
                    </a:ext>
                  </a:extLst>
                </a:gridCol>
                <a:gridCol w="739832">
                  <a:extLst>
                    <a:ext uri="{9D8B030D-6E8A-4147-A177-3AD203B41FA5}">
                      <a16:colId xmlns:a16="http://schemas.microsoft.com/office/drawing/2014/main" val="3513692141"/>
                    </a:ext>
                  </a:extLst>
                </a:gridCol>
                <a:gridCol w="4214553">
                  <a:extLst>
                    <a:ext uri="{9D8B030D-6E8A-4147-A177-3AD203B41FA5}">
                      <a16:colId xmlns:a16="http://schemas.microsoft.com/office/drawing/2014/main" val="2406719285"/>
                    </a:ext>
                  </a:extLst>
                </a:gridCol>
                <a:gridCol w="706582">
                  <a:extLst>
                    <a:ext uri="{9D8B030D-6E8A-4147-A177-3AD203B41FA5}">
                      <a16:colId xmlns:a16="http://schemas.microsoft.com/office/drawing/2014/main" val="154824804"/>
                    </a:ext>
                  </a:extLst>
                </a:gridCol>
                <a:gridCol w="748145">
                  <a:extLst>
                    <a:ext uri="{9D8B030D-6E8A-4147-A177-3AD203B41FA5}">
                      <a16:colId xmlns:a16="http://schemas.microsoft.com/office/drawing/2014/main" val="1561384155"/>
                    </a:ext>
                  </a:extLst>
                </a:gridCol>
                <a:gridCol w="718700">
                  <a:extLst>
                    <a:ext uri="{9D8B030D-6E8A-4147-A177-3AD203B41FA5}">
                      <a16:colId xmlns:a16="http://schemas.microsoft.com/office/drawing/2014/main" val="3694796067"/>
                    </a:ext>
                  </a:extLst>
                </a:gridCol>
              </a:tblGrid>
              <a:tr h="467163">
                <a:tc>
                  <a:txBody>
                    <a:bodyPr/>
                    <a:lstStyle/>
                    <a:p>
                      <a:pPr algn="ctr" fontAlgn="b"/>
                      <a:r>
                        <a:rPr lang="ru-RU" sz="1000" b="1" u="none" strike="noStrike" dirty="0">
                          <a:solidFill>
                            <a:schemeClr val="tx1"/>
                          </a:solidFill>
                          <a:effectLst/>
                          <a:latin typeface="+mn-lt"/>
                        </a:rPr>
                        <a:t>№</a:t>
                      </a:r>
                      <a:endParaRPr lang="ru-RU" sz="1000" b="1" i="0" u="none" strike="noStrike" dirty="0">
                        <a:solidFill>
                          <a:schemeClr val="tx1"/>
                        </a:solidFill>
                        <a:effectLst/>
                        <a:latin typeface="+mn-lt"/>
                      </a:endParaRPr>
                    </a:p>
                  </a:txBody>
                  <a:tcPr marL="2378" marR="2378" marT="2378" marB="0" anchor="ctr"/>
                </a:tc>
                <a:tc>
                  <a:txBody>
                    <a:bodyPr/>
                    <a:lstStyle/>
                    <a:p>
                      <a:pPr algn="ctr" fontAlgn="b"/>
                      <a:r>
                        <a:rPr lang="ru-RU" sz="1000" b="1" u="none" strike="noStrike" dirty="0">
                          <a:solidFill>
                            <a:schemeClr val="tx1"/>
                          </a:solidFill>
                          <a:effectLst/>
                          <a:latin typeface="+mn-lt"/>
                        </a:rPr>
                        <a:t>Наименование мер социальной поддержки</a:t>
                      </a:r>
                      <a:endParaRPr lang="ru-RU" sz="1000" b="1" i="0" u="none" strike="noStrike" dirty="0">
                        <a:solidFill>
                          <a:schemeClr val="tx1"/>
                        </a:solidFill>
                        <a:effectLst/>
                        <a:latin typeface="+mn-lt"/>
                      </a:endParaRP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ru-RU" sz="1000" b="1" i="0" u="none" strike="noStrike" dirty="0">
                        <a:solidFill>
                          <a:schemeClr val="tx1"/>
                        </a:solidFill>
                        <a:effectLst/>
                        <a:latin typeface="+mn-l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chemeClr val="tx1"/>
                          </a:solidFill>
                          <a:effectLst/>
                          <a:latin typeface="+mn-lt"/>
                        </a:rPr>
                        <a:t>Ц</a:t>
                      </a:r>
                      <a:r>
                        <a:rPr lang="ru-RU" sz="1000" b="1" i="0" u="none" strike="noStrike" dirty="0">
                          <a:solidFill>
                            <a:schemeClr val="tx1"/>
                          </a:solidFill>
                          <a:effectLst/>
                          <a:latin typeface="+mn-lt"/>
                        </a:rPr>
                        <a:t>е</a:t>
                      </a:r>
                      <a:r>
                        <a:rPr lang="en-US" sz="1000" b="1" i="0" u="none" strike="noStrike" dirty="0">
                          <a:solidFill>
                            <a:schemeClr val="tx1"/>
                          </a:solidFill>
                          <a:effectLst/>
                          <a:latin typeface="+mn-lt"/>
                        </a:rPr>
                        <a:t>л</a:t>
                      </a:r>
                      <a:r>
                        <a:rPr lang="ru-RU" sz="1000" b="1" i="0" u="none" strike="noStrike" dirty="0">
                          <a:solidFill>
                            <a:schemeClr val="tx1"/>
                          </a:solidFill>
                          <a:effectLst/>
                          <a:latin typeface="+mn-lt"/>
                        </a:rPr>
                        <a:t>е</a:t>
                      </a:r>
                      <a:r>
                        <a:rPr lang="en-US" sz="1000" b="1" i="0" u="none" strike="noStrike" dirty="0">
                          <a:solidFill>
                            <a:schemeClr val="tx1"/>
                          </a:solidFill>
                          <a:effectLst/>
                          <a:latin typeface="+mn-lt"/>
                        </a:rPr>
                        <a:t>в</a:t>
                      </a:r>
                      <a:r>
                        <a:rPr lang="ru-RU" sz="1000" b="1" i="0" u="none" strike="noStrike" dirty="0">
                          <a:solidFill>
                            <a:schemeClr val="tx1"/>
                          </a:solidFill>
                          <a:effectLst/>
                          <a:latin typeface="+mn-lt"/>
                        </a:rPr>
                        <a:t>а</a:t>
                      </a:r>
                      <a:r>
                        <a:rPr lang="en-US" sz="1000" b="1" i="0" u="none" strike="noStrike" dirty="0">
                          <a:solidFill>
                            <a:schemeClr val="tx1"/>
                          </a:solidFill>
                          <a:effectLst/>
                          <a:latin typeface="+mn-lt"/>
                        </a:rPr>
                        <a:t>я </a:t>
                      </a:r>
                      <a:r>
                        <a:rPr lang="ru-RU" sz="1000" b="1" i="0" u="none" strike="noStrike" dirty="0">
                          <a:solidFill>
                            <a:schemeClr val="tx1"/>
                          </a:solidFill>
                          <a:effectLst/>
                          <a:latin typeface="+mn-lt"/>
                        </a:rPr>
                        <a:t>г</a:t>
                      </a:r>
                      <a:r>
                        <a:rPr lang="en-US" sz="1000" b="1" i="0" u="none" strike="noStrike" dirty="0">
                          <a:solidFill>
                            <a:schemeClr val="tx1"/>
                          </a:solidFill>
                          <a:effectLst/>
                          <a:latin typeface="+mn-lt"/>
                        </a:rPr>
                        <a:t>р</a:t>
                      </a:r>
                      <a:r>
                        <a:rPr lang="ru-RU" sz="1000" b="1" i="0" u="none" strike="noStrike" dirty="0">
                          <a:solidFill>
                            <a:schemeClr val="tx1"/>
                          </a:solidFill>
                          <a:effectLst/>
                          <a:latin typeface="+mn-lt"/>
                        </a:rPr>
                        <a:t>у</a:t>
                      </a:r>
                      <a:r>
                        <a:rPr lang="en-US" sz="1000" b="1" i="0" u="none" strike="noStrike" dirty="0">
                          <a:solidFill>
                            <a:schemeClr val="tx1"/>
                          </a:solidFill>
                          <a:effectLst/>
                          <a:latin typeface="+mn-lt"/>
                        </a:rPr>
                        <a:t>п</a:t>
                      </a:r>
                      <a:r>
                        <a:rPr lang="ru-RU" sz="1000" b="1" i="0" u="none" strike="noStrike" dirty="0">
                          <a:solidFill>
                            <a:schemeClr val="tx1"/>
                          </a:solidFill>
                          <a:effectLst/>
                          <a:latin typeface="+mn-lt"/>
                        </a:rPr>
                        <a:t>п</a:t>
                      </a:r>
                      <a:r>
                        <a:rPr lang="en-US" sz="1000" b="1" i="0" u="none" strike="noStrike" dirty="0">
                          <a:solidFill>
                            <a:schemeClr val="tx1"/>
                          </a:solidFill>
                          <a:effectLst/>
                          <a:latin typeface="+mn-lt"/>
                        </a:rPr>
                        <a:t>а</a:t>
                      </a:r>
                      <a:endParaRPr lang="ru-RU" sz="1000" b="1" i="0" u="none" strike="noStrike" dirty="0">
                        <a:solidFill>
                          <a:schemeClr val="tx1"/>
                        </a:solidFill>
                        <a:effectLst/>
                        <a:latin typeface="+mn-lt"/>
                      </a:endParaRPr>
                    </a:p>
                    <a:p>
                      <a:pPr algn="ctr" fontAlgn="b"/>
                      <a:endParaRPr lang="ru-RU" sz="1000" b="1" i="0" u="none" strike="noStrike" dirty="0">
                        <a:solidFill>
                          <a:schemeClr val="tx1"/>
                        </a:solidFill>
                        <a:effectLst/>
                        <a:latin typeface="+mn-lt"/>
                      </a:endParaRPr>
                    </a:p>
                  </a:txBody>
                  <a:tcPr marL="2378" marR="2378" marT="2378" marB="0" anchor="ctr"/>
                </a:tc>
                <a:tc>
                  <a:txBody>
                    <a:bodyPr/>
                    <a:lstStyle/>
                    <a:p>
                      <a:pPr algn="ctr" fontAlgn="b"/>
                      <a:r>
                        <a:rPr lang="ru-RU" sz="1000" b="1" i="0" u="none" strike="noStrike" dirty="0">
                          <a:solidFill>
                            <a:schemeClr val="tx1"/>
                          </a:solidFill>
                          <a:effectLst/>
                          <a:latin typeface="+mn-lt"/>
                        </a:rPr>
                        <a:t>Численность представителей целевой группы (чел.)</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ru-RU" sz="1000" b="1" i="0" u="none" strike="noStrike" dirty="0">
                        <a:solidFill>
                          <a:schemeClr val="tx1"/>
                        </a:solidFill>
                        <a:effectLst/>
                        <a:latin typeface="+mn-l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i="0" u="none" strike="noStrike" dirty="0">
                          <a:solidFill>
                            <a:schemeClr val="tx1"/>
                          </a:solidFill>
                          <a:effectLst/>
                          <a:latin typeface="+mn-lt"/>
                        </a:rPr>
                        <a:t>Нормативный правовой акт</a:t>
                      </a:r>
                    </a:p>
                    <a:p>
                      <a:pPr algn="ctr" fontAlgn="b"/>
                      <a:endParaRPr lang="ru-RU" sz="1000" b="1" i="0" u="none" strike="noStrike" dirty="0">
                        <a:solidFill>
                          <a:schemeClr val="tx1"/>
                        </a:solidFill>
                        <a:effectLst/>
                        <a:latin typeface="+mn-lt"/>
                      </a:endParaRPr>
                    </a:p>
                  </a:txBody>
                  <a:tcPr marL="2378" marR="2378" marT="2378" marB="0" anchor="ctr"/>
                </a:tc>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Плановые значения на </a:t>
                      </a:r>
                      <a:r>
                        <a:rPr lang="ru-RU" sz="1000" b="1" u="none" strike="noStrike" kern="1200" dirty="0" smtClean="0">
                          <a:solidFill>
                            <a:schemeClr val="tx1"/>
                          </a:solidFill>
                          <a:effectLst/>
                          <a:latin typeface="+mn-lt"/>
                          <a:ea typeface="+mn-ea"/>
                          <a:cs typeface="+mn-cs"/>
                        </a:rPr>
                        <a:t>2025 </a:t>
                      </a:r>
                      <a:r>
                        <a:rPr lang="ru-RU" sz="1000" b="1" u="none" strike="noStrike" kern="1200" dirty="0">
                          <a:solidFill>
                            <a:schemeClr val="tx1"/>
                          </a:solidFill>
                          <a:effectLst/>
                          <a:latin typeface="+mn-lt"/>
                          <a:ea typeface="+mn-ea"/>
                          <a:cs typeface="+mn-cs"/>
                        </a:rPr>
                        <a:t>год (</a:t>
                      </a:r>
                      <a:r>
                        <a:rPr lang="ru-RU" sz="1000" b="1" u="none" strike="noStrike" kern="1200" dirty="0" err="1">
                          <a:solidFill>
                            <a:schemeClr val="tx1"/>
                          </a:solidFill>
                          <a:effectLst/>
                          <a:latin typeface="+mn-lt"/>
                          <a:ea typeface="+mn-ea"/>
                          <a:cs typeface="+mn-cs"/>
                        </a:rPr>
                        <a:t>тыс.руб</a:t>
                      </a:r>
                      <a:r>
                        <a:rPr lang="ru-RU" sz="1000" b="1" u="none" strike="noStrike" kern="1200" dirty="0">
                          <a:solidFill>
                            <a:schemeClr val="tx1"/>
                          </a:solidFill>
                          <a:effectLst/>
                          <a:latin typeface="+mn-lt"/>
                          <a:ea typeface="+mn-ea"/>
                          <a:cs typeface="+mn-cs"/>
                        </a:rPr>
                        <a:t>.)</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a:solidFill>
                            <a:schemeClr val="tx1"/>
                          </a:solidFill>
                          <a:effectLst/>
                          <a:latin typeface="+mn-lt"/>
                          <a:ea typeface="+mn-ea"/>
                          <a:cs typeface="+mn-cs"/>
                        </a:rPr>
                        <a:t>Плановые значения на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smtClean="0">
                          <a:solidFill>
                            <a:schemeClr val="tx1"/>
                          </a:solidFill>
                          <a:effectLst/>
                          <a:latin typeface="+mn-lt"/>
                          <a:ea typeface="+mn-ea"/>
                          <a:cs typeface="+mn-cs"/>
                        </a:rPr>
                        <a:t>2026 год </a:t>
                      </a:r>
                      <a:r>
                        <a:rPr lang="ru-RU" sz="1000" b="1" u="none" strike="noStrike" kern="1200" noProof="0" dirty="0">
                          <a:solidFill>
                            <a:schemeClr val="tx1"/>
                          </a:solidFill>
                          <a:effectLst/>
                          <a:latin typeface="+mn-lt"/>
                          <a:ea typeface="+mn-ea"/>
                          <a:cs typeface="+mn-cs"/>
                        </a:rPr>
                        <a:t>(</a:t>
                      </a:r>
                      <a:r>
                        <a:rPr lang="ru-RU" sz="1000" b="1" u="none" strike="noStrike" kern="1200" noProof="0" dirty="0" err="1">
                          <a:solidFill>
                            <a:schemeClr val="tx1"/>
                          </a:solidFill>
                          <a:effectLst/>
                          <a:latin typeface="+mn-lt"/>
                          <a:ea typeface="+mn-ea"/>
                          <a:cs typeface="+mn-cs"/>
                        </a:rPr>
                        <a:t>тыс.руб</a:t>
                      </a:r>
                      <a:r>
                        <a:rPr lang="ru-RU" sz="1000" b="1" u="none" strike="noStrike" kern="1200" noProof="0" dirty="0">
                          <a:solidFill>
                            <a:schemeClr val="tx1"/>
                          </a:solidFill>
                          <a:effectLst/>
                          <a:latin typeface="+mn-lt"/>
                          <a:ea typeface="+mn-ea"/>
                          <a:cs typeface="+mn-cs"/>
                        </a:rPr>
                        <a:t>.)</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a:solidFill>
                            <a:schemeClr val="tx1"/>
                          </a:solidFill>
                          <a:effectLst/>
                          <a:latin typeface="+mn-lt"/>
                          <a:ea typeface="+mn-ea"/>
                          <a:cs typeface="+mn-cs"/>
                        </a:rPr>
                        <a:t>Плановые значения на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smtClean="0">
                          <a:solidFill>
                            <a:schemeClr val="tx1"/>
                          </a:solidFill>
                          <a:effectLst/>
                          <a:latin typeface="+mn-lt"/>
                          <a:ea typeface="+mn-ea"/>
                          <a:cs typeface="+mn-cs"/>
                        </a:rPr>
                        <a:t>2027 </a:t>
                      </a:r>
                      <a:r>
                        <a:rPr lang="ru-RU" sz="1000" b="1" u="none" strike="noStrike" kern="1200" noProof="0" dirty="0">
                          <a:solidFill>
                            <a:schemeClr val="tx1"/>
                          </a:solidFill>
                          <a:effectLst/>
                          <a:latin typeface="+mn-lt"/>
                          <a:ea typeface="+mn-ea"/>
                          <a:cs typeface="+mn-cs"/>
                        </a:rPr>
                        <a:t>год (</a:t>
                      </a:r>
                      <a:r>
                        <a:rPr lang="ru-RU" sz="1000" b="1" u="none" strike="noStrike" kern="1200" noProof="0" dirty="0" err="1">
                          <a:solidFill>
                            <a:schemeClr val="tx1"/>
                          </a:solidFill>
                          <a:effectLst/>
                          <a:latin typeface="+mn-lt"/>
                          <a:ea typeface="+mn-ea"/>
                          <a:cs typeface="+mn-cs"/>
                        </a:rPr>
                        <a:t>тыс.руб</a:t>
                      </a:r>
                      <a:r>
                        <a:rPr lang="ru-RU" sz="1000" b="1" u="none" strike="noStrike" kern="1200" noProof="0" dirty="0">
                          <a:solidFill>
                            <a:schemeClr val="tx1"/>
                          </a:solidFill>
                          <a:effectLst/>
                          <a:latin typeface="+mn-lt"/>
                          <a:ea typeface="+mn-ea"/>
                          <a:cs typeface="+mn-cs"/>
                        </a:rPr>
                        <a:t>.)</a:t>
                      </a:r>
                    </a:p>
                  </a:txBody>
                  <a:tcPr marL="2378" marR="2378" marT="2378" marB="0" anchor="ctr"/>
                </a:tc>
                <a:extLst>
                  <a:ext uri="{0D108BD9-81ED-4DB2-BD59-A6C34878D82A}">
                    <a16:rowId xmlns:a16="http://schemas.microsoft.com/office/drawing/2014/main" val="1699384114"/>
                  </a:ext>
                </a:extLst>
              </a:tr>
              <a:tr h="1416261">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a:t>
                      </a:r>
                    </a:p>
                  </a:txBody>
                  <a:tcPr marL="2378" marR="2378" marT="2378" marB="0" anchor="ctr"/>
                </a:tc>
                <a:tc>
                  <a:txBody>
                    <a:bodyPr/>
                    <a:lstStyle/>
                    <a:p>
                      <a:pPr algn="l" fontAlgn="t"/>
                      <a:r>
                        <a:rPr lang="ru-RU" sz="1000" u="none" strike="noStrike" kern="1200" dirty="0">
                          <a:solidFill>
                            <a:schemeClr val="tx1"/>
                          </a:solidFill>
                          <a:effectLst/>
                          <a:latin typeface="+mn-lt"/>
                          <a:ea typeface="+mn-ea"/>
                          <a:cs typeface="+mn-cs"/>
                        </a:rPr>
                        <a:t>Мероприятие, посвященное Дню знаний для детей из многодетных, неполных, малоимущих семей, семей, оказавшихся в трудной жизненной ситуации</a:t>
                      </a: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u="none" strike="noStrike" kern="1200" dirty="0">
                          <a:solidFill>
                            <a:schemeClr val="tx1"/>
                          </a:solidFill>
                          <a:effectLst/>
                          <a:latin typeface="+mn-lt"/>
                          <a:ea typeface="+mn-ea"/>
                          <a:cs typeface="+mn-cs"/>
                        </a:rPr>
                        <a:t>Дети из многодетных малообеспеченных семей, семей участников СВО</a:t>
                      </a:r>
                    </a:p>
                  </a:txBody>
                  <a:tcPr marL="2378" marR="2378" marT="2378" marB="0" anchor="ctr"/>
                </a:tc>
                <a:tc>
                  <a:txBody>
                    <a:bodyPr/>
                    <a:lstStyle/>
                    <a:p>
                      <a:pPr algn="ctr" fontAlgn="t"/>
                      <a:r>
                        <a:rPr lang="ru-RU" sz="1000" u="none" strike="noStrike" kern="1200" dirty="0">
                          <a:solidFill>
                            <a:schemeClr val="tx1"/>
                          </a:solidFill>
                          <a:effectLst/>
                          <a:latin typeface="+mn-lt"/>
                          <a:ea typeface="+mn-ea"/>
                          <a:cs typeface="+mn-cs"/>
                        </a:rPr>
                        <a:t>270</a:t>
                      </a: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Постановление администрации городского округа Долгопрудный от 30.12.2022 № 867-ПА/н «Об утверждении муниципальной</a:t>
                      </a:r>
                    </a:p>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программы городского округа Долгопрудный </a:t>
                      </a:r>
                    </a:p>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«Социальная защита населения» на 2023- 2027 годы»</a:t>
                      </a:r>
                    </a:p>
                  </a:txBody>
                  <a:tcPr marL="2378" marR="2378" marT="2378" marB="0" anchor="ctr"/>
                </a:tc>
                <a:tc>
                  <a:txBody>
                    <a:bodyPr/>
                    <a:lstStyle/>
                    <a:p>
                      <a:pPr algn="ctr" fontAlgn="ctr"/>
                      <a:r>
                        <a:rPr lang="ru-RU" sz="1000" b="0" i="0" u="none" strike="noStrike" dirty="0">
                          <a:solidFill>
                            <a:schemeClr val="tx1"/>
                          </a:solidFill>
                          <a:effectLst/>
                          <a:latin typeface="+mn-lt"/>
                        </a:rPr>
                        <a:t>350,00</a:t>
                      </a:r>
                    </a:p>
                  </a:txBody>
                  <a:tcPr marL="8313" marR="8313" marT="8313" marB="0" anchor="ctr"/>
                </a:tc>
                <a:tc>
                  <a:txBody>
                    <a:bodyPr/>
                    <a:lstStyle/>
                    <a:p>
                      <a:pPr algn="ctr" fontAlgn="ctr"/>
                      <a:r>
                        <a:rPr lang="ru-RU" sz="1000" b="0" i="0" u="none" strike="noStrike" dirty="0">
                          <a:solidFill>
                            <a:schemeClr val="tx1"/>
                          </a:solidFill>
                          <a:effectLst/>
                          <a:latin typeface="+mn-lt"/>
                        </a:rPr>
                        <a:t>350,00</a:t>
                      </a:r>
                    </a:p>
                  </a:txBody>
                  <a:tcPr marL="8313" marR="8313" marT="8313" marB="0" anchor="ctr"/>
                </a:tc>
                <a:tc>
                  <a:txBody>
                    <a:bodyPr/>
                    <a:lstStyle/>
                    <a:p>
                      <a:pPr algn="ctr" fontAlgn="ctr"/>
                      <a:r>
                        <a:rPr lang="ru-RU" sz="1000" b="0" i="0" u="none" strike="noStrike" dirty="0">
                          <a:solidFill>
                            <a:schemeClr val="tx1"/>
                          </a:solidFill>
                          <a:effectLst/>
                          <a:latin typeface="+mn-lt"/>
                        </a:rPr>
                        <a:t>350,00</a:t>
                      </a:r>
                    </a:p>
                  </a:txBody>
                  <a:tcPr marL="8313" marR="8313" marT="8313" marB="0" anchor="ctr"/>
                </a:tc>
                <a:extLst>
                  <a:ext uri="{0D108BD9-81ED-4DB2-BD59-A6C34878D82A}">
                    <a16:rowId xmlns:a16="http://schemas.microsoft.com/office/drawing/2014/main" val="318347590"/>
                  </a:ext>
                </a:extLst>
              </a:tr>
              <a:tr h="444967">
                <a:tc>
                  <a:txBody>
                    <a:bodyPr/>
                    <a:lstStyle/>
                    <a:p>
                      <a:pPr algn="ctr" fontAlgn="b"/>
                      <a:r>
                        <a:rPr lang="ru-RU" sz="1000" b="0" i="0" u="none" strike="noStrike" dirty="0">
                          <a:solidFill>
                            <a:schemeClr val="tx1"/>
                          </a:solidFill>
                          <a:effectLst/>
                          <a:latin typeface="+mn-lt"/>
                        </a:rPr>
                        <a:t>2</a:t>
                      </a:r>
                    </a:p>
                  </a:txBody>
                  <a:tcPr marL="2378" marR="2378" marT="2378" marB="0" anchor="ctr"/>
                </a:tc>
                <a:tc>
                  <a:txBody>
                    <a:bodyPr/>
                    <a:lstStyle/>
                    <a:p>
                      <a:pPr algn="l" fontAlgn="t"/>
                      <a:r>
                        <a:rPr lang="ru-RU" sz="1000" u="none" strike="noStrike" kern="1200" dirty="0">
                          <a:solidFill>
                            <a:schemeClr val="tx1"/>
                          </a:solidFill>
                          <a:effectLst/>
                          <a:latin typeface="+mn-lt"/>
                          <a:ea typeface="+mn-ea"/>
                          <a:cs typeface="+mn-cs"/>
                        </a:rPr>
                        <a:t>Социальные новогодние елки</a:t>
                      </a: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u="none" strike="noStrike" kern="1200" dirty="0">
                          <a:solidFill>
                            <a:schemeClr val="tx1"/>
                          </a:solidFill>
                          <a:effectLst/>
                          <a:latin typeface="+mn-lt"/>
                          <a:ea typeface="+mn-ea"/>
                          <a:cs typeface="+mn-cs"/>
                        </a:rPr>
                        <a:t>Дети из многодетных малообеспеченных семей, семей участников СВО</a:t>
                      </a:r>
                    </a:p>
                  </a:txBody>
                  <a:tcPr marL="2378" marR="2378" marT="2378" marB="0" anchor="ctr"/>
                </a:tc>
                <a:tc>
                  <a:txBody>
                    <a:bodyPr/>
                    <a:lstStyle/>
                    <a:p>
                      <a:pPr algn="ctr" fontAlgn="t"/>
                      <a:r>
                        <a:rPr lang="ru-RU" sz="1000" u="none" strike="noStrike" kern="1200" dirty="0">
                          <a:solidFill>
                            <a:schemeClr val="tx1"/>
                          </a:solidFill>
                          <a:effectLst/>
                          <a:latin typeface="+mn-lt"/>
                          <a:ea typeface="+mn-ea"/>
                          <a:cs typeface="+mn-cs"/>
                        </a:rPr>
                        <a:t>1700</a:t>
                      </a: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smtClean="0">
                          <a:solidFill>
                            <a:schemeClr val="tx1"/>
                          </a:solidFill>
                          <a:effectLst/>
                          <a:latin typeface="+mn-lt"/>
                        </a:rPr>
                        <a:t>Постановление администрации городского округа Долгопрудный от 30.12.2022 № 867-ПА/н «Об утверждении муниципальной</a:t>
                      </a:r>
                    </a:p>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smtClean="0">
                          <a:solidFill>
                            <a:schemeClr val="tx1"/>
                          </a:solidFill>
                          <a:effectLst/>
                          <a:latin typeface="+mn-lt"/>
                        </a:rPr>
                        <a:t>программы городского округа Долгопрудный </a:t>
                      </a:r>
                    </a:p>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smtClean="0">
                          <a:solidFill>
                            <a:schemeClr val="tx1"/>
                          </a:solidFill>
                          <a:effectLst/>
                          <a:latin typeface="+mn-lt"/>
                        </a:rPr>
                        <a:t>«Социальная защита населения» на 2023- 2027 годы»</a:t>
                      </a:r>
                      <a:endParaRPr lang="ru-RU" sz="1000" b="0" i="0" u="none" strike="noStrike" dirty="0">
                        <a:solidFill>
                          <a:schemeClr val="tx1"/>
                        </a:solidFill>
                        <a:effectLst/>
                        <a:latin typeface="+mn-lt"/>
                      </a:endParaRPr>
                    </a:p>
                  </a:txBody>
                  <a:tcPr marL="2378" marR="2378" marT="2378" marB="0" anchor="ctr"/>
                </a:tc>
                <a:tc>
                  <a:txBody>
                    <a:bodyPr/>
                    <a:lstStyle/>
                    <a:p>
                      <a:pPr algn="ctr" fontAlgn="ctr"/>
                      <a:r>
                        <a:rPr lang="ru-RU" sz="1000" b="0" i="0" u="none" strike="noStrike" dirty="0">
                          <a:solidFill>
                            <a:schemeClr val="tx1"/>
                          </a:solidFill>
                          <a:effectLst/>
                          <a:latin typeface="+mn-lt"/>
                        </a:rPr>
                        <a:t>1 996,00</a:t>
                      </a:r>
                    </a:p>
                  </a:txBody>
                  <a:tcPr marL="8313" marR="8313" marT="8313" marB="0" anchor="ctr"/>
                </a:tc>
                <a:tc>
                  <a:txBody>
                    <a:bodyPr/>
                    <a:lstStyle/>
                    <a:p>
                      <a:pPr algn="ctr" fontAlgn="ctr"/>
                      <a:r>
                        <a:rPr lang="ru-RU" sz="1000" b="0" i="0" u="none" strike="noStrike" dirty="0">
                          <a:solidFill>
                            <a:schemeClr val="tx1"/>
                          </a:solidFill>
                          <a:effectLst/>
                          <a:latin typeface="+mn-lt"/>
                        </a:rPr>
                        <a:t>1 996,00</a:t>
                      </a:r>
                    </a:p>
                  </a:txBody>
                  <a:tcPr marL="8313" marR="8313" marT="8313" marB="0" anchor="ctr"/>
                </a:tc>
                <a:tc>
                  <a:txBody>
                    <a:bodyPr/>
                    <a:lstStyle/>
                    <a:p>
                      <a:pPr algn="ctr" fontAlgn="ctr"/>
                      <a:r>
                        <a:rPr lang="ru-RU" sz="1000" b="0" i="0" u="none" strike="noStrike" dirty="0">
                          <a:solidFill>
                            <a:schemeClr val="tx1"/>
                          </a:solidFill>
                          <a:effectLst/>
                          <a:latin typeface="+mn-lt"/>
                        </a:rPr>
                        <a:t>1 996,00</a:t>
                      </a:r>
                    </a:p>
                  </a:txBody>
                  <a:tcPr marL="8313" marR="8313" marT="8313" marB="0" anchor="ctr"/>
                </a:tc>
                <a:extLst>
                  <a:ext uri="{0D108BD9-81ED-4DB2-BD59-A6C34878D82A}">
                    <a16:rowId xmlns:a16="http://schemas.microsoft.com/office/drawing/2014/main" val="2016207927"/>
                  </a:ext>
                </a:extLst>
              </a:tr>
              <a:tr h="592522">
                <a:tc>
                  <a:txBody>
                    <a:bodyPr/>
                    <a:lstStyle/>
                    <a:p>
                      <a:pPr algn="ctr" fontAlgn="b"/>
                      <a:r>
                        <a:rPr lang="ru-RU" sz="1000" b="0" i="0" u="none" strike="noStrike" dirty="0">
                          <a:solidFill>
                            <a:schemeClr val="tx1"/>
                          </a:solidFill>
                          <a:effectLst/>
                          <a:latin typeface="+mn-lt"/>
                        </a:rPr>
                        <a:t>3</a:t>
                      </a:r>
                    </a:p>
                  </a:txBody>
                  <a:tcPr marL="2378" marR="2378" marT="2378" marB="0" anchor="ctr"/>
                </a:tc>
                <a:tc>
                  <a:txBody>
                    <a:bodyPr/>
                    <a:lstStyle/>
                    <a:p>
                      <a:pPr algn="l" fontAlgn="t"/>
                      <a:r>
                        <a:rPr lang="ru-RU" sz="1000" u="none" strike="noStrike" dirty="0">
                          <a:solidFill>
                            <a:schemeClr val="tx1"/>
                          </a:solidFill>
                          <a:effectLst/>
                          <a:latin typeface="+mn-lt"/>
                        </a:rPr>
                        <a:t>Мероприятие, посвященное Всемирному Дню борьбы с сахарным диабетом</a:t>
                      </a:r>
                      <a:endParaRPr lang="ru-RU" sz="1000" b="0" i="0" u="none" strike="noStrike" dirty="0">
                        <a:solidFill>
                          <a:schemeClr val="tx1"/>
                        </a:solidFill>
                        <a:effectLst/>
                        <a:latin typeface="+mn-lt"/>
                      </a:endParaRP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Дети инвалиды, инвалиды детства</a:t>
                      </a:r>
                    </a:p>
                  </a:txBody>
                  <a:tcPr marL="2378" marR="2378" marT="2378" marB="0" anchor="ctr"/>
                </a:tc>
                <a:tc>
                  <a:txBody>
                    <a:bodyPr/>
                    <a:lstStyle/>
                    <a:p>
                      <a:pPr algn="ctr" fontAlgn="t"/>
                      <a:r>
                        <a:rPr lang="ru-RU" sz="1000" b="0" i="0" u="none" strike="noStrike" dirty="0">
                          <a:solidFill>
                            <a:schemeClr val="tx1"/>
                          </a:solidFill>
                          <a:effectLst/>
                          <a:latin typeface="+mn-lt"/>
                        </a:rPr>
                        <a:t>75</a:t>
                      </a: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smtClean="0">
                          <a:solidFill>
                            <a:schemeClr val="tx1"/>
                          </a:solidFill>
                          <a:effectLst/>
                          <a:latin typeface="+mn-lt"/>
                        </a:rPr>
                        <a:t>Постановление администрации городского округа Долгопрудный от 30.12.2022 № 867-ПА/н «Об утверждении муниципальной</a:t>
                      </a:r>
                    </a:p>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smtClean="0">
                          <a:solidFill>
                            <a:schemeClr val="tx1"/>
                          </a:solidFill>
                          <a:effectLst/>
                          <a:latin typeface="+mn-lt"/>
                        </a:rPr>
                        <a:t>программы городского округа Долгопрудный </a:t>
                      </a:r>
                    </a:p>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smtClean="0">
                          <a:solidFill>
                            <a:schemeClr val="tx1"/>
                          </a:solidFill>
                          <a:effectLst/>
                          <a:latin typeface="+mn-lt"/>
                        </a:rPr>
                        <a:t>«Социальная защита населения» на 2023- 2027 годы»</a:t>
                      </a:r>
                      <a:endParaRPr lang="ru-RU" sz="1000" b="0" i="0" u="none" strike="noStrike" dirty="0">
                        <a:solidFill>
                          <a:schemeClr val="tx1"/>
                        </a:solidFill>
                        <a:effectLst/>
                        <a:latin typeface="+mn-lt"/>
                      </a:endParaRPr>
                    </a:p>
                  </a:txBody>
                  <a:tcPr marL="2378" marR="2378" marT="2378" marB="0" anchor="ctr"/>
                </a:tc>
                <a:tc>
                  <a:txBody>
                    <a:bodyPr/>
                    <a:lstStyle/>
                    <a:p>
                      <a:pPr algn="ctr" fontAlgn="t"/>
                      <a:r>
                        <a:rPr lang="ru-RU" sz="1000" b="0" i="0" u="none" strike="noStrike" dirty="0">
                          <a:solidFill>
                            <a:schemeClr val="tx1"/>
                          </a:solidFill>
                          <a:effectLst/>
                          <a:latin typeface="+mn-lt"/>
                        </a:rPr>
                        <a:t>200,00</a:t>
                      </a:r>
                    </a:p>
                  </a:txBody>
                  <a:tcPr marL="8313" marR="8313" marT="8313" marB="0" anchor="ctr"/>
                </a:tc>
                <a:tc>
                  <a:txBody>
                    <a:bodyPr/>
                    <a:lstStyle/>
                    <a:p>
                      <a:pPr algn="ctr" fontAlgn="t"/>
                      <a:r>
                        <a:rPr lang="ru-RU" sz="1000" b="0" i="0" u="none" strike="noStrike" dirty="0">
                          <a:solidFill>
                            <a:schemeClr val="tx1"/>
                          </a:solidFill>
                          <a:effectLst/>
                          <a:latin typeface="+mn-lt"/>
                        </a:rPr>
                        <a:t>200,00</a:t>
                      </a:r>
                    </a:p>
                  </a:txBody>
                  <a:tcPr marL="8313" marR="8313" marT="8313" marB="0" anchor="ctr"/>
                </a:tc>
                <a:tc>
                  <a:txBody>
                    <a:bodyPr/>
                    <a:lstStyle/>
                    <a:p>
                      <a:pPr algn="ctr" fontAlgn="t"/>
                      <a:r>
                        <a:rPr lang="ru-RU" sz="1000" b="0" i="0" u="none" strike="noStrike" dirty="0">
                          <a:solidFill>
                            <a:schemeClr val="tx1"/>
                          </a:solidFill>
                          <a:effectLst/>
                          <a:latin typeface="+mn-lt"/>
                        </a:rPr>
                        <a:t>200,00</a:t>
                      </a:r>
                    </a:p>
                  </a:txBody>
                  <a:tcPr marL="8313" marR="8313" marT="8313" marB="0" anchor="ctr"/>
                </a:tc>
                <a:extLst>
                  <a:ext uri="{0D108BD9-81ED-4DB2-BD59-A6C34878D82A}">
                    <a16:rowId xmlns:a16="http://schemas.microsoft.com/office/drawing/2014/main" val="3234431231"/>
                  </a:ext>
                </a:extLst>
              </a:tr>
              <a:tr h="592522">
                <a:tc>
                  <a:txBody>
                    <a:bodyPr/>
                    <a:lstStyle/>
                    <a:p>
                      <a:pPr algn="ctr" fontAlgn="b"/>
                      <a:r>
                        <a:rPr lang="ru-RU" sz="1000" b="0" i="0" u="none" strike="noStrike" dirty="0">
                          <a:solidFill>
                            <a:schemeClr val="tx1"/>
                          </a:solidFill>
                          <a:effectLst/>
                          <a:latin typeface="+mn-lt"/>
                        </a:rPr>
                        <a:t>4</a:t>
                      </a:r>
                    </a:p>
                  </a:txBody>
                  <a:tcPr marL="2378" marR="2378" marT="2378" marB="0" anchor="ctr"/>
                </a:tc>
                <a:tc>
                  <a:txBody>
                    <a:bodyPr/>
                    <a:lstStyle/>
                    <a:p>
                      <a:pPr algn="l" fontAlgn="t"/>
                      <a:r>
                        <a:rPr lang="ru-RU" sz="1000" u="none" strike="noStrike" dirty="0">
                          <a:solidFill>
                            <a:schemeClr val="tx1"/>
                          </a:solidFill>
                          <a:effectLst/>
                          <a:latin typeface="+mn-lt"/>
                        </a:rPr>
                        <a:t>Организация выплаты пенсии за выслугу лет лицам, замещающим муниципальные должности и должности муниципальной службы, в связи с выходом на пенсию</a:t>
                      </a:r>
                      <a:endParaRPr lang="ru-RU" sz="1000" b="0" i="0" u="none" strike="noStrike" dirty="0">
                        <a:solidFill>
                          <a:schemeClr val="tx1"/>
                        </a:solidFill>
                        <a:effectLst/>
                        <a:latin typeface="+mn-lt"/>
                      </a:endParaRP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Пенсионеры</a:t>
                      </a:r>
                    </a:p>
                  </a:txBody>
                  <a:tcPr marL="2378" marR="2378" marT="2378" marB="0" anchor="ctr"/>
                </a:tc>
                <a:tc>
                  <a:txBody>
                    <a:bodyPr/>
                    <a:lstStyle/>
                    <a:p>
                      <a:pPr algn="ctr" fontAlgn="t"/>
                      <a:r>
                        <a:rPr lang="ru-RU" sz="1000" b="0" i="0" u="none" strike="noStrike" dirty="0">
                          <a:solidFill>
                            <a:schemeClr val="tx1"/>
                          </a:solidFill>
                          <a:effectLst/>
                          <a:latin typeface="+mn-lt"/>
                        </a:rPr>
                        <a:t>65</a:t>
                      </a: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Закон Московской области от 28.12.2016 №194/2016-ОЗ «О пенсии за выслугу лет лицам, замещавшим муниципальные должности или должности муниципальной службы в органах местного самоуправления и избирательных комиссиях муниципальных образований Московской области»</a:t>
                      </a:r>
                    </a:p>
                  </a:txBody>
                  <a:tcPr marL="2378" marR="2378" marT="2378" marB="0" anchor="ctr"/>
                </a:tc>
                <a:tc>
                  <a:txBody>
                    <a:bodyPr/>
                    <a:lstStyle/>
                    <a:p>
                      <a:pPr marL="0" algn="ctr" defTabSz="914400" rtl="0" eaLnBrk="1" fontAlgn="ctr" latinLnBrk="0" hangingPunct="1">
                        <a:lnSpc>
                          <a:spcPct val="115000"/>
                        </a:lnSpc>
                      </a:pPr>
                      <a:r>
                        <a:rPr lang="ru-RU" sz="1000" b="0" kern="0" dirty="0">
                          <a:solidFill>
                            <a:schemeClr val="dk1"/>
                          </a:solidFill>
                          <a:effectLst/>
                          <a:latin typeface="+mj-lt"/>
                          <a:ea typeface="Arial Unicode MS"/>
                          <a:cs typeface="Arial" panose="020B0604020202020204" pitchFamily="34" charset="0"/>
                        </a:rPr>
                        <a:t>7 538,6</a:t>
                      </a:r>
                    </a:p>
                  </a:txBody>
                  <a:tcPr marL="9525" marR="9525" marT="9525" marB="0" anchor="ctr"/>
                </a:tc>
                <a:tc>
                  <a:txBody>
                    <a:bodyPr/>
                    <a:lstStyle/>
                    <a:p>
                      <a:pPr marL="0" algn="ctr" defTabSz="914400" rtl="0" eaLnBrk="1" fontAlgn="ctr" latinLnBrk="0" hangingPunct="1">
                        <a:lnSpc>
                          <a:spcPct val="115000"/>
                        </a:lnSpc>
                      </a:pPr>
                      <a:r>
                        <a:rPr lang="ru-RU" sz="1000" b="0" kern="0" dirty="0" smtClean="0">
                          <a:solidFill>
                            <a:schemeClr val="dk1"/>
                          </a:solidFill>
                          <a:effectLst/>
                          <a:latin typeface="+mn-lt"/>
                          <a:ea typeface="Arial Unicode MS"/>
                          <a:cs typeface="Arial" panose="020B0604020202020204" pitchFamily="34" charset="0"/>
                        </a:rPr>
                        <a:t>7 538,6</a:t>
                      </a:r>
                    </a:p>
                  </a:txBody>
                  <a:tcPr marL="19685" marR="0" marT="0" marB="6985" anchor="ctr"/>
                </a:tc>
                <a:tc>
                  <a:txBody>
                    <a:bodyPr/>
                    <a:lstStyle/>
                    <a:p>
                      <a:pPr marL="0" algn="ctr" defTabSz="914400" rtl="0" eaLnBrk="1" fontAlgn="ctr" latinLnBrk="0" hangingPunct="1">
                        <a:lnSpc>
                          <a:spcPct val="115000"/>
                        </a:lnSpc>
                      </a:pPr>
                      <a:r>
                        <a:rPr lang="ru-RU" sz="1000" b="0" kern="0" dirty="0" smtClean="0">
                          <a:solidFill>
                            <a:schemeClr val="dk1"/>
                          </a:solidFill>
                          <a:effectLst/>
                          <a:latin typeface="+mn-lt"/>
                          <a:ea typeface="Arial Unicode MS"/>
                          <a:cs typeface="Arial" panose="020B0604020202020204" pitchFamily="34" charset="0"/>
                        </a:rPr>
                        <a:t>7 538,6</a:t>
                      </a:r>
                    </a:p>
                  </a:txBody>
                  <a:tcPr marL="19685" marR="0" marT="0" marB="6985" anchor="ctr"/>
                </a:tc>
                <a:extLst>
                  <a:ext uri="{0D108BD9-81ED-4DB2-BD59-A6C34878D82A}">
                    <a16:rowId xmlns:a16="http://schemas.microsoft.com/office/drawing/2014/main" val="1111903099"/>
                  </a:ext>
                </a:extLst>
              </a:tr>
              <a:tr h="887631">
                <a:tc>
                  <a:txBody>
                    <a:bodyPr/>
                    <a:lstStyle/>
                    <a:p>
                      <a:pPr algn="ctr" fontAlgn="b"/>
                      <a:r>
                        <a:rPr lang="ru-RU" sz="1000" b="0" i="0" u="none" strike="noStrike" dirty="0">
                          <a:solidFill>
                            <a:schemeClr val="tx1"/>
                          </a:solidFill>
                          <a:effectLst/>
                          <a:latin typeface="+mn-lt"/>
                        </a:rPr>
                        <a:t>5</a:t>
                      </a:r>
                    </a:p>
                  </a:txBody>
                  <a:tcPr marL="2378" marR="2378" marT="2378" marB="0" anchor="ctr"/>
                </a:tc>
                <a:tc>
                  <a:txBody>
                    <a:bodyPr/>
                    <a:lstStyle/>
                    <a:p>
                      <a:pPr algn="l" fontAlgn="t"/>
                      <a:r>
                        <a:rPr lang="ru-RU" sz="1000" u="none" strike="noStrike" dirty="0">
                          <a:solidFill>
                            <a:schemeClr val="tx1"/>
                          </a:solidFill>
                          <a:effectLst/>
                          <a:latin typeface="+mn-lt"/>
                        </a:rPr>
                        <a:t>Оказание единовременной социальной помощи</a:t>
                      </a:r>
                      <a:endParaRPr lang="ru-RU" sz="1000" b="0" i="0" u="none" strike="noStrike" dirty="0">
                        <a:solidFill>
                          <a:schemeClr val="tx1"/>
                        </a:solidFill>
                        <a:effectLst/>
                        <a:latin typeface="+mn-lt"/>
                      </a:endParaRP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Малообеспеченные граждане, граждане находящиеся в трудной  жизненной ситуации</a:t>
                      </a:r>
                    </a:p>
                  </a:txBody>
                  <a:tcPr marL="2378" marR="2378" marT="2378" marB="0" anchor="ctr"/>
                </a:tc>
                <a:tc>
                  <a:txBody>
                    <a:bodyPr/>
                    <a:lstStyle/>
                    <a:p>
                      <a:pPr algn="ctr" fontAlgn="t"/>
                      <a:r>
                        <a:rPr lang="en-US" sz="1000" b="0" i="0" u="none" strike="noStrike" dirty="0">
                          <a:solidFill>
                            <a:schemeClr val="tx1"/>
                          </a:solidFill>
                          <a:effectLst/>
                          <a:latin typeface="+mn-lt"/>
                        </a:rPr>
                        <a:t>6</a:t>
                      </a:r>
                      <a:r>
                        <a:rPr lang="ru-RU" sz="1000" b="0" i="0" u="none" strike="noStrike" dirty="0">
                          <a:solidFill>
                            <a:schemeClr val="tx1"/>
                          </a:solidFill>
                          <a:effectLst/>
                          <a:latin typeface="+mn-lt"/>
                        </a:rPr>
                        <a:t>0</a:t>
                      </a: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Решение Совета депутатов города Долгопрудного от 16.02.2022 № 11-нр «Об утверждении Положения о дополнительных мерах социальной поддержки отдельных категорий граждан в городском округе Долгопрудный Московской области», постановление администрации городского округа Долгопрудный от 27.04.2020 № 221-ПА/н «Об утверждении Порядка предоставления адресной социальной помощи жителям в городском округе Долгопрудный Московской области»</a:t>
                      </a:r>
                    </a:p>
                  </a:txBody>
                  <a:tcPr marL="2378" marR="2378" marT="2378" marB="0" anchor="ctr"/>
                </a:tc>
                <a:tc>
                  <a:txBody>
                    <a:bodyPr/>
                    <a:lstStyle/>
                    <a:p>
                      <a:pPr marL="0" algn="ctr" defTabSz="914400" rtl="0" eaLnBrk="1" fontAlgn="t" latinLnBrk="0" hangingPunct="1"/>
                      <a:r>
                        <a:rPr lang="ru-RU" sz="1000" b="0" i="0" u="none" strike="noStrike" kern="1200" dirty="0">
                          <a:solidFill>
                            <a:schemeClr val="tx1"/>
                          </a:solidFill>
                          <a:effectLst/>
                          <a:latin typeface="+mn-lt"/>
                          <a:ea typeface="+mn-ea"/>
                          <a:cs typeface="+mn-cs"/>
                        </a:rPr>
                        <a:t>600,00</a:t>
                      </a:r>
                    </a:p>
                  </a:txBody>
                  <a:tcPr marL="8313" marR="8313" marT="8313" marB="0" anchor="ctr"/>
                </a:tc>
                <a:tc>
                  <a:txBody>
                    <a:bodyPr/>
                    <a:lstStyle/>
                    <a:p>
                      <a:pPr marL="0" algn="ctr" defTabSz="914400" rtl="0" eaLnBrk="1" fontAlgn="t" latinLnBrk="0" hangingPunct="1"/>
                      <a:r>
                        <a:rPr lang="ru-RU" sz="1000" b="0" i="0" u="none" strike="noStrike" kern="1200" dirty="0">
                          <a:solidFill>
                            <a:schemeClr val="tx1"/>
                          </a:solidFill>
                          <a:effectLst/>
                          <a:latin typeface="+mn-lt"/>
                          <a:ea typeface="+mn-ea"/>
                          <a:cs typeface="+mn-cs"/>
                        </a:rPr>
                        <a:t>600,00</a:t>
                      </a:r>
                    </a:p>
                  </a:txBody>
                  <a:tcPr marL="8313" marR="8313" marT="8313" marB="0" anchor="ctr"/>
                </a:tc>
                <a:tc>
                  <a:txBody>
                    <a:bodyPr/>
                    <a:lstStyle/>
                    <a:p>
                      <a:pPr marL="0" algn="ctr" defTabSz="914400" rtl="0" eaLnBrk="1" fontAlgn="t" latinLnBrk="0" hangingPunct="1"/>
                      <a:r>
                        <a:rPr lang="ru-RU" sz="1000" b="0" i="0" u="none" strike="noStrike" kern="1200" dirty="0">
                          <a:solidFill>
                            <a:schemeClr val="tx1"/>
                          </a:solidFill>
                          <a:effectLst/>
                          <a:latin typeface="+mn-lt"/>
                          <a:ea typeface="+mn-ea"/>
                          <a:cs typeface="+mn-cs"/>
                        </a:rPr>
                        <a:t>600,00</a:t>
                      </a:r>
                    </a:p>
                  </a:txBody>
                  <a:tcPr marL="8313" marR="8313" marT="8313" marB="0" anchor="ctr"/>
                </a:tc>
                <a:extLst>
                  <a:ext uri="{0D108BD9-81ED-4DB2-BD59-A6C34878D82A}">
                    <a16:rowId xmlns:a16="http://schemas.microsoft.com/office/drawing/2014/main" val="3667680481"/>
                  </a:ext>
                </a:extLst>
              </a:tr>
              <a:tr h="444967">
                <a:tc>
                  <a:txBody>
                    <a:bodyPr/>
                    <a:lstStyle/>
                    <a:p>
                      <a:pPr algn="ctr" fontAlgn="b"/>
                      <a:r>
                        <a:rPr lang="ru-RU" sz="1000" b="0" i="0" u="none" strike="noStrike" dirty="0">
                          <a:solidFill>
                            <a:schemeClr val="tx1"/>
                          </a:solidFill>
                          <a:effectLst/>
                          <a:latin typeface="+mn-lt"/>
                        </a:rPr>
                        <a:t>6</a:t>
                      </a: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Оказание социальной помощи жителям города, находящимся на социальном обслуживании в рамках Международного дня пожилого человека</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Жители города, находящиеся на социальном обслуживании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150</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Постановление администрации городского округа Долгопрудный от 30.12.2022 № 867-ПА/н «Об утверждении муниципальной</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программы городского округа Долгопрудный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«Социальная защита населения» на 2023- 2027 годы»</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250,00</a:t>
                      </a:r>
                    </a:p>
                  </a:txBody>
                  <a:tcPr marL="8313" marR="8313" marT="8313"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250,00</a:t>
                      </a:r>
                    </a:p>
                  </a:txBody>
                  <a:tcPr marL="8313" marR="8313" marT="8313"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250,00</a:t>
                      </a:r>
                    </a:p>
                  </a:txBody>
                  <a:tcPr marL="8313" marR="8313" marT="8313" marB="0" anchor="ctr"/>
                </a:tc>
                <a:extLst>
                  <a:ext uri="{0D108BD9-81ED-4DB2-BD59-A6C34878D82A}">
                    <a16:rowId xmlns:a16="http://schemas.microsoft.com/office/drawing/2014/main" val="4099728466"/>
                  </a:ext>
                </a:extLst>
              </a:tr>
            </a:tbl>
          </a:graphicData>
        </a:graphic>
      </p:graphicFrame>
      <p:pic>
        <p:nvPicPr>
          <p:cNvPr id="6" name="Объект 6">
            <a:extLst>
              <a:ext uri="{FF2B5EF4-FFF2-40B4-BE49-F238E27FC236}">
                <a16:creationId xmlns:a16="http://schemas.microsoft.com/office/drawing/2014/main" id="{4EA763B5-F2EE-477C-9332-EE0A19F8A9F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253647"/>
            <a:ext cx="760490" cy="342008"/>
          </a:xfrm>
          <a:prstGeom prst="rect">
            <a:avLst/>
          </a:prstGeom>
        </p:spPr>
      </p:pic>
    </p:spTree>
    <p:extLst>
      <p:ext uri="{BB962C8B-B14F-4D97-AF65-F5344CB8AC3E}">
        <p14:creationId xmlns:p14="http://schemas.microsoft.com/office/powerpoint/2010/main" val="1319692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E1DD2E-04DC-4BF3-8F0E-F61E1385D3F3}"/>
              </a:ext>
            </a:extLst>
          </p:cNvPr>
          <p:cNvSpPr>
            <a:spLocks noGrp="1"/>
          </p:cNvSpPr>
          <p:nvPr>
            <p:ph type="title"/>
          </p:nvPr>
        </p:nvSpPr>
        <p:spPr>
          <a:xfrm>
            <a:off x="914400" y="159976"/>
            <a:ext cx="11277600" cy="365125"/>
          </a:xfrm>
        </p:spPr>
        <p:txBody>
          <a:bodyPr>
            <a:noAutofit/>
          </a:bodyPr>
          <a:lstStyle/>
          <a:p>
            <a:pPr algn="ctr"/>
            <a:r>
              <a:rPr lang="ru-RU" sz="2000" dirty="0">
                <a:latin typeface="Century Gothic" panose="020B0502020202020204" pitchFamily="34" charset="0"/>
              </a:rPr>
              <a:t>Информация о расходах бюджета с учетом интересов целевых групп пользователей</a:t>
            </a:r>
            <a:br>
              <a:rPr lang="ru-RU" sz="2000" dirty="0">
                <a:latin typeface="Century Gothic" panose="020B0502020202020204" pitchFamily="34" charset="0"/>
              </a:rPr>
            </a:br>
            <a:endParaRPr lang="ru-RU" sz="2000" dirty="0">
              <a:latin typeface="Century Gothic" panose="020B0502020202020204" pitchFamily="34" charset="0"/>
            </a:endParaRPr>
          </a:p>
        </p:txBody>
      </p:sp>
      <p:sp>
        <p:nvSpPr>
          <p:cNvPr id="3" name="Объект 2">
            <a:extLst>
              <a:ext uri="{FF2B5EF4-FFF2-40B4-BE49-F238E27FC236}">
                <a16:creationId xmlns:a16="http://schemas.microsoft.com/office/drawing/2014/main" id="{9AD9B412-48F2-4A84-89D8-04BD7B7059CC}"/>
              </a:ext>
            </a:extLst>
          </p:cNvPr>
          <p:cNvSpPr>
            <a:spLocks noGrp="1"/>
          </p:cNvSpPr>
          <p:nvPr>
            <p:ph idx="1"/>
          </p:nvPr>
        </p:nvSpPr>
        <p:spPr/>
        <p:txBody>
          <a:bodyPr/>
          <a:lstStyle/>
          <a:p>
            <a:endParaRPr lang="ru-RU"/>
          </a:p>
        </p:txBody>
      </p:sp>
      <p:sp>
        <p:nvSpPr>
          <p:cNvPr id="4" name="Номер слайда 3">
            <a:extLst>
              <a:ext uri="{FF2B5EF4-FFF2-40B4-BE49-F238E27FC236}">
                <a16:creationId xmlns:a16="http://schemas.microsoft.com/office/drawing/2014/main" id="{E2FAA489-1CE0-4C0C-9A6C-7C729AC97B1F}"/>
              </a:ext>
            </a:extLst>
          </p:cNvPr>
          <p:cNvSpPr>
            <a:spLocks noGrp="1"/>
          </p:cNvSpPr>
          <p:nvPr>
            <p:ph type="sldNum" sz="quarter" idx="12"/>
          </p:nvPr>
        </p:nvSpPr>
        <p:spPr>
          <a:xfrm>
            <a:off x="9448800" y="6492875"/>
            <a:ext cx="2743200" cy="365125"/>
          </a:xfrm>
        </p:spPr>
        <p:txBody>
          <a:bodyPr/>
          <a:lstStyle/>
          <a:p>
            <a:fld id="{E4EB6E89-BA87-4003-BD23-6BDF40F3EBED}" type="slidenum">
              <a:rPr lang="ru-RU" smtClean="0"/>
              <a:pPr/>
              <a:t>71</a:t>
            </a:fld>
            <a:endParaRPr lang="ru-RU" dirty="0"/>
          </a:p>
        </p:txBody>
      </p:sp>
      <p:graphicFrame>
        <p:nvGraphicFramePr>
          <p:cNvPr id="5" name="Объект 4">
            <a:extLst>
              <a:ext uri="{FF2B5EF4-FFF2-40B4-BE49-F238E27FC236}">
                <a16:creationId xmlns:a16="http://schemas.microsoft.com/office/drawing/2014/main" id="{ED4622CF-814C-486A-A552-AFC5897A3757}"/>
              </a:ext>
            </a:extLst>
          </p:cNvPr>
          <p:cNvGraphicFramePr>
            <a:graphicFrameLocks/>
          </p:cNvGraphicFramePr>
          <p:nvPr>
            <p:extLst>
              <p:ext uri="{D42A27DB-BD31-4B8C-83A1-F6EECF244321}">
                <p14:modId xmlns:p14="http://schemas.microsoft.com/office/powerpoint/2010/main" val="2346240769"/>
              </p:ext>
            </p:extLst>
          </p:nvPr>
        </p:nvGraphicFramePr>
        <p:xfrm>
          <a:off x="304799" y="525101"/>
          <a:ext cx="11596255" cy="6196721"/>
        </p:xfrm>
        <a:graphic>
          <a:graphicData uri="http://schemas.openxmlformats.org/drawingml/2006/table">
            <a:tbl>
              <a:tblPr>
                <a:tableStyleId>{8A107856-5554-42FB-B03E-39F5DBC370BA}</a:tableStyleId>
              </a:tblPr>
              <a:tblGrid>
                <a:gridCol w="321719">
                  <a:extLst>
                    <a:ext uri="{9D8B030D-6E8A-4147-A177-3AD203B41FA5}">
                      <a16:colId xmlns:a16="http://schemas.microsoft.com/office/drawing/2014/main" val="3173738563"/>
                    </a:ext>
                  </a:extLst>
                </a:gridCol>
                <a:gridCol w="2662550">
                  <a:extLst>
                    <a:ext uri="{9D8B030D-6E8A-4147-A177-3AD203B41FA5}">
                      <a16:colId xmlns:a16="http://schemas.microsoft.com/office/drawing/2014/main" val="1175069003"/>
                    </a:ext>
                  </a:extLst>
                </a:gridCol>
                <a:gridCol w="1932650">
                  <a:extLst>
                    <a:ext uri="{9D8B030D-6E8A-4147-A177-3AD203B41FA5}">
                      <a16:colId xmlns:a16="http://schemas.microsoft.com/office/drawing/2014/main" val="2359325872"/>
                    </a:ext>
                  </a:extLst>
                </a:gridCol>
                <a:gridCol w="802238">
                  <a:extLst>
                    <a:ext uri="{9D8B030D-6E8A-4147-A177-3AD203B41FA5}">
                      <a16:colId xmlns:a16="http://schemas.microsoft.com/office/drawing/2014/main" val="3513692141"/>
                    </a:ext>
                  </a:extLst>
                </a:gridCol>
                <a:gridCol w="3817593">
                  <a:extLst>
                    <a:ext uri="{9D8B030D-6E8A-4147-A177-3AD203B41FA5}">
                      <a16:colId xmlns:a16="http://schemas.microsoft.com/office/drawing/2014/main" val="2406719285"/>
                    </a:ext>
                  </a:extLst>
                </a:gridCol>
                <a:gridCol w="661688">
                  <a:extLst>
                    <a:ext uri="{9D8B030D-6E8A-4147-A177-3AD203B41FA5}">
                      <a16:colId xmlns:a16="http://schemas.microsoft.com/office/drawing/2014/main" val="154824804"/>
                    </a:ext>
                  </a:extLst>
                </a:gridCol>
                <a:gridCol w="703044">
                  <a:extLst>
                    <a:ext uri="{9D8B030D-6E8A-4147-A177-3AD203B41FA5}">
                      <a16:colId xmlns:a16="http://schemas.microsoft.com/office/drawing/2014/main" val="1561384155"/>
                    </a:ext>
                  </a:extLst>
                </a:gridCol>
                <a:gridCol w="694773">
                  <a:extLst>
                    <a:ext uri="{9D8B030D-6E8A-4147-A177-3AD203B41FA5}">
                      <a16:colId xmlns:a16="http://schemas.microsoft.com/office/drawing/2014/main" val="3694796067"/>
                    </a:ext>
                  </a:extLst>
                </a:gridCol>
              </a:tblGrid>
              <a:tr h="608468">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a:t>
                      </a:r>
                    </a:p>
                  </a:txBody>
                  <a:tcPr marL="2378" marR="2378" marT="2378" marB="0" anchor="ctr"/>
                </a:tc>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Наименование мер социальной поддержки</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ru-RU" sz="1000" b="1" u="none" strike="noStrike" kern="1200" dirty="0">
                        <a:solidFill>
                          <a:schemeClr val="tx1"/>
                        </a:solidFill>
                        <a:effectLst/>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u="none" strike="noStrike" kern="1200" dirty="0">
                          <a:solidFill>
                            <a:schemeClr val="tx1"/>
                          </a:solidFill>
                          <a:effectLst/>
                          <a:latin typeface="+mn-lt"/>
                          <a:ea typeface="+mn-ea"/>
                          <a:cs typeface="+mn-cs"/>
                        </a:rPr>
                        <a:t>Ц</a:t>
                      </a:r>
                      <a:r>
                        <a:rPr lang="ru-RU" sz="1000" b="1" u="none" strike="noStrike" kern="1200" dirty="0">
                          <a:solidFill>
                            <a:schemeClr val="tx1"/>
                          </a:solidFill>
                          <a:effectLst/>
                          <a:latin typeface="+mn-lt"/>
                          <a:ea typeface="+mn-ea"/>
                          <a:cs typeface="+mn-cs"/>
                        </a:rPr>
                        <a:t>е</a:t>
                      </a:r>
                      <a:r>
                        <a:rPr lang="en-US" sz="1000" b="1" u="none" strike="noStrike" kern="1200" dirty="0">
                          <a:solidFill>
                            <a:schemeClr val="tx1"/>
                          </a:solidFill>
                          <a:effectLst/>
                          <a:latin typeface="+mn-lt"/>
                          <a:ea typeface="+mn-ea"/>
                          <a:cs typeface="+mn-cs"/>
                        </a:rPr>
                        <a:t>л</a:t>
                      </a:r>
                      <a:r>
                        <a:rPr lang="ru-RU" sz="1000" b="1" u="none" strike="noStrike" kern="1200" dirty="0">
                          <a:solidFill>
                            <a:schemeClr val="tx1"/>
                          </a:solidFill>
                          <a:effectLst/>
                          <a:latin typeface="+mn-lt"/>
                          <a:ea typeface="+mn-ea"/>
                          <a:cs typeface="+mn-cs"/>
                        </a:rPr>
                        <a:t>е</a:t>
                      </a:r>
                      <a:r>
                        <a:rPr lang="en-US" sz="1000" b="1" u="none" strike="noStrike" kern="1200" dirty="0">
                          <a:solidFill>
                            <a:schemeClr val="tx1"/>
                          </a:solidFill>
                          <a:effectLst/>
                          <a:latin typeface="+mn-lt"/>
                          <a:ea typeface="+mn-ea"/>
                          <a:cs typeface="+mn-cs"/>
                        </a:rPr>
                        <a:t>в</a:t>
                      </a:r>
                      <a:r>
                        <a:rPr lang="ru-RU" sz="1000" b="1" u="none" strike="noStrike" kern="1200" dirty="0">
                          <a:solidFill>
                            <a:schemeClr val="tx1"/>
                          </a:solidFill>
                          <a:effectLst/>
                          <a:latin typeface="+mn-lt"/>
                          <a:ea typeface="+mn-ea"/>
                          <a:cs typeface="+mn-cs"/>
                        </a:rPr>
                        <a:t>а</a:t>
                      </a:r>
                      <a:r>
                        <a:rPr lang="en-US" sz="1000" b="1" u="none" strike="noStrike" kern="1200" dirty="0">
                          <a:solidFill>
                            <a:schemeClr val="tx1"/>
                          </a:solidFill>
                          <a:effectLst/>
                          <a:latin typeface="+mn-lt"/>
                          <a:ea typeface="+mn-ea"/>
                          <a:cs typeface="+mn-cs"/>
                        </a:rPr>
                        <a:t>я </a:t>
                      </a:r>
                      <a:r>
                        <a:rPr lang="ru-RU" sz="1000" b="1" u="none" strike="noStrike" kern="1200" dirty="0">
                          <a:solidFill>
                            <a:schemeClr val="tx1"/>
                          </a:solidFill>
                          <a:effectLst/>
                          <a:latin typeface="+mn-lt"/>
                          <a:ea typeface="+mn-ea"/>
                          <a:cs typeface="+mn-cs"/>
                        </a:rPr>
                        <a:t>г</a:t>
                      </a:r>
                      <a:r>
                        <a:rPr lang="en-US" sz="1000" b="1" u="none" strike="noStrike" kern="1200" dirty="0">
                          <a:solidFill>
                            <a:schemeClr val="tx1"/>
                          </a:solidFill>
                          <a:effectLst/>
                          <a:latin typeface="+mn-lt"/>
                          <a:ea typeface="+mn-ea"/>
                          <a:cs typeface="+mn-cs"/>
                        </a:rPr>
                        <a:t>р</a:t>
                      </a:r>
                      <a:r>
                        <a:rPr lang="ru-RU" sz="1000" b="1" u="none" strike="noStrike" kern="1200" dirty="0">
                          <a:solidFill>
                            <a:schemeClr val="tx1"/>
                          </a:solidFill>
                          <a:effectLst/>
                          <a:latin typeface="+mn-lt"/>
                          <a:ea typeface="+mn-ea"/>
                          <a:cs typeface="+mn-cs"/>
                        </a:rPr>
                        <a:t>у</a:t>
                      </a:r>
                      <a:r>
                        <a:rPr lang="en-US" sz="1000" b="1" u="none" strike="noStrike" kern="1200" dirty="0">
                          <a:solidFill>
                            <a:schemeClr val="tx1"/>
                          </a:solidFill>
                          <a:effectLst/>
                          <a:latin typeface="+mn-lt"/>
                          <a:ea typeface="+mn-ea"/>
                          <a:cs typeface="+mn-cs"/>
                        </a:rPr>
                        <a:t>п</a:t>
                      </a:r>
                      <a:r>
                        <a:rPr lang="ru-RU" sz="1000" b="1" u="none" strike="noStrike" kern="1200" dirty="0">
                          <a:solidFill>
                            <a:schemeClr val="tx1"/>
                          </a:solidFill>
                          <a:effectLst/>
                          <a:latin typeface="+mn-lt"/>
                          <a:ea typeface="+mn-ea"/>
                          <a:cs typeface="+mn-cs"/>
                        </a:rPr>
                        <a:t>п</a:t>
                      </a:r>
                      <a:r>
                        <a:rPr lang="en-US" sz="1000" b="1" u="none" strike="noStrike" kern="1200" dirty="0">
                          <a:solidFill>
                            <a:schemeClr val="tx1"/>
                          </a:solidFill>
                          <a:effectLst/>
                          <a:latin typeface="+mn-lt"/>
                          <a:ea typeface="+mn-ea"/>
                          <a:cs typeface="+mn-cs"/>
                        </a:rPr>
                        <a:t>а</a:t>
                      </a:r>
                      <a:endParaRPr lang="ru-RU" sz="1000" b="1" u="none" strike="noStrike" kern="1200" dirty="0">
                        <a:solidFill>
                          <a:schemeClr val="tx1"/>
                        </a:solidFill>
                        <a:effectLst/>
                        <a:latin typeface="+mn-lt"/>
                        <a:ea typeface="+mn-ea"/>
                        <a:cs typeface="+mn-cs"/>
                      </a:endParaRPr>
                    </a:p>
                    <a:p>
                      <a:pPr marL="0" algn="ctr" defTabSz="914400" rtl="0" eaLnBrk="1" fontAlgn="b" latinLnBrk="0" hangingPunct="1"/>
                      <a:endParaRPr lang="ru-RU" sz="1000" b="1" u="none" strike="noStrike" kern="1200" dirty="0">
                        <a:solidFill>
                          <a:schemeClr val="tx1"/>
                        </a:solidFill>
                        <a:effectLst/>
                        <a:latin typeface="+mn-lt"/>
                        <a:ea typeface="+mn-ea"/>
                        <a:cs typeface="+mn-cs"/>
                      </a:endParaRPr>
                    </a:p>
                  </a:txBody>
                  <a:tcPr marL="2378" marR="2378" marT="2378" marB="0" anchor="ctr"/>
                </a:tc>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Численность представителей целевой группы (чел.)</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i="0" u="none" strike="noStrike" dirty="0">
                          <a:solidFill>
                            <a:schemeClr val="tx1"/>
                          </a:solidFill>
                          <a:effectLst/>
                          <a:latin typeface="+mn-lt"/>
                        </a:rPr>
                        <a:t>Нормативный правовой акт</a:t>
                      </a:r>
                    </a:p>
                  </a:txBody>
                  <a:tcPr marL="2378" marR="2378" marT="2378" marB="0" anchor="ctr"/>
                </a:tc>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Плановые значения на </a:t>
                      </a:r>
                      <a:r>
                        <a:rPr lang="ru-RU" sz="1000" b="1" u="none" strike="noStrike" kern="1200" dirty="0" smtClean="0">
                          <a:solidFill>
                            <a:schemeClr val="tx1"/>
                          </a:solidFill>
                          <a:effectLst/>
                          <a:latin typeface="+mn-lt"/>
                          <a:ea typeface="+mn-ea"/>
                          <a:cs typeface="+mn-cs"/>
                        </a:rPr>
                        <a:t>2025 </a:t>
                      </a:r>
                      <a:r>
                        <a:rPr lang="ru-RU" sz="1000" b="1" u="none" strike="noStrike" kern="1200" dirty="0">
                          <a:solidFill>
                            <a:schemeClr val="tx1"/>
                          </a:solidFill>
                          <a:effectLst/>
                          <a:latin typeface="+mn-lt"/>
                          <a:ea typeface="+mn-ea"/>
                          <a:cs typeface="+mn-cs"/>
                        </a:rPr>
                        <a:t>год (</a:t>
                      </a:r>
                      <a:r>
                        <a:rPr lang="ru-RU" sz="1000" b="1" u="none" strike="noStrike" kern="1200" dirty="0" err="1">
                          <a:solidFill>
                            <a:schemeClr val="tx1"/>
                          </a:solidFill>
                          <a:effectLst/>
                          <a:latin typeface="+mn-lt"/>
                          <a:ea typeface="+mn-ea"/>
                          <a:cs typeface="+mn-cs"/>
                        </a:rPr>
                        <a:t>тыс.руб</a:t>
                      </a:r>
                      <a:r>
                        <a:rPr lang="ru-RU" sz="1000" b="1" u="none" strike="noStrike" kern="1200" dirty="0">
                          <a:solidFill>
                            <a:schemeClr val="tx1"/>
                          </a:solidFill>
                          <a:effectLst/>
                          <a:latin typeface="+mn-lt"/>
                          <a:ea typeface="+mn-ea"/>
                          <a:cs typeface="+mn-cs"/>
                        </a:rPr>
                        <a:t>.)</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a:solidFill>
                            <a:schemeClr val="tx1"/>
                          </a:solidFill>
                          <a:effectLst/>
                          <a:latin typeface="+mn-lt"/>
                          <a:ea typeface="+mn-ea"/>
                          <a:cs typeface="+mn-cs"/>
                        </a:rPr>
                        <a:t>Плановые значения на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smtClean="0">
                          <a:solidFill>
                            <a:schemeClr val="tx1"/>
                          </a:solidFill>
                          <a:effectLst/>
                          <a:latin typeface="+mn-lt"/>
                          <a:ea typeface="+mn-ea"/>
                          <a:cs typeface="+mn-cs"/>
                        </a:rPr>
                        <a:t>2026 год </a:t>
                      </a:r>
                      <a:r>
                        <a:rPr lang="ru-RU" sz="1000" b="1" u="none" strike="noStrike" kern="1200" noProof="0" dirty="0">
                          <a:solidFill>
                            <a:schemeClr val="tx1"/>
                          </a:solidFill>
                          <a:effectLst/>
                          <a:latin typeface="+mn-lt"/>
                          <a:ea typeface="+mn-ea"/>
                          <a:cs typeface="+mn-cs"/>
                        </a:rPr>
                        <a:t>(</a:t>
                      </a:r>
                      <a:r>
                        <a:rPr lang="ru-RU" sz="1000" b="1" u="none" strike="noStrike" kern="1200" noProof="0" dirty="0" err="1">
                          <a:solidFill>
                            <a:schemeClr val="tx1"/>
                          </a:solidFill>
                          <a:effectLst/>
                          <a:latin typeface="+mn-lt"/>
                          <a:ea typeface="+mn-ea"/>
                          <a:cs typeface="+mn-cs"/>
                        </a:rPr>
                        <a:t>тыс.руб</a:t>
                      </a:r>
                      <a:r>
                        <a:rPr lang="ru-RU" sz="1000" b="1" u="none" strike="noStrike" kern="1200" noProof="0" dirty="0">
                          <a:solidFill>
                            <a:schemeClr val="tx1"/>
                          </a:solidFill>
                          <a:effectLst/>
                          <a:latin typeface="+mn-lt"/>
                          <a:ea typeface="+mn-ea"/>
                          <a:cs typeface="+mn-cs"/>
                        </a:rPr>
                        <a:t>.)</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a:solidFill>
                            <a:schemeClr val="tx1"/>
                          </a:solidFill>
                          <a:effectLst/>
                          <a:latin typeface="+mn-lt"/>
                          <a:ea typeface="+mn-ea"/>
                          <a:cs typeface="+mn-cs"/>
                        </a:rPr>
                        <a:t>Плановые значения на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smtClean="0">
                          <a:solidFill>
                            <a:schemeClr val="tx1"/>
                          </a:solidFill>
                          <a:effectLst/>
                          <a:latin typeface="+mn-lt"/>
                          <a:ea typeface="+mn-ea"/>
                          <a:cs typeface="+mn-cs"/>
                        </a:rPr>
                        <a:t>2027 </a:t>
                      </a:r>
                      <a:r>
                        <a:rPr lang="ru-RU" sz="1000" b="1" u="none" strike="noStrike" kern="1200" noProof="0" dirty="0">
                          <a:solidFill>
                            <a:schemeClr val="tx1"/>
                          </a:solidFill>
                          <a:effectLst/>
                          <a:latin typeface="+mn-lt"/>
                          <a:ea typeface="+mn-ea"/>
                          <a:cs typeface="+mn-cs"/>
                        </a:rPr>
                        <a:t>год (</a:t>
                      </a:r>
                      <a:r>
                        <a:rPr lang="ru-RU" sz="1000" b="1" u="none" strike="noStrike" kern="1200" noProof="0" dirty="0" err="1">
                          <a:solidFill>
                            <a:schemeClr val="tx1"/>
                          </a:solidFill>
                          <a:effectLst/>
                          <a:latin typeface="+mn-lt"/>
                          <a:ea typeface="+mn-ea"/>
                          <a:cs typeface="+mn-cs"/>
                        </a:rPr>
                        <a:t>тыс.руб</a:t>
                      </a:r>
                      <a:r>
                        <a:rPr lang="ru-RU" sz="1000" b="1" u="none" strike="noStrike" kern="1200" noProof="0" dirty="0">
                          <a:solidFill>
                            <a:schemeClr val="tx1"/>
                          </a:solidFill>
                          <a:effectLst/>
                          <a:latin typeface="+mn-lt"/>
                          <a:ea typeface="+mn-ea"/>
                          <a:cs typeface="+mn-cs"/>
                        </a:rPr>
                        <a:t>.)</a:t>
                      </a:r>
                    </a:p>
                  </a:txBody>
                  <a:tcPr marL="2378" marR="2378" marT="2378" marB="0" anchor="ctr"/>
                </a:tc>
                <a:extLst>
                  <a:ext uri="{0D108BD9-81ED-4DB2-BD59-A6C34878D82A}">
                    <a16:rowId xmlns:a16="http://schemas.microsoft.com/office/drawing/2014/main" val="1699384114"/>
                  </a:ext>
                </a:extLst>
              </a:tr>
              <a:tr h="586491">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7</a:t>
                      </a: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Компенсация льгот работникам образования, имеющим место жительства и работающим в микрорайонах Шереметьевский, Хлебниково, Павельцево, пользовавшихся льготой по </a:t>
                      </a:r>
                    </a:p>
                    <a:p>
                      <a:pPr marL="0" algn="l" defTabSz="914400" rtl="0" eaLnBrk="1" fontAlgn="b" latinLnBrk="0" hangingPunct="1"/>
                      <a:r>
                        <a:rPr lang="ru-RU" sz="1000" b="0" i="0" u="none" strike="noStrike" kern="1200" dirty="0">
                          <a:solidFill>
                            <a:schemeClr val="tx1"/>
                          </a:solidFill>
                          <a:effectLst/>
                          <a:latin typeface="+mn-lt"/>
                          <a:ea typeface="+mn-ea"/>
                          <a:cs typeface="+mn-cs"/>
                        </a:rPr>
                        <a:t>оплате ЖКХ как житель сельской местности и утративших право на нее в связи с изменением статуса г. Долгопрудного</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Работники образования, имеющим место жительства и работающим в микрорайонах Шереметьевский, Хлебниково, </a:t>
                      </a:r>
                      <a:r>
                        <a:rPr lang="ru-RU" sz="1000" b="0" i="0" u="none" strike="noStrike" kern="1200" dirty="0" err="1">
                          <a:solidFill>
                            <a:schemeClr val="tx1"/>
                          </a:solidFill>
                          <a:effectLst/>
                          <a:latin typeface="+mn-lt"/>
                          <a:ea typeface="+mn-ea"/>
                          <a:cs typeface="+mn-cs"/>
                        </a:rPr>
                        <a:t>Павельцево</a:t>
                      </a:r>
                      <a:r>
                        <a:rPr lang="ru-RU" sz="1000" b="0" i="0" u="none" strike="noStrike" kern="1200" dirty="0">
                          <a:solidFill>
                            <a:schemeClr val="tx1"/>
                          </a:solidFill>
                          <a:effectLst/>
                          <a:latin typeface="+mn-lt"/>
                          <a:ea typeface="+mn-ea"/>
                          <a:cs typeface="+mn-cs"/>
                        </a:rPr>
                        <a:t>, пользовавшихся льготой по </a:t>
                      </a:r>
                    </a:p>
                    <a:p>
                      <a:pPr marL="0" algn="ctr" defTabSz="914400" rtl="0" eaLnBrk="1" fontAlgn="b" latinLnBrk="0" hangingPunct="1"/>
                      <a:r>
                        <a:rPr lang="ru-RU" sz="1000" b="0" i="0" u="none" strike="noStrike" kern="1200" dirty="0">
                          <a:solidFill>
                            <a:schemeClr val="tx1"/>
                          </a:solidFill>
                          <a:effectLst/>
                          <a:latin typeface="+mn-lt"/>
                          <a:ea typeface="+mn-ea"/>
                          <a:cs typeface="+mn-cs"/>
                        </a:rPr>
                        <a:t>оплате ЖКХ как житель сельской местности и утративших право на нее в связи с изменением статуса г. Долгопрудного</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6</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Решение Совета депутатов города Долгопрудного от 16.02.2022 № 11-нр «Об утверждении Положения о дополнительных мерах социальной поддержки отдельных категорий граждан в городском округе Долгопрудный Московской области», постановление администрации  городского округа  Долгопрудный от 25.03.2022 № 150-ПА/н  «Об утверждении Порядка предоставления дополнительных мер социальной поддержки отдельным категориям педагогических и медицинских  работников   на   территории  городского  округа   Долгопрудный   Московской области»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175,00</a:t>
                      </a:r>
                    </a:p>
                  </a:txBody>
                  <a:tcPr marL="8313" marR="8313" marT="8313"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175,00</a:t>
                      </a:r>
                    </a:p>
                  </a:txBody>
                  <a:tcPr marL="8313" marR="8313" marT="8313"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175,00</a:t>
                      </a:r>
                    </a:p>
                  </a:txBody>
                  <a:tcPr marL="8313" marR="8313" marT="8313" marB="0" anchor="ctr"/>
                </a:tc>
                <a:extLst>
                  <a:ext uri="{0D108BD9-81ED-4DB2-BD59-A6C34878D82A}">
                    <a16:rowId xmlns:a16="http://schemas.microsoft.com/office/drawing/2014/main" val="1176181113"/>
                  </a:ext>
                </a:extLst>
              </a:tr>
              <a:tr h="1462809">
                <a:tc>
                  <a:txBody>
                    <a:bodyPr/>
                    <a:lstStyle/>
                    <a:p>
                      <a:pPr marL="0" algn="ctr" defTabSz="914400" rtl="0" eaLnBrk="1" fontAlgn="b" latinLnBrk="0" hangingPunct="1"/>
                      <a:r>
                        <a:rPr lang="en-US" sz="1000" b="0" i="0" u="none" strike="noStrike" kern="1200" dirty="0">
                          <a:solidFill>
                            <a:schemeClr val="tx1"/>
                          </a:solidFill>
                          <a:effectLst/>
                          <a:latin typeface="+mn-lt"/>
                          <a:ea typeface="+mn-ea"/>
                          <a:cs typeface="+mn-cs"/>
                        </a:rPr>
                        <a:t>8</a:t>
                      </a:r>
                      <a:endParaRPr lang="ru-RU" sz="1000" b="0" i="0" u="none" strike="noStrike" kern="1200" dirty="0">
                        <a:solidFill>
                          <a:schemeClr val="tx1"/>
                        </a:solidFill>
                        <a:effectLst/>
                        <a:latin typeface="+mn-lt"/>
                        <a:ea typeface="+mn-ea"/>
                        <a:cs typeface="+mn-cs"/>
                      </a:endParaRP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Компенсация льгот работникам здравоохранения, имеющим место жительства и работающим в микрорайонах Шереметьевский, Хлебниково, Павельцево, пользовавшихся льготой по оплате ЖКХ как житель сельской местности и утративших право на нее в связи с изменением статуса г. Долгопрудного</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Работники здравоохранения, имеющим место жительства и работающим в микрорайонах Шереметьевский, Хлебниково, </a:t>
                      </a:r>
                      <a:r>
                        <a:rPr lang="ru-RU" sz="1000" b="0" i="0" u="none" strike="noStrike" kern="1200" dirty="0" err="1">
                          <a:solidFill>
                            <a:schemeClr val="tx1"/>
                          </a:solidFill>
                          <a:effectLst/>
                          <a:latin typeface="+mn-lt"/>
                          <a:ea typeface="+mn-ea"/>
                          <a:cs typeface="+mn-cs"/>
                        </a:rPr>
                        <a:t>Павельцево</a:t>
                      </a:r>
                      <a:r>
                        <a:rPr lang="ru-RU" sz="1000" b="0" i="0" u="none" strike="noStrike" kern="1200" dirty="0">
                          <a:solidFill>
                            <a:schemeClr val="tx1"/>
                          </a:solidFill>
                          <a:effectLst/>
                          <a:latin typeface="+mn-lt"/>
                          <a:ea typeface="+mn-ea"/>
                          <a:cs typeface="+mn-cs"/>
                        </a:rPr>
                        <a:t>, пользовавшихся льготой по оплате ЖКХ как житель сельской местности и утративших право на нее в связи с изменением статуса г. Долгопрудного</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5</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Решение Совета депутатов города Долгопрудного от 16.02.2022 № 11-нр «Об утверждении Положения о дополнительных мерах социальной поддержки отдельных категорий граждан в городском округе Долгопрудный Московской области», постановление администрации  городского округа  Долгопрудный от 25.03.2022 № 150-ПА/н  «Об утверждении Порядка предоставления дополнительных мер социальной поддержки отдельным категориям педагогических и медицинских  работников   на   территории  городского  округа   Долгопрудный   Московской области»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168,00</a:t>
                      </a:r>
                    </a:p>
                  </a:txBody>
                  <a:tcPr marL="8313" marR="8313" marT="8313"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168,00</a:t>
                      </a:r>
                    </a:p>
                  </a:txBody>
                  <a:tcPr marL="8313" marR="8313" marT="8313"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168,00</a:t>
                      </a:r>
                    </a:p>
                  </a:txBody>
                  <a:tcPr marL="8313" marR="8313" marT="8313" marB="0" anchor="ctr"/>
                </a:tc>
                <a:extLst>
                  <a:ext uri="{0D108BD9-81ED-4DB2-BD59-A6C34878D82A}">
                    <a16:rowId xmlns:a16="http://schemas.microsoft.com/office/drawing/2014/main" val="2787351809"/>
                  </a:ext>
                </a:extLst>
              </a:tr>
              <a:tr h="1462809">
                <a:tc>
                  <a:txBody>
                    <a:bodyPr/>
                    <a:lstStyle/>
                    <a:p>
                      <a:pPr marL="0" algn="ctr" defTabSz="914400" rtl="0" eaLnBrk="1" fontAlgn="b" latinLnBrk="0" hangingPunct="1"/>
                      <a:r>
                        <a:rPr lang="en-US" sz="1000" b="0" i="0" u="none" strike="noStrike" kern="1200" dirty="0">
                          <a:solidFill>
                            <a:schemeClr val="tx1"/>
                          </a:solidFill>
                          <a:effectLst/>
                          <a:latin typeface="+mn-lt"/>
                          <a:ea typeface="+mn-ea"/>
                          <a:cs typeface="+mn-cs"/>
                        </a:rPr>
                        <a:t>9</a:t>
                      </a:r>
                      <a:endParaRPr lang="ru-RU" sz="1000" b="0" i="0" u="none" strike="noStrike" kern="1200" dirty="0">
                        <a:solidFill>
                          <a:schemeClr val="tx1"/>
                        </a:solidFill>
                        <a:effectLst/>
                        <a:latin typeface="+mn-lt"/>
                        <a:ea typeface="+mn-ea"/>
                        <a:cs typeface="+mn-cs"/>
                      </a:endParaRP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Единовременная  выплата участникам, инвалидам Великой Отечественной войны и приравненных к ним лицам</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Участники , инвалиды Великой Отечественной войны и приравненные к ним лицам</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300</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u="none" strike="noStrike" kern="1200" dirty="0">
                          <a:solidFill>
                            <a:schemeClr val="tx1"/>
                          </a:solidFill>
                          <a:effectLst/>
                          <a:latin typeface="+mn-lt"/>
                          <a:ea typeface="+mn-ea"/>
                          <a:cs typeface="+mn-cs"/>
                        </a:rPr>
                        <a:t>Решение Совета депутатов города Долгопрудного от 16.02.2022 № 11-нр «Об утверждении Положения о дополнительных мерах социальной поддержки отдельных категорий граждан в городском округе Долгопрудный Московской области», постановление администрации  городского округа  Долгопрудный от 20.04.2020 № 211-ПА/н «Об утверждении Порядка предоставления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u="none" strike="noStrike" kern="1200" dirty="0">
                          <a:solidFill>
                            <a:schemeClr val="tx1"/>
                          </a:solidFill>
                          <a:effectLst/>
                          <a:latin typeface="+mn-lt"/>
                          <a:ea typeface="+mn-ea"/>
                          <a:cs typeface="+mn-cs"/>
                        </a:rPr>
                        <a:t>ежегодных единовременных выплат отдельным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u="none" strike="noStrike" kern="1200" dirty="0">
                          <a:solidFill>
                            <a:schemeClr val="tx1"/>
                          </a:solidFill>
                          <a:effectLst/>
                          <a:latin typeface="+mn-lt"/>
                          <a:ea typeface="+mn-ea"/>
                          <a:cs typeface="+mn-cs"/>
                        </a:rPr>
                        <a:t>категориям граждан в связи с празднованием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u="none" strike="noStrike" kern="1200" dirty="0">
                          <a:solidFill>
                            <a:schemeClr val="tx1"/>
                          </a:solidFill>
                          <a:effectLst/>
                          <a:latin typeface="+mn-lt"/>
                          <a:ea typeface="+mn-ea"/>
                          <a:cs typeface="+mn-cs"/>
                        </a:rPr>
                        <a:t>Дня Победы на территории городского округа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u="none" strike="noStrike" kern="1200" dirty="0">
                          <a:solidFill>
                            <a:schemeClr val="tx1"/>
                          </a:solidFill>
                          <a:effectLst/>
                          <a:latin typeface="+mn-lt"/>
                          <a:ea typeface="+mn-ea"/>
                          <a:cs typeface="+mn-cs"/>
                        </a:rPr>
                        <a:t>Долгопрудный Московской области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1550,00</a:t>
                      </a:r>
                    </a:p>
                  </a:txBody>
                  <a:tcPr marL="9525" marR="9525" marT="9525"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1550,00</a:t>
                      </a:r>
                    </a:p>
                  </a:txBody>
                  <a:tcPr marL="9525" marR="9525" marT="9525"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1550,00</a:t>
                      </a:r>
                    </a:p>
                  </a:txBody>
                  <a:tcPr marL="9525" marR="9525" marT="9525" marB="0" anchor="ctr"/>
                </a:tc>
                <a:extLst>
                  <a:ext uri="{0D108BD9-81ED-4DB2-BD59-A6C34878D82A}">
                    <a16:rowId xmlns:a16="http://schemas.microsoft.com/office/drawing/2014/main" val="157421074"/>
                  </a:ext>
                </a:extLst>
              </a:tr>
              <a:tr h="586491">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a:t>
                      </a:r>
                      <a:r>
                        <a:rPr lang="en-US" sz="1000" b="0" i="0" u="none" strike="noStrike" kern="1200" dirty="0">
                          <a:solidFill>
                            <a:schemeClr val="tx1"/>
                          </a:solidFill>
                          <a:effectLst/>
                          <a:latin typeface="+mn-lt"/>
                          <a:ea typeface="+mn-ea"/>
                          <a:cs typeface="+mn-cs"/>
                        </a:rPr>
                        <a:t>0</a:t>
                      </a:r>
                      <a:endParaRPr lang="ru-RU" sz="1000" b="0" i="0" u="none" strike="noStrike" kern="1200" dirty="0">
                        <a:solidFill>
                          <a:schemeClr val="tx1"/>
                        </a:solidFill>
                        <a:effectLst/>
                        <a:latin typeface="+mn-lt"/>
                        <a:ea typeface="+mn-ea"/>
                        <a:cs typeface="+mn-cs"/>
                      </a:endParaRP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Единовременная выплата при рождении третьего и последующих детей</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Многодетные семьи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40</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kern="1200" dirty="0">
                          <a:solidFill>
                            <a:schemeClr val="dk1"/>
                          </a:solidFill>
                          <a:latin typeface="+mn-lt"/>
                          <a:ea typeface="+mn-ea"/>
                          <a:cs typeface="+mn-cs"/>
                        </a:rPr>
                        <a:t>Решение Совета депутатов города Долгопрудного от 16.02.2022 № 11-нр «Об утверждении Положения о дополнительных мерах социальной поддержки отдельных категорий граждан в городском округе Долгопрудный Московской области», постановление администрации города Долгопрудного от 13.07.2017 № 480-ПА/н «Об утверждении Порядка назначения единовременной выплаты при рождении (усыновлении) третьего и последующих детей в городском округе Долгопрудный Московской области»</a:t>
                      </a:r>
                      <a:endParaRPr lang="ru-RU" sz="1000" b="0" i="0" u="none" strike="noStrike" dirty="0">
                        <a:solidFill>
                          <a:schemeClr val="tx1"/>
                        </a:solidFill>
                        <a:effectLst/>
                        <a:latin typeface="+mn-lt"/>
                      </a:endParaRP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300,00</a:t>
                      </a:r>
                    </a:p>
                  </a:txBody>
                  <a:tcPr marL="9525" marR="9525" marT="9525"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300,00</a:t>
                      </a:r>
                    </a:p>
                  </a:txBody>
                  <a:tcPr marL="9525" marR="9525" marT="9525"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300,00</a:t>
                      </a:r>
                    </a:p>
                  </a:txBody>
                  <a:tcPr marL="9525" marR="9525" marT="9525" marB="0" anchor="ctr"/>
                </a:tc>
                <a:extLst>
                  <a:ext uri="{0D108BD9-81ED-4DB2-BD59-A6C34878D82A}">
                    <a16:rowId xmlns:a16="http://schemas.microsoft.com/office/drawing/2014/main" val="3588457694"/>
                  </a:ext>
                </a:extLst>
              </a:tr>
            </a:tbl>
          </a:graphicData>
        </a:graphic>
      </p:graphicFrame>
      <p:pic>
        <p:nvPicPr>
          <p:cNvPr id="6" name="Объект 6">
            <a:extLst>
              <a:ext uri="{FF2B5EF4-FFF2-40B4-BE49-F238E27FC236}">
                <a16:creationId xmlns:a16="http://schemas.microsoft.com/office/drawing/2014/main" id="{4EA763B5-F2EE-477C-9332-EE0A19F8A9F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02669"/>
            <a:ext cx="760490" cy="342008"/>
          </a:xfrm>
          <a:prstGeom prst="rect">
            <a:avLst/>
          </a:prstGeom>
        </p:spPr>
      </p:pic>
    </p:spTree>
    <p:extLst>
      <p:ext uri="{BB962C8B-B14F-4D97-AF65-F5344CB8AC3E}">
        <p14:creationId xmlns:p14="http://schemas.microsoft.com/office/powerpoint/2010/main" val="370635663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E1DD2E-04DC-4BF3-8F0E-F61E1385D3F3}"/>
              </a:ext>
            </a:extLst>
          </p:cNvPr>
          <p:cNvSpPr>
            <a:spLocks noGrp="1"/>
          </p:cNvSpPr>
          <p:nvPr>
            <p:ph type="title"/>
          </p:nvPr>
        </p:nvSpPr>
        <p:spPr>
          <a:xfrm>
            <a:off x="914400" y="159976"/>
            <a:ext cx="11277600" cy="365125"/>
          </a:xfrm>
        </p:spPr>
        <p:txBody>
          <a:bodyPr>
            <a:noAutofit/>
          </a:bodyPr>
          <a:lstStyle/>
          <a:p>
            <a:pPr algn="ctr"/>
            <a:r>
              <a:rPr lang="ru-RU" sz="2000" dirty="0">
                <a:latin typeface="Century Gothic" panose="020B0502020202020204" pitchFamily="34" charset="0"/>
              </a:rPr>
              <a:t/>
            </a:r>
            <a:br>
              <a:rPr lang="ru-RU" sz="2000" dirty="0">
                <a:latin typeface="Century Gothic" panose="020B0502020202020204" pitchFamily="34" charset="0"/>
              </a:rPr>
            </a:br>
            <a:r>
              <a:rPr lang="ru-RU" sz="2000" dirty="0">
                <a:latin typeface="Century Gothic" panose="020B0502020202020204" pitchFamily="34" charset="0"/>
              </a:rPr>
              <a:t>Информация о расходах бюджета с учетом интересов целевых групп пользователей</a:t>
            </a:r>
            <a:br>
              <a:rPr lang="ru-RU" sz="2000" dirty="0">
                <a:latin typeface="Century Gothic" panose="020B0502020202020204" pitchFamily="34" charset="0"/>
              </a:rPr>
            </a:br>
            <a:endParaRPr lang="ru-RU" sz="2000" dirty="0">
              <a:latin typeface="Century Gothic" panose="020B0502020202020204" pitchFamily="34" charset="0"/>
            </a:endParaRPr>
          </a:p>
        </p:txBody>
      </p:sp>
      <p:sp>
        <p:nvSpPr>
          <p:cNvPr id="4" name="Номер слайда 3">
            <a:extLst>
              <a:ext uri="{FF2B5EF4-FFF2-40B4-BE49-F238E27FC236}">
                <a16:creationId xmlns:a16="http://schemas.microsoft.com/office/drawing/2014/main" id="{E2FAA489-1CE0-4C0C-9A6C-7C729AC97B1F}"/>
              </a:ext>
            </a:extLst>
          </p:cNvPr>
          <p:cNvSpPr>
            <a:spLocks noGrp="1"/>
          </p:cNvSpPr>
          <p:nvPr>
            <p:ph type="sldNum" sz="quarter" idx="12"/>
          </p:nvPr>
        </p:nvSpPr>
        <p:spPr>
          <a:xfrm>
            <a:off x="9448800" y="6492875"/>
            <a:ext cx="2743200" cy="365125"/>
          </a:xfrm>
        </p:spPr>
        <p:txBody>
          <a:bodyPr/>
          <a:lstStyle/>
          <a:p>
            <a:fld id="{E4EB6E89-BA87-4003-BD23-6BDF40F3EBED}" type="slidenum">
              <a:rPr lang="ru-RU" smtClean="0"/>
              <a:pPr/>
              <a:t>72</a:t>
            </a:fld>
            <a:endParaRPr lang="ru-RU" dirty="0"/>
          </a:p>
        </p:txBody>
      </p:sp>
      <p:graphicFrame>
        <p:nvGraphicFramePr>
          <p:cNvPr id="5" name="Объект 4">
            <a:extLst>
              <a:ext uri="{FF2B5EF4-FFF2-40B4-BE49-F238E27FC236}">
                <a16:creationId xmlns:a16="http://schemas.microsoft.com/office/drawing/2014/main" id="{ED4622CF-814C-486A-A552-AFC5897A3757}"/>
              </a:ext>
            </a:extLst>
          </p:cNvPr>
          <p:cNvGraphicFramePr>
            <a:graphicFrameLocks/>
          </p:cNvGraphicFramePr>
          <p:nvPr>
            <p:extLst>
              <p:ext uri="{D42A27DB-BD31-4B8C-83A1-F6EECF244321}">
                <p14:modId xmlns:p14="http://schemas.microsoft.com/office/powerpoint/2010/main" val="2630333409"/>
              </p:ext>
            </p:extLst>
          </p:nvPr>
        </p:nvGraphicFramePr>
        <p:xfrm>
          <a:off x="382384" y="821470"/>
          <a:ext cx="11621194" cy="5805468"/>
        </p:xfrm>
        <a:graphic>
          <a:graphicData uri="http://schemas.openxmlformats.org/drawingml/2006/table">
            <a:tbl>
              <a:tblPr>
                <a:tableStyleId>{8A107856-5554-42FB-B03E-39F5DBC370BA}</a:tableStyleId>
              </a:tblPr>
              <a:tblGrid>
                <a:gridCol w="289920">
                  <a:extLst>
                    <a:ext uri="{9D8B030D-6E8A-4147-A177-3AD203B41FA5}">
                      <a16:colId xmlns:a16="http://schemas.microsoft.com/office/drawing/2014/main" val="3173738563"/>
                    </a:ext>
                  </a:extLst>
                </a:gridCol>
                <a:gridCol w="3035172">
                  <a:extLst>
                    <a:ext uri="{9D8B030D-6E8A-4147-A177-3AD203B41FA5}">
                      <a16:colId xmlns:a16="http://schemas.microsoft.com/office/drawing/2014/main" val="1175069003"/>
                    </a:ext>
                  </a:extLst>
                </a:gridCol>
                <a:gridCol w="1138844">
                  <a:extLst>
                    <a:ext uri="{9D8B030D-6E8A-4147-A177-3AD203B41FA5}">
                      <a16:colId xmlns:a16="http://schemas.microsoft.com/office/drawing/2014/main" val="2359325872"/>
                    </a:ext>
                  </a:extLst>
                </a:gridCol>
                <a:gridCol w="897775">
                  <a:extLst>
                    <a:ext uri="{9D8B030D-6E8A-4147-A177-3AD203B41FA5}">
                      <a16:colId xmlns:a16="http://schemas.microsoft.com/office/drawing/2014/main" val="3513692141"/>
                    </a:ext>
                  </a:extLst>
                </a:gridCol>
                <a:gridCol w="4189614">
                  <a:extLst>
                    <a:ext uri="{9D8B030D-6E8A-4147-A177-3AD203B41FA5}">
                      <a16:colId xmlns:a16="http://schemas.microsoft.com/office/drawing/2014/main" val="2406719285"/>
                    </a:ext>
                  </a:extLst>
                </a:gridCol>
                <a:gridCol w="665018">
                  <a:extLst>
                    <a:ext uri="{9D8B030D-6E8A-4147-A177-3AD203B41FA5}">
                      <a16:colId xmlns:a16="http://schemas.microsoft.com/office/drawing/2014/main" val="154824804"/>
                    </a:ext>
                  </a:extLst>
                </a:gridCol>
                <a:gridCol w="706582">
                  <a:extLst>
                    <a:ext uri="{9D8B030D-6E8A-4147-A177-3AD203B41FA5}">
                      <a16:colId xmlns:a16="http://schemas.microsoft.com/office/drawing/2014/main" val="1561384155"/>
                    </a:ext>
                  </a:extLst>
                </a:gridCol>
                <a:gridCol w="698269">
                  <a:extLst>
                    <a:ext uri="{9D8B030D-6E8A-4147-A177-3AD203B41FA5}">
                      <a16:colId xmlns:a16="http://schemas.microsoft.com/office/drawing/2014/main" val="3694796067"/>
                    </a:ext>
                  </a:extLst>
                </a:gridCol>
              </a:tblGrid>
              <a:tr h="586106">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a:t>
                      </a:r>
                    </a:p>
                  </a:txBody>
                  <a:tcPr marL="2378" marR="2378" marT="2378" marB="0" anchor="ctr"/>
                </a:tc>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Наименование мер социальной поддержки</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ru-RU" sz="1000" b="1" u="none" strike="noStrike" kern="1200" dirty="0">
                        <a:solidFill>
                          <a:schemeClr val="tx1"/>
                        </a:solidFill>
                        <a:effectLst/>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u="none" strike="noStrike" kern="1200" dirty="0">
                          <a:solidFill>
                            <a:schemeClr val="tx1"/>
                          </a:solidFill>
                          <a:effectLst/>
                          <a:latin typeface="+mn-lt"/>
                          <a:ea typeface="+mn-ea"/>
                          <a:cs typeface="+mn-cs"/>
                        </a:rPr>
                        <a:t>Ц</a:t>
                      </a:r>
                      <a:r>
                        <a:rPr lang="ru-RU" sz="1000" b="1" u="none" strike="noStrike" kern="1200" dirty="0">
                          <a:solidFill>
                            <a:schemeClr val="tx1"/>
                          </a:solidFill>
                          <a:effectLst/>
                          <a:latin typeface="+mn-lt"/>
                          <a:ea typeface="+mn-ea"/>
                          <a:cs typeface="+mn-cs"/>
                        </a:rPr>
                        <a:t>е</a:t>
                      </a:r>
                      <a:r>
                        <a:rPr lang="en-US" sz="1000" b="1" u="none" strike="noStrike" kern="1200" dirty="0">
                          <a:solidFill>
                            <a:schemeClr val="tx1"/>
                          </a:solidFill>
                          <a:effectLst/>
                          <a:latin typeface="+mn-lt"/>
                          <a:ea typeface="+mn-ea"/>
                          <a:cs typeface="+mn-cs"/>
                        </a:rPr>
                        <a:t>л</a:t>
                      </a:r>
                      <a:r>
                        <a:rPr lang="ru-RU" sz="1000" b="1" u="none" strike="noStrike" kern="1200" dirty="0">
                          <a:solidFill>
                            <a:schemeClr val="tx1"/>
                          </a:solidFill>
                          <a:effectLst/>
                          <a:latin typeface="+mn-lt"/>
                          <a:ea typeface="+mn-ea"/>
                          <a:cs typeface="+mn-cs"/>
                        </a:rPr>
                        <a:t>е</a:t>
                      </a:r>
                      <a:r>
                        <a:rPr lang="en-US" sz="1000" b="1" u="none" strike="noStrike" kern="1200" dirty="0">
                          <a:solidFill>
                            <a:schemeClr val="tx1"/>
                          </a:solidFill>
                          <a:effectLst/>
                          <a:latin typeface="+mn-lt"/>
                          <a:ea typeface="+mn-ea"/>
                          <a:cs typeface="+mn-cs"/>
                        </a:rPr>
                        <a:t>в</a:t>
                      </a:r>
                      <a:r>
                        <a:rPr lang="ru-RU" sz="1000" b="1" u="none" strike="noStrike" kern="1200" dirty="0">
                          <a:solidFill>
                            <a:schemeClr val="tx1"/>
                          </a:solidFill>
                          <a:effectLst/>
                          <a:latin typeface="+mn-lt"/>
                          <a:ea typeface="+mn-ea"/>
                          <a:cs typeface="+mn-cs"/>
                        </a:rPr>
                        <a:t>а</a:t>
                      </a:r>
                      <a:r>
                        <a:rPr lang="en-US" sz="1000" b="1" u="none" strike="noStrike" kern="1200" dirty="0">
                          <a:solidFill>
                            <a:schemeClr val="tx1"/>
                          </a:solidFill>
                          <a:effectLst/>
                          <a:latin typeface="+mn-lt"/>
                          <a:ea typeface="+mn-ea"/>
                          <a:cs typeface="+mn-cs"/>
                        </a:rPr>
                        <a:t>я </a:t>
                      </a:r>
                      <a:r>
                        <a:rPr lang="ru-RU" sz="1000" b="1" u="none" strike="noStrike" kern="1200" dirty="0">
                          <a:solidFill>
                            <a:schemeClr val="tx1"/>
                          </a:solidFill>
                          <a:effectLst/>
                          <a:latin typeface="+mn-lt"/>
                          <a:ea typeface="+mn-ea"/>
                          <a:cs typeface="+mn-cs"/>
                        </a:rPr>
                        <a:t>г</a:t>
                      </a:r>
                      <a:r>
                        <a:rPr lang="en-US" sz="1000" b="1" u="none" strike="noStrike" kern="1200" dirty="0">
                          <a:solidFill>
                            <a:schemeClr val="tx1"/>
                          </a:solidFill>
                          <a:effectLst/>
                          <a:latin typeface="+mn-lt"/>
                          <a:ea typeface="+mn-ea"/>
                          <a:cs typeface="+mn-cs"/>
                        </a:rPr>
                        <a:t>р</a:t>
                      </a:r>
                      <a:r>
                        <a:rPr lang="ru-RU" sz="1000" b="1" u="none" strike="noStrike" kern="1200" dirty="0">
                          <a:solidFill>
                            <a:schemeClr val="tx1"/>
                          </a:solidFill>
                          <a:effectLst/>
                          <a:latin typeface="+mn-lt"/>
                          <a:ea typeface="+mn-ea"/>
                          <a:cs typeface="+mn-cs"/>
                        </a:rPr>
                        <a:t>у</a:t>
                      </a:r>
                      <a:r>
                        <a:rPr lang="en-US" sz="1000" b="1" u="none" strike="noStrike" kern="1200" dirty="0">
                          <a:solidFill>
                            <a:schemeClr val="tx1"/>
                          </a:solidFill>
                          <a:effectLst/>
                          <a:latin typeface="+mn-lt"/>
                          <a:ea typeface="+mn-ea"/>
                          <a:cs typeface="+mn-cs"/>
                        </a:rPr>
                        <a:t>п</a:t>
                      </a:r>
                      <a:r>
                        <a:rPr lang="ru-RU" sz="1000" b="1" u="none" strike="noStrike" kern="1200" dirty="0">
                          <a:solidFill>
                            <a:schemeClr val="tx1"/>
                          </a:solidFill>
                          <a:effectLst/>
                          <a:latin typeface="+mn-lt"/>
                          <a:ea typeface="+mn-ea"/>
                          <a:cs typeface="+mn-cs"/>
                        </a:rPr>
                        <a:t>п</a:t>
                      </a:r>
                      <a:r>
                        <a:rPr lang="en-US" sz="1000" b="1" u="none" strike="noStrike" kern="1200" dirty="0">
                          <a:solidFill>
                            <a:schemeClr val="tx1"/>
                          </a:solidFill>
                          <a:effectLst/>
                          <a:latin typeface="+mn-lt"/>
                          <a:ea typeface="+mn-ea"/>
                          <a:cs typeface="+mn-cs"/>
                        </a:rPr>
                        <a:t>а</a:t>
                      </a:r>
                      <a:endParaRPr lang="ru-RU" sz="1000" b="1" u="none" strike="noStrike" kern="1200" dirty="0">
                        <a:solidFill>
                          <a:schemeClr val="tx1"/>
                        </a:solidFill>
                        <a:effectLst/>
                        <a:latin typeface="+mn-lt"/>
                        <a:ea typeface="+mn-ea"/>
                        <a:cs typeface="+mn-cs"/>
                      </a:endParaRPr>
                    </a:p>
                    <a:p>
                      <a:pPr marL="0" algn="ctr" defTabSz="914400" rtl="0" eaLnBrk="1" fontAlgn="b" latinLnBrk="0" hangingPunct="1"/>
                      <a:endParaRPr lang="ru-RU" sz="1000" b="1" u="none" strike="noStrike" kern="1200" dirty="0">
                        <a:solidFill>
                          <a:schemeClr val="tx1"/>
                        </a:solidFill>
                        <a:effectLst/>
                        <a:latin typeface="+mn-lt"/>
                        <a:ea typeface="+mn-ea"/>
                        <a:cs typeface="+mn-cs"/>
                      </a:endParaRPr>
                    </a:p>
                  </a:txBody>
                  <a:tcPr marL="2378" marR="2378" marT="2378" marB="0" anchor="ctr"/>
                </a:tc>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Численность представителей целевой группы (чел.)</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i="0" u="none" strike="noStrike" dirty="0">
                          <a:solidFill>
                            <a:schemeClr val="tx1"/>
                          </a:solidFill>
                          <a:effectLst/>
                          <a:latin typeface="+mn-lt"/>
                        </a:rPr>
                        <a:t>Нормативный правовой акт</a:t>
                      </a:r>
                    </a:p>
                  </a:txBody>
                  <a:tcPr marL="2378" marR="2378" marT="2378" marB="0" anchor="ctr"/>
                </a:tc>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Плановые значения на </a:t>
                      </a:r>
                      <a:r>
                        <a:rPr lang="ru-RU" sz="1000" b="1" u="none" strike="noStrike" kern="1200" dirty="0" smtClean="0">
                          <a:solidFill>
                            <a:schemeClr val="tx1"/>
                          </a:solidFill>
                          <a:effectLst/>
                          <a:latin typeface="+mn-lt"/>
                          <a:ea typeface="+mn-ea"/>
                          <a:cs typeface="+mn-cs"/>
                        </a:rPr>
                        <a:t>2025 </a:t>
                      </a:r>
                      <a:r>
                        <a:rPr lang="ru-RU" sz="1000" b="1" u="none" strike="noStrike" kern="1200" dirty="0">
                          <a:solidFill>
                            <a:schemeClr val="tx1"/>
                          </a:solidFill>
                          <a:effectLst/>
                          <a:latin typeface="+mn-lt"/>
                          <a:ea typeface="+mn-ea"/>
                          <a:cs typeface="+mn-cs"/>
                        </a:rPr>
                        <a:t>год (</a:t>
                      </a:r>
                      <a:r>
                        <a:rPr lang="ru-RU" sz="1000" b="1" u="none" strike="noStrike" kern="1200" dirty="0" err="1">
                          <a:solidFill>
                            <a:schemeClr val="tx1"/>
                          </a:solidFill>
                          <a:effectLst/>
                          <a:latin typeface="+mn-lt"/>
                          <a:ea typeface="+mn-ea"/>
                          <a:cs typeface="+mn-cs"/>
                        </a:rPr>
                        <a:t>тыс.руб</a:t>
                      </a:r>
                      <a:r>
                        <a:rPr lang="ru-RU" sz="1000" b="1" u="none" strike="noStrike" kern="1200" dirty="0">
                          <a:solidFill>
                            <a:schemeClr val="tx1"/>
                          </a:solidFill>
                          <a:effectLst/>
                          <a:latin typeface="+mn-lt"/>
                          <a:ea typeface="+mn-ea"/>
                          <a:cs typeface="+mn-cs"/>
                        </a:rPr>
                        <a:t>.)</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a:solidFill>
                            <a:schemeClr val="tx1"/>
                          </a:solidFill>
                          <a:effectLst/>
                          <a:latin typeface="+mn-lt"/>
                          <a:ea typeface="+mn-ea"/>
                          <a:cs typeface="+mn-cs"/>
                        </a:rPr>
                        <a:t>Плановые значения на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smtClean="0">
                          <a:solidFill>
                            <a:schemeClr val="tx1"/>
                          </a:solidFill>
                          <a:effectLst/>
                          <a:latin typeface="+mn-lt"/>
                          <a:ea typeface="+mn-ea"/>
                          <a:cs typeface="+mn-cs"/>
                        </a:rPr>
                        <a:t>2026 год </a:t>
                      </a:r>
                      <a:r>
                        <a:rPr lang="ru-RU" sz="1000" b="1" u="none" strike="noStrike" kern="1200" noProof="0" dirty="0">
                          <a:solidFill>
                            <a:schemeClr val="tx1"/>
                          </a:solidFill>
                          <a:effectLst/>
                          <a:latin typeface="+mn-lt"/>
                          <a:ea typeface="+mn-ea"/>
                          <a:cs typeface="+mn-cs"/>
                        </a:rPr>
                        <a:t>(</a:t>
                      </a:r>
                      <a:r>
                        <a:rPr lang="ru-RU" sz="1000" b="1" u="none" strike="noStrike" kern="1200" noProof="0" dirty="0" err="1">
                          <a:solidFill>
                            <a:schemeClr val="tx1"/>
                          </a:solidFill>
                          <a:effectLst/>
                          <a:latin typeface="+mn-lt"/>
                          <a:ea typeface="+mn-ea"/>
                          <a:cs typeface="+mn-cs"/>
                        </a:rPr>
                        <a:t>тыс.руб</a:t>
                      </a:r>
                      <a:r>
                        <a:rPr lang="ru-RU" sz="1000" b="1" u="none" strike="noStrike" kern="1200" noProof="0" dirty="0">
                          <a:solidFill>
                            <a:schemeClr val="tx1"/>
                          </a:solidFill>
                          <a:effectLst/>
                          <a:latin typeface="+mn-lt"/>
                          <a:ea typeface="+mn-ea"/>
                          <a:cs typeface="+mn-cs"/>
                        </a:rPr>
                        <a:t>.)</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a:solidFill>
                            <a:schemeClr val="tx1"/>
                          </a:solidFill>
                          <a:effectLst/>
                          <a:latin typeface="+mn-lt"/>
                          <a:ea typeface="+mn-ea"/>
                          <a:cs typeface="+mn-cs"/>
                        </a:rPr>
                        <a:t>Плановые значения на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smtClean="0">
                          <a:solidFill>
                            <a:schemeClr val="tx1"/>
                          </a:solidFill>
                          <a:effectLst/>
                          <a:latin typeface="+mn-lt"/>
                          <a:ea typeface="+mn-ea"/>
                          <a:cs typeface="+mn-cs"/>
                        </a:rPr>
                        <a:t>2027 </a:t>
                      </a:r>
                      <a:r>
                        <a:rPr lang="ru-RU" sz="1000" b="1" u="none" strike="noStrike" kern="1200" noProof="0" dirty="0">
                          <a:solidFill>
                            <a:schemeClr val="tx1"/>
                          </a:solidFill>
                          <a:effectLst/>
                          <a:latin typeface="+mn-lt"/>
                          <a:ea typeface="+mn-ea"/>
                          <a:cs typeface="+mn-cs"/>
                        </a:rPr>
                        <a:t>год (</a:t>
                      </a:r>
                      <a:r>
                        <a:rPr lang="ru-RU" sz="1000" b="1" u="none" strike="noStrike" kern="1200" noProof="0" dirty="0" err="1">
                          <a:solidFill>
                            <a:schemeClr val="tx1"/>
                          </a:solidFill>
                          <a:effectLst/>
                          <a:latin typeface="+mn-lt"/>
                          <a:ea typeface="+mn-ea"/>
                          <a:cs typeface="+mn-cs"/>
                        </a:rPr>
                        <a:t>тыс.руб</a:t>
                      </a:r>
                      <a:r>
                        <a:rPr lang="ru-RU" sz="1000" b="1" u="none" strike="noStrike" kern="1200" noProof="0" dirty="0">
                          <a:solidFill>
                            <a:schemeClr val="tx1"/>
                          </a:solidFill>
                          <a:effectLst/>
                          <a:latin typeface="+mn-lt"/>
                          <a:ea typeface="+mn-ea"/>
                          <a:cs typeface="+mn-cs"/>
                        </a:rPr>
                        <a:t>.)</a:t>
                      </a:r>
                    </a:p>
                  </a:txBody>
                  <a:tcPr marL="2378" marR="2378" marT="2378" marB="0" anchor="ctr"/>
                </a:tc>
                <a:extLst>
                  <a:ext uri="{0D108BD9-81ED-4DB2-BD59-A6C34878D82A}">
                    <a16:rowId xmlns:a16="http://schemas.microsoft.com/office/drawing/2014/main" val="1699384114"/>
                  </a:ext>
                </a:extLst>
              </a:tr>
              <a:tr h="424252">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11</a:t>
                      </a: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Единовременные выплаты врачам-педиатрам участковым и  врачам-терапевтам участковым, трудоустроившимся в ГБУЗ МО "ДЦГБ" </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Работники ГБУЗ МО «Долгопрудненская больница» и Долгопрудненской подстанции ГБУЗ МО "МОССМП" .</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12</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Решение Совета депутатов города Долгопрудного от 16.02.2022 № 11-нр «Об утверждении Положения о дополнительных мерах социальной поддержки отдельных категорий граждан в городском округе Долгопрудный Московской области», постановление администрации  городского округа  Долгопрудный от 25.03.2022 № 150-ПА/н  «Об утверждении Порядка предоставления дополнительных мер социальной поддержки отдельным категориям педагогических и медицинских  работников   на   территории  городского  округа   Долгопрудный   Московской области»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1 528,80</a:t>
                      </a:r>
                    </a:p>
                  </a:txBody>
                  <a:tcPr marL="8313" marR="8313" marT="8313"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1 528,80</a:t>
                      </a:r>
                    </a:p>
                  </a:txBody>
                  <a:tcPr marL="8313" marR="8313" marT="8313"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21528,80</a:t>
                      </a:r>
                    </a:p>
                  </a:txBody>
                  <a:tcPr marL="8313" marR="8313" marT="8313" marB="0" anchor="ctr"/>
                </a:tc>
                <a:extLst>
                  <a:ext uri="{0D108BD9-81ED-4DB2-BD59-A6C34878D82A}">
                    <a16:rowId xmlns:a16="http://schemas.microsoft.com/office/drawing/2014/main" val="3927028790"/>
                  </a:ext>
                </a:extLst>
              </a:tr>
              <a:tr h="424252">
                <a:tc>
                  <a:txBody>
                    <a:bodyPr/>
                    <a:lstStyle/>
                    <a:p>
                      <a:pPr marL="0" algn="ctr" defTabSz="914400" rtl="0" eaLnBrk="1" fontAlgn="b" latinLnBrk="0" hangingPunct="1"/>
                      <a:r>
                        <a:rPr lang="ru-RU" sz="1000" b="0" i="0" u="none" strike="noStrike" kern="1200" dirty="0" smtClean="0">
                          <a:solidFill>
                            <a:schemeClr val="tx1"/>
                          </a:solidFill>
                          <a:effectLst/>
                          <a:latin typeface="+mn-lt"/>
                          <a:ea typeface="+mn-ea"/>
                          <a:cs typeface="+mn-cs"/>
                        </a:rPr>
                        <a:t>12</a:t>
                      </a:r>
                      <a:endParaRPr lang="ru-RU" sz="1000" b="0" i="0" u="none" strike="noStrike" kern="1200" dirty="0">
                        <a:solidFill>
                          <a:schemeClr val="tx1"/>
                        </a:solidFill>
                        <a:effectLst/>
                        <a:latin typeface="+mn-lt"/>
                        <a:ea typeface="+mn-ea"/>
                        <a:cs typeface="+mn-cs"/>
                      </a:endParaRP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Предоставление молодым семьям социальных выплат на приобретение жилья или строительство индивидуального жилого дома</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chemeClr val="tx1"/>
                          </a:solidFill>
                          <a:effectLst/>
                          <a:latin typeface="+mn-lt"/>
                          <a:ea typeface="+mn-ea"/>
                          <a:cs typeface="+mn-cs"/>
                        </a:rPr>
                        <a:t>М</a:t>
                      </a:r>
                      <a:r>
                        <a:rPr lang="ru-RU" sz="1000" b="0" i="0" u="none" strike="noStrike" kern="1200" dirty="0">
                          <a:solidFill>
                            <a:schemeClr val="tx1"/>
                          </a:solidFill>
                          <a:effectLst/>
                          <a:latin typeface="+mn-lt"/>
                          <a:ea typeface="+mn-ea"/>
                          <a:cs typeface="+mn-cs"/>
                        </a:rPr>
                        <a:t>о</a:t>
                      </a:r>
                      <a:r>
                        <a:rPr lang="en-US" sz="1000" b="0" i="0" u="none" strike="noStrike" kern="1200" dirty="0">
                          <a:solidFill>
                            <a:schemeClr val="tx1"/>
                          </a:solidFill>
                          <a:effectLst/>
                          <a:latin typeface="+mn-lt"/>
                          <a:ea typeface="+mn-ea"/>
                          <a:cs typeface="+mn-cs"/>
                        </a:rPr>
                        <a:t>л</a:t>
                      </a:r>
                      <a:r>
                        <a:rPr lang="ru-RU" sz="1000" b="0" i="0" u="none" strike="noStrike" kern="1200" dirty="0">
                          <a:solidFill>
                            <a:schemeClr val="tx1"/>
                          </a:solidFill>
                          <a:effectLst/>
                          <a:latin typeface="+mn-lt"/>
                          <a:ea typeface="+mn-ea"/>
                          <a:cs typeface="+mn-cs"/>
                        </a:rPr>
                        <a:t>о</a:t>
                      </a:r>
                      <a:r>
                        <a:rPr lang="en-US" sz="1000" b="0" i="0" u="none" strike="noStrike" kern="1200" dirty="0">
                          <a:solidFill>
                            <a:schemeClr val="tx1"/>
                          </a:solidFill>
                          <a:effectLst/>
                          <a:latin typeface="+mn-lt"/>
                          <a:ea typeface="+mn-ea"/>
                          <a:cs typeface="+mn-cs"/>
                        </a:rPr>
                        <a:t>д</a:t>
                      </a:r>
                      <a:r>
                        <a:rPr lang="ru-RU" sz="1000" b="0" i="0" u="none" strike="noStrike" kern="1200" dirty="0">
                          <a:solidFill>
                            <a:schemeClr val="tx1"/>
                          </a:solidFill>
                          <a:effectLst/>
                          <a:latin typeface="+mn-lt"/>
                          <a:ea typeface="+mn-ea"/>
                          <a:cs typeface="+mn-cs"/>
                        </a:rPr>
                        <a:t>ы</a:t>
                      </a:r>
                      <a:r>
                        <a:rPr lang="en-US" sz="1000" b="0" i="0" u="none" strike="noStrike" kern="1200" dirty="0">
                          <a:solidFill>
                            <a:schemeClr val="tx1"/>
                          </a:solidFill>
                          <a:effectLst/>
                          <a:latin typeface="+mn-lt"/>
                          <a:ea typeface="+mn-ea"/>
                          <a:cs typeface="+mn-cs"/>
                        </a:rPr>
                        <a:t>е </a:t>
                      </a:r>
                      <a:r>
                        <a:rPr lang="ru-RU" sz="1000" b="0" i="0" u="none" strike="noStrike" kern="1200" dirty="0">
                          <a:solidFill>
                            <a:schemeClr val="tx1"/>
                          </a:solidFill>
                          <a:effectLst/>
                          <a:latin typeface="+mn-lt"/>
                          <a:ea typeface="+mn-ea"/>
                          <a:cs typeface="+mn-cs"/>
                        </a:rPr>
                        <a:t>с</a:t>
                      </a:r>
                      <a:r>
                        <a:rPr lang="en-US" sz="1000" b="0" i="0" u="none" strike="noStrike" kern="1200" dirty="0">
                          <a:solidFill>
                            <a:schemeClr val="tx1"/>
                          </a:solidFill>
                          <a:effectLst/>
                          <a:latin typeface="+mn-lt"/>
                          <a:ea typeface="+mn-ea"/>
                          <a:cs typeface="+mn-cs"/>
                        </a:rPr>
                        <a:t>е</a:t>
                      </a:r>
                      <a:r>
                        <a:rPr lang="ru-RU" sz="1000" b="0" i="0" u="none" strike="noStrike" kern="1200" dirty="0">
                          <a:solidFill>
                            <a:schemeClr val="tx1"/>
                          </a:solidFill>
                          <a:effectLst/>
                          <a:latin typeface="+mn-lt"/>
                          <a:ea typeface="+mn-ea"/>
                          <a:cs typeface="+mn-cs"/>
                        </a:rPr>
                        <a:t>м</a:t>
                      </a:r>
                      <a:r>
                        <a:rPr lang="en-US" sz="1000" b="0" i="0" u="none" strike="noStrike" kern="1200" dirty="0">
                          <a:solidFill>
                            <a:schemeClr val="tx1"/>
                          </a:solidFill>
                          <a:effectLst/>
                          <a:latin typeface="+mn-lt"/>
                          <a:ea typeface="+mn-ea"/>
                          <a:cs typeface="+mn-cs"/>
                        </a:rPr>
                        <a:t>ь</a:t>
                      </a:r>
                      <a:r>
                        <a:rPr lang="ru-RU" sz="1000" b="0" i="0" u="none" strike="noStrike" kern="1200" dirty="0">
                          <a:solidFill>
                            <a:schemeClr val="tx1"/>
                          </a:solidFill>
                          <a:effectLst/>
                          <a:latin typeface="+mn-lt"/>
                          <a:ea typeface="+mn-ea"/>
                          <a:cs typeface="+mn-cs"/>
                        </a:rPr>
                        <a:t>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5 семей</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dirty="0" smtClean="0">
                          <a:solidFill>
                            <a:schemeClr val="tx1"/>
                          </a:solidFill>
                          <a:effectLst/>
                          <a:latin typeface="+mn-lt"/>
                        </a:rPr>
                        <a:t>Постановление Правительства МО от 04.10.2022 N 1072/35 (ред. от 20.09.2024) "О досрочном прекращении реализации государственной программы Московской области "Жилище" на 2017-2027 годы и утверждении государственной программы Московской области "Жилище" на 2023-2033 годы"</a:t>
                      </a:r>
                      <a:endParaRPr lang="ru-RU" sz="1000" b="0" i="0" u="none" strike="noStrike" dirty="0">
                        <a:solidFill>
                          <a:schemeClr val="tx1"/>
                        </a:solidFill>
                        <a:effectLst/>
                        <a:latin typeface="+mn-lt"/>
                      </a:endParaRPr>
                    </a:p>
                  </a:txBody>
                  <a:tcPr marL="2378" marR="2378" marT="2378" marB="0" anchor="ctr"/>
                </a:tc>
                <a:tc>
                  <a:txBody>
                    <a:bodyPr/>
                    <a:lstStyle/>
                    <a:p>
                      <a:pPr marL="0" algn="ctr" defTabSz="914400" rtl="0" eaLnBrk="1" fontAlgn="b" latinLnBrk="0" hangingPunct="1"/>
                      <a:r>
                        <a:rPr lang="ru-RU" sz="1000" b="0" i="0" u="none" strike="noStrike" kern="1200" dirty="0" smtClean="0">
                          <a:solidFill>
                            <a:schemeClr val="tx1"/>
                          </a:solidFill>
                          <a:effectLst/>
                          <a:latin typeface="+mn-lt"/>
                          <a:ea typeface="+mn-ea"/>
                          <a:cs typeface="+mn-cs"/>
                        </a:rPr>
                        <a:t>17 617,8</a:t>
                      </a:r>
                    </a:p>
                  </a:txBody>
                  <a:tcPr marL="2378" marR="2378" marT="2378" marB="0" anchor="ctr"/>
                </a:tc>
                <a:tc>
                  <a:txBody>
                    <a:bodyPr/>
                    <a:lstStyle/>
                    <a:p>
                      <a:pPr marL="0" algn="ctr" defTabSz="914400" rtl="0" eaLnBrk="1" fontAlgn="b" latinLnBrk="0" hangingPunct="1"/>
                      <a:r>
                        <a:rPr lang="ru-RU" sz="1000" b="0" i="0" u="none" strike="noStrike" kern="1200" dirty="0" smtClean="0">
                          <a:solidFill>
                            <a:schemeClr val="tx1"/>
                          </a:solidFill>
                          <a:effectLst/>
                          <a:latin typeface="+mn-lt"/>
                          <a:ea typeface="+mn-ea"/>
                          <a:cs typeface="+mn-cs"/>
                        </a:rPr>
                        <a:t>15 594,2</a:t>
                      </a:r>
                    </a:p>
                  </a:txBody>
                  <a:tcPr marL="2378" marR="2378" marT="2378" marB="0" anchor="ctr"/>
                </a:tc>
                <a:tc>
                  <a:txBody>
                    <a:bodyPr/>
                    <a:lstStyle/>
                    <a:p>
                      <a:pPr marL="0" algn="ctr" defTabSz="914400" rtl="0" eaLnBrk="1" fontAlgn="b" latinLnBrk="0" hangingPunct="1"/>
                      <a:r>
                        <a:rPr lang="ru-RU" sz="1000" b="0" i="0" u="none" strike="noStrike" kern="1200" dirty="0" smtClean="0">
                          <a:solidFill>
                            <a:schemeClr val="tx1"/>
                          </a:solidFill>
                          <a:effectLst/>
                          <a:latin typeface="+mn-lt"/>
                          <a:ea typeface="+mn-ea"/>
                          <a:cs typeface="+mn-cs"/>
                        </a:rPr>
                        <a:t>15 800,2</a:t>
                      </a:r>
                    </a:p>
                  </a:txBody>
                  <a:tcPr marL="2378" marR="2378" marT="2378" marB="0" anchor="ctr"/>
                </a:tc>
                <a:extLst>
                  <a:ext uri="{0D108BD9-81ED-4DB2-BD59-A6C34878D82A}">
                    <a16:rowId xmlns:a16="http://schemas.microsoft.com/office/drawing/2014/main" val="1721480116"/>
                  </a:ext>
                </a:extLst>
              </a:tr>
              <a:tr h="424252">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13</a:t>
                      </a: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Компенсация социальных расходов медицинским работникам </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Работники ГБУЗ МО «Долгопрудненская больница» и Долгопрудненской подстанции ГБУЗ МО "МОССМП" </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60</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Решение Совета депутатов города Долгопрудного от 16.02.2022 № 11-нр «Об утверждении Положения о дополнительных мерах социальной поддержки отдельных категорий граждан в городском округе Долгопрудный Московской области», постановление администрации  городского округа  Долгопрудный от 25.03.2022 № 150-ПА/н  «Об утверждении Порядка предоставления дополнительных мер социальной поддержки отдельным категориям педагогических и медицинских  работников   на   территории  городского  округа   Долгопрудный   Московской области»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3 000,00</a:t>
                      </a:r>
                    </a:p>
                  </a:txBody>
                  <a:tcPr marL="8313" marR="8313" marT="8313"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3 000,00</a:t>
                      </a:r>
                    </a:p>
                  </a:txBody>
                  <a:tcPr marL="8313" marR="8313" marT="8313"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3 000,00</a:t>
                      </a:r>
                    </a:p>
                  </a:txBody>
                  <a:tcPr marL="8313" marR="8313" marT="8313" marB="0" anchor="ctr"/>
                </a:tc>
                <a:extLst>
                  <a:ext uri="{0D108BD9-81ED-4DB2-BD59-A6C34878D82A}">
                    <a16:rowId xmlns:a16="http://schemas.microsoft.com/office/drawing/2014/main" val="770827453"/>
                  </a:ext>
                </a:extLst>
              </a:tr>
              <a:tr h="705622">
                <a:tc>
                  <a:txBody>
                    <a:bodyPr/>
                    <a:lstStyle/>
                    <a:p>
                      <a:pPr marL="0" algn="ctr" defTabSz="914400" rtl="0" eaLnBrk="1" fontAlgn="b" latinLnBrk="0" hangingPunct="1"/>
                      <a:r>
                        <a:rPr lang="ru-RU" sz="1000" b="0" i="0" u="none" strike="noStrike" kern="1200" dirty="0" smtClean="0">
                          <a:solidFill>
                            <a:schemeClr val="tx1"/>
                          </a:solidFill>
                          <a:effectLst/>
                          <a:latin typeface="+mn-lt"/>
                          <a:ea typeface="+mn-ea"/>
                          <a:cs typeface="+mn-cs"/>
                        </a:rPr>
                        <a:t>14</a:t>
                      </a:r>
                      <a:endParaRPr lang="ru-RU" sz="1000" b="0" i="0" u="none" strike="noStrike" kern="1200" dirty="0">
                        <a:solidFill>
                          <a:schemeClr val="tx1"/>
                        </a:solidFill>
                        <a:effectLst/>
                        <a:latin typeface="+mn-lt"/>
                        <a:ea typeface="+mn-ea"/>
                        <a:cs typeface="+mn-cs"/>
                      </a:endParaRP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Оказание государственной поддержки в решении жилищной проблемы детей-сирот и детей, оставшихся без попечения родителей, лиц из числа детей-сирот и детей, оставшихся без попечения родителей</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chemeClr val="tx1"/>
                          </a:solidFill>
                          <a:effectLst/>
                          <a:latin typeface="+mn-lt"/>
                          <a:ea typeface="+mn-ea"/>
                          <a:cs typeface="+mn-cs"/>
                        </a:rPr>
                        <a:t>Д</a:t>
                      </a:r>
                      <a:r>
                        <a:rPr lang="ru-RU" sz="1000" b="0" i="0" u="none" strike="noStrike" kern="1200" dirty="0">
                          <a:solidFill>
                            <a:schemeClr val="tx1"/>
                          </a:solidFill>
                          <a:effectLst/>
                          <a:latin typeface="+mn-lt"/>
                          <a:ea typeface="+mn-ea"/>
                          <a:cs typeface="+mn-cs"/>
                        </a:rPr>
                        <a:t>е</a:t>
                      </a:r>
                      <a:r>
                        <a:rPr lang="en-US" sz="1000" b="0" i="0" u="none" strike="noStrike" kern="1200" dirty="0">
                          <a:solidFill>
                            <a:schemeClr val="tx1"/>
                          </a:solidFill>
                          <a:effectLst/>
                          <a:latin typeface="+mn-lt"/>
                          <a:ea typeface="+mn-ea"/>
                          <a:cs typeface="+mn-cs"/>
                        </a:rPr>
                        <a:t>т</a:t>
                      </a:r>
                      <a:r>
                        <a:rPr lang="ru-RU" sz="1000" b="0" i="0" u="none" strike="noStrike" kern="1200" dirty="0">
                          <a:solidFill>
                            <a:schemeClr val="tx1"/>
                          </a:solidFill>
                          <a:effectLst/>
                          <a:latin typeface="+mn-lt"/>
                          <a:ea typeface="+mn-ea"/>
                          <a:cs typeface="+mn-cs"/>
                        </a:rPr>
                        <a:t>и</a:t>
                      </a:r>
                      <a:r>
                        <a:rPr lang="en-US" sz="1000" b="0" i="0" u="none" strike="noStrike" kern="1200" dirty="0">
                          <a:solidFill>
                            <a:schemeClr val="tx1"/>
                          </a:solidFill>
                          <a:effectLst/>
                          <a:latin typeface="+mn-lt"/>
                          <a:ea typeface="+mn-ea"/>
                          <a:cs typeface="+mn-cs"/>
                        </a:rPr>
                        <a:t>-</a:t>
                      </a:r>
                      <a:r>
                        <a:rPr lang="ru-RU" sz="1000" b="0" i="0" u="none" strike="noStrike" kern="1200" dirty="0">
                          <a:solidFill>
                            <a:schemeClr val="tx1"/>
                          </a:solidFill>
                          <a:effectLst/>
                          <a:latin typeface="+mn-lt"/>
                          <a:ea typeface="+mn-ea"/>
                          <a:cs typeface="+mn-cs"/>
                        </a:rPr>
                        <a:t>с</a:t>
                      </a:r>
                      <a:r>
                        <a:rPr lang="en-US" sz="1000" b="0" i="0" u="none" strike="noStrike" kern="1200" dirty="0">
                          <a:solidFill>
                            <a:schemeClr val="tx1"/>
                          </a:solidFill>
                          <a:effectLst/>
                          <a:latin typeface="+mn-lt"/>
                          <a:ea typeface="+mn-ea"/>
                          <a:cs typeface="+mn-cs"/>
                        </a:rPr>
                        <a:t>и</a:t>
                      </a:r>
                      <a:r>
                        <a:rPr lang="ru-RU" sz="1000" b="0" i="0" u="none" strike="noStrike" kern="1200" dirty="0">
                          <a:solidFill>
                            <a:schemeClr val="tx1"/>
                          </a:solidFill>
                          <a:effectLst/>
                          <a:latin typeface="+mn-lt"/>
                          <a:ea typeface="+mn-ea"/>
                          <a:cs typeface="+mn-cs"/>
                        </a:rPr>
                        <a:t>р</a:t>
                      </a:r>
                      <a:r>
                        <a:rPr lang="en-US" sz="1000" b="0" i="0" u="none" strike="noStrike" kern="1200" dirty="0">
                          <a:solidFill>
                            <a:schemeClr val="tx1"/>
                          </a:solidFill>
                          <a:effectLst/>
                          <a:latin typeface="+mn-lt"/>
                          <a:ea typeface="+mn-ea"/>
                          <a:cs typeface="+mn-cs"/>
                        </a:rPr>
                        <a:t>о</a:t>
                      </a:r>
                      <a:r>
                        <a:rPr lang="ru-RU" sz="1000" b="0" i="0" u="none" strike="noStrike" kern="1200" dirty="0">
                          <a:solidFill>
                            <a:schemeClr val="tx1"/>
                          </a:solidFill>
                          <a:effectLst/>
                          <a:latin typeface="+mn-lt"/>
                          <a:ea typeface="+mn-ea"/>
                          <a:cs typeface="+mn-cs"/>
                        </a:rPr>
                        <a:t>т</a:t>
                      </a:r>
                      <a:r>
                        <a:rPr lang="en-US" sz="1000" b="0" i="0" u="none" strike="noStrike" kern="1200" dirty="0">
                          <a:solidFill>
                            <a:schemeClr val="tx1"/>
                          </a:solidFill>
                          <a:effectLst/>
                          <a:latin typeface="+mn-lt"/>
                          <a:ea typeface="+mn-ea"/>
                          <a:cs typeface="+mn-cs"/>
                        </a:rPr>
                        <a:t>ы</a:t>
                      </a:r>
                      <a:endParaRPr lang="ru-RU" sz="1000" b="0" i="0" u="none" strike="noStrike" kern="1200" dirty="0">
                        <a:solidFill>
                          <a:schemeClr val="tx1"/>
                        </a:solidFill>
                        <a:effectLst/>
                        <a:latin typeface="+mn-lt"/>
                        <a:ea typeface="+mn-ea"/>
                        <a:cs typeface="+mn-cs"/>
                      </a:endParaRPr>
                    </a:p>
                    <a:p>
                      <a:pPr marL="0" algn="ctr" defTabSz="914400" rtl="0" eaLnBrk="1" fontAlgn="b" latinLnBrk="0" hangingPunct="1"/>
                      <a:endParaRPr lang="ru-RU" sz="1000" b="0" i="0" u="none" strike="noStrike" kern="1200" dirty="0">
                        <a:solidFill>
                          <a:schemeClr val="tx1"/>
                        </a:solidFill>
                        <a:effectLst/>
                        <a:latin typeface="+mn-lt"/>
                        <a:ea typeface="+mn-ea"/>
                        <a:cs typeface="+mn-cs"/>
                      </a:endParaRP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3</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dirty="0" smtClean="0">
                          <a:solidFill>
                            <a:schemeClr val="tx1"/>
                          </a:solidFill>
                          <a:effectLst/>
                          <a:latin typeface="+mn-lt"/>
                        </a:rPr>
                        <a:t>Постановление Правительства МО от 04.10.2022 N 1072/35 (ред. от 20.09.2024) "О досрочном прекращении реализации государственной программы Московской области "Жилище" на 2017-2027 годы и утверждении государственной программы Московской области "Жилище" на 2023-2033 годы"</a:t>
                      </a:r>
                      <a:endParaRPr lang="ru-RU" sz="1000" b="0" i="0" u="none" strike="noStrike" dirty="0">
                        <a:solidFill>
                          <a:schemeClr val="tx1"/>
                        </a:solidFill>
                        <a:effectLst/>
                        <a:latin typeface="+mn-lt"/>
                      </a:endParaRPr>
                    </a:p>
                  </a:txBody>
                  <a:tcPr marL="2378" marR="2378" marT="2378" marB="0" anchor="ctr"/>
                </a:tc>
                <a:tc>
                  <a:txBody>
                    <a:bodyPr/>
                    <a:lstStyle/>
                    <a:p>
                      <a:pPr marL="0" algn="ctr" defTabSz="914400" rtl="0" eaLnBrk="1" fontAlgn="b" latinLnBrk="0" hangingPunct="1"/>
                      <a:r>
                        <a:rPr lang="ru-RU" sz="1000" b="0" i="0" u="none" strike="noStrike" kern="1200" dirty="0" smtClean="0">
                          <a:solidFill>
                            <a:schemeClr val="tx1"/>
                          </a:solidFill>
                          <a:effectLst/>
                          <a:latin typeface="+mn-lt"/>
                          <a:ea typeface="+mn-ea"/>
                          <a:cs typeface="+mn-cs"/>
                        </a:rPr>
                        <a:t>14 574,0</a:t>
                      </a:r>
                    </a:p>
                  </a:txBody>
                  <a:tcPr marL="2378" marR="2378" marT="2378" marB="0" anchor="ctr"/>
                </a:tc>
                <a:tc>
                  <a:txBody>
                    <a:bodyPr/>
                    <a:lstStyle/>
                    <a:p>
                      <a:pPr marL="0" algn="ctr" defTabSz="914400" rtl="0" eaLnBrk="1" fontAlgn="b" latinLnBrk="0" hangingPunct="1"/>
                      <a:r>
                        <a:rPr lang="ru-RU" sz="1000" b="0" i="0" u="none" strike="noStrike" kern="1200" dirty="0" smtClean="0">
                          <a:solidFill>
                            <a:schemeClr val="tx1"/>
                          </a:solidFill>
                          <a:effectLst/>
                          <a:latin typeface="+mn-lt"/>
                          <a:ea typeface="+mn-ea"/>
                          <a:cs typeface="+mn-cs"/>
                        </a:rPr>
                        <a:t>21 860,0</a:t>
                      </a:r>
                    </a:p>
                  </a:txBody>
                  <a:tcPr marL="2378" marR="2378" marT="2378" marB="0" anchor="ctr"/>
                </a:tc>
                <a:tc>
                  <a:txBody>
                    <a:bodyPr/>
                    <a:lstStyle/>
                    <a:p>
                      <a:pPr marL="0" algn="ctr" defTabSz="914400" rtl="0" eaLnBrk="1" fontAlgn="b" latinLnBrk="0" hangingPunct="1"/>
                      <a:r>
                        <a:rPr lang="ru-RU" sz="1000" b="0" i="0" u="none" strike="noStrike" kern="1200" dirty="0" smtClean="0">
                          <a:solidFill>
                            <a:schemeClr val="tx1"/>
                          </a:solidFill>
                          <a:effectLst/>
                          <a:latin typeface="+mn-lt"/>
                          <a:ea typeface="+mn-ea"/>
                          <a:cs typeface="+mn-cs"/>
                        </a:rPr>
                        <a:t>21 860,0</a:t>
                      </a:r>
                    </a:p>
                  </a:txBody>
                  <a:tcPr marL="2378" marR="2378" marT="2378" marB="0" anchor="ctr"/>
                </a:tc>
                <a:extLst>
                  <a:ext uri="{0D108BD9-81ED-4DB2-BD59-A6C34878D82A}">
                    <a16:rowId xmlns:a16="http://schemas.microsoft.com/office/drawing/2014/main" val="1005187984"/>
                  </a:ext>
                </a:extLst>
              </a:tr>
              <a:tr h="424252">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15</a:t>
                      </a: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Единовременная выплата донорам, безвозмездно сдающим кровь и (или) ее компоненты</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Доноры</a:t>
                      </a:r>
                    </a:p>
                  </a:txBody>
                  <a:tcPr marL="2378" marR="2378" marT="2378" marB="0" anchor="ctr"/>
                </a:tc>
                <a:tc>
                  <a:txBody>
                    <a:bodyPr/>
                    <a:lstStyle/>
                    <a:p>
                      <a:pPr marL="0" algn="ctr" defTabSz="914400" rtl="0" eaLnBrk="1" fontAlgn="b" latinLnBrk="0" hangingPunct="1"/>
                      <a:r>
                        <a:rPr lang="en-US" sz="1000" b="0" i="0" u="none" strike="noStrike" kern="1200" dirty="0">
                          <a:solidFill>
                            <a:schemeClr val="tx1"/>
                          </a:solidFill>
                          <a:effectLst/>
                          <a:latin typeface="+mn-lt"/>
                          <a:ea typeface="+mn-ea"/>
                          <a:cs typeface="+mn-cs"/>
                        </a:rPr>
                        <a:t>1</a:t>
                      </a:r>
                      <a:r>
                        <a:rPr lang="ru-RU" sz="1000" b="0" i="0" u="none" strike="noStrike" kern="1200" dirty="0">
                          <a:solidFill>
                            <a:schemeClr val="tx1"/>
                          </a:solidFill>
                          <a:effectLst/>
                          <a:latin typeface="+mn-lt"/>
                          <a:ea typeface="+mn-ea"/>
                          <a:cs typeface="+mn-cs"/>
                        </a:rPr>
                        <a:t>00</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kern="1200" dirty="0">
                          <a:solidFill>
                            <a:schemeClr val="dk1"/>
                          </a:solidFill>
                          <a:latin typeface="+mn-lt"/>
                          <a:ea typeface="+mn-ea"/>
                          <a:cs typeface="+mn-cs"/>
                        </a:rPr>
                        <a:t>Решение Совета депутатов города Долгопрудного от 16.02.2022 № 11-нр «Об утверждении Положения о дополнительных мерах социальной поддержки отдельных категорий граждан в городском округе Долгопрудный Московской области», постановление администрации города Долгопрудного от 26.06.2019 № 367-ПА/н «Об утверждении Порядка предоставления единовременной выплаты донорам»</a:t>
                      </a:r>
                      <a:endParaRPr lang="ru-RU" sz="1000" b="0" i="0" u="none" strike="noStrike" dirty="0">
                        <a:solidFill>
                          <a:schemeClr val="tx1"/>
                        </a:solidFill>
                        <a:effectLst/>
                        <a:latin typeface="+mn-lt"/>
                      </a:endParaRP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200,00</a:t>
                      </a:r>
                    </a:p>
                  </a:txBody>
                  <a:tcPr marL="9525" marR="9525" marT="9525" marB="0"/>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200,00</a:t>
                      </a:r>
                    </a:p>
                  </a:txBody>
                  <a:tcPr marL="9525" marR="9525" marT="9525" marB="0"/>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200,00</a:t>
                      </a:r>
                    </a:p>
                  </a:txBody>
                  <a:tcPr marL="9525" marR="9525" marT="9525" marB="0"/>
                </a:tc>
                <a:extLst>
                  <a:ext uri="{0D108BD9-81ED-4DB2-BD59-A6C34878D82A}">
                    <a16:rowId xmlns:a16="http://schemas.microsoft.com/office/drawing/2014/main" val="48492170"/>
                  </a:ext>
                </a:extLst>
              </a:tr>
            </a:tbl>
          </a:graphicData>
        </a:graphic>
      </p:graphicFrame>
      <p:pic>
        <p:nvPicPr>
          <p:cNvPr id="6" name="Объект 6">
            <a:extLst>
              <a:ext uri="{FF2B5EF4-FFF2-40B4-BE49-F238E27FC236}">
                <a16:creationId xmlns:a16="http://schemas.microsoft.com/office/drawing/2014/main" id="{4EA763B5-F2EE-477C-9332-EE0A19F8A9F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249969"/>
            <a:ext cx="760490" cy="342008"/>
          </a:xfrm>
          <a:prstGeom prst="rect">
            <a:avLst/>
          </a:prstGeom>
        </p:spPr>
      </p:pic>
    </p:spTree>
    <p:extLst>
      <p:ext uri="{BB962C8B-B14F-4D97-AF65-F5344CB8AC3E}">
        <p14:creationId xmlns:p14="http://schemas.microsoft.com/office/powerpoint/2010/main" val="35331970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651EB2-9099-FB08-DED9-83025B1C9A56}"/>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0ECAAE2F-B6A9-FE9E-52E1-32DA7721A6ED}"/>
              </a:ext>
            </a:extLst>
          </p:cNvPr>
          <p:cNvSpPr>
            <a:spLocks noGrp="1"/>
          </p:cNvSpPr>
          <p:nvPr>
            <p:ph type="title"/>
          </p:nvPr>
        </p:nvSpPr>
        <p:spPr>
          <a:xfrm>
            <a:off x="914400" y="159976"/>
            <a:ext cx="11277600" cy="365125"/>
          </a:xfrm>
        </p:spPr>
        <p:txBody>
          <a:bodyPr>
            <a:noAutofit/>
          </a:bodyPr>
          <a:lstStyle/>
          <a:p>
            <a:pPr algn="ctr"/>
            <a:r>
              <a:rPr lang="ru-RU" sz="2000" dirty="0">
                <a:latin typeface="Century Gothic" panose="020B0502020202020204" pitchFamily="34" charset="0"/>
              </a:rPr>
              <a:t/>
            </a:r>
            <a:br>
              <a:rPr lang="ru-RU" sz="2000" dirty="0">
                <a:latin typeface="Century Gothic" panose="020B0502020202020204" pitchFamily="34" charset="0"/>
              </a:rPr>
            </a:br>
            <a:r>
              <a:rPr lang="ru-RU" sz="2000" dirty="0">
                <a:latin typeface="Century Gothic" panose="020B0502020202020204" pitchFamily="34" charset="0"/>
              </a:rPr>
              <a:t>Информация о расходах бюджета с учетом интересов целевых групп пользователей</a:t>
            </a:r>
            <a:br>
              <a:rPr lang="ru-RU" sz="2000" dirty="0">
                <a:latin typeface="Century Gothic" panose="020B0502020202020204" pitchFamily="34" charset="0"/>
              </a:rPr>
            </a:br>
            <a:endParaRPr lang="ru-RU" sz="2000" dirty="0">
              <a:latin typeface="Century Gothic" panose="020B0502020202020204" pitchFamily="34" charset="0"/>
            </a:endParaRPr>
          </a:p>
        </p:txBody>
      </p:sp>
      <p:sp>
        <p:nvSpPr>
          <p:cNvPr id="4" name="Номер слайда 3">
            <a:extLst>
              <a:ext uri="{FF2B5EF4-FFF2-40B4-BE49-F238E27FC236}">
                <a16:creationId xmlns:a16="http://schemas.microsoft.com/office/drawing/2014/main" id="{AB76A47B-037C-34BD-3D62-839F52BAB86A}"/>
              </a:ext>
            </a:extLst>
          </p:cNvPr>
          <p:cNvSpPr>
            <a:spLocks noGrp="1"/>
          </p:cNvSpPr>
          <p:nvPr>
            <p:ph type="sldNum" sz="quarter" idx="12"/>
          </p:nvPr>
        </p:nvSpPr>
        <p:spPr>
          <a:xfrm>
            <a:off x="9448800" y="6492875"/>
            <a:ext cx="2743200" cy="365125"/>
          </a:xfrm>
        </p:spPr>
        <p:txBody>
          <a:bodyPr/>
          <a:lstStyle/>
          <a:p>
            <a:fld id="{E4EB6E89-BA87-4003-BD23-6BDF40F3EBED}" type="slidenum">
              <a:rPr lang="ru-RU" smtClean="0"/>
              <a:pPr/>
              <a:t>73</a:t>
            </a:fld>
            <a:endParaRPr lang="ru-RU" dirty="0"/>
          </a:p>
        </p:txBody>
      </p:sp>
      <p:graphicFrame>
        <p:nvGraphicFramePr>
          <p:cNvPr id="5" name="Объект 4">
            <a:extLst>
              <a:ext uri="{FF2B5EF4-FFF2-40B4-BE49-F238E27FC236}">
                <a16:creationId xmlns:a16="http://schemas.microsoft.com/office/drawing/2014/main" id="{9D46F793-CC23-9662-954D-4B9F2972A94F}"/>
              </a:ext>
            </a:extLst>
          </p:cNvPr>
          <p:cNvGraphicFramePr>
            <a:graphicFrameLocks/>
          </p:cNvGraphicFramePr>
          <p:nvPr>
            <p:extLst/>
          </p:nvPr>
        </p:nvGraphicFramePr>
        <p:xfrm>
          <a:off x="382384" y="821470"/>
          <a:ext cx="11621194" cy="2600312"/>
        </p:xfrm>
        <a:graphic>
          <a:graphicData uri="http://schemas.openxmlformats.org/drawingml/2006/table">
            <a:tbl>
              <a:tblPr>
                <a:tableStyleId>{8A107856-5554-42FB-B03E-39F5DBC370BA}</a:tableStyleId>
              </a:tblPr>
              <a:tblGrid>
                <a:gridCol w="331991">
                  <a:extLst>
                    <a:ext uri="{9D8B030D-6E8A-4147-A177-3AD203B41FA5}">
                      <a16:colId xmlns:a16="http://schemas.microsoft.com/office/drawing/2014/main" val="3173738563"/>
                    </a:ext>
                  </a:extLst>
                </a:gridCol>
                <a:gridCol w="2993101">
                  <a:extLst>
                    <a:ext uri="{9D8B030D-6E8A-4147-A177-3AD203B41FA5}">
                      <a16:colId xmlns:a16="http://schemas.microsoft.com/office/drawing/2014/main" val="1175069003"/>
                    </a:ext>
                  </a:extLst>
                </a:gridCol>
                <a:gridCol w="1138844">
                  <a:extLst>
                    <a:ext uri="{9D8B030D-6E8A-4147-A177-3AD203B41FA5}">
                      <a16:colId xmlns:a16="http://schemas.microsoft.com/office/drawing/2014/main" val="2359325872"/>
                    </a:ext>
                  </a:extLst>
                </a:gridCol>
                <a:gridCol w="897775">
                  <a:extLst>
                    <a:ext uri="{9D8B030D-6E8A-4147-A177-3AD203B41FA5}">
                      <a16:colId xmlns:a16="http://schemas.microsoft.com/office/drawing/2014/main" val="3513692141"/>
                    </a:ext>
                  </a:extLst>
                </a:gridCol>
                <a:gridCol w="4189614">
                  <a:extLst>
                    <a:ext uri="{9D8B030D-6E8A-4147-A177-3AD203B41FA5}">
                      <a16:colId xmlns:a16="http://schemas.microsoft.com/office/drawing/2014/main" val="2406719285"/>
                    </a:ext>
                  </a:extLst>
                </a:gridCol>
                <a:gridCol w="665018">
                  <a:extLst>
                    <a:ext uri="{9D8B030D-6E8A-4147-A177-3AD203B41FA5}">
                      <a16:colId xmlns:a16="http://schemas.microsoft.com/office/drawing/2014/main" val="154824804"/>
                    </a:ext>
                  </a:extLst>
                </a:gridCol>
                <a:gridCol w="706582">
                  <a:extLst>
                    <a:ext uri="{9D8B030D-6E8A-4147-A177-3AD203B41FA5}">
                      <a16:colId xmlns:a16="http://schemas.microsoft.com/office/drawing/2014/main" val="1561384155"/>
                    </a:ext>
                  </a:extLst>
                </a:gridCol>
                <a:gridCol w="698269">
                  <a:extLst>
                    <a:ext uri="{9D8B030D-6E8A-4147-A177-3AD203B41FA5}">
                      <a16:colId xmlns:a16="http://schemas.microsoft.com/office/drawing/2014/main" val="3694796067"/>
                    </a:ext>
                  </a:extLst>
                </a:gridCol>
              </a:tblGrid>
              <a:tr h="586106">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a:t>
                      </a:r>
                    </a:p>
                  </a:txBody>
                  <a:tcPr marL="2378" marR="2378" marT="2378" marB="0" anchor="ctr"/>
                </a:tc>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Наименование мер социальной поддержки</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ru-RU" sz="1000" b="1" u="none" strike="noStrike" kern="1200" dirty="0">
                        <a:solidFill>
                          <a:schemeClr val="tx1"/>
                        </a:solidFill>
                        <a:effectLst/>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u="none" strike="noStrike" kern="1200" dirty="0">
                          <a:solidFill>
                            <a:schemeClr val="tx1"/>
                          </a:solidFill>
                          <a:effectLst/>
                          <a:latin typeface="+mn-lt"/>
                          <a:ea typeface="+mn-ea"/>
                          <a:cs typeface="+mn-cs"/>
                        </a:rPr>
                        <a:t>Ц</a:t>
                      </a:r>
                      <a:r>
                        <a:rPr lang="ru-RU" sz="1000" b="1" u="none" strike="noStrike" kern="1200" dirty="0">
                          <a:solidFill>
                            <a:schemeClr val="tx1"/>
                          </a:solidFill>
                          <a:effectLst/>
                          <a:latin typeface="+mn-lt"/>
                          <a:ea typeface="+mn-ea"/>
                          <a:cs typeface="+mn-cs"/>
                        </a:rPr>
                        <a:t>е</a:t>
                      </a:r>
                      <a:r>
                        <a:rPr lang="en-US" sz="1000" b="1" u="none" strike="noStrike" kern="1200" dirty="0">
                          <a:solidFill>
                            <a:schemeClr val="tx1"/>
                          </a:solidFill>
                          <a:effectLst/>
                          <a:latin typeface="+mn-lt"/>
                          <a:ea typeface="+mn-ea"/>
                          <a:cs typeface="+mn-cs"/>
                        </a:rPr>
                        <a:t>л</a:t>
                      </a:r>
                      <a:r>
                        <a:rPr lang="ru-RU" sz="1000" b="1" u="none" strike="noStrike" kern="1200" dirty="0">
                          <a:solidFill>
                            <a:schemeClr val="tx1"/>
                          </a:solidFill>
                          <a:effectLst/>
                          <a:latin typeface="+mn-lt"/>
                          <a:ea typeface="+mn-ea"/>
                          <a:cs typeface="+mn-cs"/>
                        </a:rPr>
                        <a:t>е</a:t>
                      </a:r>
                      <a:r>
                        <a:rPr lang="en-US" sz="1000" b="1" u="none" strike="noStrike" kern="1200" dirty="0">
                          <a:solidFill>
                            <a:schemeClr val="tx1"/>
                          </a:solidFill>
                          <a:effectLst/>
                          <a:latin typeface="+mn-lt"/>
                          <a:ea typeface="+mn-ea"/>
                          <a:cs typeface="+mn-cs"/>
                        </a:rPr>
                        <a:t>в</a:t>
                      </a:r>
                      <a:r>
                        <a:rPr lang="ru-RU" sz="1000" b="1" u="none" strike="noStrike" kern="1200" dirty="0">
                          <a:solidFill>
                            <a:schemeClr val="tx1"/>
                          </a:solidFill>
                          <a:effectLst/>
                          <a:latin typeface="+mn-lt"/>
                          <a:ea typeface="+mn-ea"/>
                          <a:cs typeface="+mn-cs"/>
                        </a:rPr>
                        <a:t>а</a:t>
                      </a:r>
                      <a:r>
                        <a:rPr lang="en-US" sz="1000" b="1" u="none" strike="noStrike" kern="1200" dirty="0">
                          <a:solidFill>
                            <a:schemeClr val="tx1"/>
                          </a:solidFill>
                          <a:effectLst/>
                          <a:latin typeface="+mn-lt"/>
                          <a:ea typeface="+mn-ea"/>
                          <a:cs typeface="+mn-cs"/>
                        </a:rPr>
                        <a:t>я </a:t>
                      </a:r>
                      <a:r>
                        <a:rPr lang="ru-RU" sz="1000" b="1" u="none" strike="noStrike" kern="1200" dirty="0">
                          <a:solidFill>
                            <a:schemeClr val="tx1"/>
                          </a:solidFill>
                          <a:effectLst/>
                          <a:latin typeface="+mn-lt"/>
                          <a:ea typeface="+mn-ea"/>
                          <a:cs typeface="+mn-cs"/>
                        </a:rPr>
                        <a:t>г</a:t>
                      </a:r>
                      <a:r>
                        <a:rPr lang="en-US" sz="1000" b="1" u="none" strike="noStrike" kern="1200" dirty="0">
                          <a:solidFill>
                            <a:schemeClr val="tx1"/>
                          </a:solidFill>
                          <a:effectLst/>
                          <a:latin typeface="+mn-lt"/>
                          <a:ea typeface="+mn-ea"/>
                          <a:cs typeface="+mn-cs"/>
                        </a:rPr>
                        <a:t>р</a:t>
                      </a:r>
                      <a:r>
                        <a:rPr lang="ru-RU" sz="1000" b="1" u="none" strike="noStrike" kern="1200" dirty="0">
                          <a:solidFill>
                            <a:schemeClr val="tx1"/>
                          </a:solidFill>
                          <a:effectLst/>
                          <a:latin typeface="+mn-lt"/>
                          <a:ea typeface="+mn-ea"/>
                          <a:cs typeface="+mn-cs"/>
                        </a:rPr>
                        <a:t>у</a:t>
                      </a:r>
                      <a:r>
                        <a:rPr lang="en-US" sz="1000" b="1" u="none" strike="noStrike" kern="1200" dirty="0">
                          <a:solidFill>
                            <a:schemeClr val="tx1"/>
                          </a:solidFill>
                          <a:effectLst/>
                          <a:latin typeface="+mn-lt"/>
                          <a:ea typeface="+mn-ea"/>
                          <a:cs typeface="+mn-cs"/>
                        </a:rPr>
                        <a:t>п</a:t>
                      </a:r>
                      <a:r>
                        <a:rPr lang="ru-RU" sz="1000" b="1" u="none" strike="noStrike" kern="1200" dirty="0">
                          <a:solidFill>
                            <a:schemeClr val="tx1"/>
                          </a:solidFill>
                          <a:effectLst/>
                          <a:latin typeface="+mn-lt"/>
                          <a:ea typeface="+mn-ea"/>
                          <a:cs typeface="+mn-cs"/>
                        </a:rPr>
                        <a:t>п</a:t>
                      </a:r>
                      <a:r>
                        <a:rPr lang="en-US" sz="1000" b="1" u="none" strike="noStrike" kern="1200" dirty="0">
                          <a:solidFill>
                            <a:schemeClr val="tx1"/>
                          </a:solidFill>
                          <a:effectLst/>
                          <a:latin typeface="+mn-lt"/>
                          <a:ea typeface="+mn-ea"/>
                          <a:cs typeface="+mn-cs"/>
                        </a:rPr>
                        <a:t>а</a:t>
                      </a:r>
                      <a:endParaRPr lang="ru-RU" sz="1000" b="1" u="none" strike="noStrike" kern="1200" dirty="0">
                        <a:solidFill>
                          <a:schemeClr val="tx1"/>
                        </a:solidFill>
                        <a:effectLst/>
                        <a:latin typeface="+mn-lt"/>
                        <a:ea typeface="+mn-ea"/>
                        <a:cs typeface="+mn-cs"/>
                      </a:endParaRPr>
                    </a:p>
                    <a:p>
                      <a:pPr marL="0" algn="ctr" defTabSz="914400" rtl="0" eaLnBrk="1" fontAlgn="b" latinLnBrk="0" hangingPunct="1"/>
                      <a:endParaRPr lang="ru-RU" sz="1000" b="1" u="none" strike="noStrike" kern="1200" dirty="0">
                        <a:solidFill>
                          <a:schemeClr val="tx1"/>
                        </a:solidFill>
                        <a:effectLst/>
                        <a:latin typeface="+mn-lt"/>
                        <a:ea typeface="+mn-ea"/>
                        <a:cs typeface="+mn-cs"/>
                      </a:endParaRPr>
                    </a:p>
                  </a:txBody>
                  <a:tcPr marL="2378" marR="2378" marT="2378" marB="0" anchor="ctr"/>
                </a:tc>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Численность представителей целевой группы (чел.)</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i="0" u="none" strike="noStrike" dirty="0">
                          <a:solidFill>
                            <a:schemeClr val="tx1"/>
                          </a:solidFill>
                          <a:effectLst/>
                          <a:latin typeface="+mn-lt"/>
                        </a:rPr>
                        <a:t>Нормативный правовой акт</a:t>
                      </a:r>
                    </a:p>
                  </a:txBody>
                  <a:tcPr marL="2378" marR="2378" marT="2378" marB="0" anchor="ctr"/>
                </a:tc>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Плановые значения на 2025 год (тыс.руб.)</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a:solidFill>
                            <a:schemeClr val="tx1"/>
                          </a:solidFill>
                          <a:effectLst/>
                          <a:latin typeface="+mn-lt"/>
                          <a:ea typeface="+mn-ea"/>
                          <a:cs typeface="+mn-cs"/>
                        </a:rPr>
                        <a:t>Плановые значения на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a:solidFill>
                            <a:schemeClr val="tx1"/>
                          </a:solidFill>
                          <a:effectLst/>
                          <a:latin typeface="+mn-lt"/>
                          <a:ea typeface="+mn-ea"/>
                          <a:cs typeface="+mn-cs"/>
                        </a:rPr>
                        <a:t>2026 год (тыс.руб.)</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a:solidFill>
                            <a:schemeClr val="tx1"/>
                          </a:solidFill>
                          <a:effectLst/>
                          <a:latin typeface="+mn-lt"/>
                          <a:ea typeface="+mn-ea"/>
                          <a:cs typeface="+mn-cs"/>
                        </a:rPr>
                        <a:t>Плановые значения на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a:solidFill>
                            <a:schemeClr val="tx1"/>
                          </a:solidFill>
                          <a:effectLst/>
                          <a:latin typeface="+mn-lt"/>
                          <a:ea typeface="+mn-ea"/>
                          <a:cs typeface="+mn-cs"/>
                        </a:rPr>
                        <a:t>2027 год (тыс.руб.)</a:t>
                      </a:r>
                    </a:p>
                  </a:txBody>
                  <a:tcPr marL="2378" marR="2378" marT="2378" marB="0" anchor="ctr"/>
                </a:tc>
                <a:extLst>
                  <a:ext uri="{0D108BD9-81ED-4DB2-BD59-A6C34878D82A}">
                    <a16:rowId xmlns:a16="http://schemas.microsoft.com/office/drawing/2014/main" val="1699384114"/>
                  </a:ext>
                </a:extLst>
              </a:tr>
              <a:tr h="424252">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16</a:t>
                      </a:r>
                    </a:p>
                  </a:txBody>
                  <a:tcPr marL="2378" marR="2378" marT="2378" marB="0" anchor="ctr"/>
                </a:tc>
                <a:tc>
                  <a:txBody>
                    <a:bodyPr/>
                    <a:lstStyle/>
                    <a:p>
                      <a:pPr algn="l" fontAlgn="t"/>
                      <a:r>
                        <a:rPr lang="ru-RU" sz="1000" u="none" strike="noStrike" kern="1200" dirty="0">
                          <a:solidFill>
                            <a:schemeClr val="tx1"/>
                          </a:solidFill>
                          <a:effectLst/>
                          <a:latin typeface="+mn-lt"/>
                          <a:ea typeface="+mn-ea"/>
                          <a:cs typeface="+mn-cs"/>
                        </a:rPr>
                        <a:t>Мероприятия, посвященные Дню семьи, любви и верности, Дню отца, Дню матери, Дню города </a:t>
                      </a: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u="none" strike="noStrike" kern="1200" dirty="0">
                          <a:solidFill>
                            <a:schemeClr val="tx1"/>
                          </a:solidFill>
                          <a:effectLst/>
                          <a:latin typeface="+mn-lt"/>
                          <a:ea typeface="+mn-ea"/>
                          <a:cs typeface="+mn-cs"/>
                        </a:rPr>
                        <a:t>Жители города</a:t>
                      </a:r>
                    </a:p>
                  </a:txBody>
                  <a:tcPr marL="2378" marR="2378" marT="2378" marB="0" anchor="ctr"/>
                </a:tc>
                <a:tc>
                  <a:txBody>
                    <a:bodyPr/>
                    <a:lstStyle/>
                    <a:p>
                      <a:pPr algn="ctr" fontAlgn="t"/>
                      <a:r>
                        <a:rPr lang="ru-RU" sz="1000" u="none" strike="noStrike" kern="1200" dirty="0">
                          <a:solidFill>
                            <a:schemeClr val="tx1"/>
                          </a:solidFill>
                          <a:effectLst/>
                          <a:latin typeface="+mn-lt"/>
                          <a:ea typeface="+mn-ea"/>
                          <a:cs typeface="+mn-cs"/>
                        </a:rPr>
                        <a:t>230</a:t>
                      </a: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Постановление администрации городского округа Долгопрудный от 30.12.2022 № 867-ПА/н «Об утверждении муниципальной</a:t>
                      </a:r>
                    </a:p>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программы городского округа Долгопрудный </a:t>
                      </a:r>
                    </a:p>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«Социальная защита населения» на 2023- 2027 годы»</a:t>
                      </a:r>
                    </a:p>
                  </a:txBody>
                  <a:tcPr marL="2378" marR="2378" marT="2378" marB="0" anchor="ctr"/>
                </a:tc>
                <a:tc>
                  <a:txBody>
                    <a:bodyPr/>
                    <a:lstStyle/>
                    <a:p>
                      <a:pPr algn="ctr" fontAlgn="ctr"/>
                      <a:r>
                        <a:rPr lang="ru-RU" sz="1000" b="0" i="0" u="none" strike="noStrike" dirty="0">
                          <a:solidFill>
                            <a:schemeClr val="tx1"/>
                          </a:solidFill>
                          <a:effectLst/>
                          <a:latin typeface="+mn-lt"/>
                        </a:rPr>
                        <a:t>350,00</a:t>
                      </a:r>
                    </a:p>
                  </a:txBody>
                  <a:tcPr marL="8313" marR="8313" marT="8313" marB="0" anchor="ctr"/>
                </a:tc>
                <a:tc>
                  <a:txBody>
                    <a:bodyPr/>
                    <a:lstStyle/>
                    <a:p>
                      <a:pPr algn="ctr" fontAlgn="ctr"/>
                      <a:r>
                        <a:rPr lang="ru-RU" sz="1000" b="0" i="0" u="none" strike="noStrike" dirty="0">
                          <a:solidFill>
                            <a:schemeClr val="tx1"/>
                          </a:solidFill>
                          <a:effectLst/>
                          <a:latin typeface="+mn-lt"/>
                        </a:rPr>
                        <a:t>350,00</a:t>
                      </a:r>
                    </a:p>
                  </a:txBody>
                  <a:tcPr marL="8313" marR="8313" marT="8313" marB="0" anchor="ctr"/>
                </a:tc>
                <a:tc>
                  <a:txBody>
                    <a:bodyPr/>
                    <a:lstStyle/>
                    <a:p>
                      <a:pPr algn="ctr" fontAlgn="ctr"/>
                      <a:r>
                        <a:rPr lang="ru-RU" sz="1000" b="0" i="0" u="none" strike="noStrike" dirty="0">
                          <a:solidFill>
                            <a:schemeClr val="tx1"/>
                          </a:solidFill>
                          <a:effectLst/>
                          <a:latin typeface="+mn-lt"/>
                        </a:rPr>
                        <a:t>350,00</a:t>
                      </a:r>
                    </a:p>
                  </a:txBody>
                  <a:tcPr marL="8313" marR="8313" marT="8313" marB="0" anchor="ctr"/>
                </a:tc>
                <a:extLst>
                  <a:ext uri="{0D108BD9-81ED-4DB2-BD59-A6C34878D82A}">
                    <a16:rowId xmlns:a16="http://schemas.microsoft.com/office/drawing/2014/main" val="3927028790"/>
                  </a:ext>
                </a:extLst>
              </a:tr>
              <a:tr h="481473">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17</a:t>
                      </a: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Мероприятие «Золотая свадьба»</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Жители города, отметившие юбилей совместной жизни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40</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Постановление администрации городского округа Долгопрудный от 30.12.2022 № 867-ПА/н «Об утверждении муниципальной</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программы городского округа Долгопрудный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«Социальная защита населения» на 2023- 2027 годы»</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100,00</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100,00</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100,00</a:t>
                      </a:r>
                    </a:p>
                  </a:txBody>
                  <a:tcPr marL="2378" marR="2378" marT="2378" marB="0" anchor="ctr"/>
                </a:tc>
                <a:extLst>
                  <a:ext uri="{0D108BD9-81ED-4DB2-BD59-A6C34878D82A}">
                    <a16:rowId xmlns:a16="http://schemas.microsoft.com/office/drawing/2014/main" val="1721480116"/>
                  </a:ext>
                </a:extLst>
              </a:tr>
              <a:tr h="457271">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18</a:t>
                      </a: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Ежемесячная выплата участковым уполномоченным полиции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Участковые уполномоченные полиции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25</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Решение Совета депутатов города Долгопрудного от 20.10.2023 № 123-нр « О ежемесячной выплате участковым уполномоченным полиции, исполняющим возложенные на полицию обязанности по охране общественного порядка и обеспечению общественной безопасности в городском округе Долгопрудный Московской области»</a:t>
                      </a:r>
                    </a:p>
                  </a:txBody>
                  <a:tcPr marL="2378" marR="2378" marT="2378" marB="0" anchor="ctr"/>
                </a:tc>
                <a:tc>
                  <a:txBody>
                    <a:bodyPr/>
                    <a:lstStyle/>
                    <a:p>
                      <a:pPr marR="8255" algn="ctr">
                        <a:lnSpc>
                          <a:spcPct val="115000"/>
                        </a:lnSpc>
                      </a:pPr>
                      <a:endParaRPr lang="ru-RU" sz="1000" b="1" kern="50" dirty="0">
                        <a:effectLst/>
                        <a:latin typeface="+mj-lt"/>
                        <a:ea typeface="Arial Unicode MS"/>
                        <a:cs typeface="Arial" panose="020B0604020202020204" pitchFamily="34" charset="0"/>
                      </a:endParaRPr>
                    </a:p>
                    <a:p>
                      <a:pPr marR="8255" algn="ctr">
                        <a:lnSpc>
                          <a:spcPct val="115000"/>
                        </a:lnSpc>
                      </a:pPr>
                      <a:r>
                        <a:rPr lang="ru-RU" sz="1000" b="1" kern="50" dirty="0">
                          <a:effectLst/>
                          <a:latin typeface="+mj-lt"/>
                          <a:ea typeface="Arial Unicode MS"/>
                          <a:cs typeface="Arial" panose="020B0604020202020204" pitchFamily="34" charset="0"/>
                        </a:rPr>
                        <a:t>3 586,20</a:t>
                      </a:r>
                      <a:endParaRPr lang="ru-RU" sz="1000" kern="50" dirty="0">
                        <a:effectLst/>
                        <a:latin typeface="+mj-lt"/>
                        <a:ea typeface="SimSun" panose="02010600030101010101" pitchFamily="2" charset="-122"/>
                        <a:cs typeface="Mangal" panose="02040503050203030202" pitchFamily="18" charset="0"/>
                      </a:endParaRPr>
                    </a:p>
                  </a:txBody>
                  <a:tcPr marL="19685" marR="0" marT="0" marB="6985"/>
                </a:tc>
                <a:tc>
                  <a:txBody>
                    <a:bodyPr/>
                    <a:lstStyle/>
                    <a:p>
                      <a:pPr marR="8890" algn="ctr">
                        <a:lnSpc>
                          <a:spcPct val="115000"/>
                        </a:lnSpc>
                      </a:pPr>
                      <a:endParaRPr lang="ru-RU" sz="1000" b="1" kern="50" dirty="0">
                        <a:effectLst/>
                        <a:latin typeface="+mj-lt"/>
                        <a:ea typeface="Arial Unicode MS"/>
                        <a:cs typeface="Arial" panose="020B0604020202020204" pitchFamily="34" charset="0"/>
                      </a:endParaRPr>
                    </a:p>
                    <a:p>
                      <a:pPr marR="8890" algn="ctr">
                        <a:lnSpc>
                          <a:spcPct val="115000"/>
                        </a:lnSpc>
                      </a:pPr>
                      <a:r>
                        <a:rPr lang="ru-RU" sz="1000" b="1" kern="50" dirty="0">
                          <a:effectLst/>
                          <a:latin typeface="+mj-lt"/>
                          <a:ea typeface="Arial Unicode MS"/>
                          <a:cs typeface="Arial" panose="020B0604020202020204" pitchFamily="34" charset="0"/>
                        </a:rPr>
                        <a:t>3 586,20</a:t>
                      </a:r>
                      <a:endParaRPr lang="ru-RU" sz="1000" kern="50" dirty="0">
                        <a:effectLst/>
                        <a:latin typeface="+mj-lt"/>
                        <a:ea typeface="SimSun" panose="02010600030101010101" pitchFamily="2" charset="-122"/>
                        <a:cs typeface="Mangal" panose="02040503050203030202" pitchFamily="18" charset="0"/>
                      </a:endParaRPr>
                    </a:p>
                  </a:txBody>
                  <a:tcPr marL="19685" marR="0" marT="0" marB="6985"/>
                </a:tc>
                <a:tc>
                  <a:txBody>
                    <a:bodyPr/>
                    <a:lstStyle/>
                    <a:p>
                      <a:pPr marR="8890" algn="ctr">
                        <a:lnSpc>
                          <a:spcPct val="115000"/>
                        </a:lnSpc>
                      </a:pPr>
                      <a:endParaRPr lang="ru-RU" sz="1000" b="1" kern="50" dirty="0">
                        <a:effectLst/>
                        <a:latin typeface="+mj-lt"/>
                        <a:ea typeface="Arial Unicode MS"/>
                        <a:cs typeface="Arial" panose="020B0604020202020204" pitchFamily="34" charset="0"/>
                      </a:endParaRPr>
                    </a:p>
                    <a:p>
                      <a:pPr marR="8890" algn="ctr">
                        <a:lnSpc>
                          <a:spcPct val="115000"/>
                        </a:lnSpc>
                      </a:pPr>
                      <a:r>
                        <a:rPr lang="ru-RU" sz="1000" b="1" kern="50" dirty="0">
                          <a:effectLst/>
                          <a:latin typeface="+mj-lt"/>
                          <a:ea typeface="Arial Unicode MS"/>
                          <a:cs typeface="Arial" panose="020B0604020202020204" pitchFamily="34" charset="0"/>
                        </a:rPr>
                        <a:t>3 586,20</a:t>
                      </a:r>
                      <a:endParaRPr lang="ru-RU" sz="1000" kern="50" dirty="0">
                        <a:effectLst/>
                        <a:latin typeface="+mj-lt"/>
                        <a:ea typeface="SimSun" panose="02010600030101010101" pitchFamily="2" charset="-122"/>
                        <a:cs typeface="Mangal" panose="02040503050203030202" pitchFamily="18" charset="0"/>
                      </a:endParaRPr>
                    </a:p>
                  </a:txBody>
                  <a:tcPr marL="19685" marR="0" marT="0" marB="6985"/>
                </a:tc>
                <a:extLst>
                  <a:ext uri="{0D108BD9-81ED-4DB2-BD59-A6C34878D82A}">
                    <a16:rowId xmlns:a16="http://schemas.microsoft.com/office/drawing/2014/main" val="770827453"/>
                  </a:ext>
                </a:extLst>
              </a:tr>
            </a:tbl>
          </a:graphicData>
        </a:graphic>
      </p:graphicFrame>
      <p:pic>
        <p:nvPicPr>
          <p:cNvPr id="6" name="Объект 6">
            <a:extLst>
              <a:ext uri="{FF2B5EF4-FFF2-40B4-BE49-F238E27FC236}">
                <a16:creationId xmlns:a16="http://schemas.microsoft.com/office/drawing/2014/main" id="{6910161E-7831-B58B-C515-C4B2C9172D7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249969"/>
            <a:ext cx="760490" cy="342008"/>
          </a:xfrm>
          <a:prstGeom prst="rect">
            <a:avLst/>
          </a:prstGeom>
        </p:spPr>
      </p:pic>
    </p:spTree>
    <p:extLst>
      <p:ext uri="{BB962C8B-B14F-4D97-AF65-F5344CB8AC3E}">
        <p14:creationId xmlns:p14="http://schemas.microsoft.com/office/powerpoint/2010/main" val="35271971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103466-61F1-461D-A7E7-68688B5677A8}"/>
              </a:ext>
            </a:extLst>
          </p:cNvPr>
          <p:cNvSpPr>
            <a:spLocks noGrp="1"/>
          </p:cNvSpPr>
          <p:nvPr>
            <p:ph type="title"/>
          </p:nvPr>
        </p:nvSpPr>
        <p:spPr>
          <a:xfrm>
            <a:off x="914400" y="280854"/>
            <a:ext cx="10515600" cy="490065"/>
          </a:xfrm>
        </p:spPr>
        <p:txBody>
          <a:bodyPr vert="horz" lIns="91440" tIns="45720" rIns="91440" bIns="45720" rtlCol="0" anchor="ctr">
            <a:noAutofit/>
          </a:bodyPr>
          <a:lstStyle/>
          <a:p>
            <a:pPr algn="ctr"/>
            <a:r>
              <a:rPr lang="ru-RU" sz="2400" dirty="0">
                <a:latin typeface="Century Gothic" panose="020B0502020202020204" pitchFamily="34" charset="0"/>
              </a:rPr>
              <a:t>Информация об общественно значимых проектах, реализуемых на территории городского округа Долгопрудный</a:t>
            </a:r>
          </a:p>
        </p:txBody>
      </p:sp>
      <p:sp>
        <p:nvSpPr>
          <p:cNvPr id="4" name="Номер слайда 3">
            <a:extLst>
              <a:ext uri="{FF2B5EF4-FFF2-40B4-BE49-F238E27FC236}">
                <a16:creationId xmlns:a16="http://schemas.microsoft.com/office/drawing/2014/main" id="{9D0C7980-36F9-47C6-91C1-25B1C2506B9A}"/>
              </a:ext>
            </a:extLst>
          </p:cNvPr>
          <p:cNvSpPr>
            <a:spLocks noGrp="1"/>
          </p:cNvSpPr>
          <p:nvPr>
            <p:ph type="sldNum" sz="quarter" idx="12"/>
          </p:nvPr>
        </p:nvSpPr>
        <p:spPr>
          <a:xfrm>
            <a:off x="11712632" y="6422617"/>
            <a:ext cx="329738" cy="270799"/>
          </a:xfrm>
        </p:spPr>
        <p:txBody>
          <a:bodyPr/>
          <a:lstStyle/>
          <a:p>
            <a:fld id="{E4EB6E89-BA87-4003-BD23-6BDF40F3EBED}" type="slidenum">
              <a:rPr lang="ru-RU" smtClean="0"/>
              <a:pPr/>
              <a:t>74</a:t>
            </a:fld>
            <a:endParaRPr lang="ru-RU" dirty="0"/>
          </a:p>
        </p:txBody>
      </p:sp>
      <p:pic>
        <p:nvPicPr>
          <p:cNvPr id="11" name="Объект 6">
            <a:extLst>
              <a:ext uri="{FF2B5EF4-FFF2-40B4-BE49-F238E27FC236}">
                <a16:creationId xmlns:a16="http://schemas.microsoft.com/office/drawing/2014/main" id="{7EF8B182-57F4-4CFF-B847-0CE53853D9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5" name="Таблица 4">
            <a:extLst>
              <a:ext uri="{FF2B5EF4-FFF2-40B4-BE49-F238E27FC236}">
                <a16:creationId xmlns:a16="http://schemas.microsoft.com/office/drawing/2014/main" id="{00FBDDA7-A661-41F0-ABA3-AC8797AF4BA7}"/>
              </a:ext>
            </a:extLst>
          </p:cNvPr>
          <p:cNvGraphicFramePr>
            <a:graphicFrameLocks noGrp="1"/>
          </p:cNvGraphicFramePr>
          <p:nvPr>
            <p:extLst>
              <p:ext uri="{D42A27DB-BD31-4B8C-83A1-F6EECF244321}">
                <p14:modId xmlns:p14="http://schemas.microsoft.com/office/powerpoint/2010/main" val="4003781111"/>
              </p:ext>
            </p:extLst>
          </p:nvPr>
        </p:nvGraphicFramePr>
        <p:xfrm>
          <a:off x="552092" y="972589"/>
          <a:ext cx="11160541" cy="5266682"/>
        </p:xfrm>
        <a:graphic>
          <a:graphicData uri="http://schemas.openxmlformats.org/drawingml/2006/table">
            <a:tbl>
              <a:tblPr/>
              <a:tblGrid>
                <a:gridCol w="3222055">
                  <a:extLst>
                    <a:ext uri="{9D8B030D-6E8A-4147-A177-3AD203B41FA5}">
                      <a16:colId xmlns:a16="http://schemas.microsoft.com/office/drawing/2014/main" val="2182585363"/>
                    </a:ext>
                  </a:extLst>
                </a:gridCol>
                <a:gridCol w="778966">
                  <a:extLst>
                    <a:ext uri="{9D8B030D-6E8A-4147-A177-3AD203B41FA5}">
                      <a16:colId xmlns:a16="http://schemas.microsoft.com/office/drawing/2014/main" val="4190928552"/>
                    </a:ext>
                  </a:extLst>
                </a:gridCol>
                <a:gridCol w="703535">
                  <a:extLst>
                    <a:ext uri="{9D8B030D-6E8A-4147-A177-3AD203B41FA5}">
                      <a16:colId xmlns:a16="http://schemas.microsoft.com/office/drawing/2014/main" val="509877941"/>
                    </a:ext>
                  </a:extLst>
                </a:gridCol>
                <a:gridCol w="678707">
                  <a:extLst>
                    <a:ext uri="{9D8B030D-6E8A-4147-A177-3AD203B41FA5}">
                      <a16:colId xmlns:a16="http://schemas.microsoft.com/office/drawing/2014/main" val="1523653899"/>
                    </a:ext>
                  </a:extLst>
                </a:gridCol>
                <a:gridCol w="718629">
                  <a:extLst>
                    <a:ext uri="{9D8B030D-6E8A-4147-A177-3AD203B41FA5}">
                      <a16:colId xmlns:a16="http://schemas.microsoft.com/office/drawing/2014/main" val="3501938669"/>
                    </a:ext>
                  </a:extLst>
                </a:gridCol>
                <a:gridCol w="556014">
                  <a:extLst>
                    <a:ext uri="{9D8B030D-6E8A-4147-A177-3AD203B41FA5}">
                      <a16:colId xmlns:a16="http://schemas.microsoft.com/office/drawing/2014/main" val="2216934520"/>
                    </a:ext>
                  </a:extLst>
                </a:gridCol>
                <a:gridCol w="695260">
                  <a:extLst>
                    <a:ext uri="{9D8B030D-6E8A-4147-A177-3AD203B41FA5}">
                      <a16:colId xmlns:a16="http://schemas.microsoft.com/office/drawing/2014/main" val="2704573786"/>
                    </a:ext>
                  </a:extLst>
                </a:gridCol>
                <a:gridCol w="1115821">
                  <a:extLst>
                    <a:ext uri="{9D8B030D-6E8A-4147-A177-3AD203B41FA5}">
                      <a16:colId xmlns:a16="http://schemas.microsoft.com/office/drawing/2014/main" val="904359120"/>
                    </a:ext>
                  </a:extLst>
                </a:gridCol>
                <a:gridCol w="2691554">
                  <a:extLst>
                    <a:ext uri="{9D8B030D-6E8A-4147-A177-3AD203B41FA5}">
                      <a16:colId xmlns:a16="http://schemas.microsoft.com/office/drawing/2014/main" val="1955753520"/>
                    </a:ext>
                  </a:extLst>
                </a:gridCol>
              </a:tblGrid>
              <a:tr h="355658">
                <a:tc rowSpan="2">
                  <a:txBody>
                    <a:bodyPr/>
                    <a:lstStyle/>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Наименование инвестиционных проектов</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9D18E"/>
                    </a:solidFill>
                  </a:tcPr>
                </a:tc>
                <a:tc rowSpan="2">
                  <a:txBody>
                    <a:bodyPr/>
                    <a:lstStyle/>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 Уточненное плановое значения на </a:t>
                      </a:r>
                      <a:r>
                        <a:rPr lang="ru-RU" sz="1050" b="1" i="0" u="none" strike="noStrike" dirty="0" smtClean="0">
                          <a:solidFill>
                            <a:srgbClr val="000000"/>
                          </a:solidFill>
                          <a:effectLst>
                            <a:outerShdw blurRad="50800" dist="38100" algn="tr" rotWithShape="0">
                              <a:prstClr val="black">
                                <a:alpha val="40000"/>
                              </a:prstClr>
                            </a:outerShdw>
                          </a:effectLst>
                          <a:latin typeface="Calibri" panose="020F0502020204030204" pitchFamily="34" charset="0"/>
                        </a:rPr>
                        <a:t>2024 </a:t>
                      </a: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год (тыс. руб.)</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9D18E"/>
                    </a:solidFill>
                  </a:tcPr>
                </a:tc>
                <a:tc rowSpan="2">
                  <a:txBody>
                    <a:bodyPr/>
                    <a:lstStyle/>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 Плановые значения</a:t>
                      </a:r>
                    </a:p>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 на </a:t>
                      </a:r>
                      <a:r>
                        <a:rPr lang="ru-RU" sz="1050" b="1" i="0" u="none" strike="noStrike" dirty="0" smtClean="0">
                          <a:solidFill>
                            <a:srgbClr val="000000"/>
                          </a:solidFill>
                          <a:effectLst>
                            <a:outerShdw blurRad="50800" dist="38100" algn="tr" rotWithShape="0">
                              <a:prstClr val="black">
                                <a:alpha val="40000"/>
                              </a:prstClr>
                            </a:outerShdw>
                          </a:effectLst>
                          <a:latin typeface="Calibri" panose="020F0502020204030204" pitchFamily="34" charset="0"/>
                        </a:rPr>
                        <a:t>2025 </a:t>
                      </a: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год (тыс. руб.)</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9D18E"/>
                    </a:solidFill>
                  </a:tcPr>
                </a:tc>
                <a:tc rowSpan="2">
                  <a:txBody>
                    <a:bodyPr/>
                    <a:lstStyle/>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 Плановые значения</a:t>
                      </a:r>
                    </a:p>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 на </a:t>
                      </a:r>
                      <a:r>
                        <a:rPr lang="ru-RU" sz="1050" b="1" i="0" u="none" strike="noStrike" dirty="0" smtClean="0">
                          <a:solidFill>
                            <a:srgbClr val="000000"/>
                          </a:solidFill>
                          <a:effectLst>
                            <a:outerShdw blurRad="50800" dist="38100" algn="tr" rotWithShape="0">
                              <a:prstClr val="black">
                                <a:alpha val="40000"/>
                              </a:prstClr>
                            </a:outerShdw>
                          </a:effectLst>
                          <a:latin typeface="Calibri" panose="020F0502020204030204" pitchFamily="34" charset="0"/>
                        </a:rPr>
                        <a:t>2026 </a:t>
                      </a: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год (тыс. руб.)</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9D18E"/>
                    </a:solidFill>
                  </a:tcPr>
                </a:tc>
                <a:tc rowSpan="2">
                  <a:txBody>
                    <a:bodyPr/>
                    <a:lstStyle/>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 Плановые </a:t>
                      </a:r>
                    </a:p>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значения </a:t>
                      </a:r>
                    </a:p>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на </a:t>
                      </a:r>
                      <a:r>
                        <a:rPr lang="ru-RU" sz="1050" b="1" i="0" u="none" strike="noStrike" dirty="0" smtClean="0">
                          <a:solidFill>
                            <a:srgbClr val="000000"/>
                          </a:solidFill>
                          <a:effectLst>
                            <a:outerShdw blurRad="50800" dist="38100" algn="tr" rotWithShape="0">
                              <a:prstClr val="black">
                                <a:alpha val="40000"/>
                              </a:prstClr>
                            </a:outerShdw>
                          </a:effectLst>
                          <a:latin typeface="Calibri" panose="020F0502020204030204" pitchFamily="34" charset="0"/>
                        </a:rPr>
                        <a:t>2027 </a:t>
                      </a: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год (тыс. руб.)</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9D18E"/>
                    </a:solidFill>
                  </a:tcPr>
                </a:tc>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Arial" panose="020B0604020202020204" pitchFamily="34" charset="0"/>
                        </a:rPr>
                        <a:t>    </a:t>
                      </a:r>
                      <a:r>
                        <a:rPr lang="ru-RU" sz="1050" b="1" u="none" strike="noStrike" dirty="0">
                          <a:solidFill>
                            <a:schemeClr val="tx1"/>
                          </a:solidFill>
                          <a:effectLst>
                            <a:outerShdw blurRad="38100" dist="38100" dir="2700000" algn="tl">
                              <a:srgbClr val="000000">
                                <a:alpha val="43137"/>
                              </a:srgbClr>
                            </a:outerShdw>
                          </a:effectLst>
                        </a:rPr>
                        <a:t>Срок реализации</a:t>
                      </a:r>
                      <a:endParaRPr lang="ru-RU" sz="1050" b="1" i="0" u="none" strike="noStrike" dirty="0">
                        <a:solidFill>
                          <a:schemeClr val="tx1"/>
                        </a:solidFill>
                        <a:effectLst>
                          <a:outerShdw blurRad="38100" dist="38100" dir="2700000" algn="tl">
                            <a:srgbClr val="000000">
                              <a:alpha val="43137"/>
                            </a:srgbClr>
                          </a:outerShdw>
                        </a:effectLst>
                        <a:latin typeface="Arial" panose="020B0604020202020204" pitchFamily="34" charset="0"/>
                      </a:endParaRPr>
                    </a:p>
                    <a:p>
                      <a:pPr algn="l" fontAlgn="ctr"/>
                      <a:endParaRPr lang="ru-RU" sz="1050" b="0" i="0" u="none" strike="noStrike" dirty="0">
                        <a:solidFill>
                          <a:srgbClr val="000000"/>
                        </a:solidFill>
                        <a:effectLst/>
                        <a:latin typeface="Arial" panose="020B060402020202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9D18E"/>
                    </a:solidFill>
                  </a:tcPr>
                </a:tc>
                <a:tc hMerge="1">
                  <a:txBody>
                    <a:bodyPr/>
                    <a:lstStyle/>
                    <a:p>
                      <a:endParaRPr lang="ru-RU"/>
                    </a:p>
                  </a:txBody>
                  <a:tcPr/>
                </a:tc>
                <a:tc rowSpan="2">
                  <a:txBody>
                    <a:bodyPr/>
                    <a:lstStyle/>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Адрес местоположения объекта</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9D18E"/>
                    </a:solidFill>
                  </a:tcPr>
                </a:tc>
                <a:tc rowSpan="2">
                  <a:txBody>
                    <a:bodyPr/>
                    <a:lstStyle/>
                    <a:p>
                      <a:pPr algn="ctr" rtl="0" fontAlgn="ctr"/>
                      <a:r>
                        <a:rPr lang="ru-RU" sz="1050" b="1" i="0" u="none" strike="noStrike" dirty="0" smtClean="0">
                          <a:solidFill>
                            <a:srgbClr val="000000"/>
                          </a:solidFill>
                          <a:effectLst>
                            <a:outerShdw blurRad="50800" dist="38100" algn="tr" rotWithShape="0">
                              <a:prstClr val="black">
                                <a:alpha val="40000"/>
                              </a:prstClr>
                            </a:outerShdw>
                          </a:effectLst>
                          <a:latin typeface="Calibri" panose="020F0502020204030204" pitchFamily="34" charset="0"/>
                        </a:rPr>
                        <a:t>Результаты реализации проекта</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9D18E"/>
                    </a:solidFill>
                  </a:tcPr>
                </a:tc>
                <a:extLst>
                  <a:ext uri="{0D108BD9-81ED-4DB2-BD59-A6C34878D82A}">
                    <a16:rowId xmlns:a16="http://schemas.microsoft.com/office/drawing/2014/main" val="4013529772"/>
                  </a:ext>
                </a:extLst>
              </a:tr>
              <a:tr h="378417">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начало</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9D18E"/>
                    </a:solidFill>
                  </a:tcPr>
                </a:tc>
                <a:tc>
                  <a:txBody>
                    <a:bodyPr/>
                    <a:lstStyle/>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окончание</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9D18E"/>
                    </a:solidFill>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3856238046"/>
                  </a:ext>
                </a:extLst>
              </a:tr>
              <a:tr h="442802">
                <a:tc>
                  <a:txBody>
                    <a:bodyPr/>
                    <a:lstStyle/>
                    <a:p>
                      <a:pPr algn="l" rtl="0" fontAlgn="ctr"/>
                      <a:r>
                        <a:rPr lang="ru-RU" sz="1050" b="0" i="0" u="none" strike="noStrike" dirty="0" smtClean="0">
                          <a:solidFill>
                            <a:srgbClr val="000000"/>
                          </a:solidFill>
                          <a:effectLst/>
                          <a:latin typeface="Calibri" panose="020F0502020204030204" pitchFamily="34" charset="0"/>
                        </a:rPr>
                        <a:t>Капитальный ремонт котельной по адресу: Московская область, </a:t>
                      </a:r>
                      <a:r>
                        <a:rPr lang="ru-RU" sz="1050" b="0" i="0" u="none" strike="noStrike" dirty="0" err="1" smtClean="0">
                          <a:solidFill>
                            <a:srgbClr val="000000"/>
                          </a:solidFill>
                          <a:effectLst/>
                          <a:latin typeface="Calibri" panose="020F0502020204030204" pitchFamily="34" charset="0"/>
                        </a:rPr>
                        <a:t>г.о</a:t>
                      </a:r>
                      <a:r>
                        <a:rPr lang="ru-RU" sz="1050" b="0" i="0" u="none" strike="noStrike" dirty="0" smtClean="0">
                          <a:solidFill>
                            <a:srgbClr val="000000"/>
                          </a:solidFill>
                          <a:effectLst/>
                          <a:latin typeface="Calibri" panose="020F0502020204030204" pitchFamily="34" charset="0"/>
                        </a:rPr>
                        <a:t>. Долгопрудный, ул. Первомайская, д.40 (в том числе ПИР)</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3766,59</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71565,20</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0,00</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p>
                    <a:p>
                      <a:pPr algn="ctr" fontAlgn="ct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rowSpan="3">
                  <a:txBody>
                    <a:bodyPr/>
                    <a:lstStyle/>
                    <a:p>
                      <a:pPr algn="ctr" rtl="0" fontAlgn="ctr"/>
                      <a:r>
                        <a:rPr lang="ru-RU" sz="1050" b="0" i="0" u="none" strike="noStrike" dirty="0" smtClean="0">
                          <a:solidFill>
                            <a:srgbClr val="000000"/>
                          </a:solidFill>
                          <a:effectLst/>
                          <a:latin typeface="Calibri" panose="020F0502020204030204" pitchFamily="34" charset="0"/>
                        </a:rPr>
                        <a:t>2024</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algn="ctr" rtl="0" fontAlgn="ctr"/>
                      <a:r>
                        <a:rPr lang="ru-RU" sz="1050" b="0" i="0" u="none" strike="noStrike">
                          <a:solidFill>
                            <a:srgbClr val="000000"/>
                          </a:solidFill>
                          <a:effectLst/>
                          <a:latin typeface="Calibri" panose="020F0502020204030204" pitchFamily="34" charset="0"/>
                        </a:rPr>
                        <a:t>2025</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algn="ctr" rtl="0" fontAlgn="ctr"/>
                      <a:r>
                        <a:rPr lang="ru-RU" sz="1050" b="0" i="0" u="none" strike="noStrike" dirty="0">
                          <a:solidFill>
                            <a:srgbClr val="000000"/>
                          </a:solidFill>
                          <a:effectLst/>
                          <a:latin typeface="Calibri" panose="020F0502020204030204" pitchFamily="34" charset="0"/>
                        </a:rPr>
                        <a:t>Московская область, г. </a:t>
                      </a:r>
                      <a:r>
                        <a:rPr lang="ru-RU" sz="1050" b="0" i="0" u="none" strike="noStrike" dirty="0" smtClean="0">
                          <a:solidFill>
                            <a:srgbClr val="000000"/>
                          </a:solidFill>
                          <a:effectLst/>
                          <a:latin typeface="Calibri" panose="020F0502020204030204" pitchFamily="34" charset="0"/>
                        </a:rPr>
                        <a:t>Долгопрудный ул. Первомайская, д.40</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marL="0" algn="ctr" defTabSz="914400" rtl="0" eaLnBrk="1" fontAlgn="ctr" latinLnBrk="0" hangingPunct="1"/>
                      <a:r>
                        <a:rPr lang="ru-RU" sz="1050" b="0" i="0" u="none" strike="noStrike" kern="1200" dirty="0" smtClean="0">
                          <a:solidFill>
                            <a:srgbClr val="000000"/>
                          </a:solidFill>
                          <a:effectLst/>
                          <a:latin typeface="Calibri" panose="020F0502020204030204" pitchFamily="34" charset="0"/>
                          <a:ea typeface="+mn-ea"/>
                          <a:cs typeface="+mn-cs"/>
                        </a:rPr>
                        <a:t>Капитально отремонтированы объекты теплоснабжения муниципальной собственности</a:t>
                      </a:r>
                      <a:endParaRPr lang="ru-RU" sz="1050" b="0" i="0" u="none" strike="noStrike" kern="1200" dirty="0">
                        <a:solidFill>
                          <a:srgbClr val="000000"/>
                        </a:solidFill>
                        <a:effectLst/>
                        <a:latin typeface="Calibri" panose="020F0502020204030204" pitchFamily="34" charset="0"/>
                        <a:ea typeface="+mn-ea"/>
                        <a:cs typeface="+mn-cs"/>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1021668804"/>
                  </a:ext>
                </a:extLst>
              </a:tr>
              <a:tr h="151529">
                <a:tc>
                  <a:txBody>
                    <a:bodyPr/>
                    <a:lstStyle/>
                    <a:p>
                      <a:pPr algn="l" rtl="0" fontAlgn="ctr"/>
                      <a:r>
                        <a:rPr lang="ru-RU" sz="1050" b="0" i="0" u="none" strike="noStrike">
                          <a:solidFill>
                            <a:srgbClr val="000000"/>
                          </a:solidFill>
                          <a:effectLst/>
                          <a:latin typeface="Calibri" panose="020F0502020204030204" pitchFamily="34" charset="0"/>
                        </a:rPr>
                        <a:t>бюджет МО</a:t>
                      </a:r>
                    </a:p>
                  </a:txBody>
                  <a:tcPr marL="291384"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2791,04</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53029,81</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ctr"/>
                      <a:r>
                        <a:rPr lang="ru-RU" sz="1050" b="0" i="0" u="none" strike="noStrike" smtClean="0">
                          <a:solidFill>
                            <a:srgbClr val="000000"/>
                          </a:solidFill>
                          <a:effectLst/>
                          <a:latin typeface="Calibri" panose="020F0502020204030204" pitchFamily="34" charset="0"/>
                        </a:rPr>
                        <a:t>0,00</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91821978"/>
                  </a:ext>
                </a:extLst>
              </a:tr>
              <a:tr h="819964">
                <a:tc>
                  <a:txBody>
                    <a:bodyPr/>
                    <a:lstStyle/>
                    <a:p>
                      <a:pPr algn="l" rtl="0" fontAlgn="ctr"/>
                      <a:r>
                        <a:rPr lang="ru-RU" sz="1050" b="0" i="0" u="none" strike="noStrike">
                          <a:solidFill>
                            <a:srgbClr val="000000"/>
                          </a:solidFill>
                          <a:effectLst/>
                          <a:latin typeface="Calibri" panose="020F0502020204030204" pitchFamily="34" charset="0"/>
                        </a:rPr>
                        <a:t>бюджет г.о.</a:t>
                      </a:r>
                    </a:p>
                  </a:txBody>
                  <a:tcPr marL="291384"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975,55</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18535,39</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0,00</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4031637434"/>
                  </a:ext>
                </a:extLst>
              </a:tr>
              <a:tr h="554417">
                <a:tc>
                  <a:txBody>
                    <a:bodyPr/>
                    <a:lstStyle/>
                    <a:p>
                      <a:pPr algn="l" rtl="0" fontAlgn="ctr"/>
                      <a:r>
                        <a:rPr lang="ru-RU" sz="1050" b="0" i="0" u="none" strike="noStrike" dirty="0" smtClean="0">
                          <a:solidFill>
                            <a:srgbClr val="000000"/>
                          </a:solidFill>
                          <a:effectLst/>
                          <a:latin typeface="Calibri" panose="020F0502020204030204" pitchFamily="34" charset="0"/>
                        </a:rPr>
                        <a:t>Капитальный ремонт котельной по адресу: Московская область, </a:t>
                      </a:r>
                      <a:r>
                        <a:rPr lang="ru-RU" sz="1050" b="0" i="0" u="none" strike="noStrike" dirty="0" err="1" smtClean="0">
                          <a:solidFill>
                            <a:srgbClr val="000000"/>
                          </a:solidFill>
                          <a:effectLst/>
                          <a:latin typeface="Calibri" panose="020F0502020204030204" pitchFamily="34" charset="0"/>
                        </a:rPr>
                        <a:t>г.о</a:t>
                      </a:r>
                      <a:r>
                        <a:rPr lang="ru-RU" sz="1050" b="0" i="0" u="none" strike="noStrike" dirty="0" smtClean="0">
                          <a:solidFill>
                            <a:srgbClr val="000000"/>
                          </a:solidFill>
                          <a:effectLst/>
                          <a:latin typeface="Calibri" panose="020F0502020204030204" pitchFamily="34" charset="0"/>
                        </a:rPr>
                        <a:t>. Долгопрудный, ул. Заводская, д.15 (в том числе ПИР)</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4204,56</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ru-RU" sz="1050" b="0" i="0" u="none" strike="noStrike" dirty="0" smtClean="0">
                        <a:solidFill>
                          <a:srgbClr val="000000"/>
                        </a:solidFill>
                        <a:effectLst/>
                        <a:latin typeface="Calibri" panose="020F0502020204030204"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Calibri" panose="020F0502020204030204" pitchFamily="34" charset="0"/>
                        </a:rPr>
                        <a:t>79886,74</a:t>
                      </a:r>
                      <a:endParaRPr lang="ru-RU" sz="1050" b="0" i="0" u="none" strike="noStrike" dirty="0">
                        <a:solidFill>
                          <a:srgbClr val="000000"/>
                        </a:solidFill>
                        <a:effectLst/>
                        <a:latin typeface="Calibri" panose="020F0502020204030204" pitchFamily="34" charset="0"/>
                      </a:endParaRPr>
                    </a:p>
                    <a:p>
                      <a:pPr algn="ctr" fontAlgn="ct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p>
                    <a:p>
                      <a:pPr algn="ctr" fontAlgn="ct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p>
                    <a:p>
                      <a:pPr algn="ctr" fontAlgn="ct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rowSpan="3">
                  <a:txBody>
                    <a:bodyPr/>
                    <a:lstStyle/>
                    <a:p>
                      <a:pPr algn="ctr" rtl="0" fontAlgn="ctr"/>
                      <a:r>
                        <a:rPr lang="ru-RU" sz="1050" b="0" i="0" u="none" strike="noStrike" dirty="0" smtClean="0">
                          <a:solidFill>
                            <a:srgbClr val="000000"/>
                          </a:solidFill>
                          <a:effectLst/>
                          <a:latin typeface="Calibri" panose="020F0502020204030204" pitchFamily="34" charset="0"/>
                        </a:rPr>
                        <a:t>2024</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algn="ctr" rtl="0" fontAlgn="ctr"/>
                      <a:r>
                        <a:rPr lang="ru-RU" sz="1050" b="0" i="0" u="none" strike="noStrike" dirty="0" smtClean="0">
                          <a:solidFill>
                            <a:srgbClr val="000000"/>
                          </a:solidFill>
                          <a:effectLst/>
                          <a:latin typeface="Calibri" panose="020F0502020204030204" pitchFamily="34" charset="0"/>
                        </a:rPr>
                        <a:t>2025</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algn="ctr" rtl="0" fontAlgn="ctr"/>
                      <a:r>
                        <a:rPr lang="ru-RU" sz="1050" b="0" i="0" u="none" strike="noStrike" dirty="0">
                          <a:solidFill>
                            <a:srgbClr val="000000"/>
                          </a:solidFill>
                          <a:effectLst/>
                          <a:latin typeface="Calibri" panose="020F0502020204030204" pitchFamily="34" charset="0"/>
                        </a:rPr>
                        <a:t>Московская область, г. Долгопрудный, ул. </a:t>
                      </a:r>
                      <a:r>
                        <a:rPr lang="ru-RU" sz="1050" b="0" i="0" u="none" strike="noStrike" dirty="0" smtClean="0">
                          <a:solidFill>
                            <a:srgbClr val="000000"/>
                          </a:solidFill>
                          <a:effectLst/>
                          <a:latin typeface="Calibri" panose="020F0502020204030204" pitchFamily="34" charset="0"/>
                        </a:rPr>
                        <a:t>ул. Заводская, д.15 </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marL="0" algn="ctr" defTabSz="914400" rtl="0" eaLnBrk="1" fontAlgn="ctr" latinLnBrk="0" hangingPunct="1"/>
                      <a:r>
                        <a:rPr lang="ru-RU" sz="1050" b="0" i="0" u="none" strike="noStrike" kern="1200" dirty="0" smtClean="0">
                          <a:solidFill>
                            <a:srgbClr val="000000"/>
                          </a:solidFill>
                          <a:effectLst/>
                          <a:latin typeface="Calibri" panose="020F0502020204030204" pitchFamily="34" charset="0"/>
                          <a:ea typeface="+mn-ea"/>
                          <a:cs typeface="+mn-cs"/>
                        </a:rPr>
                        <a:t>Капитально отремонтированы объекты теплоснабжения муниципальной собственности</a:t>
                      </a:r>
                    </a:p>
                    <a:p>
                      <a:pPr marL="0" marR="0" lvl="0" indent="0" algn="ctr" defTabSz="914400" rtl="0" eaLnBrk="1" fontAlgn="ctr" latinLnBrk="0" hangingPunct="1">
                        <a:lnSpc>
                          <a:spcPct val="100000"/>
                        </a:lnSpc>
                        <a:spcBef>
                          <a:spcPts val="0"/>
                        </a:spcBef>
                        <a:spcAft>
                          <a:spcPts val="0"/>
                        </a:spcAft>
                        <a:buClrTx/>
                        <a:buSzTx/>
                        <a:buFontTx/>
                        <a:buNone/>
                        <a:tabLst/>
                        <a:defRPr/>
                      </a:pPr>
                      <a:endParaRPr lang="ru-RU" sz="1050" b="0" i="0" u="none" strike="noStrike" kern="1200" dirty="0">
                        <a:solidFill>
                          <a:srgbClr val="000000"/>
                        </a:solidFill>
                        <a:effectLst/>
                        <a:latin typeface="Calibri" panose="020F0502020204030204" pitchFamily="34" charset="0"/>
                        <a:ea typeface="+mn-ea"/>
                        <a:cs typeface="+mn-cs"/>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2487400992"/>
                  </a:ext>
                </a:extLst>
              </a:tr>
              <a:tr h="219029">
                <a:tc>
                  <a:txBody>
                    <a:bodyPr/>
                    <a:lstStyle/>
                    <a:p>
                      <a:pPr algn="l" rtl="0" fontAlgn="ctr"/>
                      <a:r>
                        <a:rPr lang="ru-RU" sz="1050" b="0" i="0" u="none" strike="noStrike">
                          <a:solidFill>
                            <a:srgbClr val="000000"/>
                          </a:solidFill>
                          <a:effectLst/>
                          <a:latin typeface="Calibri" panose="020F0502020204030204" pitchFamily="34" charset="0"/>
                        </a:rPr>
                        <a:t>бюджет МО</a:t>
                      </a:r>
                    </a:p>
                  </a:txBody>
                  <a:tcPr marL="291384"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3115,38</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Calibri" panose="020F0502020204030204" pitchFamily="34" charset="0"/>
                        </a:rPr>
                        <a:t>59196,07</a:t>
                      </a:r>
                      <a:endParaRPr lang="ru-RU" sz="1050" b="0" i="0" u="none" strike="noStrike" dirty="0">
                        <a:solidFill>
                          <a:srgbClr val="000000"/>
                        </a:solidFill>
                        <a:effectLst/>
                        <a:latin typeface="Arial" panose="020B060402020202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1389667310"/>
                  </a:ext>
                </a:extLst>
              </a:tr>
              <a:tr h="154750">
                <a:tc>
                  <a:txBody>
                    <a:bodyPr/>
                    <a:lstStyle/>
                    <a:p>
                      <a:pPr algn="l" rtl="0" fontAlgn="ctr"/>
                      <a:r>
                        <a:rPr lang="ru-RU" sz="1050" b="0" i="0" u="none" strike="noStrike" dirty="0">
                          <a:solidFill>
                            <a:srgbClr val="000000"/>
                          </a:solidFill>
                          <a:effectLst/>
                          <a:latin typeface="Calibri" panose="020F0502020204030204" pitchFamily="34" charset="0"/>
                        </a:rPr>
                        <a:t>бюджет </a:t>
                      </a:r>
                      <a:r>
                        <a:rPr lang="ru-RU" sz="1050" b="0" i="0" u="none" strike="noStrike" dirty="0" err="1">
                          <a:solidFill>
                            <a:srgbClr val="000000"/>
                          </a:solidFill>
                          <a:effectLst/>
                          <a:latin typeface="Calibri" panose="020F0502020204030204" pitchFamily="34" charset="0"/>
                        </a:rPr>
                        <a:t>г.о</a:t>
                      </a:r>
                      <a:r>
                        <a:rPr lang="ru-RU" sz="1050" b="0" i="0" u="none" strike="noStrike" dirty="0">
                          <a:solidFill>
                            <a:srgbClr val="000000"/>
                          </a:solidFill>
                          <a:effectLst/>
                          <a:latin typeface="Calibri" panose="020F0502020204030204" pitchFamily="34" charset="0"/>
                        </a:rPr>
                        <a:t>.</a:t>
                      </a:r>
                    </a:p>
                  </a:txBody>
                  <a:tcPr marL="291384"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1088,98</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Calibri" panose="020F0502020204030204" pitchFamily="34" charset="0"/>
                        </a:rPr>
                        <a:t>20690,67</a:t>
                      </a:r>
                      <a:endParaRPr lang="ru-RU" sz="1050" b="0" i="0" u="none" strike="noStrike" dirty="0">
                        <a:solidFill>
                          <a:srgbClr val="000000"/>
                        </a:solidFill>
                        <a:effectLst/>
                        <a:latin typeface="Arial" panose="020B060402020202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2354156664"/>
                  </a:ext>
                </a:extLst>
              </a:tr>
              <a:tr h="554417">
                <a:tc>
                  <a:txBody>
                    <a:bodyPr/>
                    <a:lstStyle/>
                    <a:p>
                      <a:pPr algn="l" rtl="0" fontAlgn="ctr"/>
                      <a:r>
                        <a:rPr lang="ru-RU" sz="1050" b="0" i="0" u="none" strike="noStrike" dirty="0" smtClean="0">
                          <a:solidFill>
                            <a:srgbClr val="000000"/>
                          </a:solidFill>
                          <a:effectLst/>
                          <a:latin typeface="Calibri" panose="020F0502020204030204" pitchFamily="34" charset="0"/>
                        </a:rPr>
                        <a:t>Капитальный ремонт котельной по адресу: Московская область, </a:t>
                      </a:r>
                      <a:r>
                        <a:rPr lang="ru-RU" sz="1050" b="0" i="0" u="none" strike="noStrike" dirty="0" err="1" smtClean="0">
                          <a:solidFill>
                            <a:srgbClr val="000000"/>
                          </a:solidFill>
                          <a:effectLst/>
                          <a:latin typeface="Calibri" panose="020F0502020204030204" pitchFamily="34" charset="0"/>
                        </a:rPr>
                        <a:t>г.о</a:t>
                      </a:r>
                      <a:r>
                        <a:rPr lang="ru-RU" sz="1050" b="0" i="0" u="none" strike="noStrike" dirty="0" smtClean="0">
                          <a:solidFill>
                            <a:srgbClr val="000000"/>
                          </a:solidFill>
                          <a:effectLst/>
                          <a:latin typeface="Calibri" panose="020F0502020204030204" pitchFamily="34" charset="0"/>
                        </a:rPr>
                        <a:t>. Долгопрудный, ул. Театральная, д.7 (в том числе ПИР)</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9410,33</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178796,19</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rowSpan="3">
                  <a:txBody>
                    <a:bodyPr/>
                    <a:lstStyle/>
                    <a:p>
                      <a:pPr algn="ctr" rtl="0" fontAlgn="ctr"/>
                      <a:r>
                        <a:rPr lang="ru-RU" sz="1050" b="0" i="0" u="none" strike="noStrike" dirty="0" smtClean="0">
                          <a:solidFill>
                            <a:srgbClr val="000000"/>
                          </a:solidFill>
                          <a:effectLst/>
                          <a:latin typeface="Calibri" panose="020F0502020204030204" pitchFamily="34" charset="0"/>
                        </a:rPr>
                        <a:t>2024</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algn="ctr" rtl="0" fontAlgn="ctr"/>
                      <a:r>
                        <a:rPr lang="ru-RU" sz="1050" b="0" i="0" u="none" strike="noStrike" dirty="0" smtClean="0">
                          <a:solidFill>
                            <a:srgbClr val="000000"/>
                          </a:solidFill>
                          <a:effectLst/>
                          <a:latin typeface="Calibri" panose="020F0502020204030204" pitchFamily="34" charset="0"/>
                        </a:rPr>
                        <a:t>2025</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Calibri" panose="020F0502020204030204" pitchFamily="34" charset="0"/>
                        </a:rPr>
                        <a:t>Московская область, г. Долгопрудный,</a:t>
                      </a:r>
                    </a:p>
                    <a:p>
                      <a:pPr algn="ctr" rtl="0" fontAlgn="ctr"/>
                      <a:r>
                        <a:rPr lang="ru-RU" sz="1050" b="0" i="0" u="none" strike="noStrike" dirty="0" smtClean="0">
                          <a:solidFill>
                            <a:srgbClr val="000000"/>
                          </a:solidFill>
                          <a:effectLst/>
                          <a:latin typeface="Calibri" panose="020F0502020204030204" pitchFamily="34" charset="0"/>
                        </a:rPr>
                        <a:t>ул. Театральная, д.7 </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marL="0" algn="ctr" defTabSz="914400" rtl="0" eaLnBrk="1" fontAlgn="ctr" latinLnBrk="0" hangingPunct="1"/>
                      <a:r>
                        <a:rPr lang="ru-RU" sz="1050" b="0" i="0" u="none" strike="noStrike" kern="1200" dirty="0" smtClean="0">
                          <a:solidFill>
                            <a:srgbClr val="000000"/>
                          </a:solidFill>
                          <a:effectLst/>
                          <a:latin typeface="Calibri" panose="020F0502020204030204" pitchFamily="34" charset="0"/>
                          <a:ea typeface="+mn-ea"/>
                          <a:cs typeface="+mn-cs"/>
                        </a:rPr>
                        <a:t>Капитально отремонтированы объекты теплоснабжения муниципальной собственности</a:t>
                      </a:r>
                    </a:p>
                    <a:p>
                      <a:pPr marL="0" marR="0" lvl="0" indent="0" algn="ctr" defTabSz="914400" rtl="0" eaLnBrk="1" fontAlgn="ctr" latinLnBrk="0" hangingPunct="1">
                        <a:lnSpc>
                          <a:spcPct val="100000"/>
                        </a:lnSpc>
                        <a:spcBef>
                          <a:spcPts val="0"/>
                        </a:spcBef>
                        <a:spcAft>
                          <a:spcPts val="0"/>
                        </a:spcAft>
                        <a:buClrTx/>
                        <a:buSzTx/>
                        <a:buFontTx/>
                        <a:buNone/>
                        <a:tabLst/>
                        <a:defRPr/>
                      </a:pPr>
                      <a:endParaRPr lang="ru-RU" sz="1050" b="0" i="0" u="none" strike="noStrike" kern="1200" dirty="0">
                        <a:solidFill>
                          <a:srgbClr val="000000"/>
                        </a:solidFill>
                        <a:effectLst/>
                        <a:latin typeface="Calibri" panose="020F0502020204030204" pitchFamily="34" charset="0"/>
                        <a:ea typeface="+mn-ea"/>
                        <a:cs typeface="+mn-cs"/>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1600504485"/>
                  </a:ext>
                </a:extLst>
              </a:tr>
              <a:tr h="219029">
                <a:tc>
                  <a:txBody>
                    <a:bodyPr/>
                    <a:lstStyle/>
                    <a:p>
                      <a:pPr algn="l" rtl="0" fontAlgn="ctr"/>
                      <a:r>
                        <a:rPr lang="ru-RU" sz="1050" b="0" i="0" u="none" strike="noStrike" dirty="0">
                          <a:solidFill>
                            <a:srgbClr val="000000"/>
                          </a:solidFill>
                          <a:effectLst/>
                          <a:latin typeface="Calibri" panose="020F0502020204030204" pitchFamily="34" charset="0"/>
                        </a:rPr>
                        <a:t>бюджет МО</a:t>
                      </a:r>
                    </a:p>
                  </a:txBody>
                  <a:tcPr marL="291384"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6973,05</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132487,98</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3898146512"/>
                  </a:ext>
                </a:extLst>
              </a:tr>
              <a:tr h="219029">
                <a:tc>
                  <a:txBody>
                    <a:bodyPr/>
                    <a:lstStyle/>
                    <a:p>
                      <a:pPr algn="l" rtl="0" fontAlgn="ctr"/>
                      <a:r>
                        <a:rPr lang="ru-RU" sz="1050" b="0" i="0" u="none" strike="noStrike" dirty="0">
                          <a:solidFill>
                            <a:srgbClr val="000000"/>
                          </a:solidFill>
                          <a:effectLst/>
                          <a:latin typeface="Calibri" panose="020F0502020204030204" pitchFamily="34" charset="0"/>
                        </a:rPr>
                        <a:t>бюджет </a:t>
                      </a:r>
                      <a:r>
                        <a:rPr lang="ru-RU" sz="1050" b="0" i="0" u="none" strike="noStrike" dirty="0" err="1">
                          <a:solidFill>
                            <a:srgbClr val="000000"/>
                          </a:solidFill>
                          <a:effectLst/>
                          <a:latin typeface="Calibri" panose="020F0502020204030204" pitchFamily="34" charset="0"/>
                        </a:rPr>
                        <a:t>г.о</a:t>
                      </a:r>
                      <a:r>
                        <a:rPr lang="ru-RU" sz="1050" b="0" i="0" u="none" strike="noStrike" dirty="0">
                          <a:solidFill>
                            <a:srgbClr val="000000"/>
                          </a:solidFill>
                          <a:effectLst/>
                          <a:latin typeface="Calibri" panose="020F0502020204030204" pitchFamily="34" charset="0"/>
                        </a:rPr>
                        <a:t>.</a:t>
                      </a:r>
                    </a:p>
                  </a:txBody>
                  <a:tcPr marL="291384"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b"/>
                      <a:r>
                        <a:rPr lang="ru-RU" sz="1050" b="0" i="0" u="none" strike="noStrike" dirty="0" smtClean="0">
                          <a:solidFill>
                            <a:srgbClr val="000000"/>
                          </a:solidFill>
                          <a:effectLst/>
                          <a:latin typeface="Calibri" panose="020F0502020204030204" pitchFamily="34" charset="0"/>
                        </a:rPr>
                        <a:t>2437,28</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algn="ctr" defTabSz="914400" rtl="0" eaLnBrk="1" fontAlgn="b" latinLnBrk="0" hangingPunct="1"/>
                      <a:r>
                        <a:rPr lang="ru-RU" sz="1050" b="0" i="0" u="none" strike="noStrike" kern="1200" dirty="0" smtClean="0">
                          <a:solidFill>
                            <a:srgbClr val="000000"/>
                          </a:solidFill>
                          <a:effectLst/>
                          <a:latin typeface="Calibri" panose="020F0502020204030204" pitchFamily="34" charset="0"/>
                          <a:ea typeface="+mn-ea"/>
                          <a:cs typeface="+mn-cs"/>
                        </a:rPr>
                        <a:t>46308,21</a:t>
                      </a:r>
                      <a:endParaRPr lang="ru-RU" sz="1050" b="0" i="0" u="none" strike="noStrike" kern="1200" dirty="0">
                        <a:solidFill>
                          <a:srgbClr val="000000"/>
                        </a:solidFill>
                        <a:effectLst/>
                        <a:latin typeface="Calibri" panose="020F0502020204030204" pitchFamily="34" charset="0"/>
                        <a:ea typeface="+mn-ea"/>
                        <a:cs typeface="+mn-cs"/>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1232456930"/>
                  </a:ext>
                </a:extLst>
              </a:tr>
              <a:tr h="297166">
                <a:tc>
                  <a:txBody>
                    <a:bodyPr/>
                    <a:lstStyle/>
                    <a:p>
                      <a:pPr algn="l" rtl="0" fontAlgn="ctr"/>
                      <a:r>
                        <a:rPr lang="ru-RU" sz="1050" b="0" i="0" u="none" strike="noStrike" dirty="0" smtClean="0">
                          <a:solidFill>
                            <a:srgbClr val="000000"/>
                          </a:solidFill>
                          <a:effectLst/>
                          <a:latin typeface="Calibri" panose="020F0502020204030204" pitchFamily="34" charset="0"/>
                        </a:rPr>
                        <a:t>Строительство БМК по адресу: Московская область, </a:t>
                      </a:r>
                      <a:r>
                        <a:rPr lang="ru-RU" sz="1050" b="0" i="0" u="none" strike="noStrike" dirty="0" err="1" smtClean="0">
                          <a:solidFill>
                            <a:srgbClr val="000000"/>
                          </a:solidFill>
                          <a:effectLst/>
                          <a:latin typeface="Calibri" panose="020F0502020204030204" pitchFamily="34" charset="0"/>
                        </a:rPr>
                        <a:t>г.о</a:t>
                      </a:r>
                      <a:r>
                        <a:rPr lang="ru-RU" sz="1050" b="0" i="0" u="none" strike="noStrike" dirty="0" smtClean="0">
                          <a:solidFill>
                            <a:srgbClr val="000000"/>
                          </a:solidFill>
                          <a:effectLst/>
                          <a:latin typeface="Calibri" panose="020F0502020204030204" pitchFamily="34" charset="0"/>
                        </a:rPr>
                        <a:t>. Долгопрудный, ул. Циолковского (в </a:t>
                      </a:r>
                      <a:r>
                        <a:rPr lang="ru-RU" sz="1050" b="0" i="0" u="none" strike="noStrike" dirty="0" err="1" smtClean="0">
                          <a:solidFill>
                            <a:srgbClr val="000000"/>
                          </a:solidFill>
                          <a:effectLst/>
                          <a:latin typeface="Calibri" panose="020F0502020204030204" pitchFamily="34" charset="0"/>
                        </a:rPr>
                        <a:t>т.ч</a:t>
                      </a:r>
                      <a:r>
                        <a:rPr lang="ru-RU" sz="1050" b="0" i="0" u="none" strike="noStrike" dirty="0" smtClean="0">
                          <a:solidFill>
                            <a:srgbClr val="000000"/>
                          </a:solidFill>
                          <a:effectLst/>
                          <a:latin typeface="Calibri" panose="020F0502020204030204" pitchFamily="34" charset="0"/>
                        </a:rPr>
                        <a:t>. ПИР)</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0,00</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298727,28</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Calibri" panose="020F0502020204030204" pitchFamily="34" charset="0"/>
                        </a:rPr>
                        <a:t>348515,16</a:t>
                      </a:r>
                      <a:endParaRPr lang="ru-RU" sz="1050" b="0" i="0" u="none" strike="noStrike" dirty="0">
                        <a:solidFill>
                          <a:srgbClr val="000000"/>
                        </a:solidFill>
                        <a:effectLst/>
                        <a:latin typeface="Arial" panose="020B060402020202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Calibri" panose="020F0502020204030204" pitchFamily="34" charset="0"/>
                        </a:rPr>
                        <a:t>348515,16</a:t>
                      </a:r>
                      <a:endParaRPr lang="ru-RU" sz="1050" b="0" i="0" u="none" strike="noStrike" dirty="0">
                        <a:solidFill>
                          <a:srgbClr val="000000"/>
                        </a:solidFill>
                        <a:effectLst/>
                        <a:latin typeface="Arial" panose="020B060402020202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40000"/>
                        <a:lumOff val="60000"/>
                      </a:schemeClr>
                    </a:solidFill>
                  </a:tcPr>
                </a:tc>
                <a:tc rowSpan="3">
                  <a:txBody>
                    <a:bodyPr/>
                    <a:lstStyle/>
                    <a:p>
                      <a:pPr algn="ctr" rtl="0" fontAlgn="ctr"/>
                      <a:r>
                        <a:rPr lang="ru-RU" sz="1050" b="0" i="0" u="none" strike="noStrike" dirty="0" smtClean="0">
                          <a:solidFill>
                            <a:srgbClr val="000000"/>
                          </a:solidFill>
                          <a:effectLst/>
                          <a:latin typeface="Calibri" panose="020F0502020204030204" pitchFamily="34" charset="0"/>
                        </a:rPr>
                        <a:t>2025</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algn="ctr" rtl="0" fontAlgn="ctr"/>
                      <a:r>
                        <a:rPr lang="ru-RU" sz="1050" b="0" i="0" u="none" strike="noStrike" dirty="0" smtClean="0">
                          <a:solidFill>
                            <a:srgbClr val="000000"/>
                          </a:solidFill>
                          <a:effectLst/>
                          <a:latin typeface="Calibri" panose="020F0502020204030204" pitchFamily="34" charset="0"/>
                        </a:rPr>
                        <a:t>2027</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Calibri" panose="020F0502020204030204" pitchFamily="34" charset="0"/>
                        </a:rPr>
                        <a:t>Московская область, г. Долгопрудный,</a:t>
                      </a:r>
                    </a:p>
                    <a:p>
                      <a:pPr algn="ctr" rtl="0" fontAlgn="ctr"/>
                      <a:r>
                        <a:rPr lang="ru-RU" sz="1050" b="0" i="0" u="none" strike="noStrike" dirty="0" smtClean="0">
                          <a:solidFill>
                            <a:srgbClr val="000000"/>
                          </a:solidFill>
                          <a:effectLst/>
                          <a:latin typeface="Calibri" panose="020F0502020204030204" pitchFamily="34" charset="0"/>
                        </a:rPr>
                        <a:t>ул. Циолковского</a:t>
                      </a:r>
                    </a:p>
                    <a:p>
                      <a:pPr algn="ctr" rtl="0" fontAlgn="ct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Построены и реконструированы объекты теплоснабжения муниципальной собственности</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10011"/>
                  </a:ext>
                </a:extLst>
              </a:tr>
              <a:tr h="219029">
                <a:tc>
                  <a:txBody>
                    <a:bodyPr/>
                    <a:lstStyle/>
                    <a:p>
                      <a:pPr algn="l" rtl="0" fontAlgn="ctr"/>
                      <a:r>
                        <a:rPr lang="ru-RU" sz="1050" b="0" i="0" u="none" strike="noStrike" dirty="0">
                          <a:solidFill>
                            <a:srgbClr val="000000"/>
                          </a:solidFill>
                          <a:effectLst/>
                          <a:latin typeface="Calibri" panose="020F0502020204030204" pitchFamily="34" charset="0"/>
                        </a:rPr>
                        <a:t>бюджет МО</a:t>
                      </a:r>
                    </a:p>
                  </a:txBody>
                  <a:tcPr marL="291384"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b"/>
                      <a:r>
                        <a:rPr lang="ru-RU" sz="1050" b="0" i="0" u="none" strike="noStrike" dirty="0" smtClean="0">
                          <a:solidFill>
                            <a:srgbClr val="000000"/>
                          </a:solidFill>
                          <a:effectLst/>
                          <a:latin typeface="Calibri" panose="020F0502020204030204" pitchFamily="34" charset="0"/>
                        </a:rPr>
                        <a:t>0,00</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algn="ctr" defTabSz="914400" rtl="0" eaLnBrk="1" fontAlgn="b" latinLnBrk="0" hangingPunct="1"/>
                      <a:r>
                        <a:rPr lang="ru-RU" sz="1050" b="0" i="0" u="none" strike="noStrike" kern="1200" dirty="0" smtClean="0">
                          <a:solidFill>
                            <a:srgbClr val="000000"/>
                          </a:solidFill>
                          <a:effectLst/>
                          <a:latin typeface="Calibri" panose="020F0502020204030204" pitchFamily="34" charset="0"/>
                          <a:ea typeface="+mn-ea"/>
                          <a:cs typeface="+mn-cs"/>
                        </a:rPr>
                        <a:t>221356,91</a:t>
                      </a:r>
                      <a:endParaRPr lang="ru-RU" sz="1050" b="0" i="0" u="none" strike="noStrike" kern="1200" dirty="0">
                        <a:solidFill>
                          <a:srgbClr val="000000"/>
                        </a:solidFill>
                        <a:effectLst/>
                        <a:latin typeface="Calibri" panose="020F0502020204030204" pitchFamily="34" charset="0"/>
                        <a:ea typeface="+mn-ea"/>
                        <a:cs typeface="+mn-cs"/>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mn-lt"/>
                        </a:rPr>
                        <a:t>258249,73</a:t>
                      </a:r>
                      <a:endParaRPr lang="ru-RU" sz="1050" b="0" i="0" u="none" strike="noStrike" dirty="0">
                        <a:solidFill>
                          <a:srgbClr val="000000"/>
                        </a:solidFill>
                        <a:effectLst/>
                        <a:latin typeface="+mn-lt"/>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mn-lt"/>
                        </a:rPr>
                        <a:t>258249,73</a:t>
                      </a:r>
                      <a:endParaRPr lang="ru-RU" sz="1050" b="0" i="0" u="none" strike="noStrike" dirty="0">
                        <a:solidFill>
                          <a:srgbClr val="000000"/>
                        </a:solidFill>
                        <a:effectLst/>
                        <a:latin typeface="+mn-lt"/>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vMerge="1">
                  <a:txBody>
                    <a:bodyPr/>
                    <a:lstStyle/>
                    <a:p>
                      <a:pPr algn="ctr" rtl="0" fontAlgn="ct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vMerge="1">
                  <a:txBody>
                    <a:bodyPr/>
                    <a:lstStyle/>
                    <a:p>
                      <a:pPr algn="ctr" rtl="0" fontAlgn="ct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vMerge="1">
                  <a:txBody>
                    <a:bodyPr/>
                    <a:lstStyle/>
                    <a:p>
                      <a:pPr algn="ctr" rtl="0" fontAlgn="ct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ru-RU" sz="1050" b="0" i="0" u="none" strike="noStrike" kern="1200" dirty="0">
                        <a:solidFill>
                          <a:srgbClr val="000000"/>
                        </a:solidFill>
                        <a:effectLst/>
                        <a:latin typeface="Calibri" panose="020F0502020204030204" pitchFamily="34" charset="0"/>
                        <a:ea typeface="+mn-ea"/>
                        <a:cs typeface="+mn-cs"/>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10012"/>
                  </a:ext>
                </a:extLst>
              </a:tr>
              <a:tr h="509153">
                <a:tc>
                  <a:txBody>
                    <a:bodyPr/>
                    <a:lstStyle/>
                    <a:p>
                      <a:pPr algn="l" rtl="0" fontAlgn="ctr"/>
                      <a:r>
                        <a:rPr lang="ru-RU" sz="1050" b="0" i="0" u="none" strike="noStrike" dirty="0">
                          <a:solidFill>
                            <a:srgbClr val="000000"/>
                          </a:solidFill>
                          <a:effectLst/>
                          <a:latin typeface="Calibri" panose="020F0502020204030204" pitchFamily="34" charset="0"/>
                        </a:rPr>
                        <a:t>бюджет </a:t>
                      </a:r>
                      <a:r>
                        <a:rPr lang="ru-RU" sz="1050" b="0" i="0" u="none" strike="noStrike" dirty="0" err="1">
                          <a:solidFill>
                            <a:srgbClr val="000000"/>
                          </a:solidFill>
                          <a:effectLst/>
                          <a:latin typeface="Calibri" panose="020F0502020204030204" pitchFamily="34" charset="0"/>
                        </a:rPr>
                        <a:t>г.о</a:t>
                      </a:r>
                      <a:r>
                        <a:rPr lang="ru-RU" sz="1050" b="0" i="0" u="none" strike="noStrike" dirty="0">
                          <a:solidFill>
                            <a:srgbClr val="000000"/>
                          </a:solidFill>
                          <a:effectLst/>
                          <a:latin typeface="Calibri" panose="020F0502020204030204" pitchFamily="34" charset="0"/>
                        </a:rPr>
                        <a:t>.</a:t>
                      </a:r>
                    </a:p>
                  </a:txBody>
                  <a:tcPr marL="291384"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b"/>
                      <a:r>
                        <a:rPr lang="ru-RU" sz="1050" b="0" i="0" u="none" strike="noStrike" dirty="0" smtClean="0">
                          <a:solidFill>
                            <a:srgbClr val="000000"/>
                          </a:solidFill>
                          <a:effectLst/>
                          <a:latin typeface="Calibri" panose="020F0502020204030204" pitchFamily="34" charset="0"/>
                        </a:rPr>
                        <a:t>0,00</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algn="ctr" defTabSz="914400" rtl="0" eaLnBrk="1" fontAlgn="b" latinLnBrk="0" hangingPunct="1"/>
                      <a:r>
                        <a:rPr lang="ru-RU" sz="1050" b="0" i="0" u="none" strike="noStrike" kern="1200" dirty="0" smtClean="0">
                          <a:solidFill>
                            <a:srgbClr val="000000"/>
                          </a:solidFill>
                          <a:effectLst/>
                          <a:latin typeface="Calibri" panose="020F0502020204030204" pitchFamily="34" charset="0"/>
                          <a:ea typeface="+mn-ea"/>
                          <a:cs typeface="+mn-cs"/>
                        </a:rPr>
                        <a:t>77370,37</a:t>
                      </a:r>
                      <a:endParaRPr lang="ru-RU" sz="1050" b="0" i="0" u="none" strike="noStrike" kern="1200" dirty="0">
                        <a:solidFill>
                          <a:srgbClr val="000000"/>
                        </a:solidFill>
                        <a:effectLst/>
                        <a:latin typeface="Calibri" panose="020F0502020204030204" pitchFamily="34" charset="0"/>
                        <a:ea typeface="+mn-ea"/>
                        <a:cs typeface="+mn-cs"/>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mn-lt"/>
                        </a:rPr>
                        <a:t>90265,43</a:t>
                      </a:r>
                      <a:endParaRPr lang="ru-RU" sz="1050" b="0" i="0" u="none" strike="noStrike" dirty="0">
                        <a:solidFill>
                          <a:srgbClr val="000000"/>
                        </a:solidFill>
                        <a:effectLst/>
                        <a:latin typeface="+mn-lt"/>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mn-lt"/>
                        </a:rPr>
                        <a:t>90265,43</a:t>
                      </a:r>
                      <a:endParaRPr lang="ru-RU" sz="1050" b="0" i="0" u="none" strike="noStrike" dirty="0">
                        <a:solidFill>
                          <a:srgbClr val="000000"/>
                        </a:solidFill>
                        <a:effectLst/>
                        <a:latin typeface="+mn-lt"/>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vMerge="1">
                  <a:txBody>
                    <a:bodyPr/>
                    <a:lstStyle/>
                    <a:p>
                      <a:pPr algn="ctr" rtl="0" fontAlgn="ct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vMerge="1">
                  <a:txBody>
                    <a:bodyPr/>
                    <a:lstStyle/>
                    <a:p>
                      <a:pPr algn="ctr" rtl="0" fontAlgn="ct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vMerge="1">
                  <a:txBody>
                    <a:bodyPr/>
                    <a:lstStyle/>
                    <a:p>
                      <a:pPr algn="ctr" rtl="0" fontAlgn="ct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ru-RU" sz="1050" b="0" i="0" u="none" strike="noStrike" kern="1200" dirty="0">
                        <a:solidFill>
                          <a:srgbClr val="000000"/>
                        </a:solidFill>
                        <a:effectLst/>
                        <a:latin typeface="Calibri" panose="020F0502020204030204" pitchFamily="34" charset="0"/>
                        <a:ea typeface="+mn-ea"/>
                        <a:cs typeface="+mn-cs"/>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41892318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38000">
              <a:schemeClr val="accent4">
                <a:lumMod val="20000"/>
                <a:lumOff val="80000"/>
              </a:schemeClr>
            </a:gs>
            <a:gs pos="100000">
              <a:schemeClr val="accent5">
                <a:lumMod val="20000"/>
                <a:lumOff val="80000"/>
              </a:schemeClr>
            </a:gs>
            <a:gs pos="76000">
              <a:schemeClr val="accent2">
                <a:lumMod val="20000"/>
                <a:lumOff val="80000"/>
              </a:schemeClr>
            </a:gs>
          </a:gsLst>
          <a:lin ang="5400000" scaled="1"/>
        </a:gradFill>
        <a:effectLst/>
      </p:bgPr>
    </p:bg>
    <p:spTree>
      <p:nvGrpSpPr>
        <p:cNvPr id="1" name=""/>
        <p:cNvGrpSpPr/>
        <p:nvPr/>
      </p:nvGrpSpPr>
      <p:grpSpPr>
        <a:xfrm>
          <a:off x="0" y="0"/>
          <a:ext cx="0" cy="0"/>
          <a:chOff x="0" y="0"/>
          <a:chExt cx="0" cy="0"/>
        </a:xfrm>
      </p:grpSpPr>
      <p:sp>
        <p:nvSpPr>
          <p:cNvPr id="30724" name="TextBox 6"/>
          <p:cNvSpPr txBox="1">
            <a:spLocks noChangeArrowheads="1"/>
          </p:cNvSpPr>
          <p:nvPr/>
        </p:nvSpPr>
        <p:spPr bwMode="auto">
          <a:xfrm>
            <a:off x="1004888" y="1241425"/>
            <a:ext cx="10169525" cy="400050"/>
          </a:xfrm>
          <a:prstGeom prst="rect">
            <a:avLst/>
          </a:prstGeom>
          <a:noFill/>
          <a:ln w="9525">
            <a:noFill/>
            <a:miter lim="800000"/>
            <a:headEnd/>
            <a:tailEnd/>
          </a:ln>
        </p:spPr>
        <p:txBody>
          <a:bodyPr anchor="ctr">
            <a:spAutoFit/>
          </a:bodyPr>
          <a:lstStyle/>
          <a:p>
            <a:pPr algn="ctr"/>
            <a:r>
              <a:rPr lang="ru-RU" sz="2000" b="1" dirty="0">
                <a:effectLst>
                  <a:outerShdw blurRad="38100" dist="38100" dir="2700000" algn="tl">
                    <a:srgbClr val="000000">
                      <a:alpha val="43137"/>
                    </a:srgbClr>
                  </a:outerShdw>
                </a:effectLst>
                <a:cs typeface="Aharoni" pitchFamily="2" charset="-79"/>
              </a:rPr>
              <a:t>Финансовое управление администрации городского округа Долгопрудный</a:t>
            </a:r>
          </a:p>
        </p:txBody>
      </p:sp>
      <p:sp>
        <p:nvSpPr>
          <p:cNvPr id="30725" name="Прямоугольник 7"/>
          <p:cNvSpPr>
            <a:spLocks noChangeArrowheads="1"/>
          </p:cNvSpPr>
          <p:nvPr/>
        </p:nvSpPr>
        <p:spPr bwMode="auto">
          <a:xfrm>
            <a:off x="742204" y="1981892"/>
            <a:ext cx="11087100" cy="4524315"/>
          </a:xfrm>
          <a:prstGeom prst="rect">
            <a:avLst/>
          </a:prstGeom>
          <a:noFill/>
          <a:ln w="9525">
            <a:noFill/>
            <a:miter lim="800000"/>
            <a:headEnd/>
            <a:tailEnd/>
          </a:ln>
        </p:spPr>
        <p:txBody>
          <a:bodyPr>
            <a:spAutoFit/>
          </a:bodyPr>
          <a:lstStyle/>
          <a:p>
            <a:r>
              <a:rPr lang="ru-RU" b="1" dirty="0"/>
              <a:t>Адрес местонахождения: </a:t>
            </a:r>
            <a:r>
              <a:rPr lang="ru-RU" dirty="0"/>
              <a:t>Московская область, </a:t>
            </a:r>
            <a:r>
              <a:rPr lang="ru-RU" dirty="0" err="1"/>
              <a:t>г.о</a:t>
            </a:r>
            <a:r>
              <a:rPr lang="ru-RU" dirty="0"/>
              <a:t>. Долгопрудный, Пацаева проспект, 17</a:t>
            </a:r>
          </a:p>
          <a:p>
            <a:endParaRPr lang="en-US" b="1" dirty="0"/>
          </a:p>
          <a:p>
            <a:r>
              <a:rPr lang="ru-RU" b="1" dirty="0"/>
              <a:t>Начальник Управления </a:t>
            </a:r>
            <a:r>
              <a:rPr lang="ru-RU" dirty="0"/>
              <a:t>– Алексеева Марина Александровна</a:t>
            </a:r>
          </a:p>
          <a:p>
            <a:endParaRPr lang="en-US" b="1" dirty="0"/>
          </a:p>
          <a:p>
            <a:r>
              <a:rPr lang="ru-RU" b="1" dirty="0"/>
              <a:t>Контактные телефоны: </a:t>
            </a:r>
            <a:r>
              <a:rPr lang="ru-RU" dirty="0"/>
              <a:t>8(495) 408-81-57</a:t>
            </a:r>
            <a:endParaRPr lang="ru-RU" b="1" dirty="0"/>
          </a:p>
          <a:p>
            <a:r>
              <a:rPr lang="ru-RU" dirty="0"/>
              <a:t>                                           8(495) 408-40-15</a:t>
            </a:r>
          </a:p>
          <a:p>
            <a:endParaRPr lang="ru-RU" dirty="0"/>
          </a:p>
          <a:p>
            <a:r>
              <a:rPr lang="en-US" b="1" dirty="0"/>
              <a:t>e-mail:</a:t>
            </a:r>
            <a:r>
              <a:rPr lang="en-US" dirty="0"/>
              <a:t> </a:t>
            </a:r>
            <a:r>
              <a:rPr lang="en-US" dirty="0">
                <a:hlinkClick r:id="rId2"/>
              </a:rPr>
              <a:t>dolgopfu@yandex.ru</a:t>
            </a:r>
            <a:endParaRPr lang="ru-RU" dirty="0"/>
          </a:p>
          <a:p>
            <a:endParaRPr lang="ru-RU" dirty="0"/>
          </a:p>
          <a:p>
            <a:r>
              <a:rPr lang="ru-RU" b="1" dirty="0"/>
              <a:t>Режим работы</a:t>
            </a:r>
            <a:r>
              <a:rPr lang="ru-RU" dirty="0"/>
              <a:t>: понедельник – четверг с 09:00 до 18:00</a:t>
            </a:r>
          </a:p>
          <a:p>
            <a:r>
              <a:rPr lang="ru-RU" dirty="0"/>
              <a:t>                              пятница с 09:00 до 17:00</a:t>
            </a:r>
          </a:p>
          <a:p>
            <a:r>
              <a:rPr lang="ru-RU" dirty="0"/>
              <a:t>                              обед с 13:00 - 14:00</a:t>
            </a:r>
          </a:p>
          <a:p>
            <a:r>
              <a:rPr lang="ru-RU"/>
              <a:t>                              суббота </a:t>
            </a:r>
            <a:r>
              <a:rPr lang="ru-RU" dirty="0"/>
              <a:t>и воскресенье – выходной </a:t>
            </a:r>
          </a:p>
          <a:p>
            <a:endParaRPr lang="ru-RU" dirty="0"/>
          </a:p>
          <a:p>
            <a:r>
              <a:rPr lang="ru-RU" dirty="0"/>
              <a:t>Личный прием граждан осуществляется согласно графику работы Финансового управления</a:t>
            </a:r>
            <a:br>
              <a:rPr lang="ru-RU" dirty="0"/>
            </a:br>
            <a:endParaRPr lang="ru-RU" dirty="0"/>
          </a:p>
        </p:txBody>
      </p:sp>
      <p:sp>
        <p:nvSpPr>
          <p:cNvPr id="2" name="Прямоугольник 1">
            <a:extLst>
              <a:ext uri="{FF2B5EF4-FFF2-40B4-BE49-F238E27FC236}">
                <a16:creationId xmlns:a16="http://schemas.microsoft.com/office/drawing/2014/main" id="{CD1C7248-3646-4B85-915B-9BFAE57C695F}"/>
              </a:ext>
            </a:extLst>
          </p:cNvPr>
          <p:cNvSpPr/>
          <p:nvPr/>
        </p:nvSpPr>
        <p:spPr>
          <a:xfrm>
            <a:off x="2540441" y="458977"/>
            <a:ext cx="7098418" cy="480131"/>
          </a:xfrm>
          <a:prstGeom prst="rect">
            <a:avLst/>
          </a:prstGeom>
        </p:spPr>
        <p:txBody>
          <a:bodyPr vert="horz" lIns="91440" tIns="45720" rIns="91440" bIns="45720" rtlCol="0" anchor="ctr">
            <a:noAutofit/>
          </a:bodyPr>
          <a:lstStyle/>
          <a:p>
            <a:pPr algn="ctr" defTabSz="914400">
              <a:lnSpc>
                <a:spcPct val="90000"/>
              </a:lnSpc>
              <a:spcBef>
                <a:spcPct val="0"/>
              </a:spcBef>
            </a:pPr>
            <a:r>
              <a:rPr lang="ru-RU" sz="2800" dirty="0">
                <a:latin typeface="Century Gothic" panose="020B0502020202020204" pitchFamily="34" charset="0"/>
                <a:ea typeface="+mj-ea"/>
                <a:cs typeface="+mj-cs"/>
              </a:rPr>
              <a:t>Контактная информация для граждан</a:t>
            </a:r>
          </a:p>
        </p:txBody>
      </p:sp>
      <p:pic>
        <p:nvPicPr>
          <p:cNvPr id="4" name="Рисунок 3">
            <a:extLst>
              <a:ext uri="{FF2B5EF4-FFF2-40B4-BE49-F238E27FC236}">
                <a16:creationId xmlns:a16="http://schemas.microsoft.com/office/drawing/2014/main" id="{1F125ED0-8854-4748-968A-2BBFBFAF24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16561" y="3153624"/>
            <a:ext cx="2876550" cy="19812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6C73AF-0C2D-49B8-A3F0-C9E73E0CE68E}"/>
              </a:ext>
            </a:extLst>
          </p:cNvPr>
          <p:cNvSpPr>
            <a:spLocks noGrp="1"/>
          </p:cNvSpPr>
          <p:nvPr>
            <p:ph type="title"/>
          </p:nvPr>
        </p:nvSpPr>
        <p:spPr>
          <a:xfrm>
            <a:off x="137160" y="0"/>
            <a:ext cx="11917680" cy="1023041"/>
          </a:xfrm>
        </p:spPr>
        <p:txBody>
          <a:bodyPr vert="horz" lIns="91440" tIns="45720" rIns="91440" bIns="45720" rtlCol="0" anchor="ctr">
            <a:noAutofit/>
          </a:bodyPr>
          <a:lstStyle/>
          <a:p>
            <a:pPr algn="ctr"/>
            <a:r>
              <a:rPr lang="ru-RU" sz="2800" dirty="0">
                <a:latin typeface="Century Gothic" panose="020B0502020202020204" pitchFamily="34" charset="0"/>
              </a:rPr>
              <a:t>Социально-экономическое развитие городского округа Долгопрудный</a:t>
            </a:r>
            <a:endParaRPr lang="ru-RU" sz="2800" dirty="0"/>
          </a:p>
        </p:txBody>
      </p:sp>
      <p:sp>
        <p:nvSpPr>
          <p:cNvPr id="3" name="Объект 2">
            <a:extLst>
              <a:ext uri="{FF2B5EF4-FFF2-40B4-BE49-F238E27FC236}">
                <a16:creationId xmlns:a16="http://schemas.microsoft.com/office/drawing/2014/main" id="{C1E81DAF-54F0-426F-A98B-95DE6F76A757}"/>
              </a:ext>
            </a:extLst>
          </p:cNvPr>
          <p:cNvSpPr>
            <a:spLocks noGrp="1"/>
          </p:cNvSpPr>
          <p:nvPr>
            <p:ph idx="1"/>
          </p:nvPr>
        </p:nvSpPr>
        <p:spPr>
          <a:xfrm>
            <a:off x="137160" y="998913"/>
            <a:ext cx="11805716" cy="5493962"/>
          </a:xfrm>
          <a:gradFill>
            <a:gsLst>
              <a:gs pos="63760">
                <a:schemeClr val="accent1">
                  <a:lumMod val="40000"/>
                  <a:lumOff val="60000"/>
                </a:schemeClr>
              </a:gs>
              <a:gs pos="20000">
                <a:schemeClr val="accent6">
                  <a:tint val="9000"/>
                </a:schemeClr>
              </a:gs>
              <a:gs pos="100000">
                <a:schemeClr val="accent4">
                  <a:lumMod val="20000"/>
                  <a:lumOff val="80000"/>
                </a:schemeClr>
              </a:gs>
            </a:gsLst>
          </a:gra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oAutofit/>
          </a:bodyPr>
          <a:lstStyle/>
          <a:p>
            <a:pPr marL="0" indent="457200">
              <a:lnSpc>
                <a:spcPct val="100000"/>
              </a:lnSpc>
              <a:spcBef>
                <a:spcPts val="600"/>
              </a:spcBef>
              <a:buNone/>
            </a:pPr>
            <a:r>
              <a:rPr lang="ru-RU" sz="1250" dirty="0">
                <a:solidFill>
                  <a:schemeClr val="accent5">
                    <a:lumMod val="50000"/>
                  </a:schemeClr>
                </a:solidFill>
              </a:rPr>
              <a:t>На сегодняшний день городской округ Долгопрудный достиг стабильного темпа экономического развития. И в этом, в первую очередь, заслуга предприятий городского округа Долгопрудный. Анализ тенденций социально-экономического развития города свидетельствует о позитивном характере развития экономики и социальной сферы, который выражается в:</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устойчивом росте объема производства товаров и услуг предприятий и организаций городского округа Долгопрудный;</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росте средней заработной платы сотрудников на крупных, средних и малых предприятиях города;</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росте объема розничного товарооборота;</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росте размера прибыли в целом по городу;</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росте доходов городского бюджета.</a:t>
            </a:r>
          </a:p>
          <a:p>
            <a:pPr marL="0" indent="457200">
              <a:lnSpc>
                <a:spcPct val="100000"/>
              </a:lnSpc>
              <a:spcBef>
                <a:spcPts val="600"/>
              </a:spcBef>
              <a:buNone/>
            </a:pPr>
            <a:r>
              <a:rPr lang="ru-RU" sz="1250" b="1" dirty="0">
                <a:solidFill>
                  <a:schemeClr val="accent5">
                    <a:lumMod val="50000"/>
                  </a:schemeClr>
                </a:solidFill>
              </a:rPr>
              <a:t>Одним из важнейших показателей уровня жизни людей является демографическая ситуация. </a:t>
            </a:r>
            <a:r>
              <a:rPr lang="ru-RU" sz="1250" dirty="0">
                <a:solidFill>
                  <a:schemeClr val="accent5">
                    <a:lumMod val="50000"/>
                  </a:schemeClr>
                </a:solidFill>
              </a:rPr>
              <a:t>Численность постоянного населения в городском округе Долгопрудный на 01.01.2024 г. составила 119 089 человек (01.01.2023 – 119 957 человек). Снижение численности населения городского округа произошло в связи с тем, что миграционный отток превысил приток, а также последние 3 года уровень смертности в городском округе Долгопрудный превышал рождаемость.</a:t>
            </a:r>
          </a:p>
          <a:p>
            <a:pPr marL="0" indent="457200">
              <a:lnSpc>
                <a:spcPct val="100000"/>
              </a:lnSpc>
              <a:spcBef>
                <a:spcPts val="600"/>
              </a:spcBef>
              <a:buNone/>
            </a:pPr>
            <a:r>
              <a:rPr lang="ru-RU" sz="1250" b="1" dirty="0">
                <a:solidFill>
                  <a:schemeClr val="accent5">
                    <a:lumMod val="50000"/>
                  </a:schemeClr>
                </a:solidFill>
              </a:rPr>
              <a:t>На территории городского округа Долгопрудный расположено 92 промышленных предприятия различной формы собственности </a:t>
            </a:r>
            <a:r>
              <a:rPr lang="ru-RU" sz="1250" dirty="0">
                <a:solidFill>
                  <a:schemeClr val="accent5">
                    <a:lumMod val="50000"/>
                  </a:schemeClr>
                </a:solidFill>
              </a:rPr>
              <a:t>(из них крупных и средних – 20, малых – 72 предприятия). в 2023 году общий объем отгруженных товаров собственного производства, выполненных работ и услуг собственными силами по промышленным видам деятельности по крупным и средним организациям составил 68 699,6 млн. рублей, рост по сравнению с предыдущим годом на 54,8% (в 2022 году – 44 379,9 млн. рублей). Проведенный анализ показателей деятельности крупных предприятий показал, что на объем отгруженных товаров по промышленным видам деятельности муниципального образования, значительное влияние оказывают предприятия, выполняющие Госзаказ. По оценке в 2024 году показатель увеличится на 16,5% к уровню 2023 года. </a:t>
            </a:r>
          </a:p>
          <a:p>
            <a:pPr marL="0" indent="457200">
              <a:lnSpc>
                <a:spcPct val="100000"/>
              </a:lnSpc>
              <a:buNone/>
            </a:pPr>
            <a:r>
              <a:rPr lang="ru-RU" sz="1250" dirty="0">
                <a:solidFill>
                  <a:schemeClr val="accent5">
                    <a:lumMod val="50000"/>
                  </a:schemeClr>
                </a:solidFill>
              </a:rPr>
              <a:t>На крупных и средних промышленных предприятиях городского округа Долгопрудный работают около 6,0 тыс. человек. Средняя начисленная заработная плата работников крупных и средних предприятий промышленности за 2023 год составила 122,5 тыс. руб. (</a:t>
            </a:r>
            <a:r>
              <a:rPr lang="ru-RU" sz="1250" dirty="0" err="1">
                <a:solidFill>
                  <a:schemeClr val="accent5">
                    <a:lumMod val="50000"/>
                  </a:schemeClr>
                </a:solidFill>
              </a:rPr>
              <a:t>справочно</a:t>
            </a:r>
            <a:r>
              <a:rPr lang="ru-RU" sz="1250" dirty="0">
                <a:solidFill>
                  <a:schemeClr val="accent5">
                    <a:lumMod val="50000"/>
                  </a:schemeClr>
                </a:solidFill>
              </a:rPr>
              <a:t>: за 2022 год – 100,2 тыс. рублей). Средняя начисленная заработная плата работников крупных и средних предприятий промышленности в 1 полугодии 2024 года составила 132,7 тыс. рублей (</a:t>
            </a:r>
            <a:r>
              <a:rPr lang="ru-RU" sz="1250" dirty="0" err="1">
                <a:solidFill>
                  <a:schemeClr val="accent5">
                    <a:lumMod val="50000"/>
                  </a:schemeClr>
                </a:solidFill>
              </a:rPr>
              <a:t>справочно</a:t>
            </a:r>
            <a:r>
              <a:rPr lang="ru-RU" sz="1250" dirty="0">
                <a:solidFill>
                  <a:schemeClr val="accent5">
                    <a:lumMod val="50000"/>
                  </a:schemeClr>
                </a:solidFill>
              </a:rPr>
              <a:t>: в 1 полугодии 2023 года – 106,7 тыс. рублей).</a:t>
            </a:r>
          </a:p>
          <a:p>
            <a:pPr marL="0" indent="457200">
              <a:lnSpc>
                <a:spcPct val="100000"/>
              </a:lnSpc>
              <a:buNone/>
            </a:pPr>
            <a:r>
              <a:rPr lang="ru-RU" sz="1250" dirty="0">
                <a:solidFill>
                  <a:schemeClr val="accent5">
                    <a:lumMod val="50000"/>
                  </a:schemeClr>
                </a:solidFill>
              </a:rPr>
              <a:t>В целях достижения более эффективных результатов в решении городских вопросов в городе работает Совет директоров предприятий и организаций города – коллегиальный совещательный орган при главе городского округа, куда входят руководители предприятий и организаций города. </a:t>
            </a:r>
          </a:p>
          <a:p>
            <a:pPr marL="0" indent="457200">
              <a:lnSpc>
                <a:spcPct val="100000"/>
              </a:lnSpc>
              <a:spcBef>
                <a:spcPts val="600"/>
              </a:spcBef>
              <a:buNone/>
            </a:pPr>
            <a:endParaRPr lang="ru-RU" sz="1250" dirty="0">
              <a:solidFill>
                <a:schemeClr val="accent5">
                  <a:lumMod val="50000"/>
                </a:schemeClr>
              </a:solidFill>
            </a:endParaRPr>
          </a:p>
        </p:txBody>
      </p:sp>
      <p:sp>
        <p:nvSpPr>
          <p:cNvPr id="14" name="Номер слайда 13">
            <a:extLst>
              <a:ext uri="{FF2B5EF4-FFF2-40B4-BE49-F238E27FC236}">
                <a16:creationId xmlns:a16="http://schemas.microsoft.com/office/drawing/2014/main" id="{C01AFC23-D631-4528-B753-64AF47C1C452}"/>
              </a:ext>
            </a:extLst>
          </p:cNvPr>
          <p:cNvSpPr>
            <a:spLocks noGrp="1"/>
          </p:cNvSpPr>
          <p:nvPr>
            <p:ph type="sldNum" sz="quarter" idx="12"/>
          </p:nvPr>
        </p:nvSpPr>
        <p:spPr>
          <a:xfrm>
            <a:off x="9448800" y="6492875"/>
            <a:ext cx="2743200" cy="365125"/>
          </a:xfrm>
        </p:spPr>
        <p:txBody>
          <a:bodyPr/>
          <a:lstStyle/>
          <a:p>
            <a:fld id="{E4EB6E89-BA87-4003-BD23-6BDF40F3EBED}" type="slidenum">
              <a:rPr lang="ru-RU" smtClean="0"/>
              <a:pPr/>
              <a:t>8</a:t>
            </a:fld>
            <a:endParaRPr lang="ru-RU" dirty="0"/>
          </a:p>
        </p:txBody>
      </p:sp>
      <p:pic>
        <p:nvPicPr>
          <p:cNvPr id="5" name="Объект 6">
            <a:extLst>
              <a:ext uri="{FF2B5EF4-FFF2-40B4-BE49-F238E27FC236}">
                <a16:creationId xmlns:a16="http://schemas.microsoft.com/office/drawing/2014/main" id="{1722C189-B12A-41CD-ADD8-5240111645C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1861242629"/>
      </p:ext>
    </p:extLst>
  </p:cSld>
  <p:clrMapOvr>
    <a:masterClrMapping/>
  </p:clrMapOvr>
  <p:transition spd="med">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6C73AF-0C2D-49B8-A3F0-C9E73E0CE68E}"/>
              </a:ext>
            </a:extLst>
          </p:cNvPr>
          <p:cNvSpPr>
            <a:spLocks noGrp="1"/>
          </p:cNvSpPr>
          <p:nvPr>
            <p:ph type="title"/>
          </p:nvPr>
        </p:nvSpPr>
        <p:spPr>
          <a:xfrm>
            <a:off x="137160" y="0"/>
            <a:ext cx="11917680" cy="1023041"/>
          </a:xfrm>
        </p:spPr>
        <p:txBody>
          <a:bodyPr vert="horz" lIns="91440" tIns="45720" rIns="91440" bIns="45720" rtlCol="0" anchor="ctr">
            <a:noAutofit/>
          </a:bodyPr>
          <a:lstStyle/>
          <a:p>
            <a:pPr algn="ctr"/>
            <a:r>
              <a:rPr lang="ru-RU" sz="2800" dirty="0">
                <a:latin typeface="Century Gothic" panose="020B0502020202020204" pitchFamily="34" charset="0"/>
              </a:rPr>
              <a:t>Социально-экономическое развитие городского округа Долгопрудный</a:t>
            </a:r>
            <a:endParaRPr lang="ru-RU" sz="2800" dirty="0"/>
          </a:p>
        </p:txBody>
      </p:sp>
      <p:sp>
        <p:nvSpPr>
          <p:cNvPr id="3" name="Объект 2">
            <a:extLst>
              <a:ext uri="{FF2B5EF4-FFF2-40B4-BE49-F238E27FC236}">
                <a16:creationId xmlns:a16="http://schemas.microsoft.com/office/drawing/2014/main" id="{C1E81DAF-54F0-426F-A98B-95DE6F76A757}"/>
              </a:ext>
            </a:extLst>
          </p:cNvPr>
          <p:cNvSpPr>
            <a:spLocks noGrp="1"/>
          </p:cNvSpPr>
          <p:nvPr>
            <p:ph idx="1"/>
          </p:nvPr>
        </p:nvSpPr>
        <p:spPr>
          <a:xfrm>
            <a:off x="137160" y="998912"/>
            <a:ext cx="11805716" cy="5664437"/>
          </a:xfrm>
          <a:gradFill>
            <a:gsLst>
              <a:gs pos="63760">
                <a:schemeClr val="accent1">
                  <a:lumMod val="40000"/>
                  <a:lumOff val="60000"/>
                </a:schemeClr>
              </a:gs>
              <a:gs pos="20000">
                <a:schemeClr val="accent6">
                  <a:tint val="9000"/>
                </a:schemeClr>
              </a:gs>
              <a:gs pos="100000">
                <a:schemeClr val="accent4">
                  <a:lumMod val="20000"/>
                  <a:lumOff val="80000"/>
                </a:schemeClr>
              </a:gs>
            </a:gsLst>
          </a:gra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oAutofit/>
          </a:bodyPr>
          <a:lstStyle/>
          <a:p>
            <a:pPr marL="0" indent="457200">
              <a:lnSpc>
                <a:spcPct val="100000"/>
              </a:lnSpc>
              <a:spcBef>
                <a:spcPts val="600"/>
              </a:spcBef>
              <a:buNone/>
            </a:pPr>
            <a:r>
              <a:rPr lang="ru-RU" sz="1250" dirty="0">
                <a:solidFill>
                  <a:schemeClr val="accent5">
                    <a:lumMod val="50000"/>
                  </a:schemeClr>
                </a:solidFill>
              </a:rPr>
              <a:t>Данный орган создан для координации взаимодействия органов местного самоуправления и предприятий города в целях обеспечения комплексного социально-экономического и научно-технического развития города. </a:t>
            </a:r>
          </a:p>
          <a:p>
            <a:pPr marL="0" indent="457200">
              <a:lnSpc>
                <a:spcPct val="100000"/>
              </a:lnSpc>
              <a:spcBef>
                <a:spcPts val="600"/>
              </a:spcBef>
              <a:buNone/>
            </a:pPr>
            <a:r>
              <a:rPr lang="ru-RU" sz="1250" dirty="0">
                <a:solidFill>
                  <a:schemeClr val="accent5">
                    <a:lumMod val="50000"/>
                  </a:schemeClr>
                </a:solidFill>
              </a:rPr>
              <a:t>По состоянию на 01.01.2024 года на территории городского округа Долгопрудный зарегистрировано 2553 субъектов малого и среднего предпринимательства (далее МСП), в том числе 14 средних предприятий. Количество предприятий малого и среднего предпринимательства в 2023 году увеличилось на 3,9% в сравнении с 2022 годом. По оценке в 2024 году  планируется  увеличение количества малых предприятий на 2%.  </a:t>
            </a:r>
          </a:p>
          <a:p>
            <a:pPr marL="0" indent="457200">
              <a:lnSpc>
                <a:spcPct val="100000"/>
              </a:lnSpc>
              <a:spcBef>
                <a:spcPts val="600"/>
              </a:spcBef>
              <a:buNone/>
            </a:pPr>
            <a:r>
              <a:rPr lang="ru-RU" sz="1250" b="1" dirty="0">
                <a:solidFill>
                  <a:schemeClr val="accent5">
                    <a:lumMod val="50000"/>
                  </a:schemeClr>
                </a:solidFill>
              </a:rPr>
              <a:t>По итогам 2023 года объем инвестиций в основной капитал за счет всех источников финансирования составил </a:t>
            </a:r>
            <a:r>
              <a:rPr lang="en-US" sz="1250" b="1" dirty="0">
                <a:solidFill>
                  <a:schemeClr val="accent5">
                    <a:lumMod val="50000"/>
                  </a:schemeClr>
                </a:solidFill>
              </a:rPr>
              <a:t>2</a:t>
            </a:r>
            <a:r>
              <a:rPr lang="ru-RU" sz="1250" b="1" dirty="0">
                <a:solidFill>
                  <a:schemeClr val="accent5">
                    <a:lumMod val="50000"/>
                  </a:schemeClr>
                </a:solidFill>
              </a:rPr>
              <a:t>1,0 млрд. рублей.</a:t>
            </a:r>
            <a:r>
              <a:rPr lang="ru-RU" sz="1250" dirty="0">
                <a:solidFill>
                  <a:schemeClr val="accent5">
                    <a:lumMod val="50000"/>
                  </a:schemeClr>
                </a:solidFill>
              </a:rPr>
              <a:t> </a:t>
            </a:r>
            <a:r>
              <a:rPr lang="ru-RU" sz="1250" dirty="0">
                <a:effectLst/>
                <a:ea typeface="Calibri" panose="020F0502020204030204" pitchFamily="34" charset="0"/>
              </a:rPr>
              <a:t>Основной объем средств инвесторов в текущем году направлен на жилищное строительство и строительство социальных объектов, модернизацию и реконструкцию действующих производств, строительство новых объектов в сфере промышленности и развития общественно-делового пространства.</a:t>
            </a:r>
            <a:r>
              <a:rPr lang="ru-RU" sz="1800" dirty="0">
                <a:effectLst/>
                <a:latin typeface="Arial" panose="020B0604020202020204" pitchFamily="34" charset="0"/>
                <a:ea typeface="Calibri" panose="020F0502020204030204" pitchFamily="34" charset="0"/>
              </a:rPr>
              <a:t> </a:t>
            </a:r>
            <a:r>
              <a:rPr lang="ru-RU" sz="1250" dirty="0">
                <a:solidFill>
                  <a:schemeClr val="accent5">
                    <a:lumMod val="50000"/>
                  </a:schemeClr>
                </a:solidFill>
              </a:rPr>
              <a:t>По итогам 1 полугодия 2024 года объем инвестиций по крупным и средним предприятиям и организациям оценивается на уровне 6,6 млрд рублей. </a:t>
            </a:r>
          </a:p>
          <a:p>
            <a:pPr marL="0" indent="457200">
              <a:lnSpc>
                <a:spcPct val="100000"/>
              </a:lnSpc>
              <a:spcBef>
                <a:spcPts val="600"/>
              </a:spcBef>
              <a:buNone/>
            </a:pPr>
            <a:r>
              <a:rPr lang="ru-RU" sz="1250" dirty="0">
                <a:solidFill>
                  <a:schemeClr val="accent5">
                    <a:lumMod val="50000"/>
                  </a:schemeClr>
                </a:solidFill>
              </a:rPr>
              <a:t>Основной объем средств инвесторов в 2024 году направляется на жилищное строительство; строительство зданий (кроме жилых) и сооружений, расходы на улучшение земель, приобретение транспортных средств, компьютерного и телекоммуникационного оборудования, прочих машин и оборудования, инвестиции в объекты интеллектуальной собственности.</a:t>
            </a:r>
          </a:p>
          <a:p>
            <a:pPr marL="0" indent="457200">
              <a:lnSpc>
                <a:spcPct val="100000"/>
              </a:lnSpc>
              <a:spcBef>
                <a:spcPts val="600"/>
              </a:spcBef>
              <a:buNone/>
            </a:pPr>
            <a:r>
              <a:rPr lang="ru-RU" sz="1250" dirty="0">
                <a:solidFill>
                  <a:schemeClr val="accent5">
                    <a:lumMod val="50000"/>
                  </a:schemeClr>
                </a:solidFill>
              </a:rPr>
              <a:t>На плановый период до 2027 года прогнозируется умеренный рост объема инвестиций по полному кругу организаций в связи с ограниченными земельными ресурсами территории городского округа Долгопрудный для размещения крупных промышленных производств и деловых центров, что влияет на общий объем инвестиций, привлеченных в основной капитал</a:t>
            </a:r>
            <a:r>
              <a:rPr lang="ru-RU" sz="1250" b="1" dirty="0">
                <a:solidFill>
                  <a:schemeClr val="accent5">
                    <a:lumMod val="50000"/>
                  </a:schemeClr>
                </a:solidFill>
              </a:rPr>
              <a:t>. К перспективным инвестиционным проектам в рамках программы поддержки </a:t>
            </a:r>
            <a:r>
              <a:rPr lang="ru-RU" sz="1250" b="1" dirty="0" err="1">
                <a:solidFill>
                  <a:schemeClr val="accent5">
                    <a:lumMod val="50000"/>
                  </a:schemeClr>
                </a:solidFill>
              </a:rPr>
              <a:t>импортозамещения</a:t>
            </a:r>
            <a:r>
              <a:rPr lang="ru-RU" sz="1250" b="1" dirty="0">
                <a:solidFill>
                  <a:schemeClr val="accent5">
                    <a:lumMod val="50000"/>
                  </a:schemeClr>
                </a:solidFill>
              </a:rPr>
              <a:t> в Московской области можно отнести:</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организацию высокотехнологичного производства фармацевтических субстанций для производства высокоактивных препаратов ООО «</a:t>
            </a:r>
            <a:r>
              <a:rPr lang="ru-RU" sz="1250" dirty="0" err="1">
                <a:solidFill>
                  <a:schemeClr val="accent5">
                    <a:lumMod val="50000"/>
                  </a:schemeClr>
                </a:solidFill>
              </a:rPr>
              <a:t>ГлобалХимФарм</a:t>
            </a:r>
            <a:r>
              <a:rPr lang="ru-RU" sz="1250" dirty="0">
                <a:solidFill>
                  <a:schemeClr val="accent5">
                    <a:lumMod val="50000"/>
                  </a:schemeClr>
                </a:solidFill>
              </a:rPr>
              <a:t>». Объем инвестиций – 751 млн. рублей. Срок реализации – 2022-2025 годы. Созданные рабочие места -120; </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расширение действующего производства компании по переработке листового стекла и изготовлении высокотехнологичных изделий ООО «</a:t>
            </a:r>
            <a:r>
              <a:rPr lang="ru-RU" sz="1250" dirty="0" err="1">
                <a:solidFill>
                  <a:schemeClr val="accent5">
                    <a:lumMod val="50000"/>
                  </a:schemeClr>
                </a:solidFill>
              </a:rPr>
              <a:t>Мосавтостекло</a:t>
            </a:r>
            <a:r>
              <a:rPr lang="ru-RU" sz="1250" dirty="0">
                <a:solidFill>
                  <a:schemeClr val="accent5">
                    <a:lumMod val="50000"/>
                  </a:schemeClr>
                </a:solidFill>
              </a:rPr>
              <a:t>». В рамках проекта запланировано строительство производственно-складского комплекса. Объем инвестиций - 500,0 млн. рублей. Срок реализации 2022- 2026 годы. Рабочие места – 40;</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строительство производственно-складского комплекса по выпуску средств гигиены полости рта, дезинфицирующих средств и сопутствующих товаров. Инициатор проекта: ООО «</a:t>
            </a:r>
            <a:r>
              <a:rPr lang="ru-RU" sz="1250" dirty="0" err="1">
                <a:solidFill>
                  <a:schemeClr val="accent5">
                    <a:lumMod val="50000"/>
                  </a:schemeClr>
                </a:solidFill>
              </a:rPr>
              <a:t>ДенталГрупп</a:t>
            </a:r>
            <a:r>
              <a:rPr lang="ru-RU" sz="1250" dirty="0">
                <a:solidFill>
                  <a:schemeClr val="accent5">
                    <a:lumMod val="50000"/>
                  </a:schemeClr>
                </a:solidFill>
              </a:rPr>
              <a:t>». Общий инвестиций – 211,5 млн. рублей. Количество создаваемых рабочих мест 128; </a:t>
            </a:r>
          </a:p>
          <a:p>
            <a:pPr>
              <a:lnSpc>
                <a:spcPct val="100000"/>
              </a:lnSpc>
              <a:spcBef>
                <a:spcPts val="600"/>
              </a:spcBef>
              <a:buFont typeface="Wingdings" panose="05000000000000000000" pitchFamily="2" charset="2"/>
              <a:buChar char="v"/>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p:txBody>
      </p:sp>
      <p:sp>
        <p:nvSpPr>
          <p:cNvPr id="14" name="Номер слайда 13">
            <a:extLst>
              <a:ext uri="{FF2B5EF4-FFF2-40B4-BE49-F238E27FC236}">
                <a16:creationId xmlns:a16="http://schemas.microsoft.com/office/drawing/2014/main" id="{C01AFC23-D631-4528-B753-64AF47C1C452}"/>
              </a:ext>
            </a:extLst>
          </p:cNvPr>
          <p:cNvSpPr>
            <a:spLocks noGrp="1"/>
          </p:cNvSpPr>
          <p:nvPr>
            <p:ph type="sldNum" sz="quarter" idx="12"/>
          </p:nvPr>
        </p:nvSpPr>
        <p:spPr>
          <a:xfrm>
            <a:off x="9448800" y="6492875"/>
            <a:ext cx="2743200" cy="365125"/>
          </a:xfrm>
        </p:spPr>
        <p:txBody>
          <a:bodyPr/>
          <a:lstStyle/>
          <a:p>
            <a:fld id="{E4EB6E89-BA87-4003-BD23-6BDF40F3EBED}" type="slidenum">
              <a:rPr lang="ru-RU" smtClean="0"/>
              <a:pPr/>
              <a:t>9</a:t>
            </a:fld>
            <a:endParaRPr lang="ru-RU" dirty="0"/>
          </a:p>
        </p:txBody>
      </p:sp>
      <p:pic>
        <p:nvPicPr>
          <p:cNvPr id="5" name="Объект 6">
            <a:extLst>
              <a:ext uri="{FF2B5EF4-FFF2-40B4-BE49-F238E27FC236}">
                <a16:creationId xmlns:a16="http://schemas.microsoft.com/office/drawing/2014/main" id="{1722C189-B12A-41CD-ADD8-5240111645C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3781808050"/>
      </p:ext>
    </p:extLst>
  </p:cSld>
  <p:clrMapOvr>
    <a:masterClrMapping/>
  </p:clrMapOvr>
  <p:transition spd="med">
    <p:wipe dir="d"/>
  </p:transition>
</p:sld>
</file>

<file path=ppt/theme/theme1.xml><?xml version="1.0" encoding="utf-8"?>
<a:theme xmlns:a="http://schemas.openxmlformats.org/drawingml/2006/main" name="6_HDOfficeLightV0">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HDOfficeLightV0">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Савон</Template>
  <TotalTime>8429</TotalTime>
  <Words>21865</Words>
  <Application>Microsoft Office PowerPoint</Application>
  <PresentationFormat>Широкоэкранный</PresentationFormat>
  <Paragraphs>5246</Paragraphs>
  <Slides>75</Slides>
  <Notes>25</Notes>
  <HiddenSlides>0</HiddenSlides>
  <MMClips>0</MMClips>
  <ScaleCrop>false</ScaleCrop>
  <HeadingPairs>
    <vt:vector size="6" baseType="variant">
      <vt:variant>
        <vt:lpstr>Использованные шрифты</vt:lpstr>
      </vt:variant>
      <vt:variant>
        <vt:i4>11</vt:i4>
      </vt:variant>
      <vt:variant>
        <vt:lpstr>Тема</vt:lpstr>
      </vt:variant>
      <vt:variant>
        <vt:i4>2</vt:i4>
      </vt:variant>
      <vt:variant>
        <vt:lpstr>Заголовки слайдов</vt:lpstr>
      </vt:variant>
      <vt:variant>
        <vt:i4>75</vt:i4>
      </vt:variant>
    </vt:vector>
  </HeadingPairs>
  <TitlesOfParts>
    <vt:vector size="88" baseType="lpstr">
      <vt:lpstr>SimSun</vt:lpstr>
      <vt:lpstr>Aharoni</vt:lpstr>
      <vt:lpstr>Arial</vt:lpstr>
      <vt:lpstr>Arial Unicode MS</vt:lpstr>
      <vt:lpstr>Calibri</vt:lpstr>
      <vt:lpstr>Calibri Light</vt:lpstr>
      <vt:lpstr>Century Gothic</vt:lpstr>
      <vt:lpstr>Mangal</vt:lpstr>
      <vt:lpstr>Times New Roman</vt:lpstr>
      <vt:lpstr>Wingdings</vt:lpstr>
      <vt:lpstr>Wingdings 2</vt:lpstr>
      <vt:lpstr>6_HDOfficeLightV0</vt:lpstr>
      <vt:lpstr>HDOfficeLightV0</vt:lpstr>
      <vt:lpstr>БЮДЖЕТ ДЛЯ ГРАЖДАН</vt:lpstr>
      <vt:lpstr>СОДЕРЖАНИЕ</vt:lpstr>
      <vt:lpstr>Основные понятия, используемые в бюджетном процессе</vt:lpstr>
      <vt:lpstr>                 Описание административно-территориального образования города       Долгопрудный </vt:lpstr>
      <vt:lpstr>Основные показатели социально-экономического развития </vt:lpstr>
      <vt:lpstr>Основные показатели социально-экономического развития </vt:lpstr>
      <vt:lpstr>Основные показатели социально-экономического развития </vt:lpstr>
      <vt:lpstr>Социально-экономическое развитие городского округа Долгопрудный</vt:lpstr>
      <vt:lpstr>Социально-экономическое развитие городского округа Долгопрудный</vt:lpstr>
      <vt:lpstr>Социально-экономическое развитие городского округа Долгопрудный</vt:lpstr>
      <vt:lpstr>Социально-экономическое развитие городского округа Долгопрудный</vt:lpstr>
      <vt:lpstr>Основные задачи и приоритеты  бюджетной политики  на 2025 год и на плановый период 2026 и 2027 годов:</vt:lpstr>
      <vt:lpstr>Основные направления бюджетной и налоговой политики на 2025 год  и на плановый период 2026 и 2027 годов </vt:lpstr>
      <vt:lpstr>Презентация PowerPoint</vt:lpstr>
      <vt:lpstr>Динамика доходной части бюджета городского округа 2022-2027 гг. </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Доходная часть бюджета городского округа Долгопрудный</vt:lpstr>
      <vt:lpstr>Структура налоговых и неналоговых доходов бюджета городского округа Долгопрудный в 2025 году</vt:lpstr>
      <vt:lpstr>Презентация PowerPoint</vt:lpstr>
      <vt:lpstr>Информация о ставках налогов</vt:lpstr>
      <vt:lpstr>Реестр налоговых льгот по земельному налогу, установленных решением Совета депутатов г.Долгопрудного от 22.06.2012  № 95-нр «О земельном налоге на территории городского округа Долгопрудный»</vt:lpstr>
      <vt:lpstr>Реестр налоговых льгот по земельному налогу, установленных решением Совета депутатов г.Долгопрудного от 22.06.2012  № 95-нр «О земельном налоге на территории городского округа Долгопрудный»</vt:lpstr>
      <vt:lpstr>Реестр налоговых льгот по земельному налогу, установленных решением Совета депутатов г.Долгопрудного от 22.06.2012  № 95-нр «О земельном налоге на территории городского округа Долгопрудный»</vt:lpstr>
      <vt:lpstr>Реестр налоговых льгот по земельному налогу, установленных решением Совета депутатов г.Долгопрудного от 22.06.2012  № 95-нр «О земельном налоге на территории городского округа Долгопрудный»</vt:lpstr>
      <vt:lpstr>Реестр налоговых льгот по земельному налогу, установленных решением Совета депутатов г.Долгопрудного от 22.06.2012  № 95-нр «О земельном налоге на территории городского округа Долгопрудный»</vt:lpstr>
      <vt:lpstr> Реестр налоговых льгот по налогу на имущество физических лиц, установленных решением Совета депутатов г.Долгопрудного от 19.11.2014  № 24-нр «О налоге на имущество физических лиц на территории городского округа Долгопрудный Московской области»</vt:lpstr>
      <vt:lpstr>Расходы бюджета городского округа Долгопрудный на 2023-2027 гг.  по разделам бюджетной классификации </vt:lpstr>
      <vt:lpstr>Расходы бюджета городского округа Долгопрудный на 2023- 2027 гг., сформированные по муниципальным программам и непрограммным направлениям деятельности: </vt:lpstr>
      <vt:lpstr>Расходы бюджета городского округа Долгопрудный на 2023- 2027 гг., сформированные по муниципальным программам и непрограммным направлениям деятельности: </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Информация о расходах бюджета с учетом интересов целевых групп пользователей </vt:lpstr>
      <vt:lpstr>Информация о расходах бюджета с учетом интересов целевых групп пользователей </vt:lpstr>
      <vt:lpstr> Информация о расходах бюджета с учетом интересов целевых групп пользователей </vt:lpstr>
      <vt:lpstr> Информация о расходах бюджета с учетом интересов целевых групп пользователей </vt:lpstr>
      <vt:lpstr>Информация об общественно значимых проектах, реализуемых на территории городского округа Долгопрудный</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БЮДЖЕТ ДЛЯ ГРАЖДАН</dc:title>
  <dc:creator>KEW3</dc:creator>
  <cp:lastModifiedBy>DOHOD</cp:lastModifiedBy>
  <cp:revision>503</cp:revision>
  <cp:lastPrinted>2024-11-15T09:20:33Z</cp:lastPrinted>
  <dcterms:created xsi:type="dcterms:W3CDTF">2020-01-09T08:17:52Z</dcterms:created>
  <dcterms:modified xsi:type="dcterms:W3CDTF">2025-01-15T06:47:40Z</dcterms:modified>
</cp:coreProperties>
</file>