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6.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77"/>
  </p:notesMasterIdLst>
  <p:sldIdLst>
    <p:sldId id="256" r:id="rId3"/>
    <p:sldId id="384" r:id="rId4"/>
    <p:sldId id="258" r:id="rId5"/>
    <p:sldId id="387" r:id="rId6"/>
    <p:sldId id="399" r:id="rId7"/>
    <p:sldId id="382" r:id="rId8"/>
    <p:sldId id="383" r:id="rId9"/>
    <p:sldId id="477" r:id="rId10"/>
    <p:sldId id="478" r:id="rId11"/>
    <p:sldId id="479" r:id="rId12"/>
    <p:sldId id="480" r:id="rId13"/>
    <p:sldId id="388" r:id="rId14"/>
    <p:sldId id="257" r:id="rId15"/>
    <p:sldId id="260" r:id="rId16"/>
    <p:sldId id="266" r:id="rId17"/>
    <p:sldId id="481" r:id="rId18"/>
    <p:sldId id="482" r:id="rId19"/>
    <p:sldId id="483" r:id="rId20"/>
    <p:sldId id="484" r:id="rId21"/>
    <p:sldId id="485" r:id="rId22"/>
    <p:sldId id="486" r:id="rId23"/>
    <p:sldId id="487" r:id="rId24"/>
    <p:sldId id="488" r:id="rId25"/>
    <p:sldId id="489" r:id="rId26"/>
    <p:sldId id="490" r:id="rId27"/>
    <p:sldId id="491" r:id="rId28"/>
    <p:sldId id="492" r:id="rId29"/>
    <p:sldId id="493" r:id="rId30"/>
    <p:sldId id="494" r:id="rId31"/>
    <p:sldId id="264" r:id="rId32"/>
    <p:sldId id="265" r:id="rId33"/>
    <p:sldId id="510" r:id="rId34"/>
    <p:sldId id="495" r:id="rId35"/>
    <p:sldId id="504" r:id="rId36"/>
    <p:sldId id="505" r:id="rId37"/>
    <p:sldId id="506" r:id="rId38"/>
    <p:sldId id="507" r:id="rId39"/>
    <p:sldId id="499" r:id="rId40"/>
    <p:sldId id="268" r:id="rId41"/>
    <p:sldId id="329" r:id="rId42"/>
    <p:sldId id="418" r:id="rId43"/>
    <p:sldId id="450" r:id="rId44"/>
    <p:sldId id="451" r:id="rId45"/>
    <p:sldId id="452" r:id="rId46"/>
    <p:sldId id="453" r:id="rId47"/>
    <p:sldId id="454" r:id="rId48"/>
    <p:sldId id="455" r:id="rId49"/>
    <p:sldId id="456" r:id="rId50"/>
    <p:sldId id="457" r:id="rId51"/>
    <p:sldId id="458" r:id="rId52"/>
    <p:sldId id="459" r:id="rId53"/>
    <p:sldId id="460" r:id="rId54"/>
    <p:sldId id="461" r:id="rId55"/>
    <p:sldId id="462" r:id="rId56"/>
    <p:sldId id="463" r:id="rId57"/>
    <p:sldId id="464" r:id="rId58"/>
    <p:sldId id="465" r:id="rId59"/>
    <p:sldId id="466" r:id="rId60"/>
    <p:sldId id="467" r:id="rId61"/>
    <p:sldId id="468" r:id="rId62"/>
    <p:sldId id="469" r:id="rId63"/>
    <p:sldId id="470" r:id="rId64"/>
    <p:sldId id="471" r:id="rId65"/>
    <p:sldId id="472" r:id="rId66"/>
    <p:sldId id="473" r:id="rId67"/>
    <p:sldId id="474" r:id="rId68"/>
    <p:sldId id="475" r:id="rId69"/>
    <p:sldId id="476" r:id="rId70"/>
    <p:sldId id="307" r:id="rId71"/>
    <p:sldId id="402" r:id="rId72"/>
    <p:sldId id="403" r:id="rId73"/>
    <p:sldId id="508" r:id="rId74"/>
    <p:sldId id="509" r:id="rId75"/>
    <p:sldId id="310" r:id="rId76"/>
  </p:sldIdLst>
  <p:sldSz cx="12192000" cy="6858000"/>
  <p:notesSz cx="6797675"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m" initials="u" lastIdx="3" clrIdx="0">
    <p:extLst>
      <p:ext uri="{19B8F6BF-5375-455C-9EA6-DF929625EA0E}">
        <p15:presenceInfo xmlns:p15="http://schemas.microsoft.com/office/powerpoint/2012/main" userId="ma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AEFC3"/>
    <a:srgbClr val="C7EFF9"/>
    <a:srgbClr val="FFCCFF"/>
    <a:srgbClr val="FFE9A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08" autoAdjust="0"/>
    <p:restoredTop sz="91646" autoAdjust="0"/>
  </p:normalViewPr>
  <p:slideViewPr>
    <p:cSldViewPr snapToGrid="0" showGuides="1">
      <p:cViewPr varScale="1">
        <p:scale>
          <a:sx n="106" d="100"/>
          <a:sy n="106" d="100"/>
        </p:scale>
        <p:origin x="282" y="96"/>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commentAuthors" Target="commentAuthors.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____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Microsoft_Excel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Microsoft_Excel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Лист1!$B$1</c:f>
              <c:strCache>
                <c:ptCount val="1"/>
                <c:pt idx="0">
                  <c:v>налоговые и неналоговые доходы</c:v>
                </c:pt>
              </c:strCache>
            </c:strRef>
          </c:tx>
          <c:spPr>
            <a:solidFill>
              <a:schemeClr val="accent1">
                <a:alpha val="70000"/>
              </a:schemeClr>
            </a:solidFill>
            <a:ln>
              <a:noFill/>
            </a:ln>
            <a:effectLst/>
          </c:spPr>
          <c:invertIfNegative val="0"/>
          <c:dLbls>
            <c:dLbl>
              <c:idx val="3"/>
              <c:layout/>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lang="ru-RU" sz="12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7D51-4513-9844-BDB4C20A7970}"/>
                </c:ext>
              </c:extLst>
            </c:dLbl>
            <c:numFmt formatCode="#,##0.0" sourceLinked="0"/>
            <c:spPr>
              <a:noFill/>
              <a:ln>
                <a:noFill/>
              </a:ln>
              <a:effectLst/>
            </c:spPr>
            <c:txPr>
              <a:bodyPr rot="0" spcFirstLastPara="1" vertOverflow="ellipsis" vert="horz" wrap="square" lIns="38100" tIns="19050" rIns="38100" bIns="19050" anchor="ctr" anchorCtr="0">
                <a:spAutoFit/>
              </a:bodyPr>
              <a:lstStyle/>
              <a:p>
                <a:pPr algn="ctr" rtl="0">
                  <a:defRPr lang="ru-RU" sz="12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showLegendKey val="0"/>
            <c:showVal val="1"/>
            <c:showCatName val="0"/>
            <c:showSerName val="0"/>
            <c:showPercent val="0"/>
            <c:showBubbleSize val="0"/>
            <c:separator> </c:separator>
            <c:showLeaderLines val="0"/>
            <c:extLst>
              <c:ext xmlns:c15="http://schemas.microsoft.com/office/drawing/2012/chart" uri="{CE6537A1-D6FC-4f65-9D91-7224C49458BB}">
                <c15:layout/>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2022 г.</c:v>
                </c:pt>
                <c:pt idx="1">
                  <c:v>исполнено в 2023 г.</c:v>
                </c:pt>
                <c:pt idx="2">
                  <c:v>уточненный план 2024 г.</c:v>
                </c:pt>
                <c:pt idx="3">
                  <c:v>ожидаемое исполнение 2024 г.</c:v>
                </c:pt>
                <c:pt idx="4">
                  <c:v>план 2025 г.</c:v>
                </c:pt>
                <c:pt idx="5">
                  <c:v>план 2026 г.</c:v>
                </c:pt>
                <c:pt idx="6">
                  <c:v>план 2027 г.</c:v>
                </c:pt>
              </c:strCache>
            </c:strRef>
          </c:cat>
          <c:val>
            <c:numRef>
              <c:f>Лист1!$B$2:$B$8</c:f>
              <c:numCache>
                <c:formatCode>#,##0.0</c:formatCode>
                <c:ptCount val="7"/>
                <c:pt idx="0">
                  <c:v>2614550.4</c:v>
                </c:pt>
                <c:pt idx="1">
                  <c:v>2924246.7</c:v>
                </c:pt>
                <c:pt idx="2">
                  <c:v>3001783.5</c:v>
                </c:pt>
                <c:pt idx="3">
                  <c:v>3001783.5</c:v>
                </c:pt>
                <c:pt idx="4">
                  <c:v>3445096.1</c:v>
                </c:pt>
                <c:pt idx="5">
                  <c:v>3869824.8</c:v>
                </c:pt>
                <c:pt idx="6">
                  <c:v>4414475.0999999996</c:v>
                </c:pt>
              </c:numCache>
            </c:numRef>
          </c:val>
          <c:extLst>
            <c:ext xmlns:c16="http://schemas.microsoft.com/office/drawing/2014/chart" uri="{C3380CC4-5D6E-409C-BE32-E72D297353CC}">
              <c16:uniqueId val="{00000007-7D51-4513-9844-BDB4C20A7970}"/>
            </c:ext>
          </c:extLst>
        </c:ser>
        <c:ser>
          <c:idx val="1"/>
          <c:order val="1"/>
          <c:tx>
            <c:strRef>
              <c:f>Лист1!$C$1</c:f>
              <c:strCache>
                <c:ptCount val="1"/>
                <c:pt idx="0">
                  <c:v>безвозмездные поступления</c:v>
                </c:pt>
              </c:strCache>
            </c:strRef>
          </c:tx>
          <c:spPr>
            <a:solidFill>
              <a:schemeClr val="accent2">
                <a:alpha val="70000"/>
              </a:schemeClr>
            </a:solidFill>
            <a:ln>
              <a:noFill/>
            </a:ln>
            <a:effectLst/>
          </c:spPr>
          <c:invertIfNegative val="0"/>
          <c:dLbls>
            <c:dLbl>
              <c:idx val="0"/>
              <c:layout/>
              <c:dLblPos val="ct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8-7D51-4513-9844-BDB4C20A7970}"/>
                </c:ext>
              </c:extLst>
            </c:dLbl>
            <c:dLbl>
              <c:idx val="1"/>
              <c:layout/>
              <c:dLblPos val="ct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9-7D51-4513-9844-BDB4C20A7970}"/>
                </c:ext>
              </c:extLst>
            </c:dLbl>
            <c:dLbl>
              <c:idx val="2"/>
              <c:layout/>
              <c:dLblPos val="ct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A-7D51-4513-9844-BDB4C20A7970}"/>
                </c:ext>
              </c:extLst>
            </c:dLbl>
            <c:dLbl>
              <c:idx val="3"/>
              <c:layout/>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B-7D51-4513-9844-BDB4C20A7970}"/>
                </c:ext>
              </c:extLst>
            </c:dLbl>
            <c:dLbl>
              <c:idx val="4"/>
              <c:layout/>
              <c:tx>
                <c:rich>
                  <a:bodyPr/>
                  <a:lstStyle/>
                  <a:p>
                    <a:fld id="{D096884E-038E-4CB9-A66E-36D5B021E868}" type="CELLRANGE">
                      <a:rPr lang="en-US" sz="1100" b="0" baseline="0">
                        <a:effectLst>
                          <a:outerShdw blurRad="38100" dist="38100" dir="2700000" algn="tl">
                            <a:srgbClr val="000000">
                              <a:alpha val="43137"/>
                            </a:srgbClr>
                          </a:outerShdw>
                        </a:effectLst>
                      </a:rPr>
                      <a:pPr/>
                      <a:t>[ДИАПАЗОН ЯЧЕЕК]</a:t>
                    </a:fld>
                    <a:r>
                      <a:rPr lang="en-US" sz="1100" b="0" baseline="0">
                        <a:effectLst>
                          <a:outerShdw blurRad="38100" dist="38100" dir="2700000" algn="tl">
                            <a:srgbClr val="000000">
                              <a:alpha val="43137"/>
                            </a:srgbClr>
                          </a:outerShdw>
                        </a:effectLst>
                      </a:rPr>
                      <a:t> </a:t>
                    </a:r>
                    <a:fld id="{0A59D1E6-8360-4D9B-8BC8-03DBC8696915}" type="VALUE">
                      <a:rPr lang="en-US" sz="1100" b="0" baseline="0">
                        <a:effectLst>
                          <a:outerShdw blurRad="38100" dist="38100" dir="2700000" algn="tl">
                            <a:srgbClr val="000000">
                              <a:alpha val="43137"/>
                            </a:srgbClr>
                          </a:outerShdw>
                        </a:effectLst>
                      </a:rPr>
                      <a:pPr/>
                      <a:t>[ЗНАЧЕНИЕ]</a:t>
                    </a:fld>
                    <a:endParaRPr lang="en-US" sz="1100" b="0" baseline="0">
                      <a:effectLst>
                        <a:outerShdw blurRad="38100" dist="38100" dir="2700000" algn="tl">
                          <a:srgbClr val="000000">
                            <a:alpha val="43137"/>
                          </a:srgbClr>
                        </a:outerShdw>
                      </a:effectLst>
                    </a:endParaRPr>
                  </a:p>
                </c:rich>
              </c:tx>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showDataLabelsRange val="1"/>
                </c:ext>
                <c:ext xmlns:c16="http://schemas.microsoft.com/office/drawing/2014/chart" uri="{C3380CC4-5D6E-409C-BE32-E72D297353CC}">
                  <c16:uniqueId val="{0000000C-7D51-4513-9844-BDB4C20A7970}"/>
                </c:ext>
              </c:extLst>
            </c:dLbl>
            <c:dLbl>
              <c:idx val="5"/>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fld id="{9891B514-4706-441E-9692-DAF30DB2E02F}" type="CELLRANGE">
                      <a:rPr lang="en-US"/>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pPr>
                      <a:t>[ДИАПАЗОН ЯЧЕЕК]</a:t>
                    </a:fld>
                    <a:r>
                      <a:rPr lang="en-US" baseline="0"/>
                      <a:t> </a:t>
                    </a:r>
                    <a:fld id="{38FE5885-979A-4C8F-8F66-32B4E3255EE7}" type="VALUE">
                      <a:rPr lang="en-US" baseline="0"/>
                      <a:pPr marL="0" marR="0" lvl="0" indent="0" algn="ctr" defTabSz="914400" rtl="0" eaLnBrk="1" fontAlgn="auto" latinLnBrk="0" hangingPunct="1">
                        <a:lnSpc>
                          <a:spcPct val="100000"/>
                        </a:lnSpc>
                        <a:spcBef>
                          <a:spcPts val="0"/>
                        </a:spcBef>
                        <a:spcAft>
                          <a:spcPts val="0"/>
                        </a:spcAft>
                        <a:buClrTx/>
                        <a:buSzTx/>
                        <a:buFontTx/>
                        <a:buNone/>
                        <a:tabLst/>
                        <a:defRPr sz="110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pPr>
                      <a:t>[ЗНАЧЕНИЕ]</a:t>
                    </a:fld>
                    <a:endParaRPr lang="en-US" baseline="0"/>
                  </a:p>
                </c:rich>
              </c:tx>
              <c:numFmt formatCode="#,##0.0" sourceLinked="0"/>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extLst>
                <c:ext xmlns:c15="http://schemas.microsoft.com/office/drawing/2012/chart" uri="{CE6537A1-D6FC-4f65-9D91-7224C49458BB}">
                  <c15:layout/>
                  <c15:dlblFieldTable/>
                  <c15:xForSave val="1"/>
                  <c15:showDataLabelsRange val="1"/>
                </c:ext>
                <c:ext xmlns:c16="http://schemas.microsoft.com/office/drawing/2014/chart" uri="{C3380CC4-5D6E-409C-BE32-E72D297353CC}">
                  <c16:uniqueId val="{0000000D-7D51-4513-9844-BDB4C20A7970}"/>
                </c:ext>
              </c:extLst>
            </c:dLbl>
            <c:dLbl>
              <c:idx val="6"/>
              <c:layout/>
              <c:dLblPos val="ctr"/>
              <c:showLegendKey val="0"/>
              <c:showVal val="1"/>
              <c:showCatName val="0"/>
              <c:showSerName val="0"/>
              <c:showPercent val="0"/>
              <c:showBubbleSize val="0"/>
              <c:separator> </c:separator>
              <c:extLst>
                <c:ext xmlns:c15="http://schemas.microsoft.com/office/drawing/2012/chart" uri="{CE6537A1-D6FC-4f65-9D91-7224C49458BB}">
                  <c15:layout/>
                </c:ext>
                <c:ext xmlns:c16="http://schemas.microsoft.com/office/drawing/2014/chart" uri="{C3380CC4-5D6E-409C-BE32-E72D297353CC}">
                  <c16:uniqueId val="{0000000E-7D51-4513-9844-BDB4C20A7970}"/>
                </c:ext>
              </c:extLst>
            </c:dLbl>
            <c:numFmt formatCode="#,##0.0" sourceLinked="0"/>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pPr>
                <a:endParaRPr lang="ru-RU"/>
              </a:p>
            </c:txPr>
            <c:dLblPos val="ctr"/>
            <c:showLegendKey val="0"/>
            <c:showVal val="1"/>
            <c:showCatName val="0"/>
            <c:showSerName val="0"/>
            <c:showPercent val="0"/>
            <c:showBubbleSize val="0"/>
            <c:separator> </c:separator>
            <c:showLeaderLines val="0"/>
            <c:extLst>
              <c:ext xmlns:c15="http://schemas.microsoft.com/office/drawing/2012/chart" uri="{CE6537A1-D6FC-4f65-9D91-7224C49458BB}">
                <c15:layout/>
                <c15:showDataLabelsRange val="1"/>
                <c15:showLeaderLines val="1"/>
                <c15:leaderLines>
                  <c:spPr>
                    <a:ln w="9525">
                      <a:solidFill>
                        <a:schemeClr val="tx1">
                          <a:lumMod val="35000"/>
                          <a:lumOff val="65000"/>
                        </a:schemeClr>
                      </a:solidFill>
                    </a:ln>
                    <a:effectLst/>
                  </c:spPr>
                </c15:leaderLines>
              </c:ext>
            </c:extLst>
          </c:dLbls>
          <c:cat>
            <c:strRef>
              <c:f>Лист1!$A$2:$A$8</c:f>
              <c:strCache>
                <c:ptCount val="7"/>
                <c:pt idx="0">
                  <c:v>исполнено в 2022 г.</c:v>
                </c:pt>
                <c:pt idx="1">
                  <c:v>исполнено в 2023 г.</c:v>
                </c:pt>
                <c:pt idx="2">
                  <c:v>уточненный план 2024 г.</c:v>
                </c:pt>
                <c:pt idx="3">
                  <c:v>ожидаемое исполнение 2024 г.</c:v>
                </c:pt>
                <c:pt idx="4">
                  <c:v>план 2025 г.</c:v>
                </c:pt>
                <c:pt idx="5">
                  <c:v>план 2026 г.</c:v>
                </c:pt>
                <c:pt idx="6">
                  <c:v>план 2027 г.</c:v>
                </c:pt>
              </c:strCache>
            </c:strRef>
          </c:cat>
          <c:val>
            <c:numRef>
              <c:f>Лист1!$C$2:$C$8</c:f>
              <c:numCache>
                <c:formatCode>#,##0.0</c:formatCode>
                <c:ptCount val="7"/>
                <c:pt idx="0">
                  <c:v>3478586.8</c:v>
                </c:pt>
                <c:pt idx="1">
                  <c:v>3677474.9</c:v>
                </c:pt>
                <c:pt idx="2">
                  <c:v>3119625</c:v>
                </c:pt>
                <c:pt idx="3">
                  <c:v>3119625</c:v>
                </c:pt>
                <c:pt idx="4">
                  <c:v>3587299.9</c:v>
                </c:pt>
                <c:pt idx="5">
                  <c:v>3342777.2</c:v>
                </c:pt>
                <c:pt idx="6">
                  <c:v>3336270.1</c:v>
                </c:pt>
              </c:numCache>
            </c:numRef>
          </c:val>
          <c:extLst>
            <c:ext xmlns:c15="http://schemas.microsoft.com/office/drawing/2012/chart" uri="{02D57815-91ED-43cb-92C2-25804820EDAC}">
              <c15:datalabelsRange>
                <c15:f>Лист1!$A$9:$F$9</c15:f>
                <c15:dlblRangeCache>
                  <c:ptCount val="6"/>
                </c15:dlblRangeCache>
              </c15:datalabelsRange>
            </c:ext>
            <c:ext xmlns:c16="http://schemas.microsoft.com/office/drawing/2014/chart" uri="{C3380CC4-5D6E-409C-BE32-E72D297353CC}">
              <c16:uniqueId val="{0000000F-7D51-4513-9844-BDB4C20A7970}"/>
            </c:ext>
          </c:extLst>
        </c:ser>
        <c:dLbls>
          <c:showLegendKey val="0"/>
          <c:showVal val="0"/>
          <c:showCatName val="0"/>
          <c:showSerName val="0"/>
          <c:showPercent val="0"/>
          <c:showBubbleSize val="0"/>
        </c:dLbls>
        <c:gapWidth val="50"/>
        <c:overlap val="100"/>
        <c:axId val="600877696"/>
        <c:axId val="600876712"/>
      </c:barChart>
      <c:catAx>
        <c:axId val="600877696"/>
        <c:scaling>
          <c:orientation val="minMax"/>
        </c:scaling>
        <c:delete val="0"/>
        <c:axPos val="b"/>
        <c:numFmt formatCode="#,##0.00"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crossAx val="600876712"/>
        <c:crosses val="autoZero"/>
        <c:auto val="1"/>
        <c:lblAlgn val="ctr"/>
        <c:lblOffset val="100"/>
        <c:noMultiLvlLbl val="0"/>
      </c:catAx>
      <c:valAx>
        <c:axId val="600876712"/>
        <c:scaling>
          <c:orientation val="minMax"/>
        </c:scaling>
        <c:delete val="1"/>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numFmt formatCode="#,##0.0" sourceLinked="1"/>
        <c:majorTickMark val="none"/>
        <c:minorTickMark val="none"/>
        <c:tickLblPos val="nextTo"/>
        <c:crossAx val="6008776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ru-RU"/>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2025</a:t>
            </a:r>
            <a:endParaRPr lang="en-US"/>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2025</c:v>
                </c:pt>
              </c:strCache>
            </c:strRef>
          </c:tx>
          <c:dPt>
            <c:idx val="0"/>
            <c:bubble3D val="0"/>
            <c:spPr>
              <a:solidFill>
                <a:schemeClr val="accent2"/>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7F23-4956-9319-FEDE0E754696}"/>
              </c:ext>
            </c:extLst>
          </c:dPt>
          <c:dPt>
            <c:idx val="1"/>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7F23-4956-9319-FEDE0E754696}"/>
              </c:ext>
            </c:extLst>
          </c:dPt>
          <c:dPt>
            <c:idx val="2"/>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7F23-4956-9319-FEDE0E754696}"/>
              </c:ext>
            </c:extLst>
          </c:dPt>
          <c:dLbls>
            <c:dLbl>
              <c:idx val="0"/>
              <c:layout/>
              <c:tx>
                <c:rich>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fld id="{56269E42-F13B-4DDA-BE32-EFDE21438B2F}" type="PERCENTAGE">
                      <a:rPr lang="en-US">
                        <a:solidFill>
                          <a:schemeClr val="tx1"/>
                        </a:solidFill>
                      </a:rPr>
                      <a:pPr>
                        <a:defRPr/>
                      </a:pPr>
                      <a:t>[ПРОЦЕНТ]</a:t>
                    </a:fld>
                    <a:endParaRPr lang="ru-RU"/>
                  </a:p>
                </c:rich>
              </c:tx>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showLegendKey val="0"/>
              <c:showVal val="0"/>
              <c:showCatName val="0"/>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7F23-4956-9319-FEDE0E754696}"/>
                </c:ext>
              </c:extLst>
            </c:dLbl>
            <c:dLbl>
              <c:idx val="1"/>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extLst>
                <c:ext xmlns:c16="http://schemas.microsoft.com/office/drawing/2014/chart" uri="{C3380CC4-5D6E-409C-BE32-E72D297353CC}">
                  <c16:uniqueId val="{00000003-7F23-4956-9319-FEDE0E754696}"/>
                </c:ext>
              </c:extLst>
            </c:dLbl>
            <c:dLbl>
              <c:idx val="2"/>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extLst>
                <c:ext xmlns:c16="http://schemas.microsoft.com/office/drawing/2014/chart" uri="{C3380CC4-5D6E-409C-BE32-E72D297353CC}">
                  <c16:uniqueId val="{00000005-7F23-4956-9319-FEDE0E754696}"/>
                </c:ext>
              </c:extLst>
            </c:dLbl>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0.41</c:v>
                </c:pt>
                <c:pt idx="1">
                  <c:v>0.08</c:v>
                </c:pt>
                <c:pt idx="2">
                  <c:v>0.51</c:v>
                </c:pt>
              </c:numCache>
            </c:numRef>
          </c:val>
          <c:extLst>
            <c:ext xmlns:c16="http://schemas.microsoft.com/office/drawing/2014/chart" uri="{C3380CC4-5D6E-409C-BE32-E72D297353CC}">
              <c16:uniqueId val="{00000000-4AAD-466B-B22F-424B5E6722AA}"/>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2026</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2026</c:v>
                </c:pt>
              </c:strCache>
            </c:strRef>
          </c:tx>
          <c:dPt>
            <c:idx val="0"/>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7197-49B6-BD1A-1D7C1C669550}"/>
              </c:ext>
            </c:extLst>
          </c:dPt>
          <c:dPt>
            <c:idx val="1"/>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7197-49B6-BD1A-1D7C1C669550}"/>
              </c:ext>
            </c:extLst>
          </c:dPt>
          <c:dPt>
            <c:idx val="2"/>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7197-49B6-BD1A-1D7C1C669550}"/>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0.47</c:v>
                </c:pt>
                <c:pt idx="1">
                  <c:v>7.0000000000000007E-2</c:v>
                </c:pt>
                <c:pt idx="2">
                  <c:v>0.46</c:v>
                </c:pt>
              </c:numCache>
            </c:numRef>
          </c:val>
          <c:extLst>
            <c:ext xmlns:c16="http://schemas.microsoft.com/office/drawing/2014/chart" uri="{C3380CC4-5D6E-409C-BE32-E72D297353CC}">
              <c16:uniqueId val="{00000006-7197-49B6-BD1A-1D7C1C669550}"/>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r>
              <a:rPr lang="ru-RU"/>
              <a:t>2027</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65000"/>
                  <a:lumOff val="35000"/>
                </a:schemeClr>
              </a:solidFill>
              <a:latin typeface="+mn-lt"/>
              <a:ea typeface="+mn-ea"/>
              <a:cs typeface="+mn-cs"/>
            </a:defRPr>
          </a:pPr>
          <a:endParaRPr lang="ru-RU"/>
        </a:p>
      </c:txPr>
    </c:title>
    <c:autoTitleDeleted val="0"/>
    <c:plotArea>
      <c:layout>
        <c:manualLayout>
          <c:layoutTarget val="inner"/>
          <c:xMode val="edge"/>
          <c:yMode val="edge"/>
          <c:x val="0.25015379348862626"/>
          <c:y val="0.19335130963587299"/>
          <c:w val="0.54898395385690779"/>
          <c:h val="0.50396628303127777"/>
        </c:manualLayout>
      </c:layout>
      <c:doughnutChart>
        <c:varyColors val="1"/>
        <c:ser>
          <c:idx val="0"/>
          <c:order val="0"/>
          <c:tx>
            <c:strRef>
              <c:f>Лист1!$B$1</c:f>
              <c:strCache>
                <c:ptCount val="1"/>
                <c:pt idx="0">
                  <c:v>2027</c:v>
                </c:pt>
              </c:strCache>
            </c:strRef>
          </c:tx>
          <c:dPt>
            <c:idx val="0"/>
            <c:bubble3D val="0"/>
            <c:spPr>
              <a:solidFill>
                <a:schemeClr val="accent6"/>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1-42CC-41FE-9692-1966CDFCBB2E}"/>
              </c:ext>
            </c:extLst>
          </c:dPt>
          <c:dPt>
            <c:idx val="1"/>
            <c:bubble3D val="0"/>
            <c:spPr>
              <a:solidFill>
                <a:schemeClr val="accent5"/>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3-42CC-41FE-9692-1966CDFCBB2E}"/>
              </c:ext>
            </c:extLst>
          </c:dPt>
          <c:dPt>
            <c:idx val="2"/>
            <c:bubble3D val="0"/>
            <c:spPr>
              <a:solidFill>
                <a:schemeClr val="accent4"/>
              </a:solidFill>
              <a:ln>
                <a:noFill/>
              </a:ln>
              <a:effectLst>
                <a:outerShdw blurRad="317500" algn="ctr" rotWithShape="0">
                  <a:prstClr val="black">
                    <a:alpha val="25000"/>
                  </a:prstClr>
                </a:outerShdw>
              </a:effectLst>
            </c:spPr>
            <c:extLst>
              <c:ext xmlns:c16="http://schemas.microsoft.com/office/drawing/2014/chart" uri="{C3380CC4-5D6E-409C-BE32-E72D297353CC}">
                <c16:uniqueId val="{00000005-42CC-41FE-9692-1966CDFCBB2E}"/>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solidFill>
                    <a:latin typeface="+mn-lt"/>
                    <a:ea typeface="+mn-ea"/>
                    <a:cs typeface="+mn-cs"/>
                  </a:defRPr>
                </a:pPr>
                <a:endParaRPr lang="ru-RU"/>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15:layout/>
              </c:ext>
            </c:extLst>
          </c:dLbls>
          <c:cat>
            <c:strRef>
              <c:f>Лист1!$A$2:$A$4</c:f>
              <c:strCache>
                <c:ptCount val="3"/>
                <c:pt idx="0">
                  <c:v>Налоговые доходы</c:v>
                </c:pt>
                <c:pt idx="1">
                  <c:v>Неналоговые доходы</c:v>
                </c:pt>
                <c:pt idx="2">
                  <c:v>Безвозмездные поступления</c:v>
                </c:pt>
              </c:strCache>
            </c:strRef>
          </c:cat>
          <c:val>
            <c:numRef>
              <c:f>Лист1!$B$2:$B$4</c:f>
              <c:numCache>
                <c:formatCode>0%</c:formatCode>
                <c:ptCount val="3"/>
                <c:pt idx="0">
                  <c:v>0.5</c:v>
                </c:pt>
                <c:pt idx="1">
                  <c:v>7.0000000000000007E-2</c:v>
                </c:pt>
                <c:pt idx="2">
                  <c:v>0.43</c:v>
                </c:pt>
              </c:numCache>
            </c:numRef>
          </c:val>
          <c:extLst>
            <c:ext xmlns:c16="http://schemas.microsoft.com/office/drawing/2014/chart" uri="{C3380CC4-5D6E-409C-BE32-E72D297353CC}">
              <c16:uniqueId val="{00000006-42CC-41FE-9692-1966CDFCBB2E}"/>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overlay val="0"/>
      <c:spPr>
        <a:solidFill>
          <a:schemeClr val="lt1">
            <a:alpha val="78000"/>
          </a:schemeClr>
        </a:solid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ru-RU"/>
        </a:p>
      </c:txPr>
    </c:legend>
    <c:plotVisOnly val="1"/>
    <c:dispBlanksAs val="gap"/>
    <c:showDLblsOverMax val="0"/>
  </c:chart>
  <c:spPr>
    <a:pattFill prst="dkDnDiag">
      <a:fgClr>
        <a:schemeClr val="lt1">
          <a:lumMod val="95000"/>
        </a:schemeClr>
      </a:fgClr>
      <a:bgClr>
        <a:schemeClr val="lt1"/>
      </a:bgClr>
    </a:pattFill>
    <a:ln w="9525" cap="flat" cmpd="sng" algn="ctr">
      <a:solidFill>
        <a:schemeClr val="dk1">
          <a:lumMod val="15000"/>
          <a:lumOff val="85000"/>
        </a:schemeClr>
      </a:solidFill>
      <a:round/>
    </a:ln>
    <a:effectLst/>
  </c:spPr>
  <c:txPr>
    <a:bodyPr/>
    <a:lstStyle/>
    <a:p>
      <a:pPr>
        <a:defRPr/>
      </a:pPr>
      <a:endParaRPr lang="ru-RU"/>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367403059501516"/>
          <c:y val="0.15518770585872904"/>
          <c:w val="0.30648785595419764"/>
          <c:h val="0.75399107708145519"/>
        </c:manualLayout>
      </c:layout>
      <c:pieChart>
        <c:varyColors val="1"/>
        <c:ser>
          <c:idx val="0"/>
          <c:order val="0"/>
          <c:spPr>
            <a:ln>
              <a:solidFill>
                <a:schemeClr val="tx1"/>
              </a:solidFill>
            </a:ln>
            <a:effectLst>
              <a:softEdge rad="0"/>
            </a:effectLst>
            <a:scene3d>
              <a:camera prst="orthographicFront"/>
              <a:lightRig rig="threePt" dir="t"/>
            </a:scene3d>
            <a:sp3d prstMaterial="dkEdge">
              <a:bevelB prst="angle"/>
            </a:sp3d>
          </c:spPr>
          <c:dPt>
            <c:idx val="0"/>
            <c:bubble3D val="0"/>
            <c:spPr>
              <a:solidFill>
                <a:schemeClr val="accent1"/>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1-46B4-4E86-9B1B-08AF181380FF}"/>
              </c:ext>
            </c:extLst>
          </c:dPt>
          <c:dPt>
            <c:idx val="1"/>
            <c:bubble3D val="0"/>
            <c:spPr>
              <a:solidFill>
                <a:schemeClr val="accent2"/>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3-46B4-4E86-9B1B-08AF181380FF}"/>
              </c:ext>
            </c:extLst>
          </c:dPt>
          <c:dPt>
            <c:idx val="2"/>
            <c:bubble3D val="0"/>
            <c:spPr>
              <a:solidFill>
                <a:schemeClr val="accent3"/>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5-46B4-4E86-9B1B-08AF181380FF}"/>
              </c:ext>
            </c:extLst>
          </c:dPt>
          <c:dPt>
            <c:idx val="3"/>
            <c:bubble3D val="0"/>
            <c:spPr>
              <a:solidFill>
                <a:schemeClr val="accent4"/>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7-46B4-4E86-9B1B-08AF181380FF}"/>
              </c:ext>
            </c:extLst>
          </c:dPt>
          <c:dPt>
            <c:idx val="4"/>
            <c:bubble3D val="0"/>
            <c:spPr>
              <a:solidFill>
                <a:schemeClr val="accent5"/>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9-46B4-4E86-9B1B-08AF181380FF}"/>
              </c:ext>
            </c:extLst>
          </c:dPt>
          <c:dPt>
            <c:idx val="5"/>
            <c:bubble3D val="0"/>
            <c:spPr>
              <a:solidFill>
                <a:schemeClr val="accent6"/>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B-46B4-4E86-9B1B-08AF181380FF}"/>
              </c:ext>
            </c:extLst>
          </c:dPt>
          <c:dPt>
            <c:idx val="6"/>
            <c:bubble3D val="0"/>
            <c:spPr>
              <a:solidFill>
                <a:schemeClr val="accent1">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D-46B4-4E86-9B1B-08AF181380FF}"/>
              </c:ext>
            </c:extLst>
          </c:dPt>
          <c:dPt>
            <c:idx val="7"/>
            <c:bubble3D val="0"/>
            <c:spPr>
              <a:solidFill>
                <a:schemeClr val="accent2">
                  <a:lumMod val="60000"/>
                </a:schemeClr>
              </a:solidFill>
              <a:ln>
                <a:solidFill>
                  <a:schemeClr val="tx1"/>
                </a:solidFill>
              </a:ln>
              <a:effectLst>
                <a:softEdge rad="0"/>
              </a:effectLst>
              <a:scene3d>
                <a:camera prst="orthographicFront"/>
                <a:lightRig rig="threePt" dir="t"/>
              </a:scene3d>
              <a:sp3d prstMaterial="dkEdge">
                <a:bevelB prst="angle"/>
              </a:sp3d>
            </c:spPr>
            <c:extLst>
              <c:ext xmlns:c16="http://schemas.microsoft.com/office/drawing/2014/chart" uri="{C3380CC4-5D6E-409C-BE32-E72D297353CC}">
                <c16:uniqueId val="{0000000F-46B4-4E86-9B1B-08AF181380FF}"/>
              </c:ext>
            </c:extLst>
          </c:dPt>
          <c:dLbls>
            <c:dLbl>
              <c:idx val="0"/>
              <c:layout>
                <c:manualLayout>
                  <c:x val="2.5117598652088145E-2"/>
                  <c:y val="7.7239786558695837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1154A565-A798-4CB6-AA6E-0A21DABF06D2}" type="CATEGORYNAME">
                      <a:rPr lang="ru-RU"/>
                      <a:pPr>
                        <a:defRPr/>
                      </a:pPr>
                      <a:t>[ИМЯ КАТЕГОРИИ]</a:t>
                    </a:fld>
                    <a:r>
                      <a:rPr lang="ru-RU" baseline="0" dirty="0"/>
                      <a:t>; </a:t>
                    </a:r>
                  </a:p>
                  <a:p>
                    <a:pPr>
                      <a:defRPr/>
                    </a:pPr>
                    <a:fld id="{74E79313-6C6A-48AD-A41A-4290EEAED595}" type="VALUE">
                      <a:rPr lang="ru-RU" baseline="0" smtClean="0"/>
                      <a:pPr>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6277250493163614"/>
                      <c:h val="0.10661665204651984"/>
                    </c:manualLayout>
                  </c15:layout>
                  <c15:dlblFieldTable/>
                  <c15:showDataLabelsRange val="0"/>
                </c:ext>
                <c:ext xmlns:c16="http://schemas.microsoft.com/office/drawing/2014/chart" uri="{C3380CC4-5D6E-409C-BE32-E72D297353CC}">
                  <c16:uniqueId val="{00000001-46B4-4E86-9B1B-08AF181380FF}"/>
                </c:ext>
              </c:extLst>
            </c:dLbl>
            <c:dLbl>
              <c:idx val="1"/>
              <c:layout>
                <c:manualLayout>
                  <c:x val="3.2443564925613837E-2"/>
                  <c:y val="0"/>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ADE060B6-3060-4C60-992F-7EFEB9FCC3A6}" type="CATEGORYNAME">
                      <a:rPr lang="ru-RU"/>
                      <a:pPr>
                        <a:defRPr>
                          <a:solidFill>
                            <a:schemeClr val="accent1"/>
                          </a:solidFill>
                        </a:defRPr>
                      </a:pPr>
                      <a:t>[ИМЯ КАТЕГОРИИ]</a:t>
                    </a:fld>
                    <a:r>
                      <a:rPr lang="ru-RU" baseline="0"/>
                      <a:t>; </a:t>
                    </a:r>
                  </a:p>
                  <a:p>
                    <a:pPr>
                      <a:defRPr>
                        <a:solidFill>
                          <a:schemeClr val="accent1"/>
                        </a:solidFill>
                      </a:defRPr>
                    </a:pPr>
                    <a:r>
                      <a:rPr lang="ru-RU" baseline="0"/>
                      <a:t> </a:t>
                    </a:r>
                    <a:fld id="{CE6EB27C-A5E4-4D8D-B63A-826A9B68E6BF}" type="VALUE">
                      <a:rPr lang="ru-RU" baseline="0"/>
                      <a:pPr>
                        <a:defRPr>
                          <a:solidFill>
                            <a:schemeClr val="accent1"/>
                          </a:solidFill>
                        </a:defRPr>
                      </a:pPr>
                      <a:t>[ЗНАЧЕНИЕ]</a:t>
                    </a:fld>
                    <a:endParaRPr lang="ru-RU" baseline="0"/>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46B4-4E86-9B1B-08AF181380FF}"/>
                </c:ext>
              </c:extLst>
            </c:dLbl>
            <c:dLbl>
              <c:idx val="2"/>
              <c:layout>
                <c:manualLayout>
                  <c:x val="0.10571059597438524"/>
                  <c:y val="5.1493191039128682E-3"/>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C371CA2A-62C8-4109-B5AA-7911536B653B}" type="CATEGORYNAME">
                      <a:rPr lang="ru-RU"/>
                      <a:pPr>
                        <a:defRPr>
                          <a:solidFill>
                            <a:schemeClr val="accent1"/>
                          </a:solidFill>
                        </a:defRPr>
                      </a:pPr>
                      <a:t>[ИМЯ КАТЕГОРИИ]</a:t>
                    </a:fld>
                    <a:r>
                      <a:rPr lang="ru-RU" baseline="0"/>
                      <a:t>;   </a:t>
                    </a:r>
                  </a:p>
                  <a:p>
                    <a:pPr>
                      <a:defRPr>
                        <a:solidFill>
                          <a:schemeClr val="accent1"/>
                        </a:solidFill>
                      </a:defRPr>
                    </a:pPr>
                    <a:fld id="{A55E0DE4-624B-40BA-81A7-24D69F792DDA}"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332202327201549"/>
                      <c:h val="7.9871818445550316E-2"/>
                    </c:manualLayout>
                  </c15:layout>
                  <c15:dlblFieldTable/>
                  <c15:showDataLabelsRange val="0"/>
                </c:ext>
                <c:ext xmlns:c16="http://schemas.microsoft.com/office/drawing/2014/chart" uri="{C3380CC4-5D6E-409C-BE32-E72D297353CC}">
                  <c16:uniqueId val="{00000005-46B4-4E86-9B1B-08AF181380FF}"/>
                </c:ext>
              </c:extLst>
            </c:dLbl>
            <c:dLbl>
              <c:idx val="3"/>
              <c:layout>
                <c:manualLayout>
                  <c:x val="-2.5117598652088131E-2"/>
                  <c:y val="2.5746595519565284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4"/>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46B4-4E86-9B1B-08AF181380FF}"/>
                </c:ext>
              </c:extLst>
            </c:dLbl>
            <c:dLbl>
              <c:idx val="4"/>
              <c:layout>
                <c:manualLayout>
                  <c:x val="-4.4479080946406083E-2"/>
                  <c:y val="7.7239786558695858E-2"/>
                </c:manualLayout>
              </c:layout>
              <c:tx>
                <c:rich>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fld id="{B1F443D3-5F65-403A-B572-44AF4316EB02}" type="CATEGORYNAME">
                      <a:rPr lang="ru-RU"/>
                      <a:pPr>
                        <a:defRPr>
                          <a:solidFill>
                            <a:schemeClr val="accent1"/>
                          </a:solidFill>
                        </a:defRPr>
                      </a:pPr>
                      <a:t>[ИМЯ КАТЕГОРИИ]</a:t>
                    </a:fld>
                    <a:r>
                      <a:rPr lang="ru-RU" baseline="0"/>
                      <a:t>; </a:t>
                    </a:r>
                  </a:p>
                  <a:p>
                    <a:pPr>
                      <a:defRPr>
                        <a:solidFill>
                          <a:schemeClr val="accent1"/>
                        </a:solidFill>
                      </a:defRPr>
                    </a:pPr>
                    <a:fld id="{F9B36599-935B-459A-A640-2718ACE4A869}" type="VALUE">
                      <a:rPr lang="ru-RU" baseline="0" smtClean="0"/>
                      <a:pPr>
                        <a:defRPr>
                          <a:solidFill>
                            <a:schemeClr val="accent1"/>
                          </a:solidFill>
                        </a:defRPr>
                      </a:pPr>
                      <a:t>[ЗНАЧЕНИЕ]</a:t>
                    </a:fld>
                    <a:endParaRPr lang="ru-RU"/>
                  </a:p>
                </c:rich>
              </c:tx>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14752402941659759"/>
                      <c:h val="7.0571418319128443E-2"/>
                    </c:manualLayout>
                  </c15:layout>
                  <c15:dlblFieldTable/>
                  <c15:showDataLabelsRange val="0"/>
                </c:ext>
                <c:ext xmlns:c16="http://schemas.microsoft.com/office/drawing/2014/chart" uri="{C3380CC4-5D6E-409C-BE32-E72D297353CC}">
                  <c16:uniqueId val="{00000009-46B4-4E86-9B1B-08AF181380FF}"/>
                </c:ext>
              </c:extLst>
            </c:dLbl>
            <c:dLbl>
              <c:idx val="5"/>
              <c:layout>
                <c:manualLayout>
                  <c:x val="-8.3568128112241763E-2"/>
                  <c:y val="9.011318568302773E-2"/>
                </c:manualLayout>
              </c:layout>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6"/>
                      </a:solidFill>
                      <a:effectLst>
                        <a:glow>
                          <a:schemeClr val="accent1">
                            <a:alpha val="40000"/>
                          </a:scheme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828249519279818"/>
                      <c:h val="0.18029063649030516"/>
                    </c:manualLayout>
                  </c15:layout>
                </c:ext>
                <c:ext xmlns:c16="http://schemas.microsoft.com/office/drawing/2014/chart" uri="{C3380CC4-5D6E-409C-BE32-E72D297353CC}">
                  <c16:uniqueId val="{0000000B-46B4-4E86-9B1B-08AF181380FF}"/>
                </c:ext>
              </c:extLst>
            </c:dLbl>
            <c:dLbl>
              <c:idx val="6"/>
              <c:layout>
                <c:manualLayout>
                  <c:x val="-6.1214330561725906E-2"/>
                  <c:y val="2.3171834603059455E-2"/>
                </c:manualLayout>
              </c:layout>
              <c:tx>
                <c:rich>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fld id="{19A5C7BA-A756-4D38-AB8F-50539A011C68}" type="CATEGORYNAME">
                      <a:rPr lang="ru-RU"/>
                      <a:pPr lvl="1" algn="ctr" rtl="0">
                        <a:defRPr>
                          <a:solidFill>
                            <a:srgbClr val="5B9BD5">
                              <a:lumMod val="60000"/>
                            </a:srgbClr>
                          </a:solidFill>
                          <a:effectLst>
                            <a:glow>
                              <a:srgbClr val="5B9BD5">
                                <a:alpha val="40000"/>
                              </a:srgbClr>
                            </a:glow>
                          </a:effectLst>
                        </a:defRPr>
                      </a:pPr>
                      <a:t>[ИМЯ КАТЕГОРИИ]</a:t>
                    </a:fld>
                    <a:r>
                      <a:rPr lang="ru-RU" dirty="0"/>
                      <a:t>
</a:t>
                    </a:r>
                    <a:fld id="{D708E01B-C46F-413A-9148-9B06B0691C82}" type="VALUE">
                      <a:rPr lang="ru-RU" smtClean="0"/>
                      <a:pPr lvl="1" algn="ctr" rtl="0">
                        <a:defRPr>
                          <a:solidFill>
                            <a:srgbClr val="5B9BD5">
                              <a:lumMod val="60000"/>
                            </a:srgbClr>
                          </a:solidFill>
                          <a:effectLst>
                            <a:glow>
                              <a:srgbClr val="5B9BD5">
                                <a:alpha val="40000"/>
                              </a:srgbClr>
                            </a:glow>
                          </a:effectLst>
                        </a:defRPr>
                      </a:pPr>
                      <a:t>[ЗНАЧЕНИЕ]</a:t>
                    </a:fld>
                    <a:endParaRPr lang="ru-RU" dirty="0"/>
                  </a:p>
                </c:rich>
              </c:tx>
              <c:spPr>
                <a:noFill/>
                <a:ln>
                  <a:solidFill>
                    <a:schemeClr val="tx1"/>
                  </a:solidFill>
                </a:ln>
                <a:effectLst/>
              </c:spPr>
              <c:txPr>
                <a:bodyPr rot="0" spcFirstLastPara="1" vertOverflow="ellipsis" vert="horz" wrap="square" anchor="ctr" anchorCtr="0"/>
                <a:lstStyle/>
                <a:p>
                  <a:pPr lvl="1" algn="ctr" rtl="0">
                    <a:defRPr sz="1000" b="1" i="0" u="none" strike="noStrike" kern="1200" spc="0" baseline="0">
                      <a:solidFill>
                        <a:srgbClr val="5B9BD5">
                          <a:lumMod val="60000"/>
                        </a:srgbClr>
                      </a:solidFill>
                      <a:effectLst>
                        <a:glow>
                          <a:srgbClr val="5B9BD5">
                            <a:alpha val="40000"/>
                          </a:srgbClr>
                        </a:glow>
                      </a:effectLst>
                      <a:latin typeface="+mn-lt"/>
                      <a:ea typeface="+mn-ea"/>
                      <a:cs typeface="+mn-cs"/>
                    </a:defRPr>
                  </a:pPr>
                  <a:endParaRPr lang="ru-RU"/>
                </a:p>
              </c:txPr>
              <c:dLblPos val="bestFit"/>
              <c:showLegendKey val="0"/>
              <c:showVal val="1"/>
              <c:showCatName val="1"/>
              <c:showSerName val="0"/>
              <c:showPercent val="0"/>
              <c:showBubbleSize val="0"/>
              <c:extLst>
                <c:ext xmlns:c15="http://schemas.microsoft.com/office/drawing/2012/chart" uri="{CE6537A1-D6FC-4f65-9D91-7224C49458BB}">
                  <c15:layout>
                    <c:manualLayout>
                      <c:w val="0.20424793970589666"/>
                      <c:h val="0.19521068722934395"/>
                    </c:manualLayout>
                  </c15:layout>
                  <c15:dlblFieldTable/>
                  <c15:showDataLabelsRange val="0"/>
                </c:ext>
                <c:ext xmlns:c16="http://schemas.microsoft.com/office/drawing/2014/chart" uri="{C3380CC4-5D6E-409C-BE32-E72D297353CC}">
                  <c16:uniqueId val="{0000000D-46B4-4E86-9B1B-08AF181380FF}"/>
                </c:ext>
              </c:extLst>
            </c:dLbl>
            <c:dLbl>
              <c:idx val="7"/>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2">
                          <a:lumMod val="60000"/>
                        </a:schemeClr>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extLst>
                <c:ext xmlns:c16="http://schemas.microsoft.com/office/drawing/2014/chart" uri="{C3380CC4-5D6E-409C-BE32-E72D297353CC}">
                  <c16:uniqueId val="{0000000F-46B4-4E86-9B1B-08AF181380FF}"/>
                </c:ext>
              </c:extLst>
            </c:dLbl>
            <c:spPr>
              <a:noFill/>
              <a:ln>
                <a:solidFill>
                  <a:schemeClr val="tx1"/>
                </a:solidFill>
              </a:ln>
              <a:effectLst/>
            </c:spPr>
            <c:txPr>
              <a:bodyPr rot="0" spcFirstLastPara="1" vertOverflow="ellipsis" vert="horz" wrap="square" anchor="ctr" anchorCtr="1"/>
              <a:lstStyle/>
              <a:p>
                <a:pPr>
                  <a:defRPr sz="1000" b="1" i="0" u="none" strike="noStrike" kern="1200" spc="0" baseline="0">
                    <a:solidFill>
                      <a:schemeClr val="accent1"/>
                    </a:solidFill>
                    <a:effectLst>
                      <a:glow>
                        <a:schemeClr val="accent1">
                          <a:alpha val="40000"/>
                        </a:schemeClr>
                      </a:glow>
                    </a:effectLst>
                    <a:latin typeface="+mn-lt"/>
                    <a:ea typeface="+mn-ea"/>
                    <a:cs typeface="+mn-cs"/>
                  </a:defRPr>
                </a:pPr>
                <a:endParaRPr lang="ru-RU"/>
              </a:p>
            </c:txPr>
            <c:dLblPos val="outEnd"/>
            <c:showLegendKey val="0"/>
            <c:showVal val="1"/>
            <c:showCatName val="1"/>
            <c:showSerName val="0"/>
            <c:showPercent val="0"/>
            <c:showBubbleSize val="0"/>
            <c:showLeaderLines val="1"/>
            <c:leaderLines>
              <c:spPr>
                <a:ln w="9525" cap="flat" cmpd="sng" algn="ctr">
                  <a:solidFill>
                    <a:schemeClr val="tx1"/>
                  </a:solidFill>
                  <a:round/>
                </a:ln>
                <a:effectLst/>
              </c:spPr>
            </c:leaderLines>
            <c:extLst>
              <c:ext xmlns:c15="http://schemas.microsoft.com/office/drawing/2012/chart" uri="{CE6537A1-D6FC-4f65-9D91-7224C49458BB}"/>
            </c:extLst>
          </c:dLbls>
          <c:cat>
            <c:strRef>
              <c:f>Лист2!$I$4:$I$11</c:f>
              <c:strCache>
                <c:ptCount val="8"/>
                <c:pt idx="0">
                  <c:v>Налог на доходы физических лиц</c:v>
                </c:pt>
                <c:pt idx="1">
                  <c:v>Налоги на товары (работы, услуги), реализуемые на территории РФ</c:v>
                </c:pt>
                <c:pt idx="2">
                  <c:v>Налоги на совокупный доход</c:v>
                </c:pt>
                <c:pt idx="3">
                  <c:v>Налог на имущество физических лиц</c:v>
                </c:pt>
                <c:pt idx="4">
                  <c:v>Земельный налог</c:v>
                </c:pt>
                <c:pt idx="5">
                  <c:v>Иные доходы (госпошлина, экология, доходы от оказания  платных услуг и компенсации затрат государства, штрафы, прочие неналоговые доходы)</c:v>
                </c:pt>
                <c:pt idx="6">
                  <c:v>Доходы от использования имущества, находящегося в государственной и муниципальной собственности</c:v>
                </c:pt>
                <c:pt idx="7">
                  <c:v>Доходы от продажи материальных и нематериальных активов</c:v>
                </c:pt>
              </c:strCache>
            </c:strRef>
          </c:cat>
          <c:val>
            <c:numRef>
              <c:f>Лист2!$J$4:$J$11</c:f>
              <c:numCache>
                <c:formatCode>0.0%</c:formatCode>
                <c:ptCount val="8"/>
                <c:pt idx="0">
                  <c:v>0.36599999999999999</c:v>
                </c:pt>
                <c:pt idx="1">
                  <c:v>3.0000000000000001E-3</c:v>
                </c:pt>
                <c:pt idx="2">
                  <c:v>0.33800000000000002</c:v>
                </c:pt>
                <c:pt idx="3">
                  <c:v>4.8000000000000001E-2</c:v>
                </c:pt>
                <c:pt idx="4">
                  <c:v>8.7999999999999995E-2</c:v>
                </c:pt>
                <c:pt idx="5">
                  <c:v>8.9999999999999993E-3</c:v>
                </c:pt>
                <c:pt idx="6">
                  <c:v>0.114</c:v>
                </c:pt>
                <c:pt idx="7">
                  <c:v>3.4000000000000002E-2</c:v>
                </c:pt>
              </c:numCache>
            </c:numRef>
          </c:val>
          <c:extLst>
            <c:ext xmlns:c16="http://schemas.microsoft.com/office/drawing/2014/chart" uri="{C3380CC4-5D6E-409C-BE32-E72D297353CC}">
              <c16:uniqueId val="{00000010-46B4-4E86-9B1B-08AF181380FF}"/>
            </c:ext>
          </c:extLst>
        </c:ser>
        <c:dLbls>
          <c:dLblPos val="outEnd"/>
          <c:showLegendKey val="0"/>
          <c:showVal val="0"/>
          <c:showCatName val="0"/>
          <c:showSerName val="0"/>
          <c:showPercent val="1"/>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effectLst>
            <a:glow>
              <a:schemeClr val="accent1">
                <a:alpha val="40000"/>
              </a:schemeClr>
            </a:glow>
          </a:effectLst>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61">
  <cs:axisTitle>
    <cs:lnRef idx="0"/>
    <cs:fillRef idx="0"/>
    <cs:effectRef idx="0"/>
    <cs:fontRef idx="minor">
      <a:schemeClr val="dk1">
        <a:lumMod val="65000"/>
        <a:lumOff val="35000"/>
      </a:schemeClr>
    </cs:fontRef>
    <cs:defRPr sz="1197" kern="1200"/>
  </cs:axisTitle>
  <cs:categoryAxis>
    <cs:lnRef idx="0"/>
    <cs:fillRef idx="0"/>
    <cs:effectRef idx="0"/>
    <cs:fontRef idx="minor">
      <a:schemeClr val="dk1">
        <a:lumMod val="65000"/>
        <a:lumOff val="35000"/>
      </a:schemeClr>
    </cs:fontRef>
    <cs:defRPr sz="1197" kern="1200"/>
  </cs:categoryAxis>
  <cs:chartArea>
    <cs:lnRef idx="0"/>
    <cs:fillRef idx="0"/>
    <cs:effectRef idx="0"/>
    <cs:fontRef idx="minor">
      <a:schemeClr val="dk1"/>
    </cs:fontRef>
    <cs:spPr>
      <a:pattFill prst="dkDnDiag">
        <a:fgClr>
          <a:schemeClr val="lt1">
            <a:lumMod val="95000"/>
          </a:schemeClr>
        </a:fgClr>
        <a:bgClr>
          <a:schemeClr val="lt1"/>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317500" algn="ctr" rotWithShape="0">
          <a:prstClr val="black">
            <a:alpha val="25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20000"/>
          </a:prstClr>
        </a:outerShdw>
      </a:effectLst>
      <a:scene3d>
        <a:camera prst="orthographicFront"/>
        <a:lightRig rig="threePt" dir="t"/>
      </a:scene3d>
      <a:sp3d prstMaterial="matte"/>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noFill/>
      <a:ln w="9525" cap="flat" cmpd="sng" algn="ctr">
        <a:solidFill>
          <a:schemeClr val="dk1">
            <a:lumMod val="15000"/>
            <a:lumOff val="85000"/>
          </a:schemeClr>
        </a:solidFill>
        <a:round/>
      </a:ln>
    </cs:spPr>
    <cs:defRPr sz="1197"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65000"/>
            <a:lumOff val="35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65000"/>
            <a:lumOff val="35000"/>
          </a:schemeClr>
        </a:solidFill>
        <a:round/>
      </a:ln>
    </cs:spPr>
  </cs:errorBar>
  <cs:floor>
    <cs:lnRef idx="0"/>
    <cs:fillRef idx="0"/>
    <cs:effectRef idx="0"/>
    <cs:fontRef idx="minor">
      <a:schemeClr val="dk1"/>
    </cs:fontRef>
    <cs:spPr>
      <a:noFill/>
      <a:ln>
        <a:noFill/>
      </a:ln>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50000"/>
            <a:lumOff val="50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78000"/>
        </a:schemeClr>
      </a:solidFill>
    </cs:spPr>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inor">
      <a:schemeClr val="dk1">
        <a:lumMod val="65000"/>
        <a:lumOff val="35000"/>
      </a:schemeClr>
    </cs:fontRef>
    <cs:defRPr sz="22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65000"/>
            <a:lumOff val="35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2" y="1"/>
            <a:ext cx="2945659" cy="498215"/>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5" y="1"/>
            <a:ext cx="2945659" cy="498215"/>
          </a:xfrm>
          <a:prstGeom prst="rect">
            <a:avLst/>
          </a:prstGeom>
        </p:spPr>
        <p:txBody>
          <a:bodyPr vert="horz" lIns="91440" tIns="45720" rIns="91440" bIns="45720" rtlCol="0"/>
          <a:lstStyle>
            <a:lvl1pPr algn="r">
              <a:defRPr sz="1200"/>
            </a:lvl1pPr>
          </a:lstStyle>
          <a:p>
            <a:fld id="{7D4C5BD8-0531-46F7-88F9-27B0204D4881}" type="datetimeFigureOut">
              <a:rPr lang="ru-RU" smtClean="0"/>
              <a:t>15.11.2024</a:t>
            </a:fld>
            <a:endParaRPr lang="ru-RU"/>
          </a:p>
        </p:txBody>
      </p:sp>
      <p:sp>
        <p:nvSpPr>
          <p:cNvPr id="4" name="Образ слайда 3"/>
          <p:cNvSpPr>
            <a:spLocks noGrp="1" noRot="1" noChangeAspect="1"/>
          </p:cNvSpPr>
          <p:nvPr>
            <p:ph type="sldImg" idx="2"/>
          </p:nvPr>
        </p:nvSpPr>
        <p:spPr>
          <a:xfrm>
            <a:off x="419100" y="1239838"/>
            <a:ext cx="5959475" cy="33528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78723"/>
            <a:ext cx="5438140" cy="3909864"/>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2" y="9431599"/>
            <a:ext cx="2945659" cy="498214"/>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5" y="9431599"/>
            <a:ext cx="2945659" cy="498214"/>
          </a:xfrm>
          <a:prstGeom prst="rect">
            <a:avLst/>
          </a:prstGeom>
        </p:spPr>
        <p:txBody>
          <a:bodyPr vert="horz" lIns="91440" tIns="45720" rIns="91440" bIns="45720" rtlCol="0" anchor="b"/>
          <a:lstStyle>
            <a:lvl1pPr algn="r">
              <a:defRPr sz="1200"/>
            </a:lvl1pPr>
          </a:lstStyle>
          <a:p>
            <a:fld id="{EED41EF8-81A9-4A72-8927-F2846589E185}" type="slidenum">
              <a:rPr lang="ru-RU" smtClean="0"/>
              <a:t>‹#›</a:t>
            </a:fld>
            <a:endParaRPr lang="ru-RU"/>
          </a:p>
        </p:txBody>
      </p:sp>
    </p:spTree>
    <p:extLst>
      <p:ext uri="{BB962C8B-B14F-4D97-AF65-F5344CB8AC3E}">
        <p14:creationId xmlns:p14="http://schemas.microsoft.com/office/powerpoint/2010/main" val="3716622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16</a:t>
            </a:fld>
            <a:endParaRPr lang="ru-RU"/>
          </a:p>
        </p:txBody>
      </p:sp>
    </p:spTree>
    <p:extLst>
      <p:ext uri="{BB962C8B-B14F-4D97-AF65-F5344CB8AC3E}">
        <p14:creationId xmlns:p14="http://schemas.microsoft.com/office/powerpoint/2010/main" val="3475584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25</a:t>
            </a:fld>
            <a:endParaRPr lang="ru-RU"/>
          </a:p>
        </p:txBody>
      </p:sp>
    </p:spTree>
    <p:extLst>
      <p:ext uri="{BB962C8B-B14F-4D97-AF65-F5344CB8AC3E}">
        <p14:creationId xmlns:p14="http://schemas.microsoft.com/office/powerpoint/2010/main" val="1115997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26</a:t>
            </a:fld>
            <a:endParaRPr lang="ru-RU"/>
          </a:p>
        </p:txBody>
      </p:sp>
    </p:spTree>
    <p:extLst>
      <p:ext uri="{BB962C8B-B14F-4D97-AF65-F5344CB8AC3E}">
        <p14:creationId xmlns:p14="http://schemas.microsoft.com/office/powerpoint/2010/main" val="15977001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27</a:t>
            </a:fld>
            <a:endParaRPr lang="ru-RU"/>
          </a:p>
        </p:txBody>
      </p:sp>
    </p:spTree>
    <p:extLst>
      <p:ext uri="{BB962C8B-B14F-4D97-AF65-F5344CB8AC3E}">
        <p14:creationId xmlns:p14="http://schemas.microsoft.com/office/powerpoint/2010/main" val="2306970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28</a:t>
            </a:fld>
            <a:endParaRPr lang="ru-RU"/>
          </a:p>
        </p:txBody>
      </p:sp>
    </p:spTree>
    <p:extLst>
      <p:ext uri="{BB962C8B-B14F-4D97-AF65-F5344CB8AC3E}">
        <p14:creationId xmlns:p14="http://schemas.microsoft.com/office/powerpoint/2010/main" val="3473094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29</a:t>
            </a:fld>
            <a:endParaRPr lang="ru-RU"/>
          </a:p>
        </p:txBody>
      </p:sp>
    </p:spTree>
    <p:extLst>
      <p:ext uri="{BB962C8B-B14F-4D97-AF65-F5344CB8AC3E}">
        <p14:creationId xmlns:p14="http://schemas.microsoft.com/office/powerpoint/2010/main" val="41153873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30</a:t>
            </a:fld>
            <a:endParaRPr lang="ru-RU"/>
          </a:p>
        </p:txBody>
      </p:sp>
    </p:spTree>
    <p:extLst>
      <p:ext uri="{BB962C8B-B14F-4D97-AF65-F5344CB8AC3E}">
        <p14:creationId xmlns:p14="http://schemas.microsoft.com/office/powerpoint/2010/main" val="13373071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31</a:t>
            </a:fld>
            <a:endParaRPr lang="ru-RU"/>
          </a:p>
        </p:txBody>
      </p:sp>
    </p:spTree>
    <p:extLst>
      <p:ext uri="{BB962C8B-B14F-4D97-AF65-F5344CB8AC3E}">
        <p14:creationId xmlns:p14="http://schemas.microsoft.com/office/powerpoint/2010/main" val="17026499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F98D17B2-16C7-49C3-9124-25664BB2AC83}" type="slidenum">
              <a:rPr lang="ru-RU" smtClean="0"/>
              <a:pPr>
                <a:defRPr/>
              </a:pPr>
              <a:t>32</a:t>
            </a:fld>
            <a:endParaRPr lang="ru-RU"/>
          </a:p>
        </p:txBody>
      </p:sp>
    </p:spTree>
    <p:extLst>
      <p:ext uri="{BB962C8B-B14F-4D97-AF65-F5344CB8AC3E}">
        <p14:creationId xmlns:p14="http://schemas.microsoft.com/office/powerpoint/2010/main" val="3055305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98D17B2-16C7-49C3-9124-25664BB2AC83}"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ru-RU"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679363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FBC13ABC-28E5-454D-8B66-ED3075F422A0}" type="slidenum">
              <a:rPr lang="ru-RU" smtClean="0"/>
              <a:pPr/>
              <a:t>39</a:t>
            </a:fld>
            <a:endParaRPr lang="ru-RU"/>
          </a:p>
        </p:txBody>
      </p:sp>
    </p:spTree>
    <p:extLst>
      <p:ext uri="{BB962C8B-B14F-4D97-AF65-F5344CB8AC3E}">
        <p14:creationId xmlns:p14="http://schemas.microsoft.com/office/powerpoint/2010/main" val="4639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17</a:t>
            </a:fld>
            <a:endParaRPr lang="ru-RU"/>
          </a:p>
        </p:txBody>
      </p:sp>
    </p:spTree>
    <p:extLst>
      <p:ext uri="{BB962C8B-B14F-4D97-AF65-F5344CB8AC3E}">
        <p14:creationId xmlns:p14="http://schemas.microsoft.com/office/powerpoint/2010/main" val="24077705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pPr/>
              <a:t>61</a:t>
            </a:fld>
            <a:endParaRPr lang="ru-RU"/>
          </a:p>
        </p:txBody>
      </p:sp>
    </p:spTree>
    <p:extLst>
      <p:ext uri="{BB962C8B-B14F-4D97-AF65-F5344CB8AC3E}">
        <p14:creationId xmlns:p14="http://schemas.microsoft.com/office/powerpoint/2010/main" val="324448953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ED41EF8-81A9-4A72-8927-F2846589E185}" type="slidenum">
              <a:rPr lang="ru-RU" smtClean="0"/>
              <a:t>68</a:t>
            </a:fld>
            <a:endParaRPr lang="ru-RU"/>
          </a:p>
        </p:txBody>
      </p:sp>
    </p:spTree>
    <p:extLst>
      <p:ext uri="{BB962C8B-B14F-4D97-AF65-F5344CB8AC3E}">
        <p14:creationId xmlns:p14="http://schemas.microsoft.com/office/powerpoint/2010/main" val="421325263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69</a:t>
            </a:fld>
            <a:endParaRPr lang="ru-RU"/>
          </a:p>
        </p:txBody>
      </p:sp>
    </p:spTree>
    <p:extLst>
      <p:ext uri="{BB962C8B-B14F-4D97-AF65-F5344CB8AC3E}">
        <p14:creationId xmlns:p14="http://schemas.microsoft.com/office/powerpoint/2010/main" val="38855930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70</a:t>
            </a:fld>
            <a:endParaRPr lang="ru-RU"/>
          </a:p>
        </p:txBody>
      </p:sp>
    </p:spTree>
    <p:extLst>
      <p:ext uri="{BB962C8B-B14F-4D97-AF65-F5344CB8AC3E}">
        <p14:creationId xmlns:p14="http://schemas.microsoft.com/office/powerpoint/2010/main" val="5663396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EED41EF8-81A9-4A72-8927-F2846589E185}" type="slidenum">
              <a:rPr lang="ru-RU" smtClean="0"/>
              <a:t>71</a:t>
            </a:fld>
            <a:endParaRPr lang="ru-RU"/>
          </a:p>
        </p:txBody>
      </p:sp>
    </p:spTree>
    <p:extLst>
      <p:ext uri="{BB962C8B-B14F-4D97-AF65-F5344CB8AC3E}">
        <p14:creationId xmlns:p14="http://schemas.microsoft.com/office/powerpoint/2010/main" val="295002387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B2359E-838A-3534-D8DA-37EFB674B07B}"/>
            </a:ext>
          </a:extLst>
        </p:cNvPr>
        <p:cNvGrpSpPr/>
        <p:nvPr/>
      </p:nvGrpSpPr>
      <p:grpSpPr>
        <a:xfrm>
          <a:off x="0" y="0"/>
          <a:ext cx="0" cy="0"/>
          <a:chOff x="0" y="0"/>
          <a:chExt cx="0" cy="0"/>
        </a:xfrm>
      </p:grpSpPr>
      <p:sp>
        <p:nvSpPr>
          <p:cNvPr id="2" name="Образ слайда 1">
            <a:extLst>
              <a:ext uri="{FF2B5EF4-FFF2-40B4-BE49-F238E27FC236}">
                <a16:creationId xmlns:a16="http://schemas.microsoft.com/office/drawing/2014/main" id="{7B444C9E-9D94-FB88-6BFE-523D4B07D269}"/>
              </a:ext>
            </a:extLst>
          </p:cNvPr>
          <p:cNvSpPr>
            <a:spLocks noGrp="1" noRot="1" noChangeAspect="1"/>
          </p:cNvSpPr>
          <p:nvPr>
            <p:ph type="sldImg"/>
          </p:nvPr>
        </p:nvSpPr>
        <p:spPr/>
      </p:sp>
      <p:sp>
        <p:nvSpPr>
          <p:cNvPr id="3" name="Заметки 2">
            <a:extLst>
              <a:ext uri="{FF2B5EF4-FFF2-40B4-BE49-F238E27FC236}">
                <a16:creationId xmlns:a16="http://schemas.microsoft.com/office/drawing/2014/main" id="{1A2EE3CD-6C30-E528-8B7C-80B89A364B63}"/>
              </a:ext>
            </a:extLst>
          </p:cNvPr>
          <p:cNvSpPr>
            <a:spLocks noGrp="1"/>
          </p:cNvSpPr>
          <p:nvPr>
            <p:ph type="body" idx="1"/>
          </p:nvPr>
        </p:nvSpPr>
        <p:spPr/>
        <p:txBody>
          <a:bodyPr/>
          <a:lstStyle/>
          <a:p>
            <a:endParaRPr lang="ru-RU" dirty="0"/>
          </a:p>
        </p:txBody>
      </p:sp>
      <p:sp>
        <p:nvSpPr>
          <p:cNvPr id="4" name="Номер слайда 3">
            <a:extLst>
              <a:ext uri="{FF2B5EF4-FFF2-40B4-BE49-F238E27FC236}">
                <a16:creationId xmlns:a16="http://schemas.microsoft.com/office/drawing/2014/main" id="{F29112EA-E92C-A816-D8A3-9F0229C0D318}"/>
              </a:ext>
            </a:extLst>
          </p:cNvPr>
          <p:cNvSpPr>
            <a:spLocks noGrp="1"/>
          </p:cNvSpPr>
          <p:nvPr>
            <p:ph type="sldNum" sz="quarter" idx="5"/>
          </p:nvPr>
        </p:nvSpPr>
        <p:spPr/>
        <p:txBody>
          <a:bodyPr/>
          <a:lstStyle/>
          <a:p>
            <a:fld id="{EED41EF8-81A9-4A72-8927-F2846589E185}" type="slidenum">
              <a:rPr lang="ru-RU" smtClean="0"/>
              <a:t>72</a:t>
            </a:fld>
            <a:endParaRPr lang="ru-RU"/>
          </a:p>
        </p:txBody>
      </p:sp>
    </p:spTree>
    <p:extLst>
      <p:ext uri="{BB962C8B-B14F-4D97-AF65-F5344CB8AC3E}">
        <p14:creationId xmlns:p14="http://schemas.microsoft.com/office/powerpoint/2010/main" val="1904101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18</a:t>
            </a:fld>
            <a:endParaRPr lang="ru-RU"/>
          </a:p>
        </p:txBody>
      </p:sp>
    </p:spTree>
    <p:extLst>
      <p:ext uri="{BB962C8B-B14F-4D97-AF65-F5344CB8AC3E}">
        <p14:creationId xmlns:p14="http://schemas.microsoft.com/office/powerpoint/2010/main" val="241111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19</a:t>
            </a:fld>
            <a:endParaRPr lang="ru-RU"/>
          </a:p>
        </p:txBody>
      </p:sp>
    </p:spTree>
    <p:extLst>
      <p:ext uri="{BB962C8B-B14F-4D97-AF65-F5344CB8AC3E}">
        <p14:creationId xmlns:p14="http://schemas.microsoft.com/office/powerpoint/2010/main" val="4253245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20</a:t>
            </a:fld>
            <a:endParaRPr lang="ru-RU"/>
          </a:p>
        </p:txBody>
      </p:sp>
    </p:spTree>
    <p:extLst>
      <p:ext uri="{BB962C8B-B14F-4D97-AF65-F5344CB8AC3E}">
        <p14:creationId xmlns:p14="http://schemas.microsoft.com/office/powerpoint/2010/main" val="3538741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21</a:t>
            </a:fld>
            <a:endParaRPr lang="ru-RU"/>
          </a:p>
        </p:txBody>
      </p:sp>
    </p:spTree>
    <p:extLst>
      <p:ext uri="{BB962C8B-B14F-4D97-AF65-F5344CB8AC3E}">
        <p14:creationId xmlns:p14="http://schemas.microsoft.com/office/powerpoint/2010/main" val="3007574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22</a:t>
            </a:fld>
            <a:endParaRPr lang="ru-RU"/>
          </a:p>
        </p:txBody>
      </p:sp>
    </p:spTree>
    <p:extLst>
      <p:ext uri="{BB962C8B-B14F-4D97-AF65-F5344CB8AC3E}">
        <p14:creationId xmlns:p14="http://schemas.microsoft.com/office/powerpoint/2010/main" val="20838990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23</a:t>
            </a:fld>
            <a:endParaRPr lang="ru-RU"/>
          </a:p>
        </p:txBody>
      </p:sp>
    </p:spTree>
    <p:extLst>
      <p:ext uri="{BB962C8B-B14F-4D97-AF65-F5344CB8AC3E}">
        <p14:creationId xmlns:p14="http://schemas.microsoft.com/office/powerpoint/2010/main" val="32375220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CA75F166-93A5-4CC5-8347-3D9402BC9977}" type="slidenum">
              <a:rPr lang="ru-RU" smtClean="0"/>
              <a:pPr/>
              <a:t>24</a:t>
            </a:fld>
            <a:endParaRPr lang="ru-RU"/>
          </a:p>
        </p:txBody>
      </p:sp>
    </p:spTree>
    <p:extLst>
      <p:ext uri="{BB962C8B-B14F-4D97-AF65-F5344CB8AC3E}">
        <p14:creationId xmlns:p14="http://schemas.microsoft.com/office/powerpoint/2010/main" val="5862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7D0D1E7B-0856-46EF-BF53-0266FA6D5C93}"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422779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75B40A17-BBE7-47D6-8A1B-3B459713B193}"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265071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E8E63A-1337-4F08-A2D4-7FABD279D7C7}"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20215243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7F5EB76-B174-4638-B755-63878360F092}"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801433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FFE8924-FB78-4CBD-8ADB-7E6DAD50CD28}"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329619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51AA5DE-BE00-4CA0-B322-EAA66A611B83}"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646933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5A3C603-0172-4CF5-9AF3-D4E8BE3DA828}"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4679711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41CBCC3C-8805-4A50-BAB9-9D1591DE87BC}" type="datetime1">
              <a:rPr lang="ru-RU" smtClean="0"/>
              <a:t>15.11.2024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C57661F-B2B1-4F5C-A5BA-3FA02C8F7456}" type="slidenum">
              <a:rPr lang="ru-RU" smtClean="0"/>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1487460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7890E74-548A-4872-8F8C-8FA8BD08C1CF}" type="datetime1">
              <a:rPr lang="ru-RU" smtClean="0"/>
              <a:t>15.11.2024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C57661F-B2B1-4F5C-A5BA-3FA02C8F7456}" type="slidenum">
              <a:rPr lang="ru-RU" smtClean="0"/>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3763270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A31574-F872-4006-A66B-7070D3391486}" type="datetime1">
              <a:rPr lang="ru-RU" smtClean="0"/>
              <a:t>15.11.2024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1534626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C086E5B7-98A6-47BE-B952-BD4424489251}"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2045274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37356F6A-C413-428C-85C1-C5CCAB3599FE}"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727460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74F80A9B-9BF6-4289-8249-3008D66EE3FE}"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4526938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E82700E-AE97-428C-A4D1-2B5D619FB207}"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38562716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063DBB-BEDC-4ABD-B88B-5CAC2B4BFE75}"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C57661F-B2B1-4F5C-A5BA-3FA02C8F7456}" type="slidenum">
              <a:rPr lang="ru-RU" smtClean="0"/>
              <a:t>‹#›</a:t>
            </a:fld>
            <a:endParaRPr lang="ru-RU"/>
          </a:p>
        </p:txBody>
      </p:sp>
    </p:spTree>
    <p:extLst>
      <p:ext uri="{BB962C8B-B14F-4D97-AF65-F5344CB8AC3E}">
        <p14:creationId xmlns:p14="http://schemas.microsoft.com/office/powerpoint/2010/main" val="13027544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ru-RU"/>
              <a:t>Образец заголовка</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9C25D49-8A56-4291-9FD3-73D237F4EDDD}" type="datetime1">
              <a:rPr lang="ru-RU" smtClean="0"/>
              <a:t>15.11.2024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68051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A3C167B-0F33-4464-9AC7-93F41ABBF46B}"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994572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45127" y="2507550"/>
            <a:ext cx="5156200"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7550"/>
            <a:ext cx="5181601" cy="3680525"/>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9AE57213-6B52-40ED-AE7F-AE25B1591522}" type="datetime1">
              <a:rPr lang="ru-RU" smtClean="0"/>
              <a:t>15.11.2024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E4EB6E89-BA87-4003-BD23-6BDF40F3EBED}" type="slidenum">
              <a:rPr lang="ru-RU" smtClean="0"/>
              <a:pPr/>
              <a:t>‹#›</a:t>
            </a:fld>
            <a:endParaRPr lang="ru-RU"/>
          </a:p>
        </p:txBody>
      </p:sp>
      <p:sp>
        <p:nvSpPr>
          <p:cNvPr id="10" name="Title 9"/>
          <p:cNvSpPr>
            <a:spLocks noGrp="1"/>
          </p:cNvSpPr>
          <p:nvPr>
            <p:ph type="title"/>
          </p:nvPr>
        </p:nvSpPr>
        <p:spPr/>
        <p:txBody>
          <a:bodyPr/>
          <a:lstStyle/>
          <a:p>
            <a:r>
              <a:rPr lang="ru-RU"/>
              <a:t>Образец заголовка</a:t>
            </a:r>
            <a:endParaRPr lang="en-US" dirty="0"/>
          </a:p>
        </p:txBody>
      </p:sp>
    </p:spTree>
    <p:extLst>
      <p:ext uri="{BB962C8B-B14F-4D97-AF65-F5344CB8AC3E}">
        <p14:creationId xmlns:p14="http://schemas.microsoft.com/office/powerpoint/2010/main" val="4283571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3B18DE9C-70F3-453D-8800-C11DAD735040}" type="datetime1">
              <a:rPr lang="ru-RU" smtClean="0"/>
              <a:t>15.11.2024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E4EB6E89-BA87-4003-BD23-6BDF40F3EBED}" type="slidenum">
              <a:rPr lang="ru-RU" smtClean="0"/>
              <a:pPr/>
              <a:t>‹#›</a:t>
            </a:fld>
            <a:endParaRPr lang="ru-RU"/>
          </a:p>
        </p:txBody>
      </p:sp>
      <p:sp>
        <p:nvSpPr>
          <p:cNvPr id="6" name="Title 5"/>
          <p:cNvSpPr>
            <a:spLocks noGrp="1"/>
          </p:cNvSpPr>
          <p:nvPr>
            <p:ph type="title"/>
          </p:nvPr>
        </p:nvSpPr>
        <p:spPr/>
        <p:txBody>
          <a:bodyPr/>
          <a:lstStyle/>
          <a:p>
            <a:r>
              <a:rPr lang="ru-RU"/>
              <a:t>Образец заголовка</a:t>
            </a:r>
            <a:endParaRPr lang="en-US"/>
          </a:p>
        </p:txBody>
      </p:sp>
    </p:spTree>
    <p:extLst>
      <p:ext uri="{BB962C8B-B14F-4D97-AF65-F5344CB8AC3E}">
        <p14:creationId xmlns:p14="http://schemas.microsoft.com/office/powerpoint/2010/main" val="166185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B4686E-8613-4A11-8AB0-0095880EE47A}" type="datetime1">
              <a:rPr lang="ru-RU" smtClean="0"/>
              <a:t>15.11.2024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437636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ru-RU"/>
              <a:t>Образец заголовка</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ABAD1B34-FC17-4507-8E52-8DF24A989AE0}"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047493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ru-RU"/>
              <a:t>Образец заголовка</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382CF34E-8289-4FD0-B89D-9C9C68981209}" type="datetime1">
              <a:rPr lang="ru-RU" smtClean="0"/>
              <a:t>15.11.2024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E4EB6E89-BA87-4003-BD23-6BDF40F3EBED}" type="slidenum">
              <a:rPr lang="ru-RU" smtClean="0"/>
              <a:pPr/>
              <a:t>‹#›</a:t>
            </a:fld>
            <a:endParaRPr lang="ru-RU"/>
          </a:p>
        </p:txBody>
      </p:sp>
    </p:spTree>
    <p:extLst>
      <p:ext uri="{BB962C8B-B14F-4D97-AF65-F5344CB8AC3E}">
        <p14:creationId xmlns:p14="http://schemas.microsoft.com/office/powerpoint/2010/main" val="3766928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40796745-3B40-4461-B640-8AE9DE0C3B28}" type="datetime1">
              <a:rPr lang="ru-RU" smtClean="0"/>
              <a:t>15.11.2024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E4EB6E89-BA87-4003-BD23-6BDF40F3EBED}" type="slidenum">
              <a:rPr lang="ru-RU" smtClean="0"/>
              <a:pPr/>
              <a:t>‹#›</a:t>
            </a:fld>
            <a:endParaRPr lang="ru-RU"/>
          </a:p>
        </p:txBody>
      </p:sp>
    </p:spTree>
    <p:extLst>
      <p:ext uri="{BB962C8B-B14F-4D97-AF65-F5344CB8AC3E}">
        <p14:creationId xmlns:p14="http://schemas.microsoft.com/office/powerpoint/2010/main" val="309274583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C87C552A-DBAE-4BE7-A89F-CBAE99D7898D}" type="datetime1">
              <a:rPr lang="ru-RU" smtClean="0"/>
              <a:t>15.11.2024</a:t>
            </a:fld>
            <a:endParaRPr lang="ru-R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ru-RU"/>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5C57661F-B2B1-4F5C-A5BA-3FA02C8F7456}" type="slidenum">
              <a:rPr lang="ru-RU" smtClean="0"/>
              <a:t>‹#›</a:t>
            </a:fld>
            <a:endParaRPr lang="ru-RU"/>
          </a:p>
        </p:txBody>
      </p:sp>
    </p:spTree>
    <p:extLst>
      <p:ext uri="{BB962C8B-B14F-4D97-AF65-F5344CB8AC3E}">
        <p14:creationId xmlns:p14="http://schemas.microsoft.com/office/powerpoint/2010/main" val="40033585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4.xml"/><Relationship Id="rId4" Type="http://schemas.openxmlformats.org/officeDocument/2006/relationships/chart" Target="../charts/chart3.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image" Target="../media/image3.png"/></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hyperlink" Target="https://budget.mosreg.ru/analitika/ispolnenie-byudjeta-subekta/otdelnye-parametry-byudzheta-municipalnyx-obrazovanij/" TargetMode="Externa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u.wikipedia.org/wiki/%D0%9F%D0%B0%D0%B2%D0%B5%D0%BB%D1%8C%D1%86%D0%B5%D0%B2%D0%BE_(%D0%BC%D0%B8%D0%BA%D1%80%D0%BE%D1%80%D0%B0%D0%B9%D0%BE%D0%BD_%D0%94%D0%BE%D0%BB%D0%B3%D0%BE%D0%BF%D1%80%D1%83%D0%B4%D0%BD%D0%BE%D0%B3%D0%BE)" TargetMode="External"/><Relationship Id="rId2" Type="http://schemas.openxmlformats.org/officeDocument/2006/relationships/hyperlink" Target="https://ru.wikipedia.org/wiki/%D0%A5%D0%BB%D0%B5%D0%B1%D0%BD%D0%B8%D0%BA%D0%BE%D0%B2%D0%BE_(%D0%BC%D0%B8%D0%BA%D1%80%D0%BE%D1%80%D0%B0%D0%B9%D0%BE%D0%BD_%D0%94%D0%BE%D0%BB%D0%B3%D0%BE%D0%BF%D1%80%D1%83%D0%B4%D0%BD%D0%BE%D0%B3%D0%BE)" TargetMode="Externa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hyperlink" Target="https://ru.wikipedia.org/wiki/%D0%A8%D0%B5%D1%80%D0%B5%D0%BC%D0%B5%D1%82%D1%8C%D0%B5%D0%B2%D1%81%D0%BA%D0%B8%D0%B9_(%D0%BC%D0%B8%D0%BA%D1%80%D0%BE%D1%80%D0%B0%D0%B9%D0%BE%D0%BD_%D0%94%D0%BE%D0%BB%D0%B3%D0%BE%D0%BF%D1%80%D1%83%D0%B4%D0%BD%D0%BE%D0%B3%D0%BE)" TargetMode="Externa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dolgopfu@yandex.ru"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tileRect/>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7CCA48-5D75-46BE-A785-924B0B2AC1F6}"/>
              </a:ext>
            </a:extLst>
          </p:cNvPr>
          <p:cNvSpPr>
            <a:spLocks noGrp="1"/>
          </p:cNvSpPr>
          <p:nvPr>
            <p:ph type="ctrTitle"/>
          </p:nvPr>
        </p:nvSpPr>
        <p:spPr>
          <a:xfrm>
            <a:off x="1561707" y="2337444"/>
            <a:ext cx="9068586" cy="1388537"/>
          </a:xfrm>
        </p:spPr>
        <p:txBody>
          <a:bodyPr>
            <a:normAutofit fontScale="90000"/>
          </a:bodyPr>
          <a:lstStyle/>
          <a:p>
            <a:r>
              <a:rPr lang="ru-RU" dirty="0">
                <a:latin typeface="Century Gothic" panose="020B0502020202020204" pitchFamily="34" charset="0"/>
              </a:rPr>
              <a:t>БЮДЖЕТ ДЛЯ ГРАЖДАН</a:t>
            </a:r>
          </a:p>
        </p:txBody>
      </p:sp>
      <p:sp>
        <p:nvSpPr>
          <p:cNvPr id="3" name="Подзаголовок 2">
            <a:extLst>
              <a:ext uri="{FF2B5EF4-FFF2-40B4-BE49-F238E27FC236}">
                <a16:creationId xmlns:a16="http://schemas.microsoft.com/office/drawing/2014/main" id="{7E5A73B4-16B2-446C-870A-BF4DF75C6C55}"/>
              </a:ext>
            </a:extLst>
          </p:cNvPr>
          <p:cNvSpPr>
            <a:spLocks noGrp="1"/>
          </p:cNvSpPr>
          <p:nvPr>
            <p:ph type="subTitle" idx="1"/>
          </p:nvPr>
        </p:nvSpPr>
        <p:spPr>
          <a:xfrm>
            <a:off x="1562100" y="4307840"/>
            <a:ext cx="9070848" cy="1540700"/>
          </a:xfrm>
        </p:spPr>
        <p:txBody>
          <a:bodyPr>
            <a:normAutofit/>
          </a:bodyPr>
          <a:lstStyle/>
          <a:p>
            <a:pPr>
              <a:lnSpc>
                <a:spcPct val="100000"/>
              </a:lnSpc>
            </a:pPr>
            <a:r>
              <a:rPr lang="ru-RU" sz="2000" dirty="0">
                <a:latin typeface="Century Gothic" panose="020B0502020202020204" pitchFamily="34" charset="0"/>
              </a:rPr>
              <a:t>На основании проекта решения Совета депутатов городского округа Долгопрудный Московской области </a:t>
            </a:r>
          </a:p>
          <a:p>
            <a:pPr>
              <a:lnSpc>
                <a:spcPct val="100000"/>
              </a:lnSpc>
            </a:pPr>
            <a:r>
              <a:rPr lang="ru-RU" sz="2000" dirty="0">
                <a:latin typeface="Century Gothic" panose="020B0502020202020204" pitchFamily="34" charset="0"/>
              </a:rPr>
              <a:t>«О бюджете городского округа Долгопрудный на </a:t>
            </a:r>
            <a:r>
              <a:rPr lang="ru-RU" sz="2000" dirty="0" smtClean="0">
                <a:latin typeface="Century Gothic" panose="020B0502020202020204" pitchFamily="34" charset="0"/>
              </a:rPr>
              <a:t>2025 </a:t>
            </a:r>
            <a:r>
              <a:rPr lang="ru-RU" sz="2000" dirty="0">
                <a:latin typeface="Century Gothic" panose="020B0502020202020204" pitchFamily="34" charset="0"/>
              </a:rPr>
              <a:t>год и плановый период </a:t>
            </a:r>
            <a:r>
              <a:rPr lang="ru-RU" sz="2000" dirty="0" smtClean="0">
                <a:latin typeface="Century Gothic" panose="020B0502020202020204" pitchFamily="34" charset="0"/>
              </a:rPr>
              <a:t>2026 </a:t>
            </a:r>
            <a:r>
              <a:rPr lang="ru-RU" sz="2000" dirty="0">
                <a:latin typeface="Century Gothic" panose="020B0502020202020204" pitchFamily="34" charset="0"/>
              </a:rPr>
              <a:t>и </a:t>
            </a:r>
            <a:r>
              <a:rPr lang="ru-RU" sz="2000" dirty="0" smtClean="0">
                <a:latin typeface="Century Gothic" panose="020B0502020202020204" pitchFamily="34" charset="0"/>
              </a:rPr>
              <a:t>2027 </a:t>
            </a:r>
            <a:r>
              <a:rPr lang="ru-RU" sz="2000" dirty="0">
                <a:latin typeface="Century Gothic" panose="020B0502020202020204" pitchFamily="34" charset="0"/>
              </a:rPr>
              <a:t>годов»</a:t>
            </a:r>
          </a:p>
          <a:p>
            <a:endParaRPr lang="ru-RU" sz="2000" dirty="0">
              <a:latin typeface="Century Gothic" panose="020B0502020202020204" pitchFamily="34" charset="0"/>
            </a:endParaRPr>
          </a:p>
        </p:txBody>
      </p:sp>
      <p:pic>
        <p:nvPicPr>
          <p:cNvPr id="6" name="Рисунок 5">
            <a:extLst>
              <a:ext uri="{FF2B5EF4-FFF2-40B4-BE49-F238E27FC236}">
                <a16:creationId xmlns:a16="http://schemas.microsoft.com/office/drawing/2014/main" id="{74E3E947-420D-4791-BCA8-3817510FCE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57725" y="573387"/>
            <a:ext cx="2876550" cy="1981200"/>
          </a:xfrm>
          <a:prstGeom prst="rect">
            <a:avLst/>
          </a:prstGeom>
        </p:spPr>
      </p:pic>
    </p:spTree>
    <p:extLst>
      <p:ext uri="{BB962C8B-B14F-4D97-AF65-F5344CB8AC3E}">
        <p14:creationId xmlns:p14="http://schemas.microsoft.com/office/powerpoint/2010/main" val="2816103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85908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деталей и комплектующих для спецтехники, используемой в горнодобывающей промышленности, строительстве и при ремонте дорог. Инициатор проекта - ООО «УДТ-техника». Общий инвестиций – 135,0 млн. рублей. Количество создаваемых рабочих мест 51;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организация производства изделия из нержавеющей стали для объектов с высокой интенсивностью использования и пропускной способностью, такими как Московский Метрополитен, торговые и развлекательные центры, предприятия автотранспортного обслуживания. Инициатор проекта - ООО «ТД </a:t>
            </a:r>
            <a:r>
              <a:rPr lang="ru-RU" sz="1250" dirty="0" err="1">
                <a:solidFill>
                  <a:schemeClr val="accent5">
                    <a:lumMod val="50000"/>
                  </a:schemeClr>
                </a:solidFill>
              </a:rPr>
              <a:t>Искра.НК</a:t>
            </a:r>
            <a:r>
              <a:rPr lang="ru-RU" sz="1250" dirty="0">
                <a:solidFill>
                  <a:schemeClr val="accent5">
                    <a:lumMod val="50000"/>
                  </a:schemeClr>
                </a:solidFill>
              </a:rPr>
              <a:t>». Общий инвестиций – 50,0 млн. рублей. Количество создаваемых рабочих мест 20; </a:t>
            </a:r>
          </a:p>
          <a:p>
            <a:pPr>
              <a:lnSpc>
                <a:spcPct val="100000"/>
              </a:lnSpc>
              <a:spcBef>
                <a:spcPts val="600"/>
              </a:spcBef>
              <a:buFont typeface="Wingdings" panose="05000000000000000000" pitchFamily="2" charset="2"/>
              <a:buChar char="v"/>
            </a:pPr>
            <a:r>
              <a:rPr lang="ru-RU" sz="1250" dirty="0">
                <a:effectLst/>
                <a:ea typeface="Times New Roman" panose="02020603050405020304" pitchFamily="18" charset="0"/>
              </a:rPr>
              <a:t>строительство производственного комплекса по производству шаровых кранов в  пенополиуретановой изоляции. Инициатор проекта: ООО «ИСО». Земельный участок предоставлен в рамках программы поддержки импортозамещения в Московской области «Земля за 1 рубль». Общий объем инвестиций – 124,3 млн. рублей, 22 рабочих места. Внебюджетные средства. Завершение проекта планируется в 2026 году.</a:t>
            </a:r>
            <a:endParaRPr lang="ru-RU" sz="1250" dirty="0">
              <a:solidFill>
                <a:schemeClr val="accent5">
                  <a:lumMod val="50000"/>
                </a:schemeClr>
              </a:solidFill>
            </a:endParaRPr>
          </a:p>
          <a:p>
            <a:pPr marL="0" indent="457200">
              <a:lnSpc>
                <a:spcPct val="100000"/>
              </a:lnSpc>
              <a:spcBef>
                <a:spcPts val="600"/>
              </a:spcBef>
              <a:buNone/>
            </a:pPr>
            <a:r>
              <a:rPr lang="ru-RU" sz="1250" dirty="0">
                <a:solidFill>
                  <a:schemeClr val="accent5">
                    <a:lumMod val="50000"/>
                  </a:schemeClr>
                </a:solidFill>
              </a:rPr>
              <a:t> </a:t>
            </a:r>
            <a:r>
              <a:rPr lang="ru-RU" sz="1250" b="1" dirty="0">
                <a:solidFill>
                  <a:schemeClr val="accent5">
                    <a:lumMod val="50000"/>
                  </a:schemeClr>
                </a:solidFill>
              </a:rPr>
              <a:t>В рамках программы поддержки предпринимательства Московской области в соответствии с Законом Московской области №27/2015-ОЗ:</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спортивного комплекса на бале ледовой арены ООО «Валдай тур». Объем инвестиций – 250,0 млн. рублей. Количество создаваемых рабочих мест – 30.  Заработная плата - 55 тыс. рублей;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создания отеля с тематическим парком ООО «Физтех-</a:t>
            </a:r>
            <a:r>
              <a:rPr lang="ru-RU" sz="1250" dirty="0" err="1">
                <a:solidFill>
                  <a:schemeClr val="accent5">
                    <a:lumMod val="50000"/>
                  </a:schemeClr>
                </a:solidFill>
              </a:rPr>
              <a:t>лэнд</a:t>
            </a:r>
            <a:r>
              <a:rPr lang="ru-RU" sz="1250" dirty="0">
                <a:solidFill>
                  <a:schemeClr val="accent5">
                    <a:lumMod val="50000"/>
                  </a:schemeClr>
                </a:solidFill>
              </a:rPr>
              <a:t>». Инвестиции в проект составят более 1,5 млрд рублей. Ожидается создание около 40 новых рабочих мест;</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административно-делового центра ООО «Рынок Подмосковья -2». Объем инвестиций – 45,0 млн. рублей. Количество создаваемых рабочих мест – 3.  </a:t>
            </a:r>
          </a:p>
          <a:p>
            <a:pPr marL="0" indent="457200">
              <a:lnSpc>
                <a:spcPct val="100000"/>
              </a:lnSpc>
              <a:spcBef>
                <a:spcPts val="600"/>
              </a:spcBef>
              <a:buNone/>
            </a:pPr>
            <a:r>
              <a:rPr lang="ru-RU" sz="1250" b="1" dirty="0">
                <a:solidFill>
                  <a:schemeClr val="accent5">
                    <a:lumMod val="50000"/>
                  </a:schemeClr>
                </a:solidFill>
              </a:rPr>
              <a:t>Одной из приоритетных задач социально-экономического развития городского округа Долгопрудный является повышение доступности жилья для населения и обеспечение комфортных условий проживания жителей городского округа Долгопрудный. </a:t>
            </a:r>
          </a:p>
          <a:p>
            <a:pPr marL="0" indent="457200">
              <a:lnSpc>
                <a:spcPct val="100000"/>
              </a:lnSpc>
              <a:spcBef>
                <a:spcPts val="600"/>
              </a:spcBef>
              <a:buNone/>
            </a:pPr>
            <a:r>
              <a:rPr lang="ru-RU" sz="1250" dirty="0">
                <a:solidFill>
                  <a:schemeClr val="accent5">
                    <a:lumMod val="50000"/>
                  </a:schemeClr>
                </a:solidFill>
              </a:rPr>
              <a:t>Общая площадь жилых помещений в городском округе Долгопрудный, введенная в действие за 2023 год составила 132,99 тыс. </a:t>
            </a:r>
            <a:r>
              <a:rPr lang="ru-RU" sz="1250" dirty="0" err="1">
                <a:solidFill>
                  <a:schemeClr val="accent5">
                    <a:lumMod val="50000"/>
                  </a:schemeClr>
                </a:solidFill>
              </a:rPr>
              <a:t>кв.м</a:t>
            </a:r>
            <a:r>
              <a:rPr lang="ru-RU" sz="1250" dirty="0">
                <a:solidFill>
                  <a:schemeClr val="accent5">
                    <a:lumMod val="50000"/>
                  </a:schemeClr>
                </a:solidFill>
              </a:rPr>
              <a:t>. В первом полугодии 2024 года в эксплуатацию введено 5 535 кв.м. жилья. Общая площадь жилищного фонда в городском округе Долгопрудный по состоянию на 01.01.2024 составляет 3 884,1 тыс. кв. метров, к концу 2024 года по оценке объем жилищного фонда составит 3 894,1 тыс. кв. метров. Общая площадь жилых помещений, приходящихся на одного жителя городского округа Долгопрудный, в 2023 году составила 32,62 кв.м., по оценке 2024 года уровень обеспеченности населения жильем составит 32,66 кв.м. на человека. Также в прогнозном периоде 2025-2027 годов, планируется ввод в эксплуатацию жилых домов:</a:t>
            </a:r>
          </a:p>
          <a:p>
            <a:pPr marL="0" indent="457200">
              <a:lnSpc>
                <a:spcPct val="100000"/>
              </a:lnSpc>
              <a:spcBef>
                <a:spcPts val="600"/>
              </a:spcBef>
              <a:buNone/>
            </a:pPr>
            <a:r>
              <a:rPr lang="ru-RU" sz="1250" kern="1000" dirty="0">
                <a:solidFill>
                  <a:schemeClr val="accent5">
                    <a:lumMod val="50000"/>
                  </a:schemeClr>
                </a:solidFill>
              </a:rPr>
              <a:t>2025 г.: 2 многоквартирных дома площадью 28,5 тыс. кв.м. по ул. Заводская д. 2: корпус 2 (12078,6 кв.м.) и корпус 3 (16443,2 кв.м.),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2026 г.: 1 многоквартирный дом площадью 17,3 тыс. </a:t>
            </a:r>
            <a:r>
              <a:rPr lang="ru-RU" sz="1250" kern="1000" dirty="0" err="1">
                <a:solidFill>
                  <a:schemeClr val="accent5">
                    <a:lumMod val="50000"/>
                  </a:schemeClr>
                </a:solidFill>
              </a:rPr>
              <a:t>кв.м</a:t>
            </a:r>
            <a:r>
              <a:rPr lang="ru-RU" sz="1250" kern="1000" dirty="0">
                <a:solidFill>
                  <a:schemeClr val="accent5">
                    <a:lumMod val="50000"/>
                  </a:schemeClr>
                </a:solidFill>
              </a:rPr>
              <a:t>. по ул. Заводская д. 2, застройщик ООО СЗ «</a:t>
            </a:r>
            <a:r>
              <a:rPr lang="ru-RU" sz="1250" kern="1000" dirty="0" err="1">
                <a:solidFill>
                  <a:schemeClr val="accent5">
                    <a:lumMod val="50000"/>
                  </a:schemeClr>
                </a:solidFill>
              </a:rPr>
              <a:t>Гранель</a:t>
            </a:r>
            <a:r>
              <a:rPr lang="ru-RU" sz="1250" kern="1000" dirty="0">
                <a:solidFill>
                  <a:schemeClr val="accent5">
                    <a:lumMod val="50000"/>
                  </a:schemeClr>
                </a:solidFill>
              </a:rPr>
              <a:t> Инвест»; </a:t>
            </a:r>
          </a:p>
          <a:p>
            <a:pPr marL="0" indent="457200">
              <a:lnSpc>
                <a:spcPct val="100000"/>
              </a:lnSpc>
              <a:spcBef>
                <a:spcPts val="600"/>
              </a:spcBef>
              <a:buNone/>
            </a:pPr>
            <a:r>
              <a:rPr lang="ru-RU" sz="1250" kern="1000" dirty="0">
                <a:solidFill>
                  <a:schemeClr val="accent5">
                    <a:lumMod val="50000"/>
                  </a:schemeClr>
                </a:solidFill>
              </a:rPr>
              <a:t>2027 г.: планируется строительство многоэтажной жилой застройки общей площадью квартир 41,24 тыс. кв. м по ул. Парковой в рамках масштабного инвестиционного проекта по расселению граждан из аварийных жилых домов</a:t>
            </a:r>
            <a:r>
              <a:rPr lang="ru-RU" sz="1250" dirty="0">
                <a:solidFill>
                  <a:schemeClr val="accent5">
                    <a:lumMod val="50000"/>
                  </a:schemeClr>
                </a:solidFill>
              </a:rPr>
              <a:t>.</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10</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923839066"/>
      </p:ext>
    </p:extLst>
  </p:cSld>
  <p:clrMapOvr>
    <a:masterClrMapping/>
  </p:clrMapOvr>
  <p:transition spd="med">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b="1" dirty="0">
                <a:solidFill>
                  <a:schemeClr val="accent5">
                    <a:lumMod val="50000"/>
                  </a:schemeClr>
                </a:solidFill>
              </a:rPr>
              <a:t>В 2023 году в городском округе Долгопрудный создано 6 836 новых рабочих мест</a:t>
            </a:r>
            <a:r>
              <a:rPr lang="ru-RU" sz="1250" dirty="0">
                <a:solidFill>
                  <a:schemeClr val="accent5">
                    <a:lumMod val="50000"/>
                  </a:schemeClr>
                </a:solidFill>
              </a:rPr>
              <a:t>, на прогнозный период 2025-2027 годов планируется к созданию еще около 7,0 тысяч рабочих мест. Большое значение для создания в городском округе новых рабочих мест имеет создание и развитие в городе высокотехнологичных и наукоемких производств. В январе-июне 2024 года создано </a:t>
            </a:r>
            <a:r>
              <a:rPr lang="en-US" sz="1250" dirty="0">
                <a:solidFill>
                  <a:schemeClr val="accent5">
                    <a:lumMod val="50000"/>
                  </a:schemeClr>
                </a:solidFill>
              </a:rPr>
              <a:t>1695</a:t>
            </a:r>
            <a:r>
              <a:rPr lang="ru-RU" sz="1250" dirty="0">
                <a:solidFill>
                  <a:schemeClr val="accent5">
                    <a:lumMod val="50000"/>
                  </a:schemeClr>
                </a:solidFill>
              </a:rPr>
              <a:t> новых рабочих мест, до конца 202</a:t>
            </a:r>
            <a:r>
              <a:rPr lang="en-US" sz="1250" dirty="0">
                <a:solidFill>
                  <a:schemeClr val="accent5">
                    <a:lumMod val="50000"/>
                  </a:schemeClr>
                </a:solidFill>
              </a:rPr>
              <a:t>4</a:t>
            </a:r>
            <a:r>
              <a:rPr lang="ru-RU" sz="1250" dirty="0">
                <a:solidFill>
                  <a:schemeClr val="accent5">
                    <a:lumMod val="50000"/>
                  </a:schemeClr>
                </a:solidFill>
              </a:rPr>
              <a:t> года планируется создание еще </a:t>
            </a:r>
            <a:r>
              <a:rPr lang="en-US" sz="1250" dirty="0">
                <a:solidFill>
                  <a:schemeClr val="accent5">
                    <a:lumMod val="50000"/>
                  </a:schemeClr>
                </a:solidFill>
              </a:rPr>
              <a:t>2236</a:t>
            </a:r>
            <a:r>
              <a:rPr lang="ru-RU" sz="1250" dirty="0">
                <a:solidFill>
                  <a:schemeClr val="accent5">
                    <a:lumMod val="50000"/>
                  </a:schemeClr>
                </a:solidFill>
              </a:rPr>
              <a:t> новых рабочих мест. </a:t>
            </a:r>
          </a:p>
          <a:p>
            <a:pPr marL="0" indent="457200">
              <a:lnSpc>
                <a:spcPct val="100000"/>
              </a:lnSpc>
              <a:spcBef>
                <a:spcPts val="600"/>
              </a:spcBef>
              <a:buNone/>
            </a:pPr>
            <a:r>
              <a:rPr lang="ru-RU" sz="1250" dirty="0">
                <a:solidFill>
                  <a:schemeClr val="accent5">
                    <a:lumMod val="50000"/>
                  </a:schemeClr>
                </a:solidFill>
              </a:rPr>
              <a:t>До конца 202</a:t>
            </a:r>
            <a:r>
              <a:rPr lang="en-US" sz="1250" dirty="0">
                <a:solidFill>
                  <a:schemeClr val="accent5">
                    <a:lumMod val="50000"/>
                  </a:schemeClr>
                </a:solidFill>
              </a:rPr>
              <a:t>4</a:t>
            </a:r>
            <a:r>
              <a:rPr lang="ru-RU" sz="1250" dirty="0">
                <a:solidFill>
                  <a:schemeClr val="accent5">
                    <a:lumMod val="50000"/>
                  </a:schemeClr>
                </a:solidFill>
              </a:rPr>
              <a:t> года запланировано создание рабочих мест  за счет  расширения производственных мощностей, увеличения штатного расписания в рамках выполнения гособоронзаказа и ввода новых производств таких компаний как АО «НИОПИК», ООО «</a:t>
            </a:r>
            <a:r>
              <a:rPr lang="ru-RU" sz="1250" dirty="0" err="1">
                <a:solidFill>
                  <a:schemeClr val="accent5">
                    <a:lumMod val="50000"/>
                  </a:schemeClr>
                </a:solidFill>
              </a:rPr>
              <a:t>ДенталГрупп</a:t>
            </a:r>
            <a:r>
              <a:rPr lang="ru-RU" sz="1250" dirty="0">
                <a:solidFill>
                  <a:schemeClr val="accent5">
                    <a:lumMod val="50000"/>
                  </a:schemeClr>
                </a:solidFill>
              </a:rPr>
              <a:t>», ООО «ВИК», АО «</a:t>
            </a:r>
            <a:r>
              <a:rPr lang="ru-RU" sz="1250" dirty="0" err="1">
                <a:solidFill>
                  <a:schemeClr val="accent5">
                    <a:lumMod val="50000"/>
                  </a:schemeClr>
                </a:solidFill>
              </a:rPr>
              <a:t>Ремстрой</a:t>
            </a:r>
            <a:r>
              <a:rPr lang="ru-RU" sz="1250" dirty="0">
                <a:solidFill>
                  <a:schemeClr val="accent5">
                    <a:lumMod val="50000"/>
                  </a:schemeClr>
                </a:solidFill>
              </a:rPr>
              <a:t>-Алекс» и другие.</a:t>
            </a:r>
          </a:p>
          <a:p>
            <a:pPr marL="0" indent="457200">
              <a:lnSpc>
                <a:spcPct val="100000"/>
              </a:lnSpc>
              <a:spcBef>
                <a:spcPts val="600"/>
              </a:spcBef>
              <a:buNone/>
            </a:pPr>
            <a:r>
              <a:rPr lang="ru-RU" sz="1250" dirty="0">
                <a:solidFill>
                  <a:schemeClr val="accent5">
                    <a:lumMod val="50000"/>
                  </a:schemeClr>
                </a:solidFill>
              </a:rPr>
              <a:t>На прогнозный период до 2027 года запланировано увеличение количества новых рабочих мест за счет модернизации и расширения действующих предприятий и организаций (ПАО ДНПП,  АО «НИОПИК», ООО «</a:t>
            </a:r>
            <a:r>
              <a:rPr lang="ru-RU" sz="1250" dirty="0" err="1">
                <a:solidFill>
                  <a:schemeClr val="accent5">
                    <a:lumMod val="50000"/>
                  </a:schemeClr>
                </a:solidFill>
              </a:rPr>
              <a:t>Мосавтостекло</a:t>
            </a:r>
            <a:r>
              <a:rPr lang="ru-RU" sz="1250" dirty="0">
                <a:solidFill>
                  <a:schemeClr val="accent5">
                    <a:lumMod val="50000"/>
                  </a:schemeClr>
                </a:solidFill>
              </a:rPr>
              <a:t>», ООО ТД «ЛИТ» и пр.), ввода новых  производственных, торговых и общественно-деловых объектов (таких как молокоперерабатывающий завод – ООО «Чистая линия», научно-производственный центр ООО «</a:t>
            </a:r>
            <a:r>
              <a:rPr lang="ru-RU" sz="1250" dirty="0" err="1">
                <a:solidFill>
                  <a:schemeClr val="accent5">
                    <a:lumMod val="50000"/>
                  </a:schemeClr>
                </a:solidFill>
              </a:rPr>
              <a:t>Глобалхимфарм</a:t>
            </a:r>
            <a:r>
              <a:rPr lang="ru-RU" sz="1250" dirty="0">
                <a:solidFill>
                  <a:schemeClr val="accent5">
                    <a:lumMod val="50000"/>
                  </a:schemeClr>
                </a:solidFill>
              </a:rPr>
              <a:t>»), за счет создания новых рабочих мест в субъектах малого бизнеса и пр.</a:t>
            </a:r>
          </a:p>
          <a:p>
            <a:pPr marL="0" indent="457200">
              <a:lnSpc>
                <a:spcPct val="100000"/>
              </a:lnSpc>
              <a:spcBef>
                <a:spcPts val="600"/>
              </a:spcBef>
              <a:buNone/>
            </a:pPr>
            <a:r>
              <a:rPr lang="ru-RU" sz="1250" b="1" dirty="0">
                <a:solidFill>
                  <a:schemeClr val="accent5">
                    <a:lumMod val="50000"/>
                  </a:schemeClr>
                </a:solidFill>
              </a:rPr>
              <a:t>Обеспеченность населения площадью торговых объектов </a:t>
            </a:r>
            <a:r>
              <a:rPr lang="ru-RU" sz="1250" dirty="0">
                <a:solidFill>
                  <a:schemeClr val="accent5">
                    <a:lumMod val="50000"/>
                  </a:schemeClr>
                </a:solidFill>
              </a:rPr>
              <a:t>в 2023 году составила 869,9 кв. метров на 1000 человек, что выше норматива установленного постановлением правительства Московской области от 15.03.2014 № 23-ПП «Об утверждении значения коэффициентов, используемых для расчета нормативов минимальной обеспеченности населения Московской области площадью торговых объектов, и нормативов минимальной обеспеченности населения Московской области площадью торговых объектов». По оценке в 2024 году планируется увеличение обеспеченности до 897,9 кв. метров на 1000 человек. Прогнозируемая величина обеспеченности населения площадью торговых объектов на 2025 год – 904,1/908 кв. метров на 1000 человек; на 2026 год – 909,1/916,7 кв. метров на 1000 человек; на 2027 год – 921,8/928,8 кв. метров на 1000 человек.</a:t>
            </a:r>
          </a:p>
          <a:p>
            <a:pPr marL="0" indent="457200">
              <a:lnSpc>
                <a:spcPct val="100000"/>
              </a:lnSpc>
              <a:spcBef>
                <a:spcPts val="600"/>
              </a:spcBef>
              <a:buNone/>
            </a:pPr>
            <a:r>
              <a:rPr lang="ru-RU" sz="1250" dirty="0">
                <a:solidFill>
                  <a:schemeClr val="accent5">
                    <a:lumMod val="50000"/>
                  </a:schemeClr>
                </a:solidFill>
              </a:rPr>
              <a:t>По оценке в 2024 году предполагается увеличение объема розничного товарооборота по крупным и средним предприятиям до 30 000,2 </a:t>
            </a:r>
            <a:r>
              <a:rPr lang="ru-RU" sz="1250" dirty="0" err="1">
                <a:solidFill>
                  <a:schemeClr val="accent5">
                    <a:lumMod val="50000"/>
                  </a:schemeClr>
                </a:solidFill>
              </a:rPr>
              <a:t>млн.рублей</a:t>
            </a:r>
            <a:r>
              <a:rPr lang="ru-RU" sz="1250" dirty="0">
                <a:solidFill>
                  <a:schemeClr val="accent5">
                    <a:lumMod val="50000"/>
                  </a:schemeClr>
                </a:solidFill>
              </a:rPr>
              <a:t>, индекс физического объема 120,0%. За январь-июнь 2024 года объем розничного товарооборота по крупным и средним предприятиям городского округа составил 14 497,1 млн. рублей, темп роста к аналогичному периоду 2023 года составил 130,1%.</a:t>
            </a:r>
          </a:p>
          <a:p>
            <a:pPr marL="0" indent="457200">
              <a:lnSpc>
                <a:spcPct val="100000"/>
              </a:lnSpc>
              <a:spcBef>
                <a:spcPts val="600"/>
              </a:spcBef>
              <a:buNone/>
            </a:pPr>
            <a:r>
              <a:rPr lang="ru-RU" sz="1250" dirty="0">
                <a:solidFill>
                  <a:schemeClr val="accent5">
                    <a:lumMod val="50000"/>
                  </a:schemeClr>
                </a:solidFill>
              </a:rPr>
              <a:t>В прогнозном периоде росту оборота розничной торговли будет способствовать прирост торговых площадей, стабилизация ситуации в экономике, проведение рекламных мероприятий, расширение ассортимента предприятий торговли, за счет переформатирования цепочек поставок и </a:t>
            </a:r>
            <a:r>
              <a:rPr lang="ru-RU" sz="1250" dirty="0" err="1">
                <a:solidFill>
                  <a:schemeClr val="accent5">
                    <a:lumMod val="50000"/>
                  </a:schemeClr>
                </a:solidFill>
              </a:rPr>
              <a:t>импортозамещения</a:t>
            </a:r>
            <a:r>
              <a:rPr lang="ru-RU" sz="1250" dirty="0">
                <a:solidFill>
                  <a:schemeClr val="accent5">
                    <a:lumMod val="50000"/>
                  </a:schemeClr>
                </a:solidFill>
              </a:rPr>
              <a:t>, дополнительный рост товарооборота прогнозируется за счет расширения услуги «доставка товаров по интернет-заказу». Прогнозируемая величина оборота розничной торговли по крупным и средним организациям на 2025 год – 32 572,4/32 698,3 млн. рублей, индекс физического объема – 103,7/104,5%; на 2026 год – 35 230,2/35 638,9 млн. рублей, индекс физического объема 103,8/104,6%; на 2027 год – 38 141,6/38 880,9; индекс физического объема 104,0/104,8%. </a:t>
            </a: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11</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810529702"/>
      </p:ext>
    </p:extLst>
  </p:cSld>
  <p:clrMapOvr>
    <a:masterClrMapping/>
  </p:clrMapOvr>
  <p:transition spd="med">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t>Основные задачи и приоритеты  бюджетной политики </a:t>
            </a:r>
            <a:br>
              <a:rPr lang="ru-RU" sz="2800" dirty="0"/>
            </a:br>
            <a:r>
              <a:rPr lang="ru-RU" sz="2800" dirty="0"/>
              <a:t>на </a:t>
            </a:r>
            <a:r>
              <a:rPr lang="ru-RU" sz="2800" dirty="0" smtClean="0"/>
              <a:t>2025 </a:t>
            </a:r>
            <a:r>
              <a:rPr lang="ru-RU" sz="2800" dirty="0"/>
              <a:t>год и на плановый период </a:t>
            </a:r>
            <a:r>
              <a:rPr lang="ru-RU" sz="2800" dirty="0" smtClean="0"/>
              <a:t>2026 </a:t>
            </a:r>
            <a:r>
              <a:rPr lang="ru-RU" sz="2800" dirty="0"/>
              <a:t>и </a:t>
            </a:r>
            <a:r>
              <a:rPr lang="ru-RU" sz="2800" dirty="0" smtClean="0"/>
              <a:t>2027 </a:t>
            </a:r>
            <a:r>
              <a:rPr lang="ru-RU" sz="2800" dirty="0"/>
              <a:t>годов:</a:t>
            </a:r>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a:lnSpc>
                <a:spcPct val="100000"/>
              </a:lnSpc>
              <a:spcBef>
                <a:spcPts val="600"/>
              </a:spcBef>
            </a:pPr>
            <a:r>
              <a:rPr lang="ru-RU" sz="1250" dirty="0"/>
              <a:t>неукоснительное исполнение основных социальных обязательств, в том числе публичных нормативных обязательств и сохранение показателей оплаты труда работников бюджетной сферы;</a:t>
            </a:r>
          </a:p>
          <a:p>
            <a:pPr>
              <a:lnSpc>
                <a:spcPct val="100000"/>
              </a:lnSpc>
              <a:spcBef>
                <a:spcPts val="600"/>
              </a:spcBef>
            </a:pPr>
            <a:r>
              <a:rPr lang="ru-RU" sz="1250" dirty="0"/>
              <a:t>повышение эффективности распределения бюджетных средств, ответственного подхода к принятию новых расходных обязательств с учетом их социально-экономической значимости и обеспеченности источниками финансирования;</a:t>
            </a:r>
          </a:p>
          <a:p>
            <a:pPr>
              <a:lnSpc>
                <a:spcPct val="100000"/>
              </a:lnSpc>
              <a:spcBef>
                <a:spcPts val="600"/>
              </a:spcBef>
            </a:pPr>
            <a:r>
              <a:rPr lang="ru-RU" sz="1250" dirty="0"/>
              <a:t>формирование мероприятий и показателей муниципальных программ городского округа Долгопрудный, позволяющих участвовать в федеральных проектах, входящих в состав национальных проектов, мероприятий государственных программ, с целью привлечения бюджетных средств других уровней на решение вопросов местного значения;</a:t>
            </a:r>
          </a:p>
          <a:p>
            <a:pPr>
              <a:lnSpc>
                <a:spcPct val="100000"/>
              </a:lnSpc>
              <a:spcBef>
                <a:spcPts val="600"/>
              </a:spcBef>
            </a:pPr>
            <a:r>
              <a:rPr lang="ru-RU" sz="1250" dirty="0"/>
              <a:t>проведение оценки целесообразности и актуальности мероприятий муниципальных программ городского округа Долгопрудный и их финансового обеспечения;</a:t>
            </a:r>
          </a:p>
          <a:p>
            <a:pPr>
              <a:lnSpc>
                <a:spcPct val="100000"/>
              </a:lnSpc>
              <a:spcBef>
                <a:spcPts val="600"/>
              </a:spcBef>
            </a:pPr>
            <a:r>
              <a:rPr lang="ru-RU" sz="1250" dirty="0"/>
              <a:t>осуществление закупок товаров, работ, услуг для обеспечения нужд городского округа Долгопрудный конкурентными способами, обеспечивающими наименьшие затраты при сохранении качественных характеристик приобретаемых товаров, работ, услуг;</a:t>
            </a:r>
          </a:p>
          <a:p>
            <a:pPr>
              <a:lnSpc>
                <a:spcPct val="100000"/>
              </a:lnSpc>
              <a:spcBef>
                <a:spcPts val="600"/>
              </a:spcBef>
            </a:pPr>
            <a:r>
              <a:rPr lang="ru-RU" sz="1250" dirty="0"/>
              <a:t>ведение претензионной работы с подрядными организациями, допустившими нарушения при исполнении муниципальных контрактов, устранение замечаний по объектам в рамках исполнения гарантийных обязательств;</a:t>
            </a:r>
          </a:p>
          <a:p>
            <a:pPr>
              <a:lnSpc>
                <a:spcPct val="100000"/>
              </a:lnSpc>
              <a:spcBef>
                <a:spcPts val="600"/>
              </a:spcBef>
            </a:pPr>
            <a:r>
              <a:rPr lang="ru-RU" sz="1250" dirty="0"/>
              <a:t>недопущение образования просроченной кредиторской задолженности по принятым обязательствам, в том числе по заработной плате и социальным выплатам;</a:t>
            </a:r>
          </a:p>
          <a:p>
            <a:pPr>
              <a:lnSpc>
                <a:spcPct val="100000"/>
              </a:lnSpc>
              <a:spcBef>
                <a:spcPts val="600"/>
              </a:spcBef>
            </a:pPr>
            <a:r>
              <a:rPr lang="ru-RU" sz="1250" dirty="0"/>
              <a:t>усиление контроля за расходованием средств в рамках осуществления внутреннего муниципального финансового контроля и систематического ведомственного контроля в отношении подведомственных учреждений;</a:t>
            </a:r>
          </a:p>
          <a:p>
            <a:pPr>
              <a:lnSpc>
                <a:spcPct val="100000"/>
              </a:lnSpc>
              <a:spcBef>
                <a:spcPts val="600"/>
              </a:spcBef>
            </a:pPr>
            <a:r>
              <a:rPr lang="ru-RU" sz="1250" dirty="0"/>
              <a:t>совершенствование деятельности муниципальных учреждений городского округа Долгопрудный;</a:t>
            </a:r>
          </a:p>
          <a:p>
            <a:pPr>
              <a:lnSpc>
                <a:spcPct val="100000"/>
              </a:lnSpc>
              <a:spcBef>
                <a:spcPts val="600"/>
              </a:spcBef>
            </a:pPr>
            <a:r>
              <a:rPr lang="ru-RU" sz="1250" dirty="0"/>
              <a:t>обеспечение органами, осуществляющими функции и полномочия учредителя, контроля за достижением показателей объема и качества муниципальных услуг (работ), оказываемых (выполняемых) муниципальными учреждениями городского округа Долгопрудный;</a:t>
            </a:r>
          </a:p>
          <a:p>
            <a:pPr>
              <a:lnSpc>
                <a:spcPct val="100000"/>
              </a:lnSpc>
              <a:spcBef>
                <a:spcPts val="600"/>
              </a:spcBef>
            </a:pPr>
            <a:r>
              <a:rPr lang="ru-RU" sz="1250" dirty="0"/>
              <a:t>повышение качества финансового менеджмента главных администраторов бюджетных средств городского округа Долгопрудный;</a:t>
            </a:r>
          </a:p>
          <a:p>
            <a:pPr>
              <a:lnSpc>
                <a:spcPct val="100000"/>
              </a:lnSpc>
              <a:spcBef>
                <a:spcPts val="600"/>
              </a:spcBef>
            </a:pPr>
            <a:r>
              <a:rPr lang="ru-RU" sz="1250" dirty="0"/>
              <a:t>создание условий для повышения качества предоставления муниципальных услуг и обеспечение их доступности в электронном виде;</a:t>
            </a:r>
          </a:p>
          <a:p>
            <a:pPr>
              <a:lnSpc>
                <a:spcPct val="100000"/>
              </a:lnSpc>
              <a:spcBef>
                <a:spcPts val="600"/>
              </a:spcBef>
            </a:pPr>
            <a:r>
              <a:rPr lang="ru-RU" sz="1250" dirty="0"/>
              <a:t>дальнейшее вовлечение институтов гражданского общества в бюджетный процесс;</a:t>
            </a:r>
          </a:p>
          <a:p>
            <a:pPr>
              <a:lnSpc>
                <a:spcPct val="100000"/>
              </a:lnSpc>
              <a:spcBef>
                <a:spcPts val="600"/>
              </a:spcBef>
            </a:pPr>
            <a:r>
              <a:rPr lang="ru-RU" sz="1250" dirty="0"/>
              <a:t>обеспечение высокого уровня открытости бюджетных данных, характеризующих прозрачность бюджетного процесса городского округа Долгопрудный.</a:t>
            </a: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12</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25356650"/>
      </p:ext>
    </p:extLst>
  </p:cSld>
  <p:clrMapOvr>
    <a:masterClrMapping/>
  </p:clrMapOvr>
  <p:transition spd="med">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C869C6-B09A-4555-9DB6-EA48C33B2418}"/>
              </a:ext>
            </a:extLst>
          </p:cNvPr>
          <p:cNvSpPr>
            <a:spLocks noGrp="1"/>
          </p:cNvSpPr>
          <p:nvPr>
            <p:ph type="title"/>
          </p:nvPr>
        </p:nvSpPr>
        <p:spPr>
          <a:xfrm>
            <a:off x="852054" y="116137"/>
            <a:ext cx="10515600" cy="1325562"/>
          </a:xfrm>
        </p:spPr>
        <p:txBody>
          <a:bodyPr>
            <a:noAutofit/>
          </a:bodyPr>
          <a:lstStyle/>
          <a:p>
            <a:pPr algn="ctr"/>
            <a:r>
              <a:rPr lang="ru-RU" sz="3600" dirty="0"/>
              <a:t>Основные направления бюджетной и налоговой политики на </a:t>
            </a:r>
            <a:r>
              <a:rPr lang="ru-RU" sz="3600" dirty="0" smtClean="0"/>
              <a:t>2025 </a:t>
            </a:r>
            <a:r>
              <a:rPr lang="ru-RU" sz="3600" dirty="0"/>
              <a:t>год </a:t>
            </a:r>
            <a:br>
              <a:rPr lang="ru-RU" sz="3600" dirty="0"/>
            </a:br>
            <a:r>
              <a:rPr lang="ru-RU" sz="3600" dirty="0"/>
              <a:t>и на плановый период </a:t>
            </a:r>
            <a:r>
              <a:rPr lang="ru-RU" sz="3600" dirty="0" smtClean="0"/>
              <a:t>2026 </a:t>
            </a:r>
            <a:r>
              <a:rPr lang="ru-RU" sz="3600" dirty="0"/>
              <a:t>и </a:t>
            </a:r>
            <a:r>
              <a:rPr lang="ru-RU" sz="3600" dirty="0" smtClean="0"/>
              <a:t>2027 </a:t>
            </a:r>
            <a:r>
              <a:rPr lang="ru-RU" sz="3600" dirty="0"/>
              <a:t>годов </a:t>
            </a:r>
          </a:p>
        </p:txBody>
      </p:sp>
      <p:sp>
        <p:nvSpPr>
          <p:cNvPr id="6" name="Номер слайда 5">
            <a:extLst>
              <a:ext uri="{FF2B5EF4-FFF2-40B4-BE49-F238E27FC236}">
                <a16:creationId xmlns:a16="http://schemas.microsoft.com/office/drawing/2014/main" id="{6FABAF7D-E536-42A0-B214-2A2A148A0383}"/>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13</a:t>
            </a:fld>
            <a:endParaRPr lang="ru-RU" dirty="0"/>
          </a:p>
        </p:txBody>
      </p:sp>
      <p:sp>
        <p:nvSpPr>
          <p:cNvPr id="4" name="Прямоугольник 3">
            <a:extLst>
              <a:ext uri="{FF2B5EF4-FFF2-40B4-BE49-F238E27FC236}">
                <a16:creationId xmlns:a16="http://schemas.microsoft.com/office/drawing/2014/main" id="{9FD866B0-9F79-4235-AB18-995EEBEFE3DC}"/>
              </a:ext>
            </a:extLst>
          </p:cNvPr>
          <p:cNvSpPr/>
          <p:nvPr/>
        </p:nvSpPr>
        <p:spPr>
          <a:xfrm>
            <a:off x="13854" y="4712677"/>
            <a:ext cx="12192000" cy="464871"/>
          </a:xfrm>
          <a:prstGeom prst="rect">
            <a:avLst/>
          </a:prstGeom>
        </p:spPr>
        <p:txBody>
          <a:bodyPr wrap="square">
            <a:spAutoFit/>
          </a:bodyPr>
          <a:lstStyle/>
          <a:p>
            <a:pPr>
              <a:lnSpc>
                <a:spcPct val="150000"/>
              </a:lnSpc>
              <a:spcAft>
                <a:spcPts val="0"/>
              </a:spcAft>
            </a:pPr>
            <a:r>
              <a:rPr lang="ru-RU" dirty="0">
                <a:ea typeface="Times New Roman" panose="02020603050405020304" pitchFamily="18" charset="0"/>
              </a:rPr>
              <a:t>         </a:t>
            </a:r>
            <a:endParaRPr lang="ru-RU" dirty="0">
              <a:solidFill>
                <a:srgbClr val="FF5050"/>
              </a:solidFill>
              <a:ea typeface="Times New Roman" panose="02020603050405020304" pitchFamily="18" charset="0"/>
            </a:endParaRPr>
          </a:p>
        </p:txBody>
      </p:sp>
      <p:sp>
        <p:nvSpPr>
          <p:cNvPr id="5" name="Прямоугольник 4">
            <a:extLst>
              <a:ext uri="{FF2B5EF4-FFF2-40B4-BE49-F238E27FC236}">
                <a16:creationId xmlns:a16="http://schemas.microsoft.com/office/drawing/2014/main" id="{255B2AE3-5284-42EC-A6B8-423CCFFA3DB2}"/>
              </a:ext>
            </a:extLst>
          </p:cNvPr>
          <p:cNvSpPr/>
          <p:nvPr/>
        </p:nvSpPr>
        <p:spPr>
          <a:xfrm>
            <a:off x="284480" y="2044690"/>
            <a:ext cx="11623040" cy="4154984"/>
          </a:xfrm>
          <a:prstGeom prst="rect">
            <a:avLst/>
          </a:prstGeom>
          <a:solidFill>
            <a:schemeClr val="accent1">
              <a:lumMod val="20000"/>
              <a:lumOff val="80000"/>
            </a:schemeClr>
          </a:solidFill>
          <a:effectLst>
            <a:outerShdw blurRad="50800" dist="38100" dir="5400000" algn="t" rotWithShape="0">
              <a:prstClr val="black">
                <a:alpha val="40000"/>
              </a:prstClr>
            </a:outerShdw>
          </a:effectLst>
        </p:spPr>
        <p:txBody>
          <a:bodyPr wrap="square">
            <a:spAutoFit/>
          </a:bodyPr>
          <a:lstStyle/>
          <a:p>
            <a:pPr algn="ctr"/>
            <a:r>
              <a:rPr lang="ru-RU" sz="2400" dirty="0"/>
              <a:t>Основные направления бюджетной и налоговой  политики городского округа Долгопрудный  на </a:t>
            </a:r>
            <a:r>
              <a:rPr lang="ru-RU" sz="2400" dirty="0" smtClean="0"/>
              <a:t>2025 </a:t>
            </a:r>
            <a:r>
              <a:rPr lang="ru-RU" sz="2400" dirty="0"/>
              <a:t>год и плановый период </a:t>
            </a:r>
            <a:r>
              <a:rPr lang="ru-RU" sz="2400" dirty="0" smtClean="0"/>
              <a:t>2026 </a:t>
            </a:r>
            <a:r>
              <a:rPr lang="ru-RU" sz="2400" dirty="0"/>
              <a:t>и </a:t>
            </a:r>
            <a:r>
              <a:rPr lang="ru-RU" sz="2400" dirty="0" smtClean="0"/>
              <a:t>2027 </a:t>
            </a:r>
            <a:r>
              <a:rPr lang="ru-RU" sz="2400" dirty="0"/>
              <a:t>годов подготовлены:</a:t>
            </a:r>
          </a:p>
          <a:p>
            <a:pPr marL="342900" indent="-342900">
              <a:buFont typeface="Wingdings" panose="05000000000000000000" pitchFamily="2" charset="2"/>
              <a:buChar char="Ø"/>
            </a:pPr>
            <a:r>
              <a:rPr lang="ru-RU" sz="2400" dirty="0"/>
              <a:t> в соответствии со статьями 172, 184.2 Бюджетного кодекса Российской Федерации;</a:t>
            </a:r>
          </a:p>
          <a:p>
            <a:pPr marL="342900" indent="-342900">
              <a:buFont typeface="Wingdings" panose="05000000000000000000" pitchFamily="2" charset="2"/>
              <a:buChar char="Ø"/>
            </a:pPr>
            <a:r>
              <a:rPr lang="ru-RU" sz="2400" dirty="0"/>
              <a:t> с учетом итогов реализации бюджетной и налоговой политики на период </a:t>
            </a:r>
            <a:r>
              <a:rPr lang="ru-RU" sz="2400" dirty="0" smtClean="0"/>
              <a:t>2024-2026 </a:t>
            </a:r>
            <a:r>
              <a:rPr lang="ru-RU" sz="2400" dirty="0"/>
              <a:t>годов;</a:t>
            </a:r>
          </a:p>
          <a:p>
            <a:pPr marL="342900" indent="-342900">
              <a:buFont typeface="Wingdings" panose="05000000000000000000" pitchFamily="2" charset="2"/>
              <a:buChar char="Ø"/>
            </a:pPr>
            <a:r>
              <a:rPr lang="ru-RU" sz="2400" dirty="0"/>
              <a:t>в соответствии с Положением о бюджетном процессе в городском округе Долгопрудный, утвержденным решением Совета депутатов  городского округа Долгопрудный от 17.09.2021 № </a:t>
            </a:r>
            <a:r>
              <a:rPr lang="ru-RU" sz="2400" dirty="0" smtClean="0"/>
              <a:t>69-нр (с изменениями);</a:t>
            </a:r>
            <a:endParaRPr lang="ru-RU" sz="2400" dirty="0"/>
          </a:p>
          <a:p>
            <a:pPr marL="342900" indent="-342900">
              <a:buFont typeface="Wingdings" panose="05000000000000000000" pitchFamily="2" charset="2"/>
              <a:buChar char="Ø"/>
            </a:pPr>
            <a:r>
              <a:rPr lang="ru-RU" sz="2400" dirty="0"/>
              <a:t>с учетом прогноза социально-экономического развития городского округа Долгопрудный на </a:t>
            </a:r>
            <a:r>
              <a:rPr lang="ru-RU" sz="2400" dirty="0" smtClean="0"/>
              <a:t>2025-2027 </a:t>
            </a:r>
            <a:r>
              <a:rPr lang="ru-RU" sz="2400" dirty="0"/>
              <a:t>годы, утвержденного постановлением администрации городского округа Долгопрудный  от </a:t>
            </a:r>
            <a:r>
              <a:rPr lang="ru-RU" sz="2400" dirty="0" smtClean="0"/>
              <a:t>25.10.2024 </a:t>
            </a:r>
            <a:r>
              <a:rPr lang="ru-RU" sz="2400" dirty="0"/>
              <a:t>№ </a:t>
            </a:r>
            <a:r>
              <a:rPr lang="ru-RU" sz="2400" dirty="0" smtClean="0"/>
              <a:t>631-ПА</a:t>
            </a:r>
            <a:r>
              <a:rPr lang="ru-RU" sz="2400" dirty="0"/>
              <a:t>.</a:t>
            </a:r>
          </a:p>
        </p:txBody>
      </p:sp>
      <p:pic>
        <p:nvPicPr>
          <p:cNvPr id="8" name="Объект 6">
            <a:extLst>
              <a:ext uri="{FF2B5EF4-FFF2-40B4-BE49-F238E27FC236}">
                <a16:creationId xmlns:a16="http://schemas.microsoft.com/office/drawing/2014/main" id="{49810A4C-763E-4D60-B5AA-F65970928CA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844603834"/>
      </p:ext>
    </p:extLst>
  </p:cSld>
  <p:clrMapOvr>
    <a:masterClrMapping/>
  </p:clrMapOvr>
  <p:transition spd="med">
    <p:strips dir="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2">
            <a:extLst>
              <a:ext uri="{FF2B5EF4-FFF2-40B4-BE49-F238E27FC236}">
                <a16:creationId xmlns:a16="http://schemas.microsoft.com/office/drawing/2014/main" id="{CBFDF32E-C0DB-4E97-8579-255528AD337C}"/>
              </a:ext>
            </a:extLst>
          </p:cNvPr>
          <p:cNvSpPr txBox="1">
            <a:spLocks/>
          </p:cNvSpPr>
          <p:nvPr/>
        </p:nvSpPr>
        <p:spPr>
          <a:xfrm>
            <a:off x="250824" y="877675"/>
            <a:ext cx="11698241" cy="788164"/>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201168" lvl="1" indent="0" algn="ctr">
              <a:lnSpc>
                <a:spcPct val="120000"/>
              </a:lnSpc>
              <a:spcBef>
                <a:spcPts val="0"/>
              </a:spcBef>
              <a:spcAft>
                <a:spcPts val="0"/>
              </a:spcAft>
              <a:buNone/>
            </a:pPr>
            <a:r>
              <a:rPr lang="ru-RU" dirty="0">
                <a:latin typeface="Century Gothic" panose="020B0502020202020204" pitchFamily="34" charset="0"/>
              </a:rPr>
              <a:t>Проект бюджета на </a:t>
            </a:r>
            <a:r>
              <a:rPr lang="ru-RU" dirty="0" smtClean="0">
                <a:latin typeface="Century Gothic" panose="020B0502020202020204" pitchFamily="34" charset="0"/>
              </a:rPr>
              <a:t>2025 </a:t>
            </a:r>
            <a:r>
              <a:rPr lang="ru-RU" dirty="0">
                <a:latin typeface="Century Gothic" panose="020B0502020202020204" pitchFamily="34" charset="0"/>
              </a:rPr>
              <a:t>год и плановый период </a:t>
            </a:r>
            <a:r>
              <a:rPr lang="ru-RU" dirty="0" smtClean="0">
                <a:latin typeface="Century Gothic" panose="020B0502020202020204" pitchFamily="34" charset="0"/>
              </a:rPr>
              <a:t>2026 </a:t>
            </a:r>
            <a:r>
              <a:rPr lang="ru-RU" dirty="0">
                <a:latin typeface="Century Gothic" panose="020B0502020202020204" pitchFamily="34" charset="0"/>
              </a:rPr>
              <a:t>и </a:t>
            </a:r>
            <a:r>
              <a:rPr lang="ru-RU" dirty="0" smtClean="0">
                <a:latin typeface="Century Gothic" panose="020B0502020202020204" pitchFamily="34" charset="0"/>
              </a:rPr>
              <a:t>2027 </a:t>
            </a:r>
            <a:r>
              <a:rPr lang="ru-RU" dirty="0">
                <a:latin typeface="Century Gothic" panose="020B0502020202020204" pitchFamily="34" charset="0"/>
              </a:rPr>
              <a:t>годов внесен в Совет депутатов городского округа Долгопрудный Московской области </a:t>
            </a:r>
            <a:r>
              <a:rPr lang="ru-RU" dirty="0" smtClean="0">
                <a:latin typeface="Century Gothic" panose="020B0502020202020204" pitchFamily="34" charset="0"/>
              </a:rPr>
              <a:t>01.11.2024</a:t>
            </a:r>
            <a:endParaRPr lang="ru-RU" dirty="0">
              <a:latin typeface="Century Gothic" panose="020B0502020202020204" pitchFamily="34" charset="0"/>
            </a:endParaRPr>
          </a:p>
          <a:p>
            <a:pPr marL="201168" lvl="1" indent="0">
              <a:lnSpc>
                <a:spcPct val="120000"/>
              </a:lnSpc>
              <a:spcBef>
                <a:spcPts val="0"/>
              </a:spcBef>
              <a:spcAft>
                <a:spcPts val="0"/>
              </a:spcAft>
              <a:buNone/>
            </a:pPr>
            <a:endParaRPr lang="ru-RU" dirty="0">
              <a:latin typeface="Century Gothic" panose="020B0502020202020204" pitchFamily="34" charset="0"/>
            </a:endParaRPr>
          </a:p>
        </p:txBody>
      </p:sp>
      <p:sp>
        <p:nvSpPr>
          <p:cNvPr id="4" name="Заголовок 1">
            <a:extLst>
              <a:ext uri="{FF2B5EF4-FFF2-40B4-BE49-F238E27FC236}">
                <a16:creationId xmlns:a16="http://schemas.microsoft.com/office/drawing/2014/main" id="{244DC4D9-D3C8-4F75-BA18-0149785A45C9}"/>
              </a:ext>
            </a:extLst>
          </p:cNvPr>
          <p:cNvSpPr txBox="1">
            <a:spLocks/>
          </p:cNvSpPr>
          <p:nvPr/>
        </p:nvSpPr>
        <p:spPr>
          <a:xfrm>
            <a:off x="873760" y="160760"/>
            <a:ext cx="11075306" cy="461665"/>
          </a:xfrm>
          <a:prstGeom prst="rect">
            <a:avLst/>
          </a:prstGeom>
          <a:noFill/>
          <a:effectLst>
            <a:softEdge rad="12700"/>
          </a:effectLst>
          <a:scene3d>
            <a:camera prst="orthographicFront"/>
            <a:lightRig rig="threePt" dir="t"/>
          </a:scene3d>
          <a:sp3d prstMaterial="plastic">
            <a:bevelT/>
            <a:bevelB/>
          </a:sp3d>
        </p:spPr>
        <p:txBody>
          <a:bodyPr wrap="square">
            <a:spAutoFit/>
          </a:bodyPr>
          <a:lstStyle>
            <a:defPPr>
              <a:defRPr lang="en-US"/>
            </a:defPPr>
            <a:lvl1pPr algn="ctr">
              <a:defRPr sz="2400">
                <a:effectLst>
                  <a:outerShdw blurRad="38100" dist="38100" dir="2700000" algn="tl">
                    <a:srgbClr val="000000">
                      <a:alpha val="43137"/>
                    </a:srgbClr>
                  </a:outerShdw>
                </a:effectLst>
                <a:latin typeface="+mj-lt"/>
                <a:cs typeface="Arial" panose="020B0604020202020204" pitchFamily="34" charset="0"/>
              </a:defRPr>
            </a:lvl1pPr>
          </a:lstStyle>
          <a:p>
            <a:r>
              <a:rPr lang="ru-RU" dirty="0">
                <a:effectLst/>
                <a:latin typeface="Century Gothic" panose="020B0502020202020204" pitchFamily="34" charset="0"/>
              </a:rPr>
              <a:t>Основные характеристики бюджета городского округа Долгопрудный</a:t>
            </a:r>
          </a:p>
        </p:txBody>
      </p:sp>
      <p:graphicFrame>
        <p:nvGraphicFramePr>
          <p:cNvPr id="5" name="Объект 11">
            <a:extLst>
              <a:ext uri="{FF2B5EF4-FFF2-40B4-BE49-F238E27FC236}">
                <a16:creationId xmlns:a16="http://schemas.microsoft.com/office/drawing/2014/main" id="{D40406BB-36E1-4F07-8368-58E61D7448B9}"/>
              </a:ext>
            </a:extLst>
          </p:cNvPr>
          <p:cNvGraphicFramePr>
            <a:graphicFrameLocks/>
          </p:cNvGraphicFramePr>
          <p:nvPr>
            <p:extLst>
              <p:ext uri="{D42A27DB-BD31-4B8C-83A1-F6EECF244321}">
                <p14:modId xmlns:p14="http://schemas.microsoft.com/office/powerpoint/2010/main" val="4007487121"/>
              </p:ext>
            </p:extLst>
          </p:nvPr>
        </p:nvGraphicFramePr>
        <p:xfrm>
          <a:off x="250824" y="2359412"/>
          <a:ext cx="11706132" cy="2679303"/>
        </p:xfrm>
        <a:graphic>
          <a:graphicData uri="http://schemas.openxmlformats.org/drawingml/2006/table">
            <a:tbl>
              <a:tblPr firstRow="1" bandRow="1">
                <a:tableStyleId>{21E4AEA4-8DFA-4A89-87EB-49C32662AFE0}</a:tableStyleId>
              </a:tblPr>
              <a:tblGrid>
                <a:gridCol w="2063387">
                  <a:extLst>
                    <a:ext uri="{9D8B030D-6E8A-4147-A177-3AD203B41FA5}">
                      <a16:colId xmlns:a16="http://schemas.microsoft.com/office/drawing/2014/main" val="3431088041"/>
                    </a:ext>
                  </a:extLst>
                </a:gridCol>
                <a:gridCol w="1117599">
                  <a:extLst>
                    <a:ext uri="{9D8B030D-6E8A-4147-A177-3AD203B41FA5}">
                      <a16:colId xmlns:a16="http://schemas.microsoft.com/office/drawing/2014/main" val="2950022372"/>
                    </a:ext>
                  </a:extLst>
                </a:gridCol>
                <a:gridCol w="1137920">
                  <a:extLst>
                    <a:ext uri="{9D8B030D-6E8A-4147-A177-3AD203B41FA5}">
                      <a16:colId xmlns:a16="http://schemas.microsoft.com/office/drawing/2014/main" val="1973147019"/>
                    </a:ext>
                  </a:extLst>
                </a:gridCol>
                <a:gridCol w="1066800">
                  <a:extLst>
                    <a:ext uri="{9D8B030D-6E8A-4147-A177-3AD203B41FA5}">
                      <a16:colId xmlns:a16="http://schemas.microsoft.com/office/drawing/2014/main" val="2066423679"/>
                    </a:ext>
                  </a:extLst>
                </a:gridCol>
                <a:gridCol w="1066800">
                  <a:extLst>
                    <a:ext uri="{9D8B030D-6E8A-4147-A177-3AD203B41FA5}">
                      <a16:colId xmlns:a16="http://schemas.microsoft.com/office/drawing/2014/main" val="594510457"/>
                    </a:ext>
                  </a:extLst>
                </a:gridCol>
                <a:gridCol w="1076962">
                  <a:extLst>
                    <a:ext uri="{9D8B030D-6E8A-4147-A177-3AD203B41FA5}">
                      <a16:colId xmlns:a16="http://schemas.microsoft.com/office/drawing/2014/main" val="2544822589"/>
                    </a:ext>
                  </a:extLst>
                </a:gridCol>
                <a:gridCol w="1046480">
                  <a:extLst>
                    <a:ext uri="{9D8B030D-6E8A-4147-A177-3AD203B41FA5}">
                      <a16:colId xmlns:a16="http://schemas.microsoft.com/office/drawing/2014/main" val="1883531635"/>
                    </a:ext>
                  </a:extLst>
                </a:gridCol>
                <a:gridCol w="1005840">
                  <a:extLst>
                    <a:ext uri="{9D8B030D-6E8A-4147-A177-3AD203B41FA5}">
                      <a16:colId xmlns:a16="http://schemas.microsoft.com/office/drawing/2014/main" val="2520791032"/>
                    </a:ext>
                  </a:extLst>
                </a:gridCol>
                <a:gridCol w="1158240">
                  <a:extLst>
                    <a:ext uri="{9D8B030D-6E8A-4147-A177-3AD203B41FA5}">
                      <a16:colId xmlns:a16="http://schemas.microsoft.com/office/drawing/2014/main" val="228933895"/>
                    </a:ext>
                  </a:extLst>
                </a:gridCol>
                <a:gridCol w="966104">
                  <a:extLst>
                    <a:ext uri="{9D8B030D-6E8A-4147-A177-3AD203B41FA5}">
                      <a16:colId xmlns:a16="http://schemas.microsoft.com/office/drawing/2014/main" val="2537692044"/>
                    </a:ext>
                  </a:extLst>
                </a:gridCol>
              </a:tblGrid>
              <a:tr h="658108">
                <a:tc rowSpan="2">
                  <a:txBody>
                    <a:bodyPr/>
                    <a:lstStyle/>
                    <a:p>
                      <a:pPr algn="ctr" rtl="0" fontAlgn="ctr"/>
                      <a:r>
                        <a:rPr lang="ru-RU" sz="1400" u="none" strike="noStrike" dirty="0">
                          <a:effectLst>
                            <a:outerShdw blurRad="38100" dist="38100" dir="2700000" algn="tl">
                              <a:srgbClr val="000000">
                                <a:alpha val="43137"/>
                              </a:srgbClr>
                            </a:outerShdw>
                          </a:effectLst>
                        </a:rPr>
                        <a:t>Параметры бюджета</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2022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38100" dist="38100" dir="2700000" algn="tl">
                              <a:srgbClr val="000000">
                                <a:alpha val="43137"/>
                              </a:srgbClr>
                            </a:outerShdw>
                          </a:effectLst>
                        </a:rPr>
                        <a:t>Исполнено в</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p>
                      <a:pPr marL="0" algn="ctr" defTabSz="914400" rtl="0" eaLnBrk="1" fontAlgn="ctr" latinLnBrk="0" hangingPunct="1"/>
                      <a:r>
                        <a:rPr lang="ru-RU" sz="1400" u="none" strike="noStrike" kern="1200" dirty="0" smtClean="0">
                          <a:effectLst>
                            <a:outerShdw blurRad="38100" dist="38100" dir="2700000" algn="tl">
                              <a:srgbClr val="000000">
                                <a:alpha val="43137"/>
                              </a:srgbClr>
                            </a:outerShdw>
                          </a:effectLst>
                        </a:rPr>
                        <a:t>2023 </a:t>
                      </a:r>
                      <a:r>
                        <a:rPr lang="ru-RU" sz="1400" u="none" strike="noStrike" kern="1200" dirty="0">
                          <a:effectLst>
                            <a:outerShdw blurRad="38100" dist="38100" dir="2700000" algn="tl">
                              <a:srgbClr val="000000">
                                <a:alpha val="43137"/>
                              </a:srgbClr>
                            </a:outerShdw>
                          </a:effectLst>
                        </a:rPr>
                        <a:t>г.</a:t>
                      </a:r>
                      <a:endPar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Уточненный план</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Ожидаемое исполнение</a:t>
                      </a:r>
                    </a:p>
                    <a:p>
                      <a:pPr marL="0" algn="ctr" defTabSz="914400" rtl="0" eaLnBrk="1" fontAlgn="ctr" latinLnBrk="0" hangingPunct="1"/>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Отклонения от плана в </a:t>
                      </a:r>
                      <a:r>
                        <a:rPr lang="ru-RU" sz="1400" b="1" u="none" strike="noStrike" kern="1200" dirty="0" smtClean="0">
                          <a:solidFill>
                            <a:schemeClr val="lt1"/>
                          </a:solidFill>
                          <a:effectLst>
                            <a:outerShdw blurRad="38100" dist="38100" dir="2700000" algn="tl">
                              <a:srgbClr val="000000">
                                <a:alpha val="43137"/>
                              </a:srgbClr>
                            </a:outerShdw>
                          </a:effectLst>
                          <a:latin typeface="+mn-lt"/>
                          <a:ea typeface="+mn-ea"/>
                          <a:cs typeface="+mn-cs"/>
                        </a:rPr>
                        <a:t>2024 </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pPr algn="ctr" rtl="0" fontAlgn="ctr"/>
                      <a:endParaRPr lang="ru-RU" sz="1400" b="1" i="0" u="none" strike="noStrike" dirty="0">
                        <a:solidFill>
                          <a:srgbClr val="FF0000"/>
                        </a:solidFill>
                        <a:effectLst/>
                        <a:latin typeface="Calibri" panose="020F0502020204030204" pitchFamily="34" charset="0"/>
                      </a:endParaRPr>
                    </a:p>
                  </a:txBody>
                  <a:tcPr marL="8313" marR="8313" marT="8313"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25400" cmpd="sng">
                      <a:noFill/>
                    </a:lnB>
                    <a:lnTlToBr w="12700" cmpd="sng">
                      <a:noFill/>
                      <a:prstDash val="solid"/>
                    </a:lnTlToBr>
                    <a:lnBlToTr w="12700" cmpd="sng">
                      <a:noFill/>
                      <a:prstDash val="solid"/>
                    </a:lnBlToTr>
                  </a:tcPr>
                </a:tc>
                <a:tc gridSpan="3">
                  <a:txBody>
                    <a:bodyPr/>
                    <a:lstStyle/>
                    <a:p>
                      <a:pPr algn="ctr" rtl="0" fontAlgn="ctr"/>
                      <a:r>
                        <a:rPr lang="ru-RU" sz="1400" u="none" strike="noStrike" dirty="0">
                          <a:effectLst>
                            <a:outerShdw blurRad="38100" dist="38100" dir="2700000" algn="tl">
                              <a:srgbClr val="000000">
                                <a:alpha val="43137"/>
                              </a:srgbClr>
                            </a:outerShdw>
                          </a:effectLst>
                        </a:rPr>
                        <a:t>План</a:t>
                      </a:r>
                      <a:endParaRPr lang="ru-RU" sz="1400" b="1" i="0" u="none" strike="noStrike" dirty="0">
                        <a:solidFill>
                          <a:srgbClr val="FFFFFF"/>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tc h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lnB w="25400" cmpd="sng">
                      <a:noFill/>
                    </a:lnB>
                  </a:tcPr>
                </a:tc>
                <a:extLst>
                  <a:ext uri="{0D108BD9-81ED-4DB2-BD59-A6C34878D82A}">
                    <a16:rowId xmlns:a16="http://schemas.microsoft.com/office/drawing/2014/main" val="3029156917"/>
                  </a:ext>
                </a:extLst>
              </a:tr>
              <a:tr h="230511">
                <a:tc vMerge="1">
                  <a:txBody>
                    <a:bodyPr/>
                    <a:lstStyle/>
                    <a:p>
                      <a:pPr algn="ctr" rtl="0" fontAlgn="ctr"/>
                      <a:endParaRPr lang="ru-RU" sz="1800" b="1" i="0" u="none" strike="noStrike" dirty="0">
                        <a:solidFill>
                          <a:srgbClr val="FFFFFF"/>
                        </a:solidFill>
                        <a:effectLst/>
                        <a:latin typeface="Calibri" panose="020F0502020204030204" pitchFamily="34" charset="0"/>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chemeClr val="lt1"/>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vMerge="1">
                  <a:txBody>
                    <a:bodyPr/>
                    <a:lstStyle/>
                    <a:p>
                      <a:pPr marL="0" algn="ctr" defTabSz="914400" rtl="0" eaLnBrk="1" fontAlgn="ctr" latinLnBrk="0" hangingPunct="1"/>
                      <a:endParaRPr lang="ru-RU" sz="1400" b="1" u="none" strike="noStrike" kern="1200" dirty="0">
                        <a:solidFill>
                          <a:srgbClr val="FF0000"/>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абсолютные значения</a:t>
                      </a:r>
                    </a:p>
                  </a:txBody>
                  <a:tcPr marL="8313" marR="8313" marT="8313" marB="0" anchor="ctr"/>
                </a:tc>
                <a:tc>
                  <a:txBody>
                    <a:bodyPr/>
                    <a:lstStyle/>
                    <a:p>
                      <a:pPr marL="0" algn="ctr" defTabSz="914400" rtl="0" eaLnBrk="1" fontAlgn="ctr" latinLnBrk="0" hangingPunct="1"/>
                      <a:r>
                        <a:rPr lang="ru-RU" sz="1400" u="none" strike="noStrike" kern="1200" dirty="0">
                          <a:solidFill>
                            <a:schemeClr val="dk1"/>
                          </a:solidFill>
                          <a:effectLst/>
                          <a:latin typeface="+mn-lt"/>
                          <a:ea typeface="+mn-ea"/>
                          <a:cs typeface="+mn-cs"/>
                        </a:rPr>
                        <a:t>в %</a:t>
                      </a:r>
                    </a:p>
                  </a:txBody>
                  <a:tcPr marL="8313" marR="8313" marT="8313" marB="0" anchor="ctr"/>
                </a:tc>
                <a:tc>
                  <a:txBody>
                    <a:bodyPr/>
                    <a:lstStyle/>
                    <a:p>
                      <a:pPr marL="0" algn="ctr" defTabSz="914400" rtl="0" eaLnBrk="1" fontAlgn="ctr" latinLnBrk="0" hangingPunct="1"/>
                      <a:r>
                        <a:rPr lang="ru-RU" sz="1400" u="none" strike="noStrike" kern="1200" dirty="0" smtClean="0">
                          <a:effectLst/>
                        </a:rPr>
                        <a:t>2025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2026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effectLst/>
                        </a:rPr>
                        <a:t>2027 </a:t>
                      </a:r>
                      <a:r>
                        <a:rPr lang="ru-RU" sz="1400" u="none" strike="noStrike" kern="1200" dirty="0">
                          <a:effectLst/>
                        </a:rPr>
                        <a:t>г.</a:t>
                      </a:r>
                      <a:endParaRPr lang="ru-RU" sz="1400" b="1" u="none" strike="noStrike" kern="1200" dirty="0">
                        <a:solidFill>
                          <a:schemeClr val="lt1"/>
                        </a:solidFill>
                        <a:effectLst/>
                        <a:latin typeface="+mn-lt"/>
                        <a:ea typeface="+mn-ea"/>
                        <a:cs typeface="+mn-cs"/>
                      </a:endParaRPr>
                    </a:p>
                  </a:txBody>
                  <a:tcPr marL="8313" marR="8313" marT="8313" marB="0" anchor="ctr"/>
                </a:tc>
                <a:extLst>
                  <a:ext uri="{0D108BD9-81ED-4DB2-BD59-A6C34878D82A}">
                    <a16:rowId xmlns:a16="http://schemas.microsoft.com/office/drawing/2014/main" val="2062652111"/>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доходов</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6 093 137,2</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6 601 721,6</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6 121 408,5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6 121 408,5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7 032 396,0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7 212 602,0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7 750 745,2</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091864798"/>
                  </a:ext>
                </a:extLst>
              </a:tr>
              <a:tr h="452377">
                <a:tc>
                  <a:txBody>
                    <a:bodyPr/>
                    <a:lstStyle/>
                    <a:p>
                      <a:pPr algn="l" rtl="0" fontAlgn="ctr"/>
                      <a:r>
                        <a:rPr lang="ru-RU" sz="1400" u="none" strike="noStrike" dirty="0">
                          <a:effectLst>
                            <a:outerShdw blurRad="38100" dist="38100" dir="2700000" algn="tl">
                              <a:srgbClr val="000000">
                                <a:alpha val="43137"/>
                              </a:srgbClr>
                            </a:outerShdw>
                          </a:effectLst>
                        </a:rPr>
                        <a:t>Общий объем  расходов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6 105 823,3</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algn="ctr" fontAlgn="ctr"/>
                      <a:r>
                        <a:rPr lang="ru-RU" sz="1400" b="1" i="0" u="none" strike="noStrike" dirty="0" smtClean="0">
                          <a:solidFill>
                            <a:schemeClr val="tx1"/>
                          </a:solidFill>
                          <a:effectLst/>
                          <a:latin typeface="+mj-lt"/>
                          <a:cs typeface="Arial" panose="020B0604020202020204" pitchFamily="34" charset="0"/>
                        </a:rPr>
                        <a:t>6 778 915,6</a:t>
                      </a:r>
                      <a:endParaRPr lang="ru-RU" sz="1400" b="1" i="0" u="none" strike="noStrike" dirty="0">
                        <a:solidFill>
                          <a:schemeClr val="tx1"/>
                        </a:solidFill>
                        <a:effectLst/>
                        <a:latin typeface="+mj-lt"/>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6 513 040,6</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6 513 040,6</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7 032 396,0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7 212 602,0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7 750 745,2</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2846770848"/>
                  </a:ext>
                </a:extLst>
              </a:tr>
              <a:tr h="681408">
                <a:tc>
                  <a:txBody>
                    <a:bodyPr/>
                    <a:lstStyle/>
                    <a:p>
                      <a:pPr algn="l" rtl="0" fontAlgn="ctr"/>
                      <a:r>
                        <a:rPr lang="ru-RU" sz="1400" u="none" strike="noStrike" dirty="0">
                          <a:effectLst>
                            <a:outerShdw blurRad="38100" dist="38100" dir="2700000" algn="tl">
                              <a:srgbClr val="000000">
                                <a:alpha val="43137"/>
                              </a:srgbClr>
                            </a:outerShdw>
                          </a:effectLst>
                        </a:rPr>
                        <a:t>Дефицит «-» / Профицит «+» </a:t>
                      </a:r>
                      <a:endParaRPr lang="ru-RU" sz="1400" b="1" i="0"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- 12 686,1</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400" b="1" i="0" u="none" strike="noStrike" kern="1200" dirty="0" smtClean="0">
                          <a:solidFill>
                            <a:srgbClr val="FF0000"/>
                          </a:solidFill>
                          <a:effectLst/>
                          <a:latin typeface="+mj-lt"/>
                          <a:ea typeface="+mn-ea"/>
                          <a:cs typeface="Arial" panose="020B0604020202020204" pitchFamily="34" charset="0"/>
                        </a:rPr>
                        <a:t>- 177 194,0</a:t>
                      </a:r>
                      <a:endParaRPr lang="ru-RU" sz="1400" b="1" i="0" u="none" strike="noStrike" kern="1200" dirty="0">
                        <a:solidFill>
                          <a:srgbClr val="FF0000"/>
                        </a:solidFill>
                        <a:effectLst/>
                        <a:latin typeface="+mj-lt"/>
                        <a:ea typeface="+mn-ea"/>
                        <a:cs typeface="Arial" panose="020B0604020202020204" pitchFamily="34" charset="0"/>
                      </a:endParaRPr>
                    </a:p>
                  </a:txBody>
                  <a:tcPr marL="8313" marR="8313" marT="8313"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391 632,1</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b" latinLnBrk="0" hangingPunct="1"/>
                      <a:r>
                        <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rPr>
                        <a:t>- </a:t>
                      </a:r>
                      <a:r>
                        <a:rPr lang="ru-RU" sz="1400" u="none" strike="noStrike" kern="1200" dirty="0" smtClean="0">
                          <a:solidFill>
                            <a:srgbClr val="FF0000"/>
                          </a:solidFill>
                          <a:effectLst>
                            <a:outerShdw blurRad="50800" dist="38100" algn="tr" rotWithShape="0">
                              <a:prstClr val="black">
                                <a:alpha val="40000"/>
                              </a:prstClr>
                            </a:outerShdw>
                          </a:effectLst>
                          <a:latin typeface="+mn-lt"/>
                          <a:ea typeface="+mn-ea"/>
                          <a:cs typeface="+mn-cs"/>
                        </a:rPr>
                        <a:t>391 632,1</a:t>
                      </a:r>
                      <a:endParaRPr lang="ru-RU" sz="1400" u="none" strike="noStrike" kern="1200" dirty="0">
                        <a:solidFill>
                          <a:srgbClr val="FF0000"/>
                        </a:solidFill>
                        <a:effectLst>
                          <a:outerShdw blurRad="50800" dist="38100" algn="tr" rotWithShape="0">
                            <a:prstClr val="black">
                              <a:alpha val="40000"/>
                            </a:prstClr>
                          </a:outerShdw>
                        </a:effectLst>
                        <a:latin typeface="+mn-lt"/>
                        <a:ea typeface="+mn-ea"/>
                        <a:cs typeface="+mn-cs"/>
                      </a:endParaRPr>
                    </a:p>
                  </a:txBody>
                  <a:tcPr marL="6161" marR="6161" marT="6161"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0,00</a:t>
                      </a:r>
                    </a:p>
                  </a:txBody>
                  <a:tcPr marL="8313" marR="8313" marT="8313" marB="0" anchor="ctr"/>
                </a:tc>
                <a:tc>
                  <a:txBody>
                    <a:bodyPr/>
                    <a:lstStyle/>
                    <a:p>
                      <a:pPr marL="0" algn="ctr" defTabSz="914400" rtl="0" eaLnBrk="1" fontAlgn="ctr" latinLnBrk="0" hangingPunct="1"/>
                      <a:r>
                        <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rPr>
                        <a:t>0,0</a:t>
                      </a: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a:solidFill>
                            <a:schemeClr val="tx1"/>
                          </a:solidFill>
                          <a:effectLst>
                            <a:outerShdw blurRad="38100" dist="38100" dir="2700000" algn="tl">
                              <a:srgbClr val="000000">
                                <a:alpha val="43137"/>
                              </a:srgbClr>
                            </a:outerShdw>
                          </a:effectLst>
                        </a:rPr>
                        <a:t>0,0</a:t>
                      </a:r>
                      <a:endParaRPr lang="ru-RU" sz="1400" b="0" i="0" u="none" strike="noStrike" dirty="0">
                        <a:solidFill>
                          <a:schemeClr val="tx1"/>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3023402707"/>
                  </a:ext>
                </a:extLst>
              </a:tr>
            </a:tbl>
          </a:graphicData>
        </a:graphic>
      </p:graphicFrame>
      <p:sp>
        <p:nvSpPr>
          <p:cNvPr id="7" name="Прямоугольник 28">
            <a:extLst>
              <a:ext uri="{FF2B5EF4-FFF2-40B4-BE49-F238E27FC236}">
                <a16:creationId xmlns:a16="http://schemas.microsoft.com/office/drawing/2014/main" id="{6DF0AF8A-B17B-4784-A4B8-39C244D8AA56}"/>
              </a:ext>
            </a:extLst>
          </p:cNvPr>
          <p:cNvSpPr>
            <a:spLocks noChangeArrowheads="1"/>
          </p:cNvSpPr>
          <p:nvPr/>
        </p:nvSpPr>
        <p:spPr bwMode="auto">
          <a:xfrm>
            <a:off x="242933" y="5422711"/>
            <a:ext cx="11706132" cy="830997"/>
          </a:xfrm>
          <a:prstGeom prst="rect">
            <a:avLst/>
          </a:prstGeom>
          <a:solidFill>
            <a:srgbClr val="FFFFCC"/>
          </a:solidFill>
          <a:ln/>
        </p:spPr>
        <p:style>
          <a:lnRef idx="3">
            <a:schemeClr val="lt1"/>
          </a:lnRef>
          <a:fillRef idx="1">
            <a:schemeClr val="accent2"/>
          </a:fillRef>
          <a:effectRef idx="1">
            <a:schemeClr val="accent2"/>
          </a:effectRef>
          <a:fontRef idx="minor">
            <a:schemeClr val="lt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ctr"/>
            <a:r>
              <a:rPr lang="ru-RU" altLang="ru-RU" sz="1600" dirty="0"/>
              <a:t>Муниципальный долг </a:t>
            </a:r>
            <a:r>
              <a:rPr lang="ru-RU" altLang="ru-RU" sz="1600" dirty="0" smtClean="0"/>
              <a:t>по состоянию на 01 января 2024 года составлял 80 000,0 тыс. руб.</a:t>
            </a:r>
            <a:endParaRPr lang="ru-RU" altLang="ru-RU" sz="1600" dirty="0"/>
          </a:p>
          <a:p>
            <a:pPr algn="ctr"/>
            <a:r>
              <a:rPr lang="ru-RU" altLang="ru-RU" sz="1600" dirty="0" smtClean="0"/>
              <a:t>Муниципальные </a:t>
            </a:r>
            <a:r>
              <a:rPr lang="ru-RU" altLang="ru-RU" sz="1600" dirty="0"/>
              <a:t>заимствования </a:t>
            </a:r>
            <a:r>
              <a:rPr lang="ru-RU" altLang="ru-RU" sz="1600" dirty="0" smtClean="0"/>
              <a:t>на 01 января 2025 года составляют 180 000,0 тыс. руб., на плановый период 2026 </a:t>
            </a:r>
            <a:r>
              <a:rPr lang="ru-RU" altLang="ru-RU" sz="1600" dirty="0"/>
              <a:t>и </a:t>
            </a:r>
            <a:r>
              <a:rPr lang="ru-RU" altLang="ru-RU" sz="1600" dirty="0" smtClean="0"/>
              <a:t>2027 </a:t>
            </a:r>
            <a:r>
              <a:rPr lang="ru-RU" altLang="ru-RU" sz="1600" dirty="0"/>
              <a:t>годов не </a:t>
            </a:r>
            <a:r>
              <a:rPr lang="ru-RU" altLang="ru-RU" sz="1600" dirty="0" smtClean="0"/>
              <a:t>планируются</a:t>
            </a:r>
            <a:endParaRPr lang="ru-RU" altLang="ru-RU" sz="1600" dirty="0"/>
          </a:p>
        </p:txBody>
      </p:sp>
      <p:sp>
        <p:nvSpPr>
          <p:cNvPr id="3" name="Прямоугольник 2">
            <a:extLst>
              <a:ext uri="{FF2B5EF4-FFF2-40B4-BE49-F238E27FC236}">
                <a16:creationId xmlns:a16="http://schemas.microsoft.com/office/drawing/2014/main" id="{6E08222F-98E2-4E0E-9265-F6EE77CD0740}"/>
              </a:ext>
            </a:extLst>
          </p:cNvPr>
          <p:cNvSpPr/>
          <p:nvPr/>
        </p:nvSpPr>
        <p:spPr>
          <a:xfrm>
            <a:off x="250824" y="1737353"/>
            <a:ext cx="11706132" cy="367472"/>
          </a:xfrm>
          <a:prstGeom prst="rect">
            <a:avLst/>
          </a:prstGeom>
          <a:solidFill>
            <a:schemeClr val="accent3">
              <a:lumMod val="20000"/>
              <a:lumOff val="80000"/>
              <a:alpha val="66000"/>
            </a:schemeClr>
          </a:solidFill>
          <a:scene3d>
            <a:camera prst="orthographicFront"/>
            <a:lightRig rig="threePt" dir="t"/>
          </a:scene3d>
          <a:sp3d prstMaterial="matte">
            <a:bevelT/>
            <a:bevelB/>
          </a:sp3d>
        </p:spPr>
        <p:txBody>
          <a:bodyPr>
            <a:normAutofit/>
          </a:bodyPr>
          <a:lstStyle/>
          <a:p>
            <a:pPr lvl="1" algn="ctr"/>
            <a:r>
              <a:rPr lang="ru-RU" dirty="0">
                <a:solidFill>
                  <a:schemeClr val="tx1">
                    <a:lumMod val="75000"/>
                    <a:lumOff val="25000"/>
                  </a:schemeClr>
                </a:solidFill>
                <a:latin typeface="Century Gothic" panose="020B0502020202020204" pitchFamily="34" charset="0"/>
              </a:rPr>
              <a:t>Основные характеристики </a:t>
            </a:r>
            <a:r>
              <a:rPr lang="ru-RU" dirty="0" smtClean="0">
                <a:solidFill>
                  <a:schemeClr val="tx1">
                    <a:lumMod val="75000"/>
                    <a:lumOff val="25000"/>
                  </a:schemeClr>
                </a:solidFill>
                <a:latin typeface="Century Gothic" panose="020B0502020202020204" pitchFamily="34" charset="0"/>
              </a:rPr>
              <a:t>бюджета</a:t>
            </a:r>
            <a:endParaRPr lang="ru-RU" dirty="0">
              <a:solidFill>
                <a:schemeClr val="tx1">
                  <a:lumMod val="75000"/>
                  <a:lumOff val="25000"/>
                </a:schemeClr>
              </a:solidFill>
              <a:latin typeface="Century Gothic" panose="020B0502020202020204" pitchFamily="34" charset="0"/>
            </a:endParaRPr>
          </a:p>
        </p:txBody>
      </p:sp>
      <p:sp>
        <p:nvSpPr>
          <p:cNvPr id="9" name="Прямоугольник 8">
            <a:extLst>
              <a:ext uri="{FF2B5EF4-FFF2-40B4-BE49-F238E27FC236}">
                <a16:creationId xmlns:a16="http://schemas.microsoft.com/office/drawing/2014/main" id="{9C7A5D47-7D2C-4782-8867-2225B4DBDD46}"/>
              </a:ext>
            </a:extLst>
          </p:cNvPr>
          <p:cNvSpPr/>
          <p:nvPr/>
        </p:nvSpPr>
        <p:spPr>
          <a:xfrm>
            <a:off x="10997783" y="2086689"/>
            <a:ext cx="959173" cy="307777"/>
          </a:xfrm>
          <a:prstGeom prst="rect">
            <a:avLst/>
          </a:prstGeom>
        </p:spPr>
        <p:txBody>
          <a:bodyPr wrap="none">
            <a:spAutoFit/>
          </a:bodyPr>
          <a:lstStyle/>
          <a:p>
            <a:r>
              <a:rPr lang="ru-RU" sz="1400" dirty="0"/>
              <a:t>(тыс. руб.)</a:t>
            </a:r>
          </a:p>
        </p:txBody>
      </p:sp>
      <p:sp>
        <p:nvSpPr>
          <p:cNvPr id="10" name="Номер слайда 9">
            <a:extLst>
              <a:ext uri="{FF2B5EF4-FFF2-40B4-BE49-F238E27FC236}">
                <a16:creationId xmlns:a16="http://schemas.microsoft.com/office/drawing/2014/main" id="{A94F6C35-E26A-45C2-A35F-8D8AF88FF22E}"/>
              </a:ext>
            </a:extLst>
          </p:cNvPr>
          <p:cNvSpPr>
            <a:spLocks noGrp="1"/>
          </p:cNvSpPr>
          <p:nvPr>
            <p:ph type="sldNum" sz="quarter" idx="12"/>
          </p:nvPr>
        </p:nvSpPr>
        <p:spPr/>
        <p:txBody>
          <a:bodyPr/>
          <a:lstStyle/>
          <a:p>
            <a:fld id="{E4EB6E89-BA87-4003-BD23-6BDF40F3EBED}" type="slidenum">
              <a:rPr lang="ru-RU" smtClean="0"/>
              <a:pPr/>
              <a:t>14</a:t>
            </a:fld>
            <a:endParaRPr lang="ru-RU" dirty="0"/>
          </a:p>
        </p:txBody>
      </p:sp>
      <p:pic>
        <p:nvPicPr>
          <p:cNvPr id="11" name="Объект 6">
            <a:extLst>
              <a:ext uri="{FF2B5EF4-FFF2-40B4-BE49-F238E27FC236}">
                <a16:creationId xmlns:a16="http://schemas.microsoft.com/office/drawing/2014/main" id="{29F8EF1A-B159-49C7-B3A0-AC30357252F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148700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2A690AA4-EBC1-452D-8A72-C4412AB31F33}"/>
              </a:ext>
            </a:extLst>
          </p:cNvPr>
          <p:cNvSpPr>
            <a:spLocks noGrp="1"/>
          </p:cNvSpPr>
          <p:nvPr>
            <p:ph type="sldNum" sz="quarter" idx="12"/>
          </p:nvPr>
        </p:nvSpPr>
        <p:spPr/>
        <p:txBody>
          <a:bodyPr/>
          <a:lstStyle/>
          <a:p>
            <a:fld id="{E4EB6E89-BA87-4003-BD23-6BDF40F3EBED}" type="slidenum">
              <a:rPr lang="ru-RU" smtClean="0"/>
              <a:pPr/>
              <a:t>15</a:t>
            </a:fld>
            <a:endParaRPr lang="ru-RU"/>
          </a:p>
        </p:txBody>
      </p:sp>
      <p:graphicFrame>
        <p:nvGraphicFramePr>
          <p:cNvPr id="7" name="Таблица 6">
            <a:extLst>
              <a:ext uri="{FF2B5EF4-FFF2-40B4-BE49-F238E27FC236}">
                <a16:creationId xmlns:a16="http://schemas.microsoft.com/office/drawing/2014/main" id="{21D9CF2A-49DE-4BE6-8521-E311DE40FE39}"/>
              </a:ext>
            </a:extLst>
          </p:cNvPr>
          <p:cNvGraphicFramePr>
            <a:graphicFrameLocks noGrp="1"/>
          </p:cNvGraphicFramePr>
          <p:nvPr>
            <p:extLst>
              <p:ext uri="{D42A27DB-BD31-4B8C-83A1-F6EECF244321}">
                <p14:modId xmlns:p14="http://schemas.microsoft.com/office/powerpoint/2010/main" val="4107796443"/>
              </p:ext>
            </p:extLst>
          </p:nvPr>
        </p:nvGraphicFramePr>
        <p:xfrm>
          <a:off x="274318" y="1594871"/>
          <a:ext cx="11673841" cy="2175165"/>
        </p:xfrm>
        <a:graphic>
          <a:graphicData uri="http://schemas.openxmlformats.org/drawingml/2006/table">
            <a:tbl>
              <a:tblPr firstRow="1" firstCol="1" bandRow="1">
                <a:tableStyleId>{21E4AEA4-8DFA-4A89-87EB-49C32662AFE0}</a:tableStyleId>
              </a:tblPr>
              <a:tblGrid>
                <a:gridCol w="2009507">
                  <a:extLst>
                    <a:ext uri="{9D8B030D-6E8A-4147-A177-3AD203B41FA5}">
                      <a16:colId xmlns:a16="http://schemas.microsoft.com/office/drawing/2014/main" val="4161677615"/>
                    </a:ext>
                  </a:extLst>
                </a:gridCol>
                <a:gridCol w="1140279">
                  <a:extLst>
                    <a:ext uri="{9D8B030D-6E8A-4147-A177-3AD203B41FA5}">
                      <a16:colId xmlns:a16="http://schemas.microsoft.com/office/drawing/2014/main" val="2787440657"/>
                    </a:ext>
                  </a:extLst>
                </a:gridCol>
                <a:gridCol w="1158972">
                  <a:extLst>
                    <a:ext uri="{9D8B030D-6E8A-4147-A177-3AD203B41FA5}">
                      <a16:colId xmlns:a16="http://schemas.microsoft.com/office/drawing/2014/main" val="2205677832"/>
                    </a:ext>
                  </a:extLst>
                </a:gridCol>
                <a:gridCol w="1196358">
                  <a:extLst>
                    <a:ext uri="{9D8B030D-6E8A-4147-A177-3AD203B41FA5}">
                      <a16:colId xmlns:a16="http://schemas.microsoft.com/office/drawing/2014/main" val="283380301"/>
                    </a:ext>
                  </a:extLst>
                </a:gridCol>
                <a:gridCol w="1079528">
                  <a:extLst>
                    <a:ext uri="{9D8B030D-6E8A-4147-A177-3AD203B41FA5}">
                      <a16:colId xmlns:a16="http://schemas.microsoft.com/office/drawing/2014/main" val="885610543"/>
                    </a:ext>
                  </a:extLst>
                </a:gridCol>
                <a:gridCol w="1136957">
                  <a:extLst>
                    <a:ext uri="{9D8B030D-6E8A-4147-A177-3AD203B41FA5}">
                      <a16:colId xmlns:a16="http://schemas.microsoft.com/office/drawing/2014/main" val="1517910416"/>
                    </a:ext>
                  </a:extLst>
                </a:gridCol>
                <a:gridCol w="568787">
                  <a:extLst>
                    <a:ext uri="{9D8B030D-6E8A-4147-A177-3AD203B41FA5}">
                      <a16:colId xmlns:a16="http://schemas.microsoft.com/office/drawing/2014/main" val="2168018087"/>
                    </a:ext>
                  </a:extLst>
                </a:gridCol>
                <a:gridCol w="1086483">
                  <a:extLst>
                    <a:ext uri="{9D8B030D-6E8A-4147-A177-3AD203B41FA5}">
                      <a16:colId xmlns:a16="http://schemas.microsoft.com/office/drawing/2014/main" val="1742181491"/>
                    </a:ext>
                  </a:extLst>
                </a:gridCol>
                <a:gridCol w="1148485">
                  <a:extLst>
                    <a:ext uri="{9D8B030D-6E8A-4147-A177-3AD203B41FA5}">
                      <a16:colId xmlns:a16="http://schemas.microsoft.com/office/drawing/2014/main" val="745138396"/>
                    </a:ext>
                  </a:extLst>
                </a:gridCol>
                <a:gridCol w="1148485">
                  <a:extLst>
                    <a:ext uri="{9D8B030D-6E8A-4147-A177-3AD203B41FA5}">
                      <a16:colId xmlns:a16="http://schemas.microsoft.com/office/drawing/2014/main" val="3387468951"/>
                    </a:ext>
                  </a:extLst>
                </a:gridCol>
              </a:tblGrid>
              <a:tr h="413700">
                <a:tc rowSpan="2">
                  <a:txBody>
                    <a:bodyPr/>
                    <a:lstStyle/>
                    <a:p>
                      <a:pPr algn="ctr" rtl="0" fontAlgn="ctr"/>
                      <a:r>
                        <a:rPr lang="ru-RU" sz="1400" u="none" strike="noStrike" dirty="0">
                          <a:effectLst>
                            <a:outerShdw blurRad="50800" dist="38100" algn="tr" rotWithShape="0">
                              <a:prstClr val="black">
                                <a:alpha val="40000"/>
                              </a:prstClr>
                            </a:outerShdw>
                          </a:effectLst>
                        </a:rPr>
                        <a:t>Показатели</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2022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algn="ctr" rtl="0" fontAlgn="ctr"/>
                      <a:r>
                        <a:rPr lang="ru-RU" sz="1400" u="none" strike="noStrike" dirty="0">
                          <a:effectLst>
                            <a:outerShdw blurRad="50800" dist="38100" algn="tr" rotWithShape="0">
                              <a:prstClr val="black">
                                <a:alpha val="40000"/>
                              </a:prstClr>
                            </a:outerShdw>
                          </a:effectLst>
                        </a:rPr>
                        <a:t>Исполнено в </a:t>
                      </a:r>
                      <a:r>
                        <a:rPr lang="ru-RU" sz="1400" u="none" strike="noStrike" dirty="0" smtClean="0">
                          <a:effectLst>
                            <a:outerShdw blurRad="50800" dist="38100" algn="tr" rotWithShape="0">
                              <a:prstClr val="black">
                                <a:alpha val="40000"/>
                              </a:prstClr>
                            </a:outerShdw>
                          </a:effectLst>
                        </a:rPr>
                        <a:t>2023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Уточненный план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 </a:t>
                      </a:r>
                    </a:p>
                  </a:txBody>
                  <a:tcPr marL="8313" marR="8313" marT="8313" marB="0" anchor="ctr">
                    <a:solidFill>
                      <a:schemeClr val="accent1">
                        <a:lumMod val="60000"/>
                        <a:lumOff val="40000"/>
                      </a:schemeClr>
                    </a:solidFill>
                  </a:tcPr>
                </a:tc>
                <a:tc row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Ожидаемое исполнение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gridSpan="2">
                  <a:txBody>
                    <a:bodyPr/>
                    <a:lstStyle/>
                    <a:p>
                      <a:pPr marL="0" algn="ctr" defTabSz="914400" rtl="0" eaLnBrk="1" fontAlgn="ctr" latinLnBrk="0" hangingPunct="1"/>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Отклонения от плана в </a:t>
                      </a:r>
                      <a:r>
                        <a:rPr lang="ru-RU" sz="1400" b="1" u="none" strike="noStrike" kern="1200" dirty="0" smtClean="0">
                          <a:solidFill>
                            <a:schemeClr val="lt1"/>
                          </a:solidFill>
                          <a:effectLst>
                            <a:outerShdw blurRad="50800" dist="38100" algn="tr" rotWithShape="0">
                              <a:prstClr val="black">
                                <a:alpha val="40000"/>
                              </a:prstClr>
                            </a:outerShdw>
                          </a:effectLst>
                          <a:latin typeface="+mn-lt"/>
                          <a:ea typeface="+mn-ea"/>
                          <a:cs typeface="+mn-cs"/>
                        </a:rPr>
                        <a:t>2024 </a:t>
                      </a:r>
                      <a:r>
                        <a:rPr lang="ru-RU" sz="1400" b="1" u="none" strike="noStrike" kern="1200" dirty="0">
                          <a:solidFill>
                            <a:schemeClr val="lt1"/>
                          </a:solidFill>
                          <a:effectLst>
                            <a:outerShdw blurRad="50800" dist="38100" algn="tr" rotWithShape="0">
                              <a:prstClr val="black">
                                <a:alpha val="40000"/>
                              </a:prstClr>
                            </a:outerShdw>
                          </a:effectLst>
                          <a:latin typeface="+mn-lt"/>
                          <a:ea typeface="+mn-ea"/>
                          <a:cs typeface="+mn-cs"/>
                        </a:rPr>
                        <a:t>г.</a:t>
                      </a:r>
                    </a:p>
                  </a:txBody>
                  <a:tcPr marL="8313" marR="8313" marT="8313" marB="0" anchor="ctr">
                    <a:solidFill>
                      <a:schemeClr val="accent1">
                        <a:lumMod val="60000"/>
                        <a:lumOff val="40000"/>
                      </a:schemeClr>
                    </a:solidFill>
                  </a:tcPr>
                </a:tc>
                <a:tc hMerge="1">
                  <a:txBody>
                    <a:bodyPr/>
                    <a:lstStyle/>
                    <a:p>
                      <a:endParaRPr lang="ru-RU"/>
                    </a:p>
                  </a:txBody>
                  <a:tcPr/>
                </a:tc>
                <a:tc gridSpan="3">
                  <a:txBody>
                    <a:bodyPr/>
                    <a:lstStyle/>
                    <a:p>
                      <a:pPr algn="ctr" rtl="0" fontAlgn="ctr"/>
                      <a:r>
                        <a:rPr lang="ru-RU" sz="1400" u="none" strike="noStrike" dirty="0">
                          <a:effectLst>
                            <a:outerShdw blurRad="50800" dist="38100" algn="tr" rotWithShape="0">
                              <a:prstClr val="black">
                                <a:alpha val="40000"/>
                              </a:prstClr>
                            </a:outerShdw>
                          </a:effectLst>
                        </a:rPr>
                        <a:t>План</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solidFill>
                      <a:schemeClr val="accent1">
                        <a:lumMod val="60000"/>
                        <a:lumOff val="40000"/>
                      </a:schemeClr>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2952382078"/>
                  </a:ext>
                </a:extLst>
              </a:tr>
              <a:tr h="413700">
                <a:tc vMerge="1">
                  <a:txBody>
                    <a:bodyPr/>
                    <a:lstStyle/>
                    <a:p>
                      <a:endParaRPr lang="ru-RU"/>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абсолютные значения</a:t>
                      </a:r>
                      <a:endParaRPr lang="ru-RU" dirty="0"/>
                    </a:p>
                  </a:txBody>
                  <a:tcPr marL="8313" marR="8313" marT="8313" marB="0" anchor="ctr"/>
                </a:tc>
                <a:tc>
                  <a:txBody>
                    <a:bodyPr/>
                    <a:lstStyle/>
                    <a:p>
                      <a:pPr algn="ctr"/>
                      <a:r>
                        <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rPr>
                        <a:t>в %</a:t>
                      </a:r>
                      <a:endParaRPr lang="ru-RU" dirty="0"/>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2025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2026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tc>
                  <a:txBody>
                    <a:bodyPr/>
                    <a:lstStyle/>
                    <a:p>
                      <a:pPr algn="ctr" rtl="0" fontAlgn="ctr"/>
                      <a:r>
                        <a:rPr lang="ru-RU" sz="1400" u="none" strike="noStrike" dirty="0" smtClean="0">
                          <a:effectLst>
                            <a:outerShdw blurRad="50800" dist="38100" algn="tr" rotWithShape="0">
                              <a:prstClr val="black">
                                <a:alpha val="40000"/>
                              </a:prstClr>
                            </a:outerShdw>
                          </a:effectLst>
                        </a:rPr>
                        <a:t>2027 </a:t>
                      </a:r>
                      <a:r>
                        <a:rPr lang="ru-RU" sz="1400" u="none" strike="noStrike" dirty="0">
                          <a:effectLst>
                            <a:outerShdw blurRad="50800" dist="38100" algn="tr" rotWithShape="0">
                              <a:prstClr val="black">
                                <a:alpha val="40000"/>
                              </a:prstClr>
                            </a:outerShdw>
                          </a:effectLst>
                        </a:rPr>
                        <a:t>г.</a:t>
                      </a:r>
                      <a:endParaRPr lang="ru-RU" sz="140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8313" marR="8313" marT="8313" marB="0" anchor="ctr"/>
                </a:tc>
                <a:extLst>
                  <a:ext uri="{0D108BD9-81ED-4DB2-BD59-A6C34878D82A}">
                    <a16:rowId xmlns:a16="http://schemas.microsoft.com/office/drawing/2014/main" val="2729211327"/>
                  </a:ext>
                </a:extLst>
              </a:tr>
              <a:tr h="373308">
                <a:tc>
                  <a:txBody>
                    <a:bodyPr/>
                    <a:lstStyle/>
                    <a:p>
                      <a:pPr algn="l" rtl="0" fontAlgn="ctr"/>
                      <a:r>
                        <a:rPr lang="ru-RU" sz="1400" b="1" u="none" strike="noStrike" dirty="0">
                          <a:effectLst>
                            <a:outerShdw blurRad="38100" dist="38100" dir="2700000" algn="tl">
                              <a:srgbClr val="000000">
                                <a:alpha val="43137"/>
                              </a:srgbClr>
                            </a:outerShdw>
                          </a:effectLst>
                        </a:rPr>
                        <a:t>Доходы (всего)</a:t>
                      </a:r>
                      <a:endParaRPr lang="ru-RU" sz="1400" b="1" i="1" u="none" strike="noStrike" dirty="0">
                        <a:solidFill>
                          <a:srgbClr val="000000"/>
                        </a:solidFill>
                        <a:effectLst>
                          <a:outerShdw blurRad="38100" dist="38100" dir="2700000" algn="tl">
                            <a:srgbClr val="000000">
                              <a:alpha val="43137"/>
                            </a:srgbClr>
                          </a:outerShdw>
                        </a:effectLst>
                        <a:latin typeface="Calibri" panose="020F050202020403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6 093 137,2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6 601 721,6</a:t>
                      </a: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6 121 408,5</a:t>
                      </a: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6 121 408,5</a:t>
                      </a: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7 032 396,0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7 212 602,0</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tc>
                  <a:txBody>
                    <a:bodyPr/>
                    <a:lstStyle/>
                    <a:p>
                      <a:pPr marL="0" algn="ctr" defTabSz="914400" rtl="0" eaLnBrk="1" fontAlgn="ctr" latinLnBrk="0" hangingPunct="1"/>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p>
                      <a:pPr marL="0" algn="ctr" defTabSz="914400" rtl="0" eaLnBrk="1" fontAlgn="ctr" latinLnBrk="0" hangingPunct="1"/>
                      <a:r>
                        <a:rPr lang="ru-RU" sz="1400" u="none" strike="noStrike" kern="1200" dirty="0" smtClean="0">
                          <a:solidFill>
                            <a:schemeClr val="tx1"/>
                          </a:solidFill>
                          <a:effectLst>
                            <a:outerShdw blurRad="38100" dist="38100" dir="2700000" algn="tl">
                              <a:srgbClr val="000000">
                                <a:alpha val="43137"/>
                              </a:srgbClr>
                            </a:outerShdw>
                          </a:effectLst>
                          <a:latin typeface="+mn-lt"/>
                          <a:ea typeface="+mn-ea"/>
                          <a:cs typeface="+mn-cs"/>
                        </a:rPr>
                        <a:t>7 750 745,2 </a:t>
                      </a:r>
                      <a:endParaRPr lang="ru-RU" sz="1400" u="none" strike="noStrike" kern="1200" dirty="0">
                        <a:solidFill>
                          <a:schemeClr val="tx1"/>
                        </a:solidFill>
                        <a:effectLst>
                          <a:outerShdw blurRad="38100" dist="38100" dir="2700000" algn="tl">
                            <a:srgbClr val="000000">
                              <a:alpha val="43137"/>
                            </a:srgbClr>
                          </a:outerShdw>
                        </a:effectLst>
                        <a:latin typeface="+mn-lt"/>
                        <a:ea typeface="+mn-ea"/>
                        <a:cs typeface="+mn-cs"/>
                      </a:endParaRPr>
                    </a:p>
                  </a:txBody>
                  <a:tcPr marL="8313" marR="8313" marT="8313" marB="0" anchor="ctr"/>
                </a:tc>
                <a:extLst>
                  <a:ext uri="{0D108BD9-81ED-4DB2-BD59-A6C34878D82A}">
                    <a16:rowId xmlns:a16="http://schemas.microsoft.com/office/drawing/2014/main" val="1661959642"/>
                  </a:ext>
                </a:extLst>
              </a:tr>
              <a:tr h="413700">
                <a:tc>
                  <a:txBody>
                    <a:bodyPr/>
                    <a:lstStyle/>
                    <a:p>
                      <a:pPr algn="l" rtl="0" fontAlgn="b"/>
                      <a:r>
                        <a:rPr lang="ru-RU" sz="1400" b="1" u="none" strike="noStrike" dirty="0">
                          <a:effectLst>
                            <a:outerShdw blurRad="38100" dist="38100" dir="2700000" algn="tl">
                              <a:srgbClr val="000000">
                                <a:alpha val="43137"/>
                              </a:srgbClr>
                            </a:outerShdw>
                          </a:effectLst>
                        </a:rPr>
                        <a:t>в том числе налоговые и неналоговые до</a:t>
                      </a:r>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х</a:t>
                      </a:r>
                      <a:r>
                        <a:rPr lang="ru-RU" sz="1400" b="1" u="none" strike="noStrike" dirty="0">
                          <a:effectLst>
                            <a:outerShdw blurRad="38100" dist="38100" dir="2700000" algn="tl">
                              <a:srgbClr val="000000">
                                <a:alpha val="43137"/>
                              </a:srgbClr>
                            </a:outerShdw>
                          </a:effectLst>
                        </a:rPr>
                        <a:t>оды</a:t>
                      </a:r>
                      <a:endParaRPr lang="ru-RU" sz="1400" b="1" i="0" u="none" strike="noStrike" dirty="0">
                        <a:solidFill>
                          <a:srgbClr val="000000"/>
                        </a:solidFill>
                        <a:effectLst>
                          <a:outerShdw blurRad="38100" dist="38100" dir="2700000" algn="tl">
                            <a:srgbClr val="000000">
                              <a:alpha val="43137"/>
                            </a:srgbClr>
                          </a:outerShdw>
                        </a:effectLst>
                        <a:latin typeface="Arial" panose="020B0604020202020204" pitchFamily="34" charset="0"/>
                      </a:endParaRP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2 614 550,4</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2 924 246,7</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3 001 783,5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3 001 783,5</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3 445 096,1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3 869 824,8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4 414 475,1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b"/>
                </a:tc>
                <a:extLst>
                  <a:ext uri="{0D108BD9-81ED-4DB2-BD59-A6C34878D82A}">
                    <a16:rowId xmlns:a16="http://schemas.microsoft.com/office/drawing/2014/main" val="1483463138"/>
                  </a:ext>
                </a:extLst>
              </a:tr>
              <a:tr h="414853">
                <a:tc>
                  <a:txBody>
                    <a:bodyPr/>
                    <a:lstStyle/>
                    <a:p>
                      <a:pPr algn="l" rtl="0" fontAlgn="b"/>
                      <a:r>
                        <a:rPr lang="ru-RU" sz="1400" b="1" u="none" strike="noStrike" kern="1200" dirty="0">
                          <a:solidFill>
                            <a:schemeClr val="lt1"/>
                          </a:solidFill>
                          <a:effectLst>
                            <a:outerShdw blurRad="38100" dist="38100" dir="2700000" algn="tl">
                              <a:srgbClr val="000000">
                                <a:alpha val="43137"/>
                              </a:srgbClr>
                            </a:outerShdw>
                          </a:effectLst>
                          <a:latin typeface="+mn-lt"/>
                          <a:ea typeface="+mn-ea"/>
                          <a:cs typeface="+mn-cs"/>
                        </a:rPr>
                        <a:t>Безвозмездные поступления</a:t>
                      </a:r>
                    </a:p>
                  </a:txBody>
                  <a:tcPr marL="8313" marR="8313" marT="8313" marB="0" anchor="ctr">
                    <a:solidFill>
                      <a:schemeClr val="accent1">
                        <a:lumMod val="60000"/>
                        <a:lumOff val="40000"/>
                      </a:schemeClr>
                    </a:solidFill>
                  </a:tcP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3 478 586,8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3 677 474,9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3 119 625,0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3 119 625,0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8313" marR="8313" marT="8313" marB="0" anchor="ctr"/>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0,00</a:t>
                      </a:r>
                    </a:p>
                  </a:txBody>
                  <a:tcPr marL="8313" marR="8313" marT="8313" marB="0" anchor="b"/>
                </a:tc>
                <a:tc>
                  <a:txBody>
                    <a:bodyPr/>
                    <a:lstStyle/>
                    <a:p>
                      <a:pPr marL="0" algn="ctr" defTabSz="914400" rtl="0" eaLnBrk="1" fontAlgn="b" latinLnBrk="0" hangingPunct="1"/>
                      <a:r>
                        <a:rPr lang="ru-RU" sz="1400" u="none" strike="noStrike" kern="1200" dirty="0">
                          <a:solidFill>
                            <a:schemeClr val="tx1"/>
                          </a:solidFill>
                          <a:effectLst>
                            <a:outerShdw blurRad="38100" dist="38100" dir="2700000" algn="tl">
                              <a:srgbClr val="000000">
                                <a:alpha val="43137"/>
                              </a:srgbClr>
                            </a:outerShdw>
                          </a:effectLst>
                          <a:latin typeface="Calibri" panose="020F0502020204030204"/>
                          <a:ea typeface="+mn-ea"/>
                          <a:cs typeface="+mn-cs"/>
                        </a:rPr>
                        <a:t>0,0</a:t>
                      </a:r>
                    </a:p>
                  </a:txBody>
                  <a:tcPr marL="8313" marR="8313" marT="8313"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3 587 299,9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3 342 777,2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tc>
                  <a:txBody>
                    <a:bodyPr/>
                    <a:lstStyle/>
                    <a:p>
                      <a:pPr marL="0" algn="ctr" defTabSz="914400" rtl="0" eaLnBrk="1" fontAlgn="b" latinLnBrk="0" hangingPunct="1"/>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3 336 270,1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tc>
                <a:extLst>
                  <a:ext uri="{0D108BD9-81ED-4DB2-BD59-A6C34878D82A}">
                    <a16:rowId xmlns:a16="http://schemas.microsoft.com/office/drawing/2014/main" val="269821288"/>
                  </a:ext>
                </a:extLst>
              </a:tr>
            </a:tbl>
          </a:graphicData>
        </a:graphic>
      </p:graphicFrame>
      <p:graphicFrame>
        <p:nvGraphicFramePr>
          <p:cNvPr id="8" name="Диаграмма 7">
            <a:extLst>
              <a:ext uri="{FF2B5EF4-FFF2-40B4-BE49-F238E27FC236}">
                <a16:creationId xmlns:a16="http://schemas.microsoft.com/office/drawing/2014/main" id="{7BC95A5B-0887-4ED5-90B1-72FCD29D8989}"/>
              </a:ext>
            </a:extLst>
          </p:cNvPr>
          <p:cNvGraphicFramePr/>
          <p:nvPr>
            <p:extLst>
              <p:ext uri="{D42A27DB-BD31-4B8C-83A1-F6EECF244321}">
                <p14:modId xmlns:p14="http://schemas.microsoft.com/office/powerpoint/2010/main" val="866366963"/>
              </p:ext>
            </p:extLst>
          </p:nvPr>
        </p:nvGraphicFramePr>
        <p:xfrm>
          <a:off x="1173478" y="3937055"/>
          <a:ext cx="9875520" cy="2912709"/>
        </p:xfrm>
        <a:graphic>
          <a:graphicData uri="http://schemas.openxmlformats.org/drawingml/2006/chart">
            <c:chart xmlns:c="http://schemas.openxmlformats.org/drawingml/2006/chart" xmlns:r="http://schemas.openxmlformats.org/officeDocument/2006/relationships" r:id="rId2"/>
          </a:graphicData>
        </a:graphic>
      </p:graphicFrame>
      <p:sp>
        <p:nvSpPr>
          <p:cNvPr id="9" name="Прямоугольник 8">
            <a:extLst>
              <a:ext uri="{FF2B5EF4-FFF2-40B4-BE49-F238E27FC236}">
                <a16:creationId xmlns:a16="http://schemas.microsoft.com/office/drawing/2014/main" id="{A6F2E1BC-0795-4F76-85B7-D5CFAE15D137}"/>
              </a:ext>
            </a:extLst>
          </p:cNvPr>
          <p:cNvSpPr/>
          <p:nvPr/>
        </p:nvSpPr>
        <p:spPr>
          <a:xfrm>
            <a:off x="11048999" y="1288647"/>
            <a:ext cx="959173" cy="307777"/>
          </a:xfrm>
          <a:prstGeom prst="rect">
            <a:avLst/>
          </a:prstGeom>
        </p:spPr>
        <p:txBody>
          <a:bodyPr wrap="none">
            <a:spAutoFit/>
          </a:bodyPr>
          <a:lstStyle/>
          <a:p>
            <a:r>
              <a:rPr lang="ru-RU" sz="1400" dirty="0"/>
              <a:t>(тыс. руб.)</a:t>
            </a:r>
          </a:p>
        </p:txBody>
      </p:sp>
      <p:sp>
        <p:nvSpPr>
          <p:cNvPr id="3" name="Заголовок 2">
            <a:extLst>
              <a:ext uri="{FF2B5EF4-FFF2-40B4-BE49-F238E27FC236}">
                <a16:creationId xmlns:a16="http://schemas.microsoft.com/office/drawing/2014/main" id="{A1706DF7-1D40-4CF9-ACE7-73EFF93E7744}"/>
              </a:ext>
            </a:extLst>
          </p:cNvPr>
          <p:cNvSpPr>
            <a:spLocks noGrp="1"/>
          </p:cNvSpPr>
          <p:nvPr>
            <p:ph type="title"/>
          </p:nvPr>
        </p:nvSpPr>
        <p:spPr>
          <a:xfrm>
            <a:off x="543208" y="792480"/>
            <a:ext cx="11404951" cy="369332"/>
          </a:xfrm>
        </p:spPr>
        <p:txBody>
          <a:bodyPr>
            <a:noAutofit/>
          </a:bodyPr>
          <a:lstStyle/>
          <a:p>
            <a:pPr algn="ctr"/>
            <a:r>
              <a:rPr lang="ru-RU" sz="3600" dirty="0"/>
              <a:t>Динамика доходной части бюджета городского округа </a:t>
            </a:r>
            <a:r>
              <a:rPr lang="ru-RU" sz="3600" dirty="0" smtClean="0"/>
              <a:t>2021-2026 </a:t>
            </a:r>
            <a:r>
              <a:rPr lang="ru-RU" sz="3600" dirty="0"/>
              <a:t>гг.</a:t>
            </a:r>
            <a:br>
              <a:rPr lang="ru-RU" sz="3600" dirty="0"/>
            </a:br>
            <a:endParaRPr lang="ru-RU" sz="3600" dirty="0"/>
          </a:p>
        </p:txBody>
      </p:sp>
      <p:pic>
        <p:nvPicPr>
          <p:cNvPr id="10" name="Объект 6">
            <a:extLst>
              <a:ext uri="{FF2B5EF4-FFF2-40B4-BE49-F238E27FC236}">
                <a16:creationId xmlns:a16="http://schemas.microsoft.com/office/drawing/2014/main" id="{28FDD45D-6C7D-46A1-AB15-39EEB4276B36}"/>
              </a:ext>
            </a:extLst>
          </p:cNvPr>
          <p:cNvPicPr>
            <a:picLocks noGrp="1" noChangeAspect="1"/>
          </p:cNvPicPr>
          <p:nvPr>
            <p:ph idx="1"/>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p:spPr>
      </p:pic>
    </p:spTree>
    <p:extLst>
      <p:ext uri="{BB962C8B-B14F-4D97-AF65-F5344CB8AC3E}">
        <p14:creationId xmlns:p14="http://schemas.microsoft.com/office/powerpoint/2010/main" val="39177083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nvPr>
        </p:nvGraphicFramePr>
        <p:xfrm>
          <a:off x="289711" y="1290639"/>
          <a:ext cx="11748378" cy="5184734"/>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1 00 00 000 00 0000 000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НАЛОГОВЫЕ И НЕНАЛОГОВЫЕ ДОХОДЫ</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2 924 246,7</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3 001 783,5</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3 445 096,1</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3 869 824,8</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4 414 475,1</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5595096"/>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1 01 00 000 00 0000 000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ПРИБЫЛЬ, ДОХОДЫ</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940 022,0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980 700,0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1 260 398,1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1 440 251,2</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1 646 336,7</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322408017"/>
                  </a:ext>
                </a:extLst>
              </a:tr>
              <a:tr h="23094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1 01 02 000 01 0000 110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доходы физических лиц</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940 022,0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980 700,0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1 260 398,1</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1 440 251,2</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1 646 336,7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36005037"/>
                  </a:ext>
                </a:extLst>
              </a:tr>
              <a:tr h="35796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1 03 00 000 00 0000 000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ТОВАРЫ (РАБОТЫ, УСЛУГИ), РЕАЛИЗУЕМЫЕ НА ТЕРРИТОРИИ РОССИЙСКОЙ ФЕДЕРАЦИИ</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11 160,7</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a:effectLst/>
                          <a:latin typeface="Arial" panose="020B0604020202020204" pitchFamily="34" charset="0"/>
                          <a:cs typeface="Arial" panose="020B0604020202020204" pitchFamily="34" charset="0"/>
                        </a:rPr>
                        <a:t>12 493,6</a:t>
                      </a:r>
                      <a:endParaRPr lang="ru-RU" sz="8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11 817,1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12 690,1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13 269,6</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47569359"/>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1 03 02 000 01 0000 110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Акцизы по подакцизным товарам (продукции), производимым на территории Российской Федерации</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11 160,7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12 493,6</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11 817,1</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12 690,1</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13 269,6</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584367982"/>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1 05 00 000 00 0000 000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СОВОКУПНЫЙ ДОХОД</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703 750,9</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941 373,9</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1 163 104,1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1 394 656,1</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1 698 927,8</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339754622"/>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1 05 01 000 00 0000 110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упрощенной системы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688 107,7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893 322,9</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1 087 390,0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1 334 065,0</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1 632 711,8</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2992045659"/>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1 05 04 000 02 0000 110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патентной системы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15 850,4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46 351,0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69 849,7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54 162,4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59 190,7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032490024"/>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1 05 04 010 02 0000 110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патентной системы налогообложения, зачисляемый в бюджеты городских округов</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15 850,4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46 351,0</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69 849,7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54 162,4</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59 190,7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04752390"/>
                  </a:ext>
                </a:extLst>
              </a:tr>
              <a:tr h="531175">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1 05 07 000 01 0000 110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1829,2</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1 700,0</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5 864,4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6 428,7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7 025,3</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25288904"/>
                  </a:ext>
                </a:extLst>
              </a:tr>
              <a:tr h="35796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1 05 07 000 01 0000 110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взимаемый в связи с применением специального налогового режима "Автоматизированная упрощенная система налогообложения"</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1829,2</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1 700,0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5 864,4</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6 428,7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7 025,3</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266741480"/>
                  </a:ext>
                </a:extLst>
              </a:tr>
              <a:tr h="230946">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1 06 00 000 00 0000 000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НАЛОГИ НА ИМУЩЕСТВО</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391 255,4</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443 658,0</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468 307,3</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499 581,3</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b="1" u="none" strike="noStrike" kern="1200" dirty="0">
                          <a:effectLst/>
                          <a:latin typeface="Arial" panose="020B0604020202020204" pitchFamily="34" charset="0"/>
                          <a:cs typeface="Arial" panose="020B0604020202020204" pitchFamily="34" charset="0"/>
                        </a:rPr>
                        <a:t>532 048,4</a:t>
                      </a:r>
                      <a:endParaRPr lang="ru-RU" sz="8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411454162"/>
                  </a:ext>
                </a:extLst>
              </a:tr>
              <a:tr h="230946">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1 06 01 000 00 0000 110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имущество физических лиц</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145 004,7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143 658,0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166 836,2</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192 879,5</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222 987,7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1371982376"/>
                  </a:ext>
                </a:extLst>
              </a:tr>
              <a:tr h="531175">
                <a:tc>
                  <a:txBody>
                    <a:bodyPr/>
                    <a:lstStyle/>
                    <a:p>
                      <a:pPr marL="0" algn="l" defTabSz="914400" rtl="0" eaLnBrk="1" fontAlgn="b" latinLnBrk="0" hangingPunct="1"/>
                      <a:r>
                        <a:rPr lang="ru-RU" sz="800" u="none" strike="noStrike" kern="1200">
                          <a:effectLst/>
                          <a:latin typeface="Arial" panose="020B0604020202020204" pitchFamily="34" charset="0"/>
                          <a:cs typeface="Arial" panose="020B0604020202020204" pitchFamily="34" charset="0"/>
                        </a:rPr>
                        <a:t>1 06 01 020 04 0000 110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l"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Налог на имущество физических лиц, взимаемый по ставкам, применяемым к объектам налогообложения, расположенным в границах городских округов</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145 004,7</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143 658,0</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166 836,2</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a:effectLst/>
                          <a:latin typeface="Arial" panose="020B0604020202020204" pitchFamily="34" charset="0"/>
                          <a:cs typeface="Arial" panose="020B0604020202020204" pitchFamily="34" charset="0"/>
                        </a:rPr>
                        <a:t>192 879,5</a:t>
                      </a:r>
                      <a:endParaRPr lang="ru-RU" sz="800" b="0"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800" u="none" strike="noStrike" kern="1200" dirty="0">
                          <a:effectLst/>
                          <a:latin typeface="Arial" panose="020B0604020202020204" pitchFamily="34" charset="0"/>
                          <a:cs typeface="Arial" panose="020B0604020202020204" pitchFamily="34" charset="0"/>
                        </a:rPr>
                        <a:t>222 987,7</a:t>
                      </a:r>
                      <a:endParaRPr lang="ru-RU" sz="800" b="0"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4034388787"/>
                  </a:ext>
                </a:extLst>
              </a:tr>
            </a:tbl>
          </a:graphicData>
        </a:graphic>
      </p:graphicFrame>
    </p:spTree>
    <p:extLst>
      <p:ext uri="{BB962C8B-B14F-4D97-AF65-F5344CB8AC3E}">
        <p14:creationId xmlns:p14="http://schemas.microsoft.com/office/powerpoint/2010/main" val="94557747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nvPr>
        </p:nvGraphicFramePr>
        <p:xfrm>
          <a:off x="153910" y="1290639"/>
          <a:ext cx="11884179" cy="4932138"/>
        </p:xfrm>
        <a:graphic>
          <a:graphicData uri="http://schemas.openxmlformats.org/drawingml/2006/table">
            <a:tbl>
              <a:tblPr>
                <a:tableStyleId>{3C2FFA5D-87B4-456A-9821-1D502468CF0F}</a:tableStyleId>
              </a:tblPr>
              <a:tblGrid>
                <a:gridCol w="1896728">
                  <a:extLst>
                    <a:ext uri="{9D8B030D-6E8A-4147-A177-3AD203B41FA5}">
                      <a16:colId xmlns:a16="http://schemas.microsoft.com/office/drawing/2014/main" val="1525282622"/>
                    </a:ext>
                  </a:extLst>
                </a:gridCol>
                <a:gridCol w="4877296">
                  <a:extLst>
                    <a:ext uri="{9D8B030D-6E8A-4147-A177-3AD203B41FA5}">
                      <a16:colId xmlns:a16="http://schemas.microsoft.com/office/drawing/2014/main" val="1057098412"/>
                    </a:ext>
                  </a:extLst>
                </a:gridCol>
                <a:gridCol w="1049974">
                  <a:extLst>
                    <a:ext uri="{9D8B030D-6E8A-4147-A177-3AD203B41FA5}">
                      <a16:colId xmlns:a16="http://schemas.microsoft.com/office/drawing/2014/main" val="2914851502"/>
                    </a:ext>
                  </a:extLst>
                </a:gridCol>
                <a:gridCol w="812883">
                  <a:extLst>
                    <a:ext uri="{9D8B030D-6E8A-4147-A177-3AD203B41FA5}">
                      <a16:colId xmlns:a16="http://schemas.microsoft.com/office/drawing/2014/main" val="1476295305"/>
                    </a:ext>
                  </a:extLst>
                </a:gridCol>
                <a:gridCol w="1083844">
                  <a:extLst>
                    <a:ext uri="{9D8B030D-6E8A-4147-A177-3AD203B41FA5}">
                      <a16:colId xmlns:a16="http://schemas.microsoft.com/office/drawing/2014/main" val="40484963"/>
                    </a:ext>
                  </a:extLst>
                </a:gridCol>
                <a:gridCol w="1083844">
                  <a:extLst>
                    <a:ext uri="{9D8B030D-6E8A-4147-A177-3AD203B41FA5}">
                      <a16:colId xmlns:a16="http://schemas.microsoft.com/office/drawing/2014/main" val="917232191"/>
                    </a:ext>
                  </a:extLst>
                </a:gridCol>
                <a:gridCol w="1079610">
                  <a:extLst>
                    <a:ext uri="{9D8B030D-6E8A-4147-A177-3AD203B41FA5}">
                      <a16:colId xmlns:a16="http://schemas.microsoft.com/office/drawing/2014/main" val="2284572094"/>
                    </a:ext>
                  </a:extLst>
                </a:gridCol>
              </a:tblGrid>
              <a:tr h="237882">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6871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7882">
                <a:tc>
                  <a:txBody>
                    <a:bodyPr/>
                    <a:lstStyle/>
                    <a:p>
                      <a:pPr algn="l" fontAlgn="ctr"/>
                      <a:r>
                        <a:rPr lang="ru-RU" sz="800" b="1" i="0" u="none" strike="noStrike">
                          <a:solidFill>
                            <a:srgbClr val="000000"/>
                          </a:solidFill>
                          <a:effectLst/>
                          <a:latin typeface="Arial" panose="020B0604020202020204" pitchFamily="34" charset="0"/>
                        </a:rPr>
                        <a:t>1 06 06 000 00 0000 110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Земельный налог</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246 250,7</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300 000,0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301 471,1</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306 701,8</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309 060,7</a:t>
                      </a:r>
                    </a:p>
                  </a:txBody>
                  <a:tcPr marL="9525" marR="9525" marT="9525" marB="0" anchor="ctr"/>
                </a:tc>
                <a:extLst>
                  <a:ext uri="{0D108BD9-81ED-4DB2-BD59-A6C34878D82A}">
                    <a16:rowId xmlns:a16="http://schemas.microsoft.com/office/drawing/2014/main" val="135595096"/>
                  </a:ext>
                </a:extLst>
              </a:tr>
              <a:tr h="260974">
                <a:tc>
                  <a:txBody>
                    <a:bodyPr/>
                    <a:lstStyle/>
                    <a:p>
                      <a:pPr algn="l" fontAlgn="ctr"/>
                      <a:r>
                        <a:rPr lang="ru-RU" sz="800" b="0" i="0" u="none" strike="noStrike">
                          <a:solidFill>
                            <a:srgbClr val="000000"/>
                          </a:solidFill>
                          <a:effectLst/>
                          <a:latin typeface="Arial" panose="020B0604020202020204" pitchFamily="34" charset="0"/>
                        </a:rPr>
                        <a:t>1 06 06 032 04 0000 110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Земельный налог с организаций, обладающих земельным участком, расположенным в границах городских округов</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202 416,3</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256 500,0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256 900,0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261 700,0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263 785,0</a:t>
                      </a:r>
                    </a:p>
                  </a:txBody>
                  <a:tcPr marL="9525" marR="9525" marT="9525" marB="0" anchor="ctr"/>
                </a:tc>
                <a:extLst>
                  <a:ext uri="{0D108BD9-81ED-4DB2-BD59-A6C34878D82A}">
                    <a16:rowId xmlns:a16="http://schemas.microsoft.com/office/drawing/2014/main" val="3322408017"/>
                  </a:ext>
                </a:extLst>
              </a:tr>
              <a:tr h="260974">
                <a:tc>
                  <a:txBody>
                    <a:bodyPr/>
                    <a:lstStyle/>
                    <a:p>
                      <a:pPr algn="l" fontAlgn="ctr"/>
                      <a:r>
                        <a:rPr lang="ru-RU" sz="800" b="0" i="0" u="none" strike="noStrike" dirty="0">
                          <a:solidFill>
                            <a:srgbClr val="000000"/>
                          </a:solidFill>
                          <a:effectLst/>
                          <a:latin typeface="Arial" panose="020B0604020202020204" pitchFamily="34" charset="0"/>
                        </a:rPr>
                        <a:t>1 06 06 042 04 0000 110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Земельный налог с физических лиц, обладающих земельным участком, расположенным в границах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43834,4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43 500,0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44 571,1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45 001,8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45 275,7</a:t>
                      </a:r>
                    </a:p>
                  </a:txBody>
                  <a:tcPr marL="9525" marR="9525" marT="9525" marB="0" anchor="ctr"/>
                </a:tc>
                <a:extLst>
                  <a:ext uri="{0D108BD9-81ED-4DB2-BD59-A6C34878D82A}">
                    <a16:rowId xmlns:a16="http://schemas.microsoft.com/office/drawing/2014/main" val="436005037"/>
                  </a:ext>
                </a:extLst>
              </a:tr>
              <a:tr h="368717">
                <a:tc>
                  <a:txBody>
                    <a:bodyPr/>
                    <a:lstStyle/>
                    <a:p>
                      <a:pPr algn="l" fontAlgn="ctr"/>
                      <a:r>
                        <a:rPr lang="ru-RU" sz="800" b="1" i="0" u="none" strike="noStrike">
                          <a:solidFill>
                            <a:srgbClr val="000000"/>
                          </a:solidFill>
                          <a:effectLst/>
                          <a:latin typeface="Arial" panose="020B0604020202020204" pitchFamily="34" charset="0"/>
                        </a:rPr>
                        <a:t>1 08 00 000 00 0000 000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17 489,8</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27 005,0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1347569359"/>
                  </a:ext>
                </a:extLst>
              </a:tr>
              <a:tr h="368717">
                <a:tc>
                  <a:txBody>
                    <a:bodyPr/>
                    <a:lstStyle/>
                    <a:p>
                      <a:pPr algn="l" fontAlgn="ctr"/>
                      <a:r>
                        <a:rPr lang="ru-RU" sz="800" b="1" i="0" u="none" strike="noStrike">
                          <a:solidFill>
                            <a:srgbClr val="000000"/>
                          </a:solidFill>
                          <a:effectLst/>
                          <a:latin typeface="Arial" panose="020B0604020202020204" pitchFamily="34" charset="0"/>
                        </a:rPr>
                        <a:t>1 08 03 000 01 0000 110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a:t>
                      </a:r>
                    </a:p>
                  </a:txBody>
                  <a:tcPr marL="9525" marR="9525" marT="9525" marB="0" anchor="ctr"/>
                </a:tc>
                <a:tc>
                  <a:txBody>
                    <a:bodyPr/>
                    <a:lstStyle/>
                    <a:p>
                      <a:pPr algn="ctr" fontAlgn="b"/>
                      <a:r>
                        <a:rPr lang="ru-RU" sz="800" b="1" i="0" u="none" strike="noStrike" dirty="0" smtClean="0">
                          <a:solidFill>
                            <a:srgbClr val="000000"/>
                          </a:solidFill>
                          <a:effectLst/>
                          <a:latin typeface="Arial" panose="020B0604020202020204" pitchFamily="34" charset="0"/>
                        </a:rPr>
                        <a:t>17 </a:t>
                      </a:r>
                      <a:r>
                        <a:rPr lang="ru-RU" sz="800" b="1" i="0" u="none" strike="noStrike" dirty="0">
                          <a:solidFill>
                            <a:srgbClr val="000000"/>
                          </a:solidFill>
                          <a:effectLst/>
                          <a:latin typeface="Arial" panose="020B0604020202020204" pitchFamily="34" charset="0"/>
                        </a:rPr>
                        <a:t>449,8   </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26 990,0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584367982"/>
                  </a:ext>
                </a:extLst>
              </a:tr>
              <a:tr h="386556">
                <a:tc>
                  <a:txBody>
                    <a:bodyPr/>
                    <a:lstStyle/>
                    <a:p>
                      <a:pPr algn="l" fontAlgn="ctr"/>
                      <a:r>
                        <a:rPr lang="ru-RU" sz="800" b="0" i="0" u="none" strike="noStrike">
                          <a:solidFill>
                            <a:srgbClr val="000000"/>
                          </a:solidFill>
                          <a:effectLst/>
                          <a:latin typeface="Arial" panose="020B0604020202020204" pitchFamily="34" charset="0"/>
                        </a:rPr>
                        <a:t>1 08 03 010 01 1050 110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Государственная пошлина по делам, рассматриваемым в судах общей юрисдикции, мировыми судьями (за исключением Верховного Суда Российской Федерации) (государственная пошлина, уплачиваемая при обращении в суды)</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17 </a:t>
                      </a:r>
                      <a:r>
                        <a:rPr lang="ru-RU" sz="800" b="0" i="0" u="none" strike="noStrike" dirty="0">
                          <a:solidFill>
                            <a:srgbClr val="000000"/>
                          </a:solidFill>
                          <a:effectLst/>
                          <a:latin typeface="Arial" panose="020B0604020202020204" pitchFamily="34" charset="0"/>
                        </a:rPr>
                        <a:t>449,8   </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26 990,0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14 753,5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15 521,1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16 328,6</a:t>
                      </a:r>
                    </a:p>
                  </a:txBody>
                  <a:tcPr marL="9525" marR="9525" marT="9525" marB="0" anchor="ctr"/>
                </a:tc>
                <a:extLst>
                  <a:ext uri="{0D108BD9-81ED-4DB2-BD59-A6C34878D82A}">
                    <a16:rowId xmlns:a16="http://schemas.microsoft.com/office/drawing/2014/main" val="339754622"/>
                  </a:ext>
                </a:extLst>
              </a:tr>
              <a:tr h="368717">
                <a:tc>
                  <a:txBody>
                    <a:bodyPr/>
                    <a:lstStyle/>
                    <a:p>
                      <a:pPr algn="l" fontAlgn="ctr"/>
                      <a:r>
                        <a:rPr lang="ru-RU" sz="800" b="1" i="0" u="none" strike="noStrike">
                          <a:solidFill>
                            <a:srgbClr val="000000"/>
                          </a:solidFill>
                          <a:effectLst/>
                          <a:latin typeface="Arial" panose="020B0604020202020204" pitchFamily="34" charset="0"/>
                        </a:rPr>
                        <a:t>1 08 07 000 01 0000 110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Государственная пошлина за государственную регистрацию, а также за совершение прочих юридически значимых действий</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40,0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68717">
                <a:tc>
                  <a:txBody>
                    <a:bodyPr/>
                    <a:lstStyle/>
                    <a:p>
                      <a:pPr algn="l" fontAlgn="ctr"/>
                      <a:r>
                        <a:rPr lang="ru-RU" sz="800" b="0" i="0" u="none" strike="noStrike">
                          <a:solidFill>
                            <a:srgbClr val="000000"/>
                          </a:solidFill>
                          <a:effectLst/>
                          <a:latin typeface="Arial" panose="020B0604020202020204" pitchFamily="34" charset="0"/>
                        </a:rPr>
                        <a:t>1 08 07 150 01 0000 110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Государственная пошлина за выдачу разрешения на установку рекламной конструкции</a:t>
                      </a:r>
                    </a:p>
                  </a:txBody>
                  <a:tcPr marL="9525" marR="9525" marT="9525" marB="0" anchor="ctr"/>
                </a:tc>
                <a:tc>
                  <a:txBody>
                    <a:bodyPr/>
                    <a:lstStyle/>
                    <a:p>
                      <a:pPr algn="ctr" fontAlgn="b"/>
                      <a:r>
                        <a:rPr lang="ru-RU" sz="800" b="0" i="0" u="none" strike="noStrike" dirty="0" smtClean="0">
                          <a:solidFill>
                            <a:srgbClr val="000000"/>
                          </a:solidFill>
                          <a:effectLst/>
                          <a:latin typeface="Arial" panose="020B0604020202020204" pitchFamily="34" charset="0"/>
                        </a:rPr>
                        <a:t>40,0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68717">
                <a:tc>
                  <a:txBody>
                    <a:bodyPr/>
                    <a:lstStyle/>
                    <a:p>
                      <a:pPr algn="l" fontAlgn="ctr"/>
                      <a:r>
                        <a:rPr lang="ru-RU" sz="800" b="1" i="0" u="none" strike="noStrike">
                          <a:solidFill>
                            <a:srgbClr val="000000"/>
                          </a:solidFill>
                          <a:effectLst/>
                          <a:latin typeface="Arial" panose="020B0604020202020204" pitchFamily="34" charset="0"/>
                        </a:rPr>
                        <a:t>1 11 00 000 00 0000 000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ИСПОЛЬЗОВАНИЯ ИМУЩЕСТВА, НАХОДЯЩЕГОСЯ В ГОСУДАРСТВЕННОЙ И МУНИЦИПАЛЬНОЙ СОБСТВЕННОСТИ</a:t>
                      </a:r>
                    </a:p>
                  </a:txBody>
                  <a:tcPr marL="9525" marR="9525" marT="9525" marB="0" anchor="ctr"/>
                </a:tc>
                <a:tc>
                  <a:txBody>
                    <a:bodyPr/>
                    <a:lstStyle/>
                    <a:p>
                      <a:pPr algn="ctr" fontAlgn="b"/>
                      <a:r>
                        <a:rPr lang="ru-RU" sz="800" b="1" i="0" u="none" strike="noStrike" dirty="0" smtClean="0">
                          <a:solidFill>
                            <a:srgbClr val="000000"/>
                          </a:solidFill>
                          <a:effectLst/>
                          <a:latin typeface="Arial" panose="020B0604020202020204" pitchFamily="34" charset="0"/>
                        </a:rPr>
                        <a:t>2 </a:t>
                      </a:r>
                      <a:r>
                        <a:rPr lang="ru-RU" sz="800" b="1" i="0" u="none" strike="noStrike" dirty="0">
                          <a:solidFill>
                            <a:srgbClr val="000000"/>
                          </a:solidFill>
                          <a:effectLst/>
                          <a:latin typeface="Arial" panose="020B0604020202020204" pitchFamily="34" charset="0"/>
                        </a:rPr>
                        <a:t>063 712,4   </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411 580,7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393 777,0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394 524,0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395 301,0</a:t>
                      </a:r>
                    </a:p>
                  </a:txBody>
                  <a:tcPr marL="9525" marR="9525" marT="9525" marB="0" anchor="ctr"/>
                </a:tc>
                <a:extLst>
                  <a:ext uri="{0D108BD9-81ED-4DB2-BD59-A6C34878D82A}">
                    <a16:rowId xmlns:a16="http://schemas.microsoft.com/office/drawing/2014/main" val="804752390"/>
                  </a:ext>
                </a:extLst>
              </a:tr>
              <a:tr h="547128">
                <a:tc>
                  <a:txBody>
                    <a:bodyPr/>
                    <a:lstStyle/>
                    <a:p>
                      <a:pPr algn="l" fontAlgn="ctr"/>
                      <a:r>
                        <a:rPr lang="ru-RU" sz="800" b="1" i="0" u="none" strike="noStrike">
                          <a:solidFill>
                            <a:srgbClr val="000000"/>
                          </a:solidFill>
                          <a:effectLst/>
                          <a:latin typeface="Arial" panose="020B0604020202020204" pitchFamily="34" charset="0"/>
                        </a:rPr>
                        <a:t>1 11 05 000 00 0000 120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получаемые в виде арендной либо иной платы за передачу в возмездное пользование государственного и муниципального имущества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434 629,1</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356 163,6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340 639,0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341 386,0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342 163,0</a:t>
                      </a:r>
                    </a:p>
                  </a:txBody>
                  <a:tcPr marL="9525" marR="9525" marT="9525" marB="0" anchor="ctr"/>
                </a:tc>
                <a:extLst>
                  <a:ext uri="{0D108BD9-81ED-4DB2-BD59-A6C34878D82A}">
                    <a16:rowId xmlns:a16="http://schemas.microsoft.com/office/drawing/2014/main" val="425288904"/>
                  </a:ext>
                </a:extLst>
              </a:tr>
              <a:tr h="401884">
                <a:tc>
                  <a:txBody>
                    <a:bodyPr/>
                    <a:lstStyle/>
                    <a:p>
                      <a:pPr algn="l" fontAlgn="ctr"/>
                      <a:r>
                        <a:rPr lang="ru-RU" sz="800" b="0" i="0" u="none" strike="noStrike">
                          <a:solidFill>
                            <a:srgbClr val="000000"/>
                          </a:solidFill>
                          <a:effectLst/>
                          <a:latin typeface="Arial" panose="020B0604020202020204" pitchFamily="34" charset="0"/>
                        </a:rPr>
                        <a:t>1 11 05 012 04 0000 120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Доходы, получаемые в виде арендной платы за земельные участки, государственная собственность на которые не разграничена и которые расположены в границах городских округов, а также средства от продажи права на заключение договоров аренды указанных земельных участков</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334 941,0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324 142,5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312 133,0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312 133,0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312 133,0</a:t>
                      </a:r>
                    </a:p>
                  </a:txBody>
                  <a:tcPr marL="9525" marR="9525" marT="9525" marB="0" anchor="ctr"/>
                </a:tc>
                <a:extLst>
                  <a:ext uri="{0D108BD9-81ED-4DB2-BD59-A6C34878D82A}">
                    <a16:rowId xmlns:a16="http://schemas.microsoft.com/office/drawing/2014/main" val="266741480"/>
                  </a:ext>
                </a:extLst>
              </a:tr>
              <a:tr h="386556">
                <a:tc>
                  <a:txBody>
                    <a:bodyPr/>
                    <a:lstStyle/>
                    <a:p>
                      <a:pPr algn="l" fontAlgn="ctr"/>
                      <a:r>
                        <a:rPr lang="ru-RU" sz="800" b="0" i="0" u="none" strike="noStrike">
                          <a:solidFill>
                            <a:srgbClr val="000000"/>
                          </a:solidFill>
                          <a:effectLst/>
                          <a:latin typeface="Arial" panose="020B0604020202020204" pitchFamily="34" charset="0"/>
                        </a:rPr>
                        <a:t>1 11 05 024 04 0000 120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получаемые в виде арендной платы, а также средства от продажи права на заключение договоров аренды за земли, находящиеся в собственности городских округов (за исключением земельных участков муниципальных бюджетных и автономных учреждений)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8 372,7</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7 803,0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9 823,0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9 823,0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9 823,0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2268885676"/>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extLst/>
          </p:nvPr>
        </p:nvGraphicFramePr>
        <p:xfrm>
          <a:off x="289712" y="1204309"/>
          <a:ext cx="11748378" cy="5320879"/>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1 11 05 034 04 0000 120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сдачи в аренду имущества, находящегося в оперативном управлении органов управления городских округов и созданных ими учреждений (за исключением имущества муниципальных бюджетных и автономных учреждений)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210,2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219,6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1 11 05 074 04 0000 120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сдачи в аренду имущества, составляющего казну городских округов (за исключением земельных участков)</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24 871,3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23 998,5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18 683,0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19 430,0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20 207,0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1 11 05 300 00 0000 120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по соглашениям об установлении сервитута в отношении земельных участков, находящихся в государственной или муниципальной собственности</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129,2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1 11 05 312 04 0000 120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129,1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1 11 05 324 04 0000 120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 соглашениям об установлении сервитута, заключенным органами местного самоуправления городских округов, государственными или муниципальными предприятиями либо государственными или муниципальными учреждениями в отношении земельных участков, находящихся в собственности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0,1</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1" i="0" u="none" strike="noStrike">
                          <a:solidFill>
                            <a:srgbClr val="000000"/>
                          </a:solidFill>
                          <a:effectLst/>
                          <a:latin typeface="Arial" panose="020B0604020202020204" pitchFamily="34" charset="0"/>
                        </a:rPr>
                        <a:t>1 11 07 000 00 0000 120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от государственных и муниципальных унитарных предприятий</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30,0</a:t>
                      </a: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1" i="0" u="none" strike="noStrike" dirty="0" smtClean="0">
                          <a:solidFill>
                            <a:srgbClr val="000000"/>
                          </a:solidFill>
                          <a:effectLst/>
                          <a:latin typeface="Arial" panose="020B0604020202020204" pitchFamily="34" charset="0"/>
                        </a:rPr>
                        <a:t>0,00 </a:t>
                      </a:r>
                      <a:endParaRPr lang="ru-RU" sz="800" b="1"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1 11 07 014 04 0000 120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перечисления части прибыли, остающейся после уплаты налогов и иных обязательных платежей муниципальных унитарных предприятий, созданных городскими округами</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30,0</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tc>
                  <a:txBody>
                    <a:bodyPr/>
                    <a:lstStyle/>
                    <a:p>
                      <a:pPr algn="ctr" fontAlgn="ctr"/>
                      <a:r>
                        <a:rPr lang="ru-RU" sz="800" b="0" i="0" u="none" strike="noStrike" dirty="0" smtClean="0">
                          <a:solidFill>
                            <a:srgbClr val="000000"/>
                          </a:solidFill>
                          <a:effectLst/>
                          <a:latin typeface="Arial" panose="020B0604020202020204" pitchFamily="34" charset="0"/>
                        </a:rPr>
                        <a:t>0,00</a:t>
                      </a:r>
                      <a:r>
                        <a:rPr lang="ru-RU" sz="8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1 11 09 000 00 0000 120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Прочие доходы от использования имущества и прав, находящихся в государственной и муниципальной собственности (за исключением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55 257,9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53 138,0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53 138,0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53 138,0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1 11 09 044 04 0001 120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социальный найм жилых помещений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22 337,0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17 000,0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17 000,0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17 000,0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17 000,0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1 11 09 044 04 0003 120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поступления от использования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(плата за коммерческий найм жилых помещений)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11 957,5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9 500,0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a:solidFill>
                            <a:srgbClr val="000000"/>
                          </a:solidFill>
                          <a:effectLst/>
                          <a:latin typeface="Arial" panose="020B0604020202020204" pitchFamily="34" charset="0"/>
                        </a:rPr>
                        <a:t>1 11 09 080 04 0001 120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размещение нестационарных торговых объектов)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23 404,9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23 000,0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21 120,0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21 120,0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21 120,0</a:t>
                      </a:r>
                    </a:p>
                  </a:txBody>
                  <a:tcPr marL="9525" marR="9525" marT="9525" marB="0" anchor="ctr"/>
                </a:tc>
                <a:extLst>
                  <a:ext uri="{0D108BD9-81ED-4DB2-BD59-A6C34878D82A}">
                    <a16:rowId xmlns:a16="http://schemas.microsoft.com/office/drawing/2014/main" val="266741480"/>
                  </a:ext>
                </a:extLst>
              </a:tr>
            </a:tbl>
          </a:graphicData>
        </a:graphic>
      </p:graphicFrame>
    </p:spTree>
    <p:extLst>
      <p:ext uri="{BB962C8B-B14F-4D97-AF65-F5344CB8AC3E}">
        <p14:creationId xmlns:p14="http://schemas.microsoft.com/office/powerpoint/2010/main" val="2502586917"/>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19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1" y="1290639"/>
          <a:ext cx="11748378" cy="5130770"/>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1 11 09 080 04 0002 120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Плата, поступившая в рамках договора за предоставление права на размещение и эксплуатацию нестационарного торгового объекта, установку и эксплуатацию рекламных конструкций на землях или земельных участках, находящихся в собственности городских округов, и на землях или земельных участках, государственная собственность на которые не разграничена,  (плата за установку и эксплуатацию рекламных конструкций)</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8 534,5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5 757,9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5 518,0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5 518,0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5 518,0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1 12 00 000 00 0000 000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ПРИ ПОЛЬЗОВАНИИ ПРИРОДНЫМИ РЕСУРСАМИ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1 036,2</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1 701,6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1 12 01 000 01 0000 120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за негативное воздействие на окружающую среду</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1 036,2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1 701,6</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1 12 01 010 01 6000 120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выбросы загрязняющих веществ в атмосферный воздух стационарными объектами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646,1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1 701,6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1 563,0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1 12 01030 01 6000 120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сбросы  загрязняющих веществ в водные объекты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176,1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1 12 01041 01 6000 120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размещение отходов производства (федеральные государственные органы, Банк России, органы управления государственными внебюджетными фондами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214,0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1 13 00 000 00 0000 000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ОКАЗАНИЯ ПЛАТНЫХ УСЛУГ И КОМПЕНСАЦИИ ЗАТРАТ ГОСУДАРСТВА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13 905,6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11 581,0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1 13 01 000 00 0000 130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оказания платных услуг (работ)</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11 605,9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9 182,5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1 13 01 994 04 0001 130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 (платные услуги МФЦ)</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9 884,7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9 182,5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9 183,0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9 183,0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1 13  01994 04 0002 130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оказания платных услуг (работ) получателями средств бюджетов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1 721,2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1" i="0" u="none" strike="noStrike">
                          <a:solidFill>
                            <a:srgbClr val="000000"/>
                          </a:solidFill>
                          <a:effectLst/>
                          <a:latin typeface="Arial" panose="020B0604020202020204" pitchFamily="34" charset="0"/>
                        </a:rPr>
                        <a:t>1 13 02 000 00 0000 130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компенсации затрат государства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2 299,7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2 398,5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r h="257821">
                <a:tc>
                  <a:txBody>
                    <a:bodyPr/>
                    <a:lstStyle/>
                    <a:p>
                      <a:pPr algn="l" fontAlgn="ctr"/>
                      <a:r>
                        <a:rPr lang="ru-RU" sz="800" b="0" i="0" u="none" strike="noStrike">
                          <a:solidFill>
                            <a:srgbClr val="000000"/>
                          </a:solidFill>
                          <a:effectLst/>
                          <a:latin typeface="Arial" panose="020B0604020202020204" pitchFamily="34" charset="0"/>
                        </a:rPr>
                        <a:t>1 13 02 994 04 0002 130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доходы от компенсации затрат бюджетов городских округов  (доходы от компенсации затрат бюджета)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2 227,0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2 398,5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r h="230946">
                <a:tc>
                  <a:txBody>
                    <a:bodyPr/>
                    <a:lstStyle/>
                    <a:p>
                      <a:pPr algn="l" fontAlgn="ctr"/>
                      <a:r>
                        <a:rPr lang="ru-RU" sz="800" b="0" i="0" u="none" strike="noStrike">
                          <a:solidFill>
                            <a:srgbClr val="000000"/>
                          </a:solidFill>
                          <a:effectLst/>
                          <a:latin typeface="Arial" panose="020B0604020202020204" pitchFamily="34" charset="0"/>
                        </a:rPr>
                        <a:t>1 13 02 064 04 0000 130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поступающие в порядке возмещения расходов, понесенных в связи с эксплуатацией имущества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72,7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71982376"/>
                  </a:ext>
                </a:extLst>
              </a:tr>
            </a:tbl>
          </a:graphicData>
        </a:graphic>
      </p:graphicFrame>
    </p:spTree>
    <p:extLst>
      <p:ext uri="{BB962C8B-B14F-4D97-AF65-F5344CB8AC3E}">
        <p14:creationId xmlns:p14="http://schemas.microsoft.com/office/powerpoint/2010/main" val="44741461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2000">
              <a:schemeClr val="accent1">
                <a:lumMod val="5000"/>
                <a:lumOff val="95000"/>
              </a:schemeClr>
            </a:gs>
            <a:gs pos="11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1C65700-C419-4AF5-9133-AE37F5BF66E7}"/>
              </a:ext>
            </a:extLst>
          </p:cNvPr>
          <p:cNvSpPr>
            <a:spLocks noGrp="1"/>
          </p:cNvSpPr>
          <p:nvPr>
            <p:ph type="title"/>
          </p:nvPr>
        </p:nvSpPr>
        <p:spPr>
          <a:xfrm>
            <a:off x="1379913" y="365760"/>
            <a:ext cx="9980814" cy="464816"/>
          </a:xfrm>
          <a:solidFill>
            <a:schemeClr val="accent1">
              <a:lumMod val="60000"/>
              <a:lumOff val="40000"/>
            </a:schemeClr>
          </a:solidFill>
          <a:ln>
            <a:solidFill>
              <a:schemeClr val="accent1">
                <a:lumMod val="50000"/>
              </a:schemeClr>
            </a:solidFill>
          </a:ln>
        </p:spPr>
        <p:txBody>
          <a:bodyPr>
            <a:normAutofit/>
          </a:bodyPr>
          <a:lstStyle/>
          <a:p>
            <a:pPr algn="ctr"/>
            <a:r>
              <a:rPr lang="ru-RU" sz="1400" b="1" dirty="0">
                <a:latin typeface="Arial" panose="020B0604020202020204" pitchFamily="34" charset="0"/>
                <a:cs typeface="Arial" panose="020B0604020202020204" pitchFamily="34" charset="0"/>
              </a:rPr>
              <a:t>СОДЕРЖАНИЕ</a:t>
            </a:r>
          </a:p>
        </p:txBody>
      </p:sp>
      <p:sp>
        <p:nvSpPr>
          <p:cNvPr id="3" name="Объект 2">
            <a:extLst>
              <a:ext uri="{FF2B5EF4-FFF2-40B4-BE49-F238E27FC236}">
                <a16:creationId xmlns:a16="http://schemas.microsoft.com/office/drawing/2014/main" id="{6886C43B-5D5B-4261-8C39-B80F0F17CCDD}"/>
              </a:ext>
            </a:extLst>
          </p:cNvPr>
          <p:cNvSpPr>
            <a:spLocks noGrp="1"/>
          </p:cNvSpPr>
          <p:nvPr>
            <p:ph idx="1"/>
          </p:nvPr>
        </p:nvSpPr>
        <p:spPr>
          <a:xfrm>
            <a:off x="1379913" y="1091682"/>
            <a:ext cx="9980814" cy="5264668"/>
          </a:xfrm>
          <a:solidFill>
            <a:schemeClr val="accent1">
              <a:lumMod val="20000"/>
              <a:lumOff val="80000"/>
            </a:schemeClr>
          </a:solidFill>
          <a:ln>
            <a:solidFill>
              <a:schemeClr val="accent1">
                <a:lumMod val="75000"/>
              </a:schemeClr>
            </a:solidFill>
          </a:ln>
        </p:spPr>
        <p:txBody>
          <a:bodyPr>
            <a:normAutofit/>
          </a:bodyPr>
          <a:lstStyle/>
          <a:p>
            <a:pPr>
              <a:buFont typeface="Wingdings" panose="05000000000000000000" pitchFamily="2" charset="2"/>
              <a:buChar char="q"/>
            </a:pPr>
            <a:r>
              <a:rPr lang="ru-RU" sz="800" dirty="0">
                <a:latin typeface="Arial" panose="020B0604020202020204" pitchFamily="34" charset="0"/>
                <a:cs typeface="Arial" panose="020B0604020202020204" pitchFamily="34" charset="0"/>
              </a:rPr>
              <a:t>3</a:t>
            </a:r>
            <a:r>
              <a:rPr lang="ru-RU" sz="800" b="1" dirty="0">
                <a:latin typeface="Arial" panose="020B0604020202020204" pitchFamily="34" charset="0"/>
                <a:cs typeface="Arial" panose="020B0604020202020204" pitchFamily="34" charset="0"/>
              </a:rPr>
              <a:t>.Основные понятия и определения</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4.Описание административно-территориального образования города Долгопрудный</a:t>
            </a:r>
          </a:p>
          <a:p>
            <a:pPr>
              <a:buFont typeface="Wingdings" panose="05000000000000000000" pitchFamily="2" charset="2"/>
              <a:buChar char="q"/>
            </a:pPr>
            <a:r>
              <a:rPr lang="ru-RU" sz="800" b="1" dirty="0">
                <a:latin typeface="Arial" panose="020B0604020202020204" pitchFamily="34" charset="0"/>
                <a:cs typeface="Arial" panose="020B0604020202020204" pitchFamily="34" charset="0"/>
              </a:rPr>
              <a:t>5. Основные показатели социально-экономического развития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8. </a:t>
            </a:r>
            <a:r>
              <a:rPr lang="ru-RU" sz="800" b="1" dirty="0">
                <a:latin typeface="Arial" panose="020B0604020202020204" pitchFamily="34" charset="0"/>
                <a:cs typeface="Arial" panose="020B0604020202020204" pitchFamily="34" charset="0"/>
              </a:rPr>
              <a:t>Социально-экономическое развитие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12. </a:t>
            </a:r>
            <a:r>
              <a:rPr lang="ru-RU" sz="800" b="1" dirty="0">
                <a:latin typeface="Arial" panose="020B0604020202020204" pitchFamily="34" charset="0"/>
                <a:cs typeface="Arial" panose="020B0604020202020204" pitchFamily="34" charset="0"/>
              </a:rPr>
              <a:t>Основные задачи и приоритеты  бюджетной политики  на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год и на плановый период </a:t>
            </a:r>
            <a:r>
              <a:rPr lang="ru-RU" sz="800" b="1" dirty="0" smtClean="0">
                <a:latin typeface="Arial" panose="020B0604020202020204" pitchFamily="34" charset="0"/>
                <a:cs typeface="Arial" panose="020B0604020202020204" pitchFamily="34" charset="0"/>
              </a:rPr>
              <a:t>2026 </a:t>
            </a:r>
            <a:r>
              <a:rPr lang="ru-RU" sz="800" b="1" dirty="0">
                <a:latin typeface="Arial" panose="020B0604020202020204" pitchFamily="34" charset="0"/>
                <a:cs typeface="Arial" panose="020B0604020202020204" pitchFamily="34" charset="0"/>
              </a:rPr>
              <a:t>и </a:t>
            </a:r>
            <a:r>
              <a:rPr lang="ru-RU" sz="800" b="1" dirty="0" smtClean="0">
                <a:latin typeface="Arial" panose="020B0604020202020204" pitchFamily="34" charset="0"/>
                <a:cs typeface="Arial" panose="020B0604020202020204" pitchFamily="34" charset="0"/>
              </a:rPr>
              <a:t>2027 </a:t>
            </a:r>
            <a:r>
              <a:rPr lang="ru-RU" sz="800" b="1" dirty="0">
                <a:latin typeface="Arial" panose="020B0604020202020204" pitchFamily="34" charset="0"/>
                <a:cs typeface="Arial" panose="020B0604020202020204" pitchFamily="34" charset="0"/>
              </a:rPr>
              <a:t>годов</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13. </a:t>
            </a:r>
            <a:r>
              <a:rPr lang="ru-RU" sz="800" b="1" dirty="0">
                <a:latin typeface="Arial" panose="020B0604020202020204" pitchFamily="34" charset="0"/>
                <a:cs typeface="Arial" panose="020B0604020202020204" pitchFamily="34" charset="0"/>
              </a:rPr>
              <a:t>Основные направления бюджетной и налоговой политики на </a:t>
            </a:r>
            <a:r>
              <a:rPr lang="ru-RU" sz="800" b="1" dirty="0">
                <a:latin typeface="Arial" panose="020B0604020202020204" pitchFamily="34" charset="0"/>
                <a:cs typeface="Arial" panose="020B0604020202020204" pitchFamily="34" charset="0"/>
              </a:rPr>
              <a:t>2025 год и на плановый период 2026 и 2027 годов </a:t>
            </a:r>
            <a:endParaRPr lang="ru-RU" sz="8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14. </a:t>
            </a:r>
            <a:r>
              <a:rPr lang="ru-RU" sz="800" b="1" dirty="0">
                <a:latin typeface="Arial" panose="020B0604020202020204" pitchFamily="34" charset="0"/>
                <a:cs typeface="Arial" panose="020B0604020202020204" pitchFamily="34" charset="0"/>
              </a:rPr>
              <a:t>Основные характеристики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15.</a:t>
            </a:r>
            <a:r>
              <a:rPr lang="ru-RU" sz="800" dirty="0" smtClean="0"/>
              <a:t> </a:t>
            </a:r>
            <a:r>
              <a:rPr lang="ru-RU" sz="800" b="1" dirty="0">
                <a:latin typeface="Arial" panose="020B0604020202020204" pitchFamily="34" charset="0"/>
                <a:cs typeface="Arial" panose="020B0604020202020204" pitchFamily="34" charset="0"/>
              </a:rPr>
              <a:t>Динамика доходной части бюджета городского округа </a:t>
            </a:r>
            <a:r>
              <a:rPr lang="ru-RU" sz="800" b="1" dirty="0" smtClean="0">
                <a:latin typeface="Arial" panose="020B0604020202020204" pitchFamily="34" charset="0"/>
                <a:cs typeface="Arial" panose="020B0604020202020204" pitchFamily="34" charset="0"/>
              </a:rPr>
              <a:t>2022-2027 </a:t>
            </a:r>
            <a:r>
              <a:rPr lang="ru-RU" sz="800" b="1" dirty="0">
                <a:latin typeface="Arial" panose="020B0604020202020204" pitchFamily="34" charset="0"/>
                <a:cs typeface="Arial" panose="020B0604020202020204" pitchFamily="34" charset="0"/>
              </a:rPr>
              <a:t>гг.</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16.</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а </a:t>
            </a:r>
            <a:r>
              <a:rPr lang="ru-RU" sz="800" b="1" dirty="0" smtClean="0">
                <a:latin typeface="Arial" panose="020B0604020202020204" pitchFamily="34" charset="0"/>
                <a:cs typeface="Arial" panose="020B0604020202020204" pitchFamily="34" charset="0"/>
              </a:rPr>
              <a:t>также межбюджетных </a:t>
            </a:r>
            <a:r>
              <a:rPr lang="ru-RU" sz="800" b="1" dirty="0">
                <a:latin typeface="Arial" panose="020B0604020202020204" pitchFamily="34" charset="0"/>
                <a:cs typeface="Arial" panose="020B0604020202020204" pitchFamily="34" charset="0"/>
              </a:rPr>
              <a:t>трансфертов, поступающих в бюджет</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30. </a:t>
            </a:r>
            <a:r>
              <a:rPr lang="ru-RU" sz="800" b="1" dirty="0">
                <a:latin typeface="Arial" panose="020B0604020202020204" pitchFamily="34" charset="0"/>
                <a:cs typeface="Arial" panose="020B0604020202020204" pitchFamily="34" charset="0"/>
              </a:rPr>
              <a:t>Доходная часть бюджета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31.</a:t>
            </a:r>
            <a:r>
              <a:rPr lang="ru-RU" sz="800" dirty="0" smtClean="0"/>
              <a:t> </a:t>
            </a:r>
            <a:r>
              <a:rPr lang="ru-RU" sz="800" b="1" dirty="0">
                <a:latin typeface="Arial" panose="020B0604020202020204" pitchFamily="34" charset="0"/>
                <a:cs typeface="Arial" panose="020B0604020202020204" pitchFamily="34" charset="0"/>
              </a:rPr>
              <a:t>Структура налоговых и неналоговых доходов бюджета городского округа Долгопрудный в </a:t>
            </a:r>
            <a:r>
              <a:rPr lang="ru-RU" sz="800" b="1" dirty="0" smtClean="0">
                <a:latin typeface="Arial" panose="020B0604020202020204" pitchFamily="34" charset="0"/>
                <a:cs typeface="Arial" panose="020B0604020202020204" pitchFamily="34" charset="0"/>
              </a:rPr>
              <a:t>2025 </a:t>
            </a:r>
            <a:r>
              <a:rPr lang="ru-RU" sz="800" b="1" dirty="0">
                <a:latin typeface="Arial" panose="020B0604020202020204" pitchFamily="34" charset="0"/>
                <a:cs typeface="Arial" panose="020B0604020202020204" pitchFamily="34" charset="0"/>
              </a:rPr>
              <a:t>году</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32. </a:t>
            </a:r>
            <a:r>
              <a:rPr lang="ru-RU" sz="800" b="1" dirty="0">
                <a:latin typeface="Arial" panose="020B0604020202020204" pitchFamily="34" charset="0"/>
                <a:cs typeface="Arial" panose="020B0604020202020204" pitchFamily="34" charset="0"/>
              </a:rPr>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33. </a:t>
            </a:r>
            <a:r>
              <a:rPr lang="ru-RU" sz="800" b="1" dirty="0">
                <a:latin typeface="Arial" panose="020B0604020202020204" pitchFamily="34" charset="0"/>
                <a:cs typeface="Arial" panose="020B0604020202020204" pitchFamily="34" charset="0"/>
              </a:rPr>
              <a:t>Информация о ставках налогов</a:t>
            </a:r>
          </a:p>
          <a:p>
            <a:pPr>
              <a:buFont typeface="Wingdings" panose="05000000000000000000" pitchFamily="2" charset="2"/>
              <a:buChar char="q"/>
            </a:pPr>
            <a:r>
              <a:rPr lang="ru-RU" altLang="ru-RU" sz="800" b="1" dirty="0" smtClean="0">
                <a:latin typeface="Arial" panose="020B0604020202020204" pitchFamily="34" charset="0"/>
                <a:cs typeface="Arial" panose="020B0604020202020204" pitchFamily="34" charset="0"/>
              </a:rPr>
              <a:t>34.</a:t>
            </a:r>
            <a:r>
              <a:rPr lang="ru-RU" sz="800" dirty="0" smtClean="0"/>
              <a:t> </a:t>
            </a:r>
            <a:r>
              <a:rPr lang="ru-RU" sz="800" b="1" dirty="0">
                <a:latin typeface="Arial" panose="020B0604020202020204" pitchFamily="34" charset="0"/>
                <a:cs typeface="Arial" panose="020B0604020202020204" pitchFamily="34" charset="0"/>
              </a:rPr>
              <a:t>Информация об объемах предоставленных льгот, установленных решением Совета депутатов городского округа Долгопрудный Московской области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39. </a:t>
            </a:r>
            <a:r>
              <a:rPr lang="ru-RU" sz="800" b="1" dirty="0">
                <a:latin typeface="Arial" panose="020B0604020202020204" pitchFamily="34" charset="0"/>
                <a:cs typeface="Arial" panose="020B0604020202020204" pitchFamily="34" charset="0"/>
              </a:rPr>
              <a:t>Расходы бюджета городского округа Долгопрудный на </a:t>
            </a:r>
            <a:r>
              <a:rPr lang="ru-RU" sz="800" b="1" dirty="0" smtClean="0">
                <a:latin typeface="Arial" panose="020B0604020202020204" pitchFamily="34" charset="0"/>
                <a:cs typeface="Arial" panose="020B0604020202020204" pitchFamily="34" charset="0"/>
              </a:rPr>
              <a:t>2023-2027 </a:t>
            </a:r>
            <a:r>
              <a:rPr lang="ru-RU" sz="800" b="1" dirty="0">
                <a:latin typeface="Arial" panose="020B0604020202020204" pitchFamily="34" charset="0"/>
                <a:cs typeface="Arial" panose="020B0604020202020204" pitchFamily="34" charset="0"/>
              </a:rPr>
              <a:t>гг. по разделам бюджетной классификации </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40. </a:t>
            </a:r>
            <a:r>
              <a:rPr lang="ru-RU" sz="800" b="1" dirty="0">
                <a:latin typeface="Arial" panose="020B0604020202020204" pitchFamily="34" charset="0"/>
                <a:cs typeface="Arial" panose="020B0604020202020204" pitchFamily="34" charset="0"/>
              </a:rPr>
              <a:t>Расходы бюджета городского округа Долгопрудный на</a:t>
            </a:r>
            <a:r>
              <a:rPr lang="en-US" sz="800" b="1" dirty="0">
                <a:latin typeface="Arial" panose="020B0604020202020204" pitchFamily="34" charset="0"/>
                <a:cs typeface="Arial" panose="020B0604020202020204" pitchFamily="34" charset="0"/>
              </a:rPr>
              <a:t> </a:t>
            </a:r>
            <a:r>
              <a:rPr lang="ru-RU" sz="800" b="1" dirty="0" smtClean="0">
                <a:latin typeface="Arial" panose="020B0604020202020204" pitchFamily="34" charset="0"/>
                <a:cs typeface="Arial" panose="020B0604020202020204" pitchFamily="34" charset="0"/>
              </a:rPr>
              <a:t>2023 </a:t>
            </a:r>
            <a:r>
              <a:rPr lang="ru-RU" sz="800" b="1" dirty="0">
                <a:latin typeface="Arial" panose="020B0604020202020204" pitchFamily="34" charset="0"/>
                <a:cs typeface="Arial" panose="020B0604020202020204" pitchFamily="34" charset="0"/>
              </a:rPr>
              <a:t>- </a:t>
            </a:r>
            <a:r>
              <a:rPr lang="ru-RU" sz="800" b="1" dirty="0" smtClean="0">
                <a:latin typeface="Arial" panose="020B0604020202020204" pitchFamily="34" charset="0"/>
                <a:cs typeface="Arial" panose="020B0604020202020204" pitchFamily="34" charset="0"/>
              </a:rPr>
              <a:t>2027 </a:t>
            </a:r>
            <a:r>
              <a:rPr lang="ru-RU" sz="800" b="1" dirty="0">
                <a:latin typeface="Arial" panose="020B0604020202020204" pitchFamily="34" charset="0"/>
                <a:cs typeface="Arial" panose="020B0604020202020204" pitchFamily="34" charset="0"/>
              </a:rPr>
              <a:t>гг., сформированные по муниципальным программам и непрограммным направлениям деятельности</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42. </a:t>
            </a:r>
            <a:r>
              <a:rPr lang="ru-RU" sz="800" b="1" dirty="0">
                <a:latin typeface="Arial" panose="020B0604020202020204" pitchFamily="34" charset="0"/>
                <a:cs typeface="Arial" panose="020B0604020202020204" pitchFamily="34" charset="0"/>
              </a:rPr>
              <a:t>Реализация муниципальных программ городского округа Долгопрудный в разрезе целевых показателей в динамике</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69. </a:t>
            </a:r>
            <a:r>
              <a:rPr lang="ru-RU" sz="800" b="1" dirty="0">
                <a:latin typeface="Arial" panose="020B0604020202020204" pitchFamily="34" charset="0"/>
                <a:cs typeface="Arial" panose="020B0604020202020204" pitchFamily="34" charset="0"/>
              </a:rPr>
              <a:t>Информация о расходах бюджета с учетом интересов целевых групп пользователей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73. </a:t>
            </a:r>
            <a:r>
              <a:rPr lang="ru-RU" sz="800" b="1" dirty="0">
                <a:latin typeface="Arial" panose="020B0604020202020204" pitchFamily="34" charset="0"/>
                <a:cs typeface="Arial" panose="020B0604020202020204" pitchFamily="34" charset="0"/>
              </a:rPr>
              <a:t>Информация об общественно значимых проектах, реализуемых на территории городского округа Долгопрудный</a:t>
            </a:r>
          </a:p>
          <a:p>
            <a:pPr>
              <a:buFont typeface="Wingdings" panose="05000000000000000000" pitchFamily="2" charset="2"/>
              <a:buChar char="q"/>
            </a:pPr>
            <a:r>
              <a:rPr lang="ru-RU" sz="800" b="1" dirty="0" smtClean="0">
                <a:latin typeface="Arial" panose="020B0604020202020204" pitchFamily="34" charset="0"/>
                <a:cs typeface="Arial" panose="020B0604020202020204" pitchFamily="34" charset="0"/>
              </a:rPr>
              <a:t>74.Контактная </a:t>
            </a:r>
            <a:r>
              <a:rPr lang="ru-RU" sz="800" b="1" dirty="0">
                <a:latin typeface="Arial" panose="020B0604020202020204" pitchFamily="34" charset="0"/>
                <a:cs typeface="Arial" panose="020B0604020202020204" pitchFamily="34" charset="0"/>
              </a:rPr>
              <a:t>информация</a:t>
            </a:r>
          </a:p>
        </p:txBody>
      </p:sp>
      <p:sp>
        <p:nvSpPr>
          <p:cNvPr id="4" name="Номер слайда 3">
            <a:extLst>
              <a:ext uri="{FF2B5EF4-FFF2-40B4-BE49-F238E27FC236}">
                <a16:creationId xmlns:a16="http://schemas.microsoft.com/office/drawing/2014/main" id="{05BB84A4-7868-463F-B21C-75CF103FA099}"/>
              </a:ext>
            </a:extLst>
          </p:cNvPr>
          <p:cNvSpPr>
            <a:spLocks noGrp="1"/>
          </p:cNvSpPr>
          <p:nvPr>
            <p:ph type="sldNum" sz="quarter" idx="12"/>
          </p:nvPr>
        </p:nvSpPr>
        <p:spPr/>
        <p:txBody>
          <a:bodyPr/>
          <a:lstStyle/>
          <a:p>
            <a:fld id="{5C57661F-B2B1-4F5C-A5BA-3FA02C8F7456}" type="slidenum">
              <a:rPr lang="ru-RU" smtClean="0"/>
              <a:t>2</a:t>
            </a:fld>
            <a:endParaRPr lang="ru-RU"/>
          </a:p>
        </p:txBody>
      </p:sp>
      <p:pic>
        <p:nvPicPr>
          <p:cNvPr id="5" name="Объект 6">
            <a:extLst>
              <a:ext uri="{FF2B5EF4-FFF2-40B4-BE49-F238E27FC236}">
                <a16:creationId xmlns:a16="http://schemas.microsoft.com/office/drawing/2014/main" id="{1487A3D4-87C1-473C-89FA-2FF9C47C2739}"/>
              </a:ext>
            </a:extLst>
          </p:cNvPr>
          <p:cNvPicPr>
            <a:picLocks noGrp="1" noChangeAspect="1"/>
          </p:cNvPicPr>
          <p:nvPr>
            <p:ph idx="4294967295"/>
          </p:nvPr>
        </p:nvPicPr>
        <p:blipFill>
          <a:blip r:embed="rId2" cstate="print">
            <a:extLst>
              <a:ext uri="{28A0092B-C50C-407E-A947-70E740481C1C}">
                <a14:useLocalDpi xmlns:a14="http://schemas.microsoft.com/office/drawing/2010/main" val="0"/>
              </a:ext>
            </a:extLst>
          </a:blip>
          <a:stretch>
            <a:fillRect/>
          </a:stretch>
        </p:blipFill>
        <p:spPr>
          <a:xfrm>
            <a:off x="237115" y="365760"/>
            <a:ext cx="1026420" cy="464817"/>
          </a:xfrm>
        </p:spPr>
      </p:pic>
    </p:spTree>
    <p:extLst>
      <p:ext uri="{BB962C8B-B14F-4D97-AF65-F5344CB8AC3E}">
        <p14:creationId xmlns:p14="http://schemas.microsoft.com/office/powerpoint/2010/main" val="1554943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20</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23210" y="1225107"/>
          <a:ext cx="11748378" cy="5390167"/>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1" i="0" u="none" strike="noStrike">
                          <a:solidFill>
                            <a:srgbClr val="000000"/>
                          </a:solidFill>
                          <a:effectLst/>
                          <a:latin typeface="Arial" panose="020B0604020202020204" pitchFamily="34" charset="0"/>
                        </a:rPr>
                        <a:t>1 14 00 000 00 0000 000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МАТЕРИАЛЬНЫХ И НЕМАТЕРИАЛЬНЫХ АКТИВОВ</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183 864,3</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144 633,3</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115 454,0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95 116,0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94 778,0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1 14 01 000 00 0000 410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квартир</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102 193,0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100 000,0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80 000,0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60 000,0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60 000,0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1 14 01 040 04 0000 410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продажи квартир, находящихся в собственности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102 193,0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60 000,0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1" i="0" u="none" strike="noStrike">
                          <a:solidFill>
                            <a:srgbClr val="000000"/>
                          </a:solidFill>
                          <a:effectLst/>
                          <a:latin typeface="Arial" panose="020B0604020202020204" pitchFamily="34" charset="0"/>
                        </a:rPr>
                        <a:t>1 14 02 000 00 0000 000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реализации имущества, находящегося в государственной и муниципальной собственности (за исключением движимого имущества бюджетных и автономных учреждений, а также имущества государственных и муниципальных унитарных предприятий, в том числе казенных)</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54 128,9</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16 048,4</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14 454,0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14 116,0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13 778,0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1 14 02 043 04 0000 410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реализации иного имущества, находящегося в собственности городских округов (за исключением имущества муниципальных бюджетных и автономных учреждений, а также имущества муниципальных унитарных предприятий, в том числе казенных), в части реализации основных средств по указанному имуществу</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54 128,9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16 048,4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14 454,0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14 116,0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13 778,0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1" i="0" u="none" strike="noStrike">
                          <a:solidFill>
                            <a:srgbClr val="000000"/>
                          </a:solidFill>
                          <a:effectLst/>
                          <a:latin typeface="Arial" panose="020B0604020202020204" pitchFamily="34" charset="0"/>
                        </a:rPr>
                        <a:t>1 14 06 000 00 0000 430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продажи земельных участков, находящихся в государственной и муниципальной собственности</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27 542,4</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25 584,9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18 000,0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1 14 06 012 04 0000 430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продажи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27 542,4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25 584,9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18 000,0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1 14 06 300 00 0000 430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находящихся в государственной или муниципальной собственности</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3 000,0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1 14 06 312 04 0000 430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Плата за увеличение площади земельных участков, находящихся в частной собственности, в результате перераспределения таких земельных участков и земель (или) земельных участков, государственная собственность на которые не разграничена и которые расположены в границах городских округов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1" i="0" u="none" strike="noStrike">
                          <a:solidFill>
                            <a:srgbClr val="000000"/>
                          </a:solidFill>
                          <a:effectLst/>
                          <a:latin typeface="Arial" panose="020B0604020202020204" pitchFamily="34" charset="0"/>
                        </a:rPr>
                        <a:t>1 16 00 000 00 0000 000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ШТРАФЫ, САНКЦИИ, ВОЗМЕЩЕНИЕ УЩЕРБА</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42 611,5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25 511,0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6 614,0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6 614,0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6 614,0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1" i="0" u="none" strike="noStrike">
                          <a:solidFill>
                            <a:srgbClr val="000000"/>
                          </a:solidFill>
                          <a:effectLst/>
                          <a:latin typeface="Arial" panose="020B0604020202020204" pitchFamily="34" charset="0"/>
                        </a:rPr>
                        <a:t>1 16 01 000 01 0000 140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Административные штрафы, установленные Кодексом Российской Федерации об административных правонарушениях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3 210,2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5 005,0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3 895,0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3 895,0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3 895,0</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a:solidFill>
                            <a:srgbClr val="000000"/>
                          </a:solidFill>
                          <a:effectLst/>
                          <a:latin typeface="Arial" panose="020B0604020202020204" pitchFamily="34" charset="0"/>
                        </a:rPr>
                        <a:t>1 16 01 154 01 0000 140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 (за исключением штрафов, указанных в пункте 6 статьи 46 Бюджетного кодекса Российской Федерации), выявленные должностными лицами органов муниципального контроля</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65,0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3218097227"/>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21</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54125"/>
          <a:ext cx="11748378" cy="5333765"/>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1 16 01 203 01 9000 140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Главой 20 Кодекса Российской Федерации об административных правонарушениях, за административные правонарушения, посягающие на общественный порядок и общественную безопасность, налагаемые мировыми судьями, комиссиями по делам несовершеннолетних и защите их прав (иные штрафы)</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4 940,0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3 885,0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3 885,0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3 885,0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1 16 01 154 01 0000 140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главой 15 Кодекса Российской Федерации об административных правонарушениях, за административные правонарушения в области финансов, налогов и сборов, страхования, рынка ценных бумаг, добычи, производства, использования и обращения драгоценных металлов и драгоценных камней (за исключением штрафов, указанных в пункте 6 статьи 46 Бюджетного кодекса Российской Федерации), выявленные должностными лицами органов муниципального контроля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1 16 02 000 02 0000 140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510,0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1 060,0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719,0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1 16 02 020 02 0000 140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Административные штрафы, установленные законами субъектов Российской Федерации об административных правонарушениях, за нарушение муниципальных правовых актов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510,0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1 060,0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719,0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719,0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1" i="0" u="none" strike="noStrike">
                          <a:solidFill>
                            <a:srgbClr val="000000"/>
                          </a:solidFill>
                          <a:effectLst/>
                          <a:latin typeface="Arial" panose="020B0604020202020204" pitchFamily="34" charset="0"/>
                        </a:rPr>
                        <a:t>1 16 07 000 00 0000 140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Штрафы, неустойки, пени, уплаченные в соответствии с законом или договором в случае неисполнения или ненадлежащего исполнения обязательств перед государственным (муниципальным) органом, органом управления государственным внебюджетным фондом, казенным учреждением, Центральным банком Российской Федерации, иной организацией, действующей от имени Российской Федерации</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7 542,5</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5 401,0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1 16 07 090 04 0001 140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(штрафы,пени, неустойки по контрактам, договорам)</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1 401,0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1 16 07 090 04 0002 140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имущества, составляющего казну городского округа)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502,5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1 16 07 090 04 0008 140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Иные штрафы, неустойки, пени, уплаченные в соответствии с законом или договором в случае неисполнения или ненадлежащего исполнения обязательств перед муниципальным органом, (муниципальным казенным учреждением) городского округа (пени, штрафы по договорам аренды земельных участков)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4 279,1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extLst>
                  <a:ext uri="{0D108BD9-81ED-4DB2-BD59-A6C34878D82A}">
                    <a16:rowId xmlns:a16="http://schemas.microsoft.com/office/drawing/2014/main" val="1032490024"/>
                  </a:ext>
                </a:extLst>
              </a:tr>
              <a:tr h="253357">
                <a:tc>
                  <a:txBody>
                    <a:bodyPr/>
                    <a:lstStyle/>
                    <a:p>
                      <a:pPr algn="l" fontAlgn="ctr"/>
                      <a:r>
                        <a:rPr lang="ru-RU" sz="800" b="1" i="0" u="none" strike="noStrike">
                          <a:solidFill>
                            <a:srgbClr val="000000"/>
                          </a:solidFill>
                          <a:effectLst/>
                          <a:latin typeface="Arial" panose="020B0604020202020204" pitchFamily="34" charset="0"/>
                        </a:rPr>
                        <a:t>1 16 10 000 00 0000 140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Платежи в целях возмещения причиненного ущерба (убытков)</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19 888,2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14 045,0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1 16 10 032 04 0000 140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Прочее возмещение ущерба, причиненного муниципальному имуществу городского округа (за исключением имущества, закрепленного за муниципальными бюджетными (автономными) учреждениями, унитарными предприятиями)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19 212,1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13 545,0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1 000,0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1 000,0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2956373118"/>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22</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1" y="1290639"/>
          <a:ext cx="11748378" cy="5142120"/>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1 16 10 123 01 0041 140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от денежных взысканий (штрафов), поступающие в счет погашения задолженности, образовавшейся до 1 января 2020 года, подлежащие зачислению в бюджет муниципального образования по нормативам, действовавшим в 2019 году (доходы бюджетов городских округов за исключением доходов, направляемых на формирование муниципального дорожного фонда, а также иных платежей в случае принятия решения финансовым органом муниципального образования о раздельном учете задолженности)</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1" i="0" u="none" strike="noStrike">
                          <a:solidFill>
                            <a:srgbClr val="000000"/>
                          </a:solidFill>
                          <a:effectLst/>
                          <a:latin typeface="Arial" panose="020B0604020202020204" pitchFamily="34" charset="0"/>
                        </a:rPr>
                        <a:t>1 16 11 000 01 0000 140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Платежи, уплачиваемые в целях возмещения вреда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2 350,6</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1 16 18 000 02 0000 140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от сумм пеней, предусмотренных законодательством Российской Федерации о налогах и сборах, подлежащие зачислению в бюджеты субъектов Российской Федерации по нормативу, установленному Бюджетным кодексом Российской Федерации, распределяемые Федеральным казначейством между бюджетами субъектов Российской Федерации в соответствии с федеральным законом о федеральном бюджете</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9 110,0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1" i="0" u="none" strike="noStrike">
                          <a:solidFill>
                            <a:srgbClr val="000000"/>
                          </a:solidFill>
                          <a:effectLst/>
                          <a:latin typeface="Arial" panose="020B0604020202020204" pitchFamily="34" charset="0"/>
                        </a:rPr>
                        <a:t>1 17 00 000 00 0000 000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НЕНАЛОГОВЫЕ ДОХОДЫ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184 487,6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1 545,4</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1" i="0" u="none" strike="noStrike">
                          <a:solidFill>
                            <a:srgbClr val="000000"/>
                          </a:solidFill>
                          <a:effectLst/>
                          <a:latin typeface="Arial" panose="020B0604020202020204" pitchFamily="34" charset="0"/>
                        </a:rPr>
                        <a:t>1 17 05 000 00 0000 180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неналоговые доходы</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184 487,6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1 545,4</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125,0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1 17 05 040 04 0001 180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вырубку деревьев)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1 583,7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634,2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1 17 05 040 04 0005 180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(выдача разрешения на размещение объектов на землях или на земельных участках, находящихся в муниципальной собственности или государственная собственность на которые не разграничена)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1 608,5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1 17 05 040 04 0007 180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 (плата за право на организацию ярмарок на месте проведения ярмарок)</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1 295,4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886,2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1 17 05 040 04 0006 180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неналоговые доходы бюджетов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180 000,0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335085">
                <a:tc>
                  <a:txBody>
                    <a:bodyPr/>
                    <a:lstStyle/>
                    <a:p>
                      <a:pPr algn="l" fontAlgn="ctr"/>
                      <a:r>
                        <a:rPr lang="ru-RU" sz="800" b="1" i="0" u="none" strike="noStrike">
                          <a:solidFill>
                            <a:srgbClr val="000000"/>
                          </a:solidFill>
                          <a:effectLst/>
                          <a:latin typeface="Arial" panose="020B0604020202020204" pitchFamily="34" charset="0"/>
                        </a:rPr>
                        <a:t>2 00 00 000 00 0000 000</a:t>
                      </a:r>
                    </a:p>
                  </a:txBody>
                  <a:tcPr marL="9525" marR="9525" marT="9525" marB="0" anchor="ctr"/>
                </a:tc>
                <a:tc>
                  <a:txBody>
                    <a:bodyPr/>
                    <a:lstStyle/>
                    <a:p>
                      <a:pPr algn="l" fontAlgn="ctr"/>
                      <a:r>
                        <a:rPr lang="ru-RU" sz="800" b="1" i="0" u="none" strike="noStrike" dirty="0">
                          <a:solidFill>
                            <a:srgbClr val="000000"/>
                          </a:solidFill>
                          <a:effectLst/>
                          <a:latin typeface="Arial" panose="020B0604020202020204" pitchFamily="34" charset="0"/>
                        </a:rPr>
                        <a:t>БЕЗВОЗМЕЗДНЫЕ ПОСТУПЛЕНИЯ</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3 677 474,9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3 119 625,0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3 587 299,9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3 342 777,2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3 336 270,1</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1" i="0" u="none" strike="noStrike">
                          <a:solidFill>
                            <a:srgbClr val="000000"/>
                          </a:solidFill>
                          <a:effectLst/>
                          <a:latin typeface="Arial" panose="020B0604020202020204" pitchFamily="34" charset="0"/>
                        </a:rPr>
                        <a:t>2 02 00 000 00 0000 000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БЕЗВОЗМЕЗДНЫЕ ПОСТУПЛЕНИЯ ОТ ДРУГИХ БЮДЖЕТОВ БЮДЖЕТНОЙ СИСТЕМЫ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3 689 115,3</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3 126 740,9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3 587 299,9</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3 342 777,2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3 336 270,1</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1" i="0" u="none" strike="noStrike">
                          <a:solidFill>
                            <a:srgbClr val="000000"/>
                          </a:solidFill>
                          <a:effectLst/>
                          <a:latin typeface="Arial" panose="020B0604020202020204" pitchFamily="34" charset="0"/>
                        </a:rPr>
                        <a:t>2 02 10 000 00 0000 150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Дотации бюджетам бюджетной системы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17 261,3</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821861930"/>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23</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19777"/>
          <a:ext cx="11748378" cy="5324764"/>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57966">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2 02 19999 04 0001 150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дотации   бюджетам  городских округов  на поощрение муниципальных управленческих команд</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4 852,3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2 02 19 999 04 0002 150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дотации   бюджетам  городских округов (Мониторинг и оценка качества управления муниципальными финансами)</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12 409,0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1" i="0" u="none" strike="noStrike">
                          <a:solidFill>
                            <a:srgbClr val="000000"/>
                          </a:solidFill>
                          <a:effectLst/>
                          <a:latin typeface="Arial" panose="020B0604020202020204" pitchFamily="34" charset="0"/>
                        </a:rPr>
                        <a:t>2 02 20 000 00 0000 150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Субсидии бюджетам бюджетной системы Российской Федерации (межбюджетные субсидии)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1 379 311,0</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449 028,6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763 291,2</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516 291,7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560 476,0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2 02 25 253 00 0000 150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на создание дополнительных мест для детей в возрасте от 1,5 до 3 лет любой направленности в организациях, осуществляющих образовательную деятельность (за исключением государственных,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1 851,0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7 403,9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 </a:t>
                      </a:r>
                      <a:r>
                        <a:rPr lang="ru-RU" sz="800" b="0" i="0" u="none" strike="noStrike" dirty="0" smtClean="0">
                          <a:solidFill>
                            <a:srgbClr val="000000"/>
                          </a:solidFill>
                          <a:effectLst/>
                          <a:latin typeface="Arial" panose="020B0604020202020204" pitchFamily="34" charset="0"/>
                        </a:rPr>
                        <a:t>0,0</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dirty="0">
                          <a:solidFill>
                            <a:srgbClr val="000000"/>
                          </a:solidFill>
                          <a:effectLst/>
                          <a:latin typeface="Arial" panose="020B0604020202020204" pitchFamily="34" charset="0"/>
                        </a:rPr>
                        <a:t> </a:t>
                      </a:r>
                      <a:r>
                        <a:rPr lang="ru-RU" sz="800" b="0" i="0" u="none" strike="noStrike" dirty="0" smtClean="0">
                          <a:solidFill>
                            <a:srgbClr val="000000"/>
                          </a:solidFill>
                          <a:effectLst/>
                          <a:latin typeface="Arial" panose="020B0604020202020204" pitchFamily="34" charset="0"/>
                        </a:rPr>
                        <a:t> 0,0</a:t>
                      </a:r>
                    </a:p>
                  </a:txBody>
                  <a:tcPr marL="9525" marR="9525" marT="9525"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800" b="0" i="0" u="none" strike="noStrike" dirty="0" smtClean="0">
                          <a:solidFill>
                            <a:srgbClr val="000000"/>
                          </a:solidFill>
                          <a:effectLst/>
                          <a:latin typeface="Arial" panose="020B0604020202020204" pitchFamily="34" charset="0"/>
                        </a:rPr>
                        <a:t> 0,0</a:t>
                      </a:r>
                      <a:r>
                        <a:rPr lang="ru-RU" sz="800" b="0" i="0" u="none" strike="noStrike" dirty="0">
                          <a:solidFill>
                            <a:srgbClr val="000000"/>
                          </a:solidFill>
                          <a:effectLst/>
                          <a:latin typeface="Arial" panose="020B0604020202020204" pitchFamily="34" charset="0"/>
                        </a:rPr>
                        <a:t> </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2 02 25 497 04 0000 150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реализацию мероприятий по обеспечению жильем молодых семей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8 792,5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8 665,2</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8 497,2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7 371,7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7 523,1</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 (благоустройство скверов))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63 401,3</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53 055,5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2 02 29 999 04 0023 150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устройство и модернизацию контейнерных площадок)</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139,5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209,3</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2 02 29 999 04 0024 150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обеспечение мероприятий по переселению граждан из аварийного жилищного фонда, признанного таковым после 1 января 2017 года)</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18 754,1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2 02 29 999 04 0039 150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мероприятий по капитальному ремонту  объектов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12 879,7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244 713,9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455572">
                <a:tc>
                  <a:txBody>
                    <a:bodyPr/>
                    <a:lstStyle/>
                    <a:p>
                      <a:pPr algn="l" fontAlgn="ctr"/>
                      <a:r>
                        <a:rPr lang="ru-RU" sz="800" b="0" i="0" u="none" strike="noStrike">
                          <a:solidFill>
                            <a:srgbClr val="000000"/>
                          </a:solidFill>
                          <a:effectLst/>
                          <a:latin typeface="Arial" panose="020B0604020202020204" pitchFamily="34" charset="0"/>
                        </a:rPr>
                        <a:t>2 02 29 999 04 0059 150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строительство и реконструкцию объектов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22 135,7</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295 142,6</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420 578,1</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a:solidFill>
                            <a:srgbClr val="000000"/>
                          </a:solidFill>
                          <a:effectLst/>
                          <a:latin typeface="Arial" panose="020B0604020202020204" pitchFamily="34" charset="0"/>
                        </a:rPr>
                        <a:t>2 02 25 304 04 0000 150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организацию бесплатного горячего питания обучающихся, получающих начальное общее образование в государственных и муниципальных 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67 471,1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82 738,2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87 641,5</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86 657,4</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2 02 29 999 04 0006 150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государственную поддержку частных дошкольных образовательных организаций, частных общеобразовательных организаций и индивидуальных предпринимателей, осуществляющих образовательную деятельность по основным общеобразовательным программам дошкольного образования, с целью возмещения расходов на присмотр и уход, содержание имущества и арендную плату за использование помещений)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38 245,8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40 759,0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41 034,0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41 034,0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41 034,0</a:t>
                      </a:r>
                    </a:p>
                  </a:txBody>
                  <a:tcPr marL="9525" marR="9525" marT="9525" marB="0" anchor="ctr"/>
                </a:tc>
                <a:extLst>
                  <a:ext uri="{0D108BD9-81ED-4DB2-BD59-A6C34878D82A}">
                    <a16:rowId xmlns:a16="http://schemas.microsoft.com/office/drawing/2014/main" val="1411454162"/>
                  </a:ext>
                </a:extLst>
              </a:tr>
            </a:tbl>
          </a:graphicData>
        </a:graphic>
      </p:graphicFrame>
    </p:spTree>
    <p:extLst>
      <p:ext uri="{BB962C8B-B14F-4D97-AF65-F5344CB8AC3E}">
        <p14:creationId xmlns:p14="http://schemas.microsoft.com/office/powerpoint/2010/main" val="2026628245"/>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24</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4827"/>
          <a:ext cx="11748378" cy="5177897"/>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2 02 29 999 04 0008 150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проведение работ по капитальному ремонту зданий региональных (муниципальных) общеобразовательных организаций) </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7 174,4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82 350,2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2 02 29 999 04 0009 150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оснащение отремонтированных зданий общеобразовательных организаций средствами обучения и воспитания) </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7 680,4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2 02 29 999 04 0010 150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разработку проектно-сметной документации на проведение капитального ремонта зданий муниципальных общеобразовательных организаций)</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6 198,9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2 02 29 999 04 0012 150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реализацию проектов граждан, сформированных в рамках практик инициативного бюджетирования)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3 817,4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2 02 29999 04 0014 150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софинансирование работ по капитальному ремонту и ремонту автомобильных дорог общего пользования местного значения)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24 446,6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2 02 29999 04 0017 150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капитальные вложения в общеобразовательные организации в целях обеспечения односменного режима обучения (пристройка на 300 мест к зданию АОУ "СОШ  № 14" по адресу: Московская область, г.о. Долгопрудный, ул. Новый бульвар, д, 21, корп. 3 (ПИР и строительство))</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647 097,9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dirty="0">
                          <a:solidFill>
                            <a:srgbClr val="000000"/>
                          </a:solidFill>
                          <a:effectLst/>
                          <a:latin typeface="Arial" panose="020B0604020202020204" pitchFamily="34" charset="0"/>
                        </a:rPr>
                        <a:t> 2 02 29999 04 0040 150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организацию деятельности многофункциональных центров предоставления государственных и муниципальных услуг)</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11 735,7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2 02 29999 04 0047 150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ремонт дворовых территорий)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255 992,3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мероприятия по организации отдыха детей в каникулярное время)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6 243,0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7 659,0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6 141,0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6 396,0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6 446,0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dirty="0">
                          <a:solidFill>
                            <a:srgbClr val="000000"/>
                          </a:solidFill>
                          <a:effectLst/>
                          <a:latin typeface="Arial" panose="020B0604020202020204" pitchFamily="34" charset="0"/>
                        </a:rPr>
                        <a:t>2 02 29 999 04 0021 150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благоустройство территорий муниципальных общеобразовательных организаций, в зданиях которых выполнен капитальный ремонт</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15 341,6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357966">
                <a:tc>
                  <a:txBody>
                    <a:bodyPr/>
                    <a:lstStyle/>
                    <a:p>
                      <a:pPr algn="l" fontAlgn="ctr"/>
                      <a:r>
                        <a:rPr lang="ru-RU" sz="800" b="0" i="0" u="none" strike="noStrike" dirty="0">
                          <a:solidFill>
                            <a:srgbClr val="000000"/>
                          </a:solidFill>
                          <a:effectLst/>
                          <a:latin typeface="Arial" panose="020B0604020202020204" pitchFamily="34" charset="0"/>
                        </a:rPr>
                        <a:t>2 02 29 999 04 0022 150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модельных центральных городских библиотек)</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10 000,0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r h="230946">
                <a:tc>
                  <a:txBody>
                    <a:bodyPr/>
                    <a:lstStyle/>
                    <a:p>
                      <a:pPr algn="l" fontAlgn="ctr"/>
                      <a:r>
                        <a:rPr lang="ru-RU" sz="800" b="0" i="0" u="none" strike="noStrike" dirty="0">
                          <a:solidFill>
                            <a:srgbClr val="000000"/>
                          </a:solidFill>
                          <a:effectLst/>
                          <a:latin typeface="Arial" panose="020B0604020202020204" pitchFamily="34" charset="0"/>
                        </a:rPr>
                        <a:t>2 02 29 999 04 0075 150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и содержание дополнительных мест для детей в возрасте от 1,5 до 7 лет в организациях, осуществляющих присмотр и уход за детьми)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15 701,0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15 226,0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6 149,0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411454162"/>
                  </a:ext>
                </a:extLst>
              </a:tr>
              <a:tr h="230946">
                <a:tc>
                  <a:txBody>
                    <a:bodyPr/>
                    <a:lstStyle/>
                    <a:p>
                      <a:pPr algn="l" fontAlgn="ctr"/>
                      <a:r>
                        <a:rPr lang="ru-RU" sz="800" b="0" i="0" u="none" strike="noStrike" dirty="0">
                          <a:solidFill>
                            <a:srgbClr val="000000"/>
                          </a:solidFill>
                          <a:effectLst/>
                          <a:latin typeface="Arial" panose="020B0604020202020204" pitchFamily="34" charset="0"/>
                        </a:rPr>
                        <a:t>2 02 25 466 04 0000 150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поддержку творческой деятельности и укрепление материально-технической базы муниципальных театров в населенных пунктах с численностью населения до 300 тысяч человек</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3 321,4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3 734,4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1 454,7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1 438,0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71982376"/>
                  </a:ext>
                </a:extLst>
              </a:tr>
            </a:tbl>
          </a:graphicData>
        </a:graphic>
      </p:graphicFrame>
    </p:spTree>
    <p:extLst>
      <p:ext uri="{BB962C8B-B14F-4D97-AF65-F5344CB8AC3E}">
        <p14:creationId xmlns:p14="http://schemas.microsoft.com/office/powerpoint/2010/main" val="3516188845"/>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25</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4827"/>
          <a:ext cx="11748378" cy="5057608"/>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2 02 25 519 04 0000 150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поддержку отрасли культуры</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530,3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486,2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487,3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499,8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2 02 29 999 04 0003 150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Субсидии бюджетам городских округов на реализацию программ формирования современной городской среды (в части достижения основного результата) по благоустройству общественных территорий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247 851,2</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80 155,5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266 233,9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5 942,6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84 894,8</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2 02 29999 04 0001150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создание доступной среды в муниципальных учреждениях культуры)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210,6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2 02 29 999 04 0077 150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организацию питания обучающихся, получающих основное и среднее общее образование, и отдельных категорий обучающихся, получающих начальное общее образование, в муниципальных общеобразовательных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34 947,8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38 611,0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2 02 29 999 04 0015 150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укрепление материально-технической базы организаций дополнительного образования сферы физической культуры и спорта в Московской области с высоким уровнем достижений работы коллектива)</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5 852,4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2 02 29 999 04 0057 150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субсидии  бюджетам городских округов (на приобретение музыкальных инструментов для муниципальных организаций дополнительного образования в сфере культуры)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9 340,0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2 02 30 000 00 0000 150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Субвенции бюджетам бюджетной системы Российской Федерации</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2 284 427,6</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2 534 463,3</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2 633 771,0</a:t>
                      </a:r>
                    </a:p>
                  </a:txBody>
                  <a:tcPr marL="9525" marR="9525" marT="9525" marB="0" anchor="ctr"/>
                </a:tc>
                <a:tc>
                  <a:txBody>
                    <a:bodyPr/>
                    <a:lstStyle/>
                    <a:p>
                      <a:pPr algn="ctr" fontAlgn="ctr"/>
                      <a:r>
                        <a:rPr lang="ru-RU" sz="800" b="1" i="0" u="none" strike="noStrike" dirty="0">
                          <a:solidFill>
                            <a:srgbClr val="000000"/>
                          </a:solidFill>
                          <a:effectLst/>
                          <a:latin typeface="Arial" panose="020B0604020202020204" pitchFamily="34" charset="0"/>
                        </a:rPr>
                        <a:t>2 643 152,7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2 642 013,1</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переданного государственного полномочия Московской области по созданию комиссий по делам несовершеннолетних и защите их прав муниципальных образований Московской области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5 671,7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7 966,0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8 617,0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8 664,0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8 713,0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2 02 30024 04 0002 150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по  временному хранению , комплектованию, учету и использованию архивных документов, относящихся к собственности Московской области и временно  хранящихся в муниципальных архивах)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2 057,0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 2 02 30024 04 0005 150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подготовки и направления уведомлений о соответствии (несоответствии) указанных в уведомлении о планируемом строительстве параметров объекта индивидуального жилищного строительства или садового дома установленным параметрам и допустимости размещения объекта индивидуального жилищного строительства или садового дома на земельном участке, уведомлений о соответствии (несоответствии) построенных или реконструированных объектов индивидуального жилищного строительства или садового дома требованиям законодательства о градостроительной деятельности)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198,1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466895625"/>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26</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4827"/>
          <a:ext cx="11748378" cy="5235917"/>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2 02 30024 04 0006 150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органам местного самоуправления полномочий по региональному государственному жилищному контролю (надзору) за соблюдением гражданами требований правил пользования газом)</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551,0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2 02 30024 04 0012 150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2 062,0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2 02 30 024 04 0013 150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государственных полномочий Московской области в области земельных отношений, определения соответствия объектов жилищного строительства, присвоения адресов и согласования перепланировки помещений )</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4 189,0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4 928,0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4 928,0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4 928,0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обеспечение переданных государственных полномочий Московской области по организации деятельности по сбору (в том числе раздельному сбору) отходов на лесных участках в составе земель лесного фонда, не предоставленных гражданам и юридическим лицам, а также по транспортированию, обработке и утилизации таких отходов)</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28 704,1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28 703,8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28 703,8</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2 02 30 024 04 0019 150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организации проведения мероприятий по отлову и содержанию безнадзорных животных)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1 633,0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1 466,0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1 415,0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 2 02 30024 04 0020 150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отдельных государственных полномочий в части присвоения адресов объектам адресации и согласования перепланировки помещений в многоквартирном доме)</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697,0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2 02 30 024 04 0021 150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осуществление переданных полномочий Московской области по транспортировке в морг, включая погрузоразгрузочные работы, с мест обнаружения или происшествия умерших для производства судебно-медицинской экспертизы)</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657,2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1 223,0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1 057,0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1 057,0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1 057,0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2 02 39 999 04 0001 150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субвенции бюджетам городских округов (на предоставление жилищного сертификата и единовременной социальной выплаты)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41 560,0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2 02 35 082 04 0000 150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обеспечение детей-сирот и детей, оставшихся без попечения родителей, лиц из числа детей-сирот и детей, оставшихся без попечения родителей, жилыми помещениями</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26 951,3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14 574,0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21 860,0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21 860,0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2 02 35 118 04 0000 150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первичного воинского учета органами местного самоуправления поселений, муниципальных и городских округов</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8 468,4</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8 588,5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9 286,9</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9 721,3</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10 109,0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383134223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27</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4827"/>
          <a:ext cx="11748378" cy="5312611"/>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2 02 35 120 04 0000 150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осуществление полномочий по составлению (изменению) списков кандидатов в присяжные заседатели федеральных судов общей юрисдикции в Российской Федерации</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1 613,6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35,3</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2 02 39 999 04 0042 150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субвенции бюджетам городских округов (на создание административных комиссий, уполномоченных рассматривать дела об административных правонарушениях в сфере благоустройства) </a:t>
                      </a:r>
                    </a:p>
                  </a:txBody>
                  <a:tcPr marL="9525" marR="9525" marT="9525" marB="0" anchor="ctr"/>
                </a:tc>
                <a:tc>
                  <a:txBody>
                    <a:bodyPr/>
                    <a:lstStyle/>
                    <a:p>
                      <a:pPr algn="ctr" fontAlgn="b"/>
                      <a:r>
                        <a:rPr lang="ru-RU" sz="800" b="0" i="0" u="none" strike="noStrike" dirty="0">
                          <a:solidFill>
                            <a:srgbClr val="000000"/>
                          </a:solidFill>
                          <a:effectLst/>
                          <a:latin typeface="Arial" panose="020B0604020202020204" pitchFamily="34" charset="0"/>
                        </a:rPr>
                        <a:t>1 435,0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1 486,0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1 602,0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1 604,0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2 02 30 024 04 0023 150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государственных гарантий реализации прав на получение общедоступного и бесплатного дошкольного образования в муниципальных дошкольных образовательных организациях в Московской области, общедоступного и бесплатного дошкольного, начального общего, основного общего, среднего общего образования в муниципальных общеобразовательных организациях в Московской области, обеспечение дополнительного образования детей в муниципальных общеобразовательных организациях в Московской области,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1 957 095,7</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2 147 245,0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2 270 194,0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2 270 194,0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2 270 194,0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2 02 30 024 04 0024 150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выполнение передаваемых полномочий субъектов Российской Федерации (на финансовое обеспечение получения  дошкольного образования в частных дошкольных образовательных организациях, дошкольного, начального общего, основного общего, среднего общего образования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 включая расходы на оплату труда, приобретение учебников и учебных пособий, средств обучения, игр, игрушек (за исключением расходов на содержание зданий и оплату коммунальных услуг), и на обеспечение питанием отдельных категорий обучающихся по очной форме обучения в частных общеобразовательных организациях, осуществляющих образовательную деятельность по имеющим государственную аккредитацию основным общеобразовательным программам</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192 463,2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221 828,0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256 001,0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256 001,0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256 001,0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2 02 30 029 04 0000 150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компенсацию части платы, взимаемой с родителей (законных представителей) за присмотр и уход за детьми, посещающими образовательные организации, реализующие образовательные программы дошкольного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37 185,7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50 532,0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37 393,0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37 393,0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37 393,0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2 02 35 179 04 0000 150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4 673,3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4 606,8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2 02 35 303 04 0000 150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Субвенции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42 628,0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43 773,0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bl>
          </a:graphicData>
        </a:graphic>
      </p:graphicFrame>
    </p:spTree>
    <p:extLst>
      <p:ext uri="{BB962C8B-B14F-4D97-AF65-F5344CB8AC3E}">
        <p14:creationId xmlns:p14="http://schemas.microsoft.com/office/powerpoint/2010/main" val="3472345746"/>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28</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4827"/>
          <a:ext cx="11748378" cy="4796449"/>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1" i="0" u="none" strike="noStrike">
                          <a:solidFill>
                            <a:srgbClr val="000000"/>
                          </a:solidFill>
                          <a:effectLst/>
                          <a:latin typeface="Arial" panose="020B0604020202020204" pitchFamily="34" charset="0"/>
                        </a:rPr>
                        <a:t>2 02 40 000 00 0000 150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Иные межбюджетные трансферты</a:t>
                      </a:r>
                    </a:p>
                  </a:txBody>
                  <a:tcPr marL="9525" marR="9525" marT="9525" marB="0" anchor="ctr"/>
                </a:tc>
                <a:tc>
                  <a:txBody>
                    <a:bodyPr/>
                    <a:lstStyle/>
                    <a:p>
                      <a:pPr algn="ctr" fontAlgn="b"/>
                      <a:r>
                        <a:rPr lang="ru-RU" sz="800" b="1" i="0" u="none" strike="noStrike" dirty="0">
                          <a:solidFill>
                            <a:srgbClr val="000000"/>
                          </a:solidFill>
                          <a:effectLst/>
                          <a:latin typeface="Arial" panose="020B0604020202020204" pitchFamily="34" charset="0"/>
                        </a:rPr>
                        <a:t>8 115,4</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143 248,9</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190 237,7</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183 332,8</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133 781,0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2 02 45 179 04 0000 150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Межбюджетные трансферты, передаваемые бюджетам городских округов на проведение мероприятий по обеспечению деятельности советников директора по воспитанию и взаимодействию с детскими общественными объединениями в общеобразовательных организациях</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4 607,6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5 569,8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2 02 49 999 04 0009 150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расходов в связи с освобождением семей отдельных категорий граждан от платы, взимаемой за присмотр и уход за ребенком в муниципальных образовательных организациях в Московской области, реализующих программы дошкольного образования)</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951,8</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2 053,0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предоставление детям отдельных категорий граждан права бесплатного посещения занятий по дополнительным образовательным программам, реализуемым на платной основе в муниципальных образовательных организациях)</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383,6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781,0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0" i="0" u="none" strike="noStrike">
                          <a:solidFill>
                            <a:srgbClr val="000000"/>
                          </a:solidFill>
                          <a:effectLst/>
                          <a:latin typeface="Arial" panose="020B0604020202020204" pitchFamily="34" charset="0"/>
                        </a:rPr>
                        <a:t>2 02 49999 04 0011 150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работников муниципальных учреждений культуры)</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6 540,0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2 02 49999 04 0012 150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сохранение достигнутого уровня заработной платы отдельных категорий работников организаций дополнительного образования сферы физической культуры и спорта)</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240,0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2 02 49 999 04 0013 150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финансовое обеспечение стимулирующих выплат работникам организаций дополнительного образования сферы культуры Московской области с высоким уровнем достижений работы)</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5 633,3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финансирование организаций дополнительного образования сферы культуры, направленное на социальную поддержку одаренных детей)</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1 500,0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2 02 49 999 04 0015 150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реализацию первоочередных мероприятий по капитальному ремонту сетей теплоснабжения)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133 281,6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2 02 45 303 04 0000 150</a:t>
                      </a:r>
                    </a:p>
                  </a:txBody>
                  <a:tcPr marL="9525" marR="9525" marT="9525" marB="0" anchor="ctr"/>
                </a:tc>
                <a:tc>
                  <a:txBody>
                    <a:bodyPr/>
                    <a:lstStyle/>
                    <a:p>
                      <a:pPr algn="l" fontAlgn="ctr"/>
                      <a:r>
                        <a:rPr lang="ru-RU" sz="800" b="0" i="0" u="none" strike="noStrike" dirty="0">
                          <a:solidFill>
                            <a:srgbClr val="000000"/>
                          </a:solidFill>
                          <a:effectLst/>
                          <a:latin typeface="Arial" panose="020B0604020202020204" pitchFamily="34" charset="0"/>
                        </a:rPr>
                        <a:t>Межбюджетные трансферты, передаваемые бюджетам городских округов на ежемесячное денежное вознаграждение за классное руководство педагогическим работникам государственных и муниципальных образовательных организаций, реализующих образовательные программы начального общего образования, образовательные программы основного общего образования, образовательные программы среднего общего образования</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43 982,0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43 982,0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bl>
          </a:graphicData>
        </a:graphic>
      </p:graphicFrame>
    </p:spTree>
    <p:extLst>
      <p:ext uri="{BB962C8B-B14F-4D97-AF65-F5344CB8AC3E}">
        <p14:creationId xmlns:p14="http://schemas.microsoft.com/office/powerpoint/2010/main" val="3698130844"/>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8EBFE-308D-46D0-80A1-17B999148359}"/>
              </a:ext>
            </a:extLst>
          </p:cNvPr>
          <p:cNvSpPr>
            <a:spLocks noGrp="1"/>
          </p:cNvSpPr>
          <p:nvPr>
            <p:ph type="title"/>
          </p:nvPr>
        </p:nvSpPr>
        <p:spPr>
          <a:xfrm>
            <a:off x="1219200" y="170693"/>
            <a:ext cx="10818890" cy="671838"/>
          </a:xfrm>
        </p:spPr>
        <p:txBody>
          <a:bodyPr>
            <a:noAutofit/>
          </a:bodyPr>
          <a:lstStyle/>
          <a:p>
            <a:pPr algn="ctr"/>
            <a:r>
              <a:rPr lang="ru-RU" sz="2200" dirty="0"/>
              <a:t>Структура налоговых и неналоговых доходов, а также</a:t>
            </a:r>
            <a:br>
              <a:rPr lang="ru-RU" sz="2200" dirty="0"/>
            </a:br>
            <a:r>
              <a:rPr lang="ru-RU" sz="2200" dirty="0"/>
              <a:t>межбюджетных </a:t>
            </a:r>
            <a:r>
              <a:rPr lang="ru-RU" sz="2200" dirty="0" smtClean="0"/>
              <a:t>трансфертов, </a:t>
            </a:r>
            <a:r>
              <a:rPr lang="ru-RU" sz="2200" dirty="0"/>
              <a:t>поступающих в </a:t>
            </a:r>
            <a:r>
              <a:rPr lang="ru-RU" sz="2200" dirty="0" smtClean="0"/>
              <a:t>бюджет</a:t>
            </a:r>
            <a:endParaRPr lang="ru-RU" sz="2200" dirty="0"/>
          </a:p>
        </p:txBody>
      </p:sp>
      <p:sp>
        <p:nvSpPr>
          <p:cNvPr id="8" name="Номер слайда 7">
            <a:extLst>
              <a:ext uri="{FF2B5EF4-FFF2-40B4-BE49-F238E27FC236}">
                <a16:creationId xmlns:a16="http://schemas.microsoft.com/office/drawing/2014/main" id="{E35FA3A3-9787-4C9B-B7B2-6F58EF01330B}"/>
              </a:ext>
            </a:extLst>
          </p:cNvPr>
          <p:cNvSpPr>
            <a:spLocks noGrp="1"/>
          </p:cNvSpPr>
          <p:nvPr>
            <p:ph type="sldNum" sz="quarter" idx="12"/>
          </p:nvPr>
        </p:nvSpPr>
        <p:spPr>
          <a:xfrm>
            <a:off x="9448800" y="6475372"/>
            <a:ext cx="2743200" cy="365125"/>
          </a:xfrm>
        </p:spPr>
        <p:txBody>
          <a:bodyPr/>
          <a:lstStyle/>
          <a:p>
            <a:fld id="{F203300F-B5E5-4D9E-9381-383162CC59FB}" type="slidenum">
              <a:rPr lang="ru-RU" smtClean="0"/>
              <a:pPr/>
              <a:t>29</a:t>
            </a:fld>
            <a:endParaRPr lang="ru-RU" dirty="0"/>
          </a:p>
        </p:txBody>
      </p:sp>
      <p:pic>
        <p:nvPicPr>
          <p:cNvPr id="6" name="Объект 6">
            <a:extLst>
              <a:ext uri="{FF2B5EF4-FFF2-40B4-BE49-F238E27FC236}">
                <a16:creationId xmlns:a16="http://schemas.microsoft.com/office/drawing/2014/main" id="{1F3E35B0-992A-4300-9F82-5784E7BD16D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3"/>
            <a:ext cx="986632" cy="419241"/>
          </a:xfrm>
          <a:prstGeom prst="rect">
            <a:avLst/>
          </a:prstGeom>
        </p:spPr>
      </p:pic>
      <p:sp>
        <p:nvSpPr>
          <p:cNvPr id="9" name="Прямоугольник 8">
            <a:extLst>
              <a:ext uri="{FF2B5EF4-FFF2-40B4-BE49-F238E27FC236}">
                <a16:creationId xmlns:a16="http://schemas.microsoft.com/office/drawing/2014/main" id="{B440C88A-06F6-4897-A554-6683D91EF1D8}"/>
              </a:ext>
            </a:extLst>
          </p:cNvPr>
          <p:cNvSpPr/>
          <p:nvPr/>
        </p:nvSpPr>
        <p:spPr>
          <a:xfrm>
            <a:off x="11112285" y="992515"/>
            <a:ext cx="795411" cy="261610"/>
          </a:xfrm>
          <a:prstGeom prst="rect">
            <a:avLst/>
          </a:prstGeom>
        </p:spPr>
        <p:txBody>
          <a:bodyPr wrap="none">
            <a:spAutoFit/>
          </a:bodyPr>
          <a:lstStyle/>
          <a:p>
            <a:r>
              <a:rPr lang="ru-RU" sz="1100" dirty="0"/>
              <a:t>(тыс. руб.)</a:t>
            </a:r>
          </a:p>
        </p:txBody>
      </p:sp>
      <p:graphicFrame>
        <p:nvGraphicFramePr>
          <p:cNvPr id="4" name="Таблица 3"/>
          <p:cNvGraphicFramePr>
            <a:graphicFrameLocks noGrp="1"/>
          </p:cNvGraphicFramePr>
          <p:nvPr/>
        </p:nvGraphicFramePr>
        <p:xfrm>
          <a:off x="289712" y="1221633"/>
          <a:ext cx="11748378" cy="5317289"/>
        </p:xfrm>
        <a:graphic>
          <a:graphicData uri="http://schemas.openxmlformats.org/drawingml/2006/table">
            <a:tbl>
              <a:tblPr>
                <a:tableStyleId>{3C2FFA5D-87B4-456A-9821-1D502468CF0F}</a:tableStyleId>
              </a:tblPr>
              <a:tblGrid>
                <a:gridCol w="1875054">
                  <a:extLst>
                    <a:ext uri="{9D8B030D-6E8A-4147-A177-3AD203B41FA5}">
                      <a16:colId xmlns:a16="http://schemas.microsoft.com/office/drawing/2014/main" val="1525282622"/>
                    </a:ext>
                  </a:extLst>
                </a:gridCol>
                <a:gridCol w="4821563">
                  <a:extLst>
                    <a:ext uri="{9D8B030D-6E8A-4147-A177-3AD203B41FA5}">
                      <a16:colId xmlns:a16="http://schemas.microsoft.com/office/drawing/2014/main" val="1057098412"/>
                    </a:ext>
                  </a:extLst>
                </a:gridCol>
                <a:gridCol w="1037976">
                  <a:extLst>
                    <a:ext uri="{9D8B030D-6E8A-4147-A177-3AD203B41FA5}">
                      <a16:colId xmlns:a16="http://schemas.microsoft.com/office/drawing/2014/main" val="2914851502"/>
                    </a:ext>
                  </a:extLst>
                </a:gridCol>
                <a:gridCol w="803594">
                  <a:extLst>
                    <a:ext uri="{9D8B030D-6E8A-4147-A177-3AD203B41FA5}">
                      <a16:colId xmlns:a16="http://schemas.microsoft.com/office/drawing/2014/main" val="1476295305"/>
                    </a:ext>
                  </a:extLst>
                </a:gridCol>
                <a:gridCol w="1071459">
                  <a:extLst>
                    <a:ext uri="{9D8B030D-6E8A-4147-A177-3AD203B41FA5}">
                      <a16:colId xmlns:a16="http://schemas.microsoft.com/office/drawing/2014/main" val="40484963"/>
                    </a:ext>
                  </a:extLst>
                </a:gridCol>
                <a:gridCol w="1071459">
                  <a:extLst>
                    <a:ext uri="{9D8B030D-6E8A-4147-A177-3AD203B41FA5}">
                      <a16:colId xmlns:a16="http://schemas.microsoft.com/office/drawing/2014/main" val="917232191"/>
                    </a:ext>
                  </a:extLst>
                </a:gridCol>
                <a:gridCol w="1067273">
                  <a:extLst>
                    <a:ext uri="{9D8B030D-6E8A-4147-A177-3AD203B41FA5}">
                      <a16:colId xmlns:a16="http://schemas.microsoft.com/office/drawing/2014/main" val="2284572094"/>
                    </a:ext>
                  </a:extLst>
                </a:gridCol>
              </a:tblGrid>
              <a:tr h="230946">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Код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Наименование кода дохода</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Исполнено за 2023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rowSpan="2">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Уточненный план 2024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gridSpan="3">
                  <a:txBody>
                    <a:bodyPr/>
                    <a:lstStyle/>
                    <a:p>
                      <a:pPr marL="0" algn="ctr" defTabSz="914400" rtl="0" eaLnBrk="1" fontAlgn="b" latinLnBrk="0" hangingPunct="1"/>
                      <a:r>
                        <a:rPr lang="ru-RU" sz="900" b="1" u="none" strike="noStrike" kern="1200">
                          <a:effectLst/>
                          <a:latin typeface="Arial" panose="020B0604020202020204" pitchFamily="34" charset="0"/>
                          <a:cs typeface="Arial" panose="020B0604020202020204" pitchFamily="34" charset="0"/>
                        </a:rPr>
                        <a:t>Сумма (тыс. руб.)</a:t>
                      </a:r>
                      <a:endParaRPr lang="ru-RU" sz="900" b="1" i="0" u="none" strike="noStrike" kern="120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424437614"/>
                  </a:ext>
                </a:extLst>
              </a:tr>
              <a:tr h="382030">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2025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2026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tc>
                  <a:txBody>
                    <a:bodyPr/>
                    <a:lstStyle/>
                    <a:p>
                      <a:pPr marL="0" algn="ctr" defTabSz="914400" rtl="0" eaLnBrk="1" fontAlgn="b" latinLnBrk="0" hangingPunct="1"/>
                      <a:r>
                        <a:rPr lang="ru-RU" sz="900" b="1" u="none" strike="noStrike" kern="1200" dirty="0">
                          <a:effectLst/>
                          <a:latin typeface="Arial" panose="020B0604020202020204" pitchFamily="34" charset="0"/>
                          <a:cs typeface="Arial" panose="020B0604020202020204" pitchFamily="34" charset="0"/>
                        </a:rPr>
                        <a:t>2027 год</a:t>
                      </a:r>
                      <a:endParaRPr lang="ru-RU" sz="900" b="1" i="0" u="none" strike="noStrike" kern="1200" dirty="0">
                        <a:solidFill>
                          <a:schemeClr val="dk1"/>
                        </a:solidFill>
                        <a:effectLst/>
                        <a:latin typeface="Arial" panose="020B0604020202020204" pitchFamily="34" charset="0"/>
                        <a:ea typeface="+mn-ea"/>
                        <a:cs typeface="Arial" panose="020B0604020202020204" pitchFamily="34" charset="0"/>
                      </a:endParaRPr>
                    </a:p>
                  </a:txBody>
                  <a:tcPr marL="9525" marR="9525" marT="9525" marB="0" anchor="ctr"/>
                </a:tc>
                <a:extLst>
                  <a:ext uri="{0D108BD9-81ED-4DB2-BD59-A6C34878D82A}">
                    <a16:rowId xmlns:a16="http://schemas.microsoft.com/office/drawing/2014/main" val="88788653"/>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2 02 49 999 04 0017 150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выплату ежемесячных доплат за напряженный труд работникам муниципальных дошкольных и общеобразовательных организаций) </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133 781,0</a:t>
                      </a:r>
                    </a:p>
                  </a:txBody>
                  <a:tcPr marL="9525" marR="9525" marT="9525" marB="0" anchor="ctr"/>
                </a:tc>
                <a:extLst>
                  <a:ext uri="{0D108BD9-81ED-4DB2-BD59-A6C34878D82A}">
                    <a16:rowId xmlns:a16="http://schemas.microsoft.com/office/drawing/2014/main" val="135595096"/>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2 02 49 999 04 0018 150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стимулирующие выплаты руководителям муниципальных общеобразовательных организаций по итогам оценки эффективности механизмов управления качеством образовательных результатов и эффективности механизмов управления качеством образовательной деятельности в общеобразовательных организациях)</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7 050,0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22408017"/>
                  </a:ext>
                </a:extLst>
              </a:tr>
              <a:tr h="230946">
                <a:tc>
                  <a:txBody>
                    <a:bodyPr/>
                    <a:lstStyle/>
                    <a:p>
                      <a:pPr algn="l" fontAlgn="ctr"/>
                      <a:r>
                        <a:rPr lang="ru-RU" sz="800" b="0" i="0" u="none" strike="noStrike">
                          <a:solidFill>
                            <a:srgbClr val="000000"/>
                          </a:solidFill>
                          <a:effectLst/>
                          <a:latin typeface="Arial" panose="020B0604020202020204" pitchFamily="34" charset="0"/>
                        </a:rPr>
                        <a:t>2 02 49 999 04 0016 150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межбюджетные трансферты, передаваемые бюджетам городских округов (на обеспечение стимулирующих выплат отдельным категориям работников организаций дополнительного образования сферы физической культуры и спорта в Московской области по результатам оценки качества деятельности руководителей муниципальных учреждений, реализующих дополнительные образовательные программы спортивной подготовки в Московской области)</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817,1</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36005037"/>
                  </a:ext>
                </a:extLst>
              </a:tr>
              <a:tr h="357966">
                <a:tc>
                  <a:txBody>
                    <a:bodyPr/>
                    <a:lstStyle/>
                    <a:p>
                      <a:pPr algn="l" fontAlgn="ctr"/>
                      <a:r>
                        <a:rPr lang="ru-RU" sz="800" b="1" i="0" u="none" strike="noStrike">
                          <a:solidFill>
                            <a:srgbClr val="000000"/>
                          </a:solidFill>
                          <a:effectLst/>
                          <a:latin typeface="Arial" panose="020B0604020202020204" pitchFamily="34" charset="0"/>
                        </a:rPr>
                        <a:t>2 07 00 000 00 0000 000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БЕЗВОЗМЕЗДНЫЕ ПОСТУПЛЕНИЯ</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347569359"/>
                  </a:ext>
                </a:extLst>
              </a:tr>
              <a:tr h="357966">
                <a:tc>
                  <a:txBody>
                    <a:bodyPr/>
                    <a:lstStyle/>
                    <a:p>
                      <a:pPr algn="l" fontAlgn="ctr"/>
                      <a:r>
                        <a:rPr lang="ru-RU" sz="800" b="1" i="0" u="none" strike="noStrike">
                          <a:solidFill>
                            <a:srgbClr val="000000"/>
                          </a:solidFill>
                          <a:effectLst/>
                          <a:latin typeface="Arial" panose="020B0604020202020204" pitchFamily="34" charset="0"/>
                        </a:rPr>
                        <a:t>2 07 04 000 04 0000 150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Прочие безвозмездные поступления в бюджеты городских округов</a:t>
                      </a:r>
                    </a:p>
                  </a:txBody>
                  <a:tcPr marL="9525" marR="9525" marT="9525" marB="0" anchor="ctr"/>
                </a:tc>
                <a:tc>
                  <a:txBody>
                    <a:bodyPr/>
                    <a:lstStyle/>
                    <a:p>
                      <a:pPr algn="ctr" fontAlgn="ctr"/>
                      <a:r>
                        <a:rPr lang="ru-RU" sz="800" b="1"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584367982"/>
                  </a:ext>
                </a:extLst>
              </a:tr>
              <a:tr h="230946">
                <a:tc>
                  <a:txBody>
                    <a:bodyPr/>
                    <a:lstStyle/>
                    <a:p>
                      <a:pPr algn="l" fontAlgn="ctr"/>
                      <a:r>
                        <a:rPr lang="ru-RU" sz="800" b="0" i="0" u="none" strike="noStrike">
                          <a:solidFill>
                            <a:srgbClr val="000000"/>
                          </a:solidFill>
                          <a:effectLst/>
                          <a:latin typeface="Arial" panose="020B0604020202020204" pitchFamily="34" charset="0"/>
                        </a:rPr>
                        <a:t>2 07 04 050 04 0014 150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Прочие безвозмездные поступления в бюджеты городских округов (Звуковое оборудование с коммутацией для концертного зала МАУ «ДК «Вперед»)</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154,0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339754622"/>
                  </a:ext>
                </a:extLst>
              </a:tr>
              <a:tr h="357966">
                <a:tc>
                  <a:txBody>
                    <a:bodyPr/>
                    <a:lstStyle/>
                    <a:p>
                      <a:pPr algn="l" fontAlgn="ctr"/>
                      <a:r>
                        <a:rPr lang="ru-RU" sz="800" b="1" i="0" u="none" strike="noStrike">
                          <a:solidFill>
                            <a:srgbClr val="000000"/>
                          </a:solidFill>
                          <a:effectLst/>
                          <a:latin typeface="Arial" panose="020B0604020202020204" pitchFamily="34" charset="0"/>
                        </a:rPr>
                        <a:t>2 18 00 000 00 0000 000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БЮДЖЕТОВ БЮДЖЕТНОЙ СИСТЕМЫ РОССИЙСКОЙ ФЕДЕРАЦИИ ОТ ВОЗВРАТА ОСТАТКОВ СУБСИДИЙ, СУБВЕНЦИЙ И ИНЫХ МЕЖБЮДЖЕТНЫХ ТРАНСФЕРТОВ, ИМЕЮЩИХ ЦЕЛЕВОЕ НАЗНАЧЕНИЕ,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8 340,6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992045659"/>
                  </a:ext>
                </a:extLst>
              </a:tr>
              <a:tr h="357966">
                <a:tc>
                  <a:txBody>
                    <a:bodyPr/>
                    <a:lstStyle/>
                    <a:p>
                      <a:pPr algn="l" fontAlgn="ctr"/>
                      <a:r>
                        <a:rPr lang="ru-RU" sz="800" b="1" i="0" u="none" strike="noStrike">
                          <a:solidFill>
                            <a:srgbClr val="000000"/>
                          </a:solidFill>
                          <a:effectLst/>
                          <a:latin typeface="Arial" panose="020B0604020202020204" pitchFamily="34" charset="0"/>
                        </a:rPr>
                        <a:t>2 18 00 000 00 0000 150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Доходы бюджетов бюджетной системы Российской Федерации от возврата бюджетами бюджетной системы Российской Федерации остатков субсидий, субвенций и иных межбюджетных трансфертов, имеющих целевое назначение, прошлых лет, а также от возврата организациями остатков субсидий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6 897,9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8 340,6</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1032490024"/>
                  </a:ext>
                </a:extLst>
              </a:tr>
              <a:tr h="357966">
                <a:tc>
                  <a:txBody>
                    <a:bodyPr/>
                    <a:lstStyle/>
                    <a:p>
                      <a:pPr algn="l" fontAlgn="ctr"/>
                      <a:r>
                        <a:rPr lang="ru-RU" sz="800" b="0" i="0" u="none" strike="noStrike">
                          <a:solidFill>
                            <a:srgbClr val="000000"/>
                          </a:solidFill>
                          <a:effectLst/>
                          <a:latin typeface="Arial" panose="020B0604020202020204" pitchFamily="34" charset="0"/>
                        </a:rPr>
                        <a:t>2 18 04 010 04 0000 150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бюджетов городских округов от возврата бюджетными учреждениями остатков субсидий прошлых лет</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195,7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5 111,7</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804752390"/>
                  </a:ext>
                </a:extLst>
              </a:tr>
              <a:tr h="531175">
                <a:tc>
                  <a:txBody>
                    <a:bodyPr/>
                    <a:lstStyle/>
                    <a:p>
                      <a:pPr algn="l" fontAlgn="ctr"/>
                      <a:r>
                        <a:rPr lang="ru-RU" sz="800" b="0" i="0" u="none" strike="noStrike">
                          <a:solidFill>
                            <a:srgbClr val="000000"/>
                          </a:solidFill>
                          <a:effectLst/>
                          <a:latin typeface="Arial" panose="020B0604020202020204" pitchFamily="34" charset="0"/>
                        </a:rPr>
                        <a:t>2 18 04 020 04 0000 150</a:t>
                      </a:r>
                    </a:p>
                  </a:txBody>
                  <a:tcPr marL="9525" marR="9525" marT="9525" marB="0" anchor="ctr"/>
                </a:tc>
                <a:tc>
                  <a:txBody>
                    <a:bodyPr/>
                    <a:lstStyle/>
                    <a:p>
                      <a:pPr algn="l" fontAlgn="ctr"/>
                      <a:r>
                        <a:rPr lang="ru-RU" sz="800" b="0" i="0" u="none" strike="noStrike">
                          <a:solidFill>
                            <a:srgbClr val="000000"/>
                          </a:solidFill>
                          <a:effectLst/>
                          <a:latin typeface="Arial" panose="020B0604020202020204" pitchFamily="34" charset="0"/>
                        </a:rPr>
                        <a:t>Доходы бюджетов городских округов от возврата автономными учреждениями остатков субсидий прошлых лет</a:t>
                      </a:r>
                    </a:p>
                  </a:txBody>
                  <a:tcPr marL="9525" marR="9525" marT="9525" marB="0" anchor="ctr"/>
                </a:tc>
                <a:tc>
                  <a:txBody>
                    <a:bodyPr/>
                    <a:lstStyle/>
                    <a:p>
                      <a:pPr algn="ctr" fontAlgn="b"/>
                      <a:r>
                        <a:rPr lang="ru-RU" sz="800" b="0" i="0" u="none" strike="noStrike">
                          <a:solidFill>
                            <a:srgbClr val="000000"/>
                          </a:solidFill>
                          <a:effectLst/>
                          <a:latin typeface="Arial" panose="020B0604020202020204" pitchFamily="34" charset="0"/>
                        </a:rPr>
                        <a:t>6 702,2</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3 228,9</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425288904"/>
                  </a:ext>
                </a:extLst>
              </a:tr>
              <a:tr h="359850">
                <a:tc>
                  <a:txBody>
                    <a:bodyPr/>
                    <a:lstStyle/>
                    <a:p>
                      <a:pPr algn="l" fontAlgn="ctr"/>
                      <a:r>
                        <a:rPr lang="ru-RU" sz="800" b="1" i="0" u="none" strike="noStrike">
                          <a:solidFill>
                            <a:srgbClr val="000000"/>
                          </a:solidFill>
                          <a:effectLst/>
                          <a:latin typeface="Arial" panose="020B0604020202020204" pitchFamily="34" charset="0"/>
                        </a:rPr>
                        <a:t>2 19 00 000 00 0000 000</a:t>
                      </a:r>
                    </a:p>
                  </a:txBody>
                  <a:tcPr marL="9525" marR="9525" marT="9525" marB="0" anchor="ctr"/>
                </a:tc>
                <a:tc>
                  <a:txBody>
                    <a:bodyPr/>
                    <a:lstStyle/>
                    <a:p>
                      <a:pPr algn="l" fontAlgn="ctr"/>
                      <a:r>
                        <a:rPr lang="ru-RU" sz="800" b="1" i="0" u="none" strike="noStrike">
                          <a:solidFill>
                            <a:srgbClr val="000000"/>
                          </a:solidFill>
                          <a:effectLst/>
                          <a:latin typeface="Arial" panose="020B0604020202020204" pitchFamily="34" charset="0"/>
                        </a:rPr>
                        <a:t>ВОЗВРАТ ОСТАТКОВ СУБСИДИЙ, СУБВЕНЦИЙ И ИНЫХ МЕЖБЮДЖЕТНЫХ ТРАНСФЕРТОВ, ИМЕЮЩИХ ЦЕЛЕВОЕ НАЗНАЧЕНИЕ, ПРОШЛЫХ ЛЕТ</a:t>
                      </a:r>
                    </a:p>
                  </a:txBody>
                  <a:tcPr marL="9525" marR="9525" marT="9525" marB="0" anchor="ctr"/>
                </a:tc>
                <a:tc>
                  <a:txBody>
                    <a:bodyPr/>
                    <a:lstStyle/>
                    <a:p>
                      <a:pPr algn="ctr" fontAlgn="b"/>
                      <a:r>
                        <a:rPr lang="ru-RU" sz="800" b="1" i="0" u="none" strike="noStrike">
                          <a:solidFill>
                            <a:srgbClr val="000000"/>
                          </a:solidFill>
                          <a:effectLst/>
                          <a:latin typeface="Arial" panose="020B0604020202020204" pitchFamily="34" charset="0"/>
                        </a:rPr>
                        <a:t>-18 538,3</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-15 610,5</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rPr>
                        <a:t>0,0</a:t>
                      </a: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rPr>
                        <a:t>0,0</a:t>
                      </a:r>
                    </a:p>
                  </a:txBody>
                  <a:tcPr marL="9525" marR="9525" marT="9525" marB="0" anchor="ctr"/>
                </a:tc>
                <a:extLst>
                  <a:ext uri="{0D108BD9-81ED-4DB2-BD59-A6C34878D82A}">
                    <a16:rowId xmlns:a16="http://schemas.microsoft.com/office/drawing/2014/main" val="266741480"/>
                  </a:ext>
                </a:extLst>
              </a:tr>
            </a:tbl>
          </a:graphicData>
        </a:graphic>
      </p:graphicFrame>
    </p:spTree>
    <p:extLst>
      <p:ext uri="{BB962C8B-B14F-4D97-AF65-F5344CB8AC3E}">
        <p14:creationId xmlns:p14="http://schemas.microsoft.com/office/powerpoint/2010/main" val="2556263291"/>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162560"/>
            <a:ext cx="10058400" cy="579120"/>
          </a:xfrm>
        </p:spPr>
        <p:txBody>
          <a:bodyPr>
            <a:normAutofit/>
          </a:bodyPr>
          <a:lstStyle/>
          <a:p>
            <a:pPr algn="ctr"/>
            <a:r>
              <a:rPr lang="ru-RU" sz="2400" dirty="0">
                <a:latin typeface="Century Gothic" panose="020B0502020202020204" pitchFamily="34" charset="0"/>
              </a:rPr>
              <a:t>Основные понятия, используемые в бюджетном процессе</a:t>
            </a:r>
          </a:p>
        </p:txBody>
      </p:sp>
      <p:sp>
        <p:nvSpPr>
          <p:cNvPr id="3" name="Объект 2">
            <a:extLst>
              <a:ext uri="{FF2B5EF4-FFF2-40B4-BE49-F238E27FC236}">
                <a16:creationId xmlns:a16="http://schemas.microsoft.com/office/drawing/2014/main" id="{D2006B93-810D-4B3E-8BC9-2F1E96517506}"/>
              </a:ext>
            </a:extLst>
          </p:cNvPr>
          <p:cNvSpPr>
            <a:spLocks noGrp="1"/>
          </p:cNvSpPr>
          <p:nvPr>
            <p:ph idx="1"/>
          </p:nvPr>
        </p:nvSpPr>
        <p:spPr>
          <a:xfrm>
            <a:off x="259080" y="822960"/>
            <a:ext cx="11673840" cy="5759032"/>
          </a:xfr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a:normAutofit fontScale="40000" lnSpcReduction="20000"/>
          </a:bodyPr>
          <a:lstStyle/>
          <a:p>
            <a:pPr>
              <a:lnSpc>
                <a:spcPct val="120000"/>
              </a:lnSpc>
              <a:spcBef>
                <a:spcPts val="600"/>
              </a:spcBef>
            </a:pPr>
            <a:r>
              <a:rPr lang="ru-RU" b="1" dirty="0"/>
              <a:t>Бюджет</a:t>
            </a:r>
            <a:r>
              <a:rPr lang="ru-RU" dirty="0"/>
              <a:t> - форма образования и расходования денежных средств, предназначенных для финансового обеспечения задач и функций государства и местного самоуправления</a:t>
            </a:r>
          </a:p>
          <a:p>
            <a:pPr>
              <a:lnSpc>
                <a:spcPct val="120000"/>
              </a:lnSpc>
              <a:spcBef>
                <a:spcPts val="600"/>
              </a:spcBef>
            </a:pPr>
            <a:r>
              <a:rPr lang="ru-RU" b="1" dirty="0"/>
              <a:t>Бюджетная система</a:t>
            </a:r>
            <a:r>
              <a:rPr lang="ru-RU" dirty="0"/>
              <a:t> - основанная на экономических отношениях и государственном устройстве Российской Федерации, регулируемая законодательством Российской Федерации совокупность федерального бюджета, бюджетов субъектов Российской Федерации, местных бюджетов и бюджетов государственных внебюджетных фондов</a:t>
            </a:r>
          </a:p>
          <a:p>
            <a:pPr>
              <a:lnSpc>
                <a:spcPct val="120000"/>
              </a:lnSpc>
              <a:spcBef>
                <a:spcPts val="600"/>
              </a:spcBef>
            </a:pPr>
            <a:r>
              <a:rPr lang="ru-RU" b="1" dirty="0"/>
              <a:t>Текущий финансовый год</a:t>
            </a:r>
            <a:r>
              <a:rPr lang="ru-RU" dirty="0"/>
              <a:t> - год, в котором осуществляется исполнение бюджета, составление и рассмотрение проекта бюджета на очередной финансовый год и плановый период</a:t>
            </a:r>
          </a:p>
          <a:p>
            <a:pPr>
              <a:lnSpc>
                <a:spcPct val="120000"/>
              </a:lnSpc>
              <a:spcBef>
                <a:spcPts val="600"/>
              </a:spcBef>
            </a:pPr>
            <a:r>
              <a:rPr lang="ru-RU" b="1" dirty="0"/>
              <a:t>Очередной финансовый год </a:t>
            </a:r>
            <a:r>
              <a:rPr lang="ru-RU" dirty="0"/>
              <a:t>- год, следующий за текущим финансовым годом</a:t>
            </a:r>
          </a:p>
          <a:p>
            <a:pPr>
              <a:lnSpc>
                <a:spcPct val="120000"/>
              </a:lnSpc>
              <a:spcBef>
                <a:spcPts val="600"/>
              </a:spcBef>
            </a:pPr>
            <a:r>
              <a:rPr lang="ru-RU" b="1" dirty="0"/>
              <a:t>Плановый период </a:t>
            </a:r>
            <a:r>
              <a:rPr lang="ru-RU" dirty="0"/>
              <a:t>- два финансовых года, следующие за очередным финансовым годом</a:t>
            </a:r>
          </a:p>
          <a:p>
            <a:pPr>
              <a:lnSpc>
                <a:spcPct val="120000"/>
              </a:lnSpc>
              <a:spcBef>
                <a:spcPts val="600"/>
              </a:spcBef>
            </a:pPr>
            <a:r>
              <a:rPr lang="ru-RU" b="1" dirty="0"/>
              <a:t>Отчетный финансовый год</a:t>
            </a:r>
            <a:r>
              <a:rPr lang="ru-RU" dirty="0"/>
              <a:t> - год, предшествующий текущему финансовому году</a:t>
            </a:r>
          </a:p>
          <a:p>
            <a:pPr>
              <a:lnSpc>
                <a:spcPct val="120000"/>
              </a:lnSpc>
              <a:spcBef>
                <a:spcPts val="600"/>
              </a:spcBef>
            </a:pPr>
            <a:r>
              <a:rPr lang="ru-RU" b="1" dirty="0"/>
              <a:t>Доходы бюджета </a:t>
            </a:r>
            <a:r>
              <a:rPr lang="ru-RU" dirty="0"/>
              <a:t>- поступающие в бюджет денежные средства</a:t>
            </a:r>
          </a:p>
          <a:p>
            <a:pPr>
              <a:lnSpc>
                <a:spcPct val="120000"/>
              </a:lnSpc>
              <a:spcBef>
                <a:spcPts val="600"/>
              </a:spcBef>
            </a:pPr>
            <a:r>
              <a:rPr lang="ru-RU" b="1" dirty="0"/>
              <a:t>Расходы бюджета </a:t>
            </a:r>
            <a:r>
              <a:rPr lang="ru-RU" dirty="0"/>
              <a:t>- выплачиваемые из бюджета денежные средства</a:t>
            </a:r>
          </a:p>
          <a:p>
            <a:pPr>
              <a:lnSpc>
                <a:spcPct val="120000"/>
              </a:lnSpc>
              <a:spcBef>
                <a:spcPts val="600"/>
              </a:spcBef>
            </a:pPr>
            <a:r>
              <a:rPr lang="ru-RU" b="1" dirty="0"/>
              <a:t>Дефицит бюджета </a:t>
            </a:r>
            <a:r>
              <a:rPr lang="ru-RU" dirty="0"/>
              <a:t>- превышение расходов бюджета над его доходами</a:t>
            </a:r>
          </a:p>
          <a:p>
            <a:pPr>
              <a:lnSpc>
                <a:spcPct val="120000"/>
              </a:lnSpc>
              <a:spcBef>
                <a:spcPts val="600"/>
              </a:spcBef>
            </a:pPr>
            <a:r>
              <a:rPr lang="ru-RU" b="1" dirty="0"/>
              <a:t>Профицит бюджета </a:t>
            </a:r>
            <a:r>
              <a:rPr lang="ru-RU" dirty="0"/>
              <a:t>- превышение доходов бюджета над его расходами</a:t>
            </a:r>
          </a:p>
          <a:p>
            <a:pPr>
              <a:lnSpc>
                <a:spcPct val="120000"/>
              </a:lnSpc>
              <a:spcBef>
                <a:spcPts val="600"/>
              </a:spcBef>
            </a:pPr>
            <a:r>
              <a:rPr lang="ru-RU" b="1" dirty="0"/>
              <a:t>Сводная бюджетная роспись </a:t>
            </a:r>
            <a:r>
              <a:rPr lang="ru-RU" dirty="0"/>
              <a:t>- документ, который составляется и ведется финансовым органом в целях организации исполнения бюджета по расходам бюджета и источникам финансирования дефицита бюджета </a:t>
            </a:r>
          </a:p>
          <a:p>
            <a:pPr>
              <a:lnSpc>
                <a:spcPct val="120000"/>
              </a:lnSpc>
              <a:spcBef>
                <a:spcPts val="600"/>
              </a:spcBef>
            </a:pPr>
            <a:r>
              <a:rPr lang="ru-RU" b="1" dirty="0"/>
              <a:t>Бюджетная роспись </a:t>
            </a:r>
            <a:r>
              <a:rPr lang="ru-RU" dirty="0"/>
              <a:t>- документ, который составляется и ведется главным распорядителем бюджетных средств (главным администратором источников финансирования дефицита бюджета) в целях исполнения бюджета по расходам (источникам финансирования дефицита бюджета)</a:t>
            </a:r>
          </a:p>
          <a:p>
            <a:pPr>
              <a:lnSpc>
                <a:spcPct val="120000"/>
              </a:lnSpc>
              <a:spcBef>
                <a:spcPts val="600"/>
              </a:spcBef>
            </a:pPr>
            <a:r>
              <a:rPr lang="ru-RU" b="1" dirty="0"/>
              <a:t>Бюджетные ассигнования </a:t>
            </a:r>
            <a:r>
              <a:rPr lang="ru-RU" dirty="0"/>
              <a:t>- предельные объемы денежных средств, предусмотренные в соответствующем финансовом году для исполнения бюджетных обязательств </a:t>
            </a:r>
          </a:p>
          <a:p>
            <a:pPr>
              <a:lnSpc>
                <a:spcPct val="120000"/>
              </a:lnSpc>
              <a:spcBef>
                <a:spcPts val="600"/>
              </a:spcBef>
            </a:pPr>
            <a:r>
              <a:rPr lang="ru-RU" b="1" dirty="0"/>
              <a:t>Бюджетные обязательства </a:t>
            </a:r>
            <a:r>
              <a:rPr lang="ru-RU" dirty="0"/>
              <a:t>– расходные обязательства, подлежащие исполнению в соответствующем финансовом году</a:t>
            </a:r>
          </a:p>
          <a:p>
            <a:pPr>
              <a:lnSpc>
                <a:spcPct val="120000"/>
              </a:lnSpc>
              <a:spcBef>
                <a:spcPts val="600"/>
              </a:spcBef>
            </a:pPr>
            <a:r>
              <a:rPr lang="ru-RU" b="1" dirty="0"/>
              <a:t>Главный распорядитель бюджетных средств (ГРБС) </a:t>
            </a:r>
            <a:r>
              <a:rPr lang="ru-RU" dirty="0"/>
              <a:t>- орган местного самоуправления, орган местной администрации, указанный в ведомственной структуре расходов бюджета, имеющие право распределять бюджетные ассигнования и лимиты бюджетных обязательств между получателями бюджетных средств</a:t>
            </a:r>
          </a:p>
          <a:p>
            <a:pPr>
              <a:lnSpc>
                <a:spcPct val="120000"/>
              </a:lnSpc>
              <a:spcBef>
                <a:spcPts val="600"/>
              </a:spcBef>
            </a:pPr>
            <a:r>
              <a:rPr lang="ru-RU" b="1" dirty="0"/>
              <a:t>Получатель бюджетных средств - </a:t>
            </a:r>
            <a:r>
              <a:rPr lang="ru-RU" dirty="0"/>
              <a:t>орган местного самоуправления, орган местной администрации, находящееся в ведении главного распорядителя бюджетных средств казенное учреждение, имеющие право на принятие и исполнение бюджетных обязательств от имени публично-правового образования за счет средств соответствующего бюджета</a:t>
            </a:r>
          </a:p>
          <a:p>
            <a:pPr>
              <a:lnSpc>
                <a:spcPct val="120000"/>
              </a:lnSpc>
              <a:spcBef>
                <a:spcPts val="600"/>
              </a:spcBef>
            </a:pPr>
            <a:r>
              <a:rPr lang="ru-RU" b="1" dirty="0"/>
              <a:t>Остатки бюджетных средств на счете </a:t>
            </a:r>
            <a:r>
              <a:rPr lang="ru-RU" dirty="0"/>
              <a:t>- средства, сформированные за счет остатков средств, образовавшихся на начало года после завершения операций по принятым обязательствам прошедшего года и экономии в расходах в текущем году. В соответствии с действующим законодательством изменение остатков средств на счетах по учету бюджета рассматривается как один из источников финансирования его дефицита</a:t>
            </a:r>
          </a:p>
          <a:p>
            <a:endParaRPr lang="ru-RU" dirty="0"/>
          </a:p>
          <a:p>
            <a:endParaRPr lang="ru-RU" dirty="0"/>
          </a:p>
          <a:p>
            <a:endParaRPr lang="ru-RU" dirty="0"/>
          </a:p>
        </p:txBody>
      </p:sp>
      <p:sp>
        <p:nvSpPr>
          <p:cNvPr id="4" name="Номер слайда 3">
            <a:extLst>
              <a:ext uri="{FF2B5EF4-FFF2-40B4-BE49-F238E27FC236}">
                <a16:creationId xmlns:a16="http://schemas.microsoft.com/office/drawing/2014/main" id="{E5CE509D-A09E-4903-AC76-47B64A2A6D51}"/>
              </a:ext>
            </a:extLst>
          </p:cNvPr>
          <p:cNvSpPr>
            <a:spLocks noGrp="1"/>
          </p:cNvSpPr>
          <p:nvPr>
            <p:ph type="sldNum" sz="quarter" idx="12"/>
          </p:nvPr>
        </p:nvSpPr>
        <p:spPr>
          <a:xfrm>
            <a:off x="9448800" y="6492875"/>
            <a:ext cx="2743200" cy="365125"/>
          </a:xfrm>
        </p:spPr>
        <p:txBody>
          <a:bodyPr vert="horz" lIns="91440" tIns="45720" rIns="91440" bIns="45720" rtlCol="0" anchor="b"/>
          <a:lstStyle/>
          <a:p>
            <a:fld id="{5C57661F-B2B1-4F5C-A5BA-3FA02C8F7456}" type="slidenum">
              <a:rPr lang="ru-RU"/>
              <a:pPr/>
              <a:t>3</a:t>
            </a:fld>
            <a:endParaRPr lang="ru-RU" dirty="0"/>
          </a:p>
        </p:txBody>
      </p:sp>
      <p:pic>
        <p:nvPicPr>
          <p:cNvPr id="5" name="Объект 6">
            <a:extLst>
              <a:ext uri="{FF2B5EF4-FFF2-40B4-BE49-F238E27FC236}">
                <a16:creationId xmlns:a16="http://schemas.microsoft.com/office/drawing/2014/main" id="{C11C47F6-C95E-4AE5-9E1C-C23E142585C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3853811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Прямоугольник 9">
            <a:extLst>
              <a:ext uri="{FF2B5EF4-FFF2-40B4-BE49-F238E27FC236}">
                <a16:creationId xmlns:a16="http://schemas.microsoft.com/office/drawing/2014/main" id="{8ED300D6-4E93-42D5-8838-81EB3D31B728}"/>
              </a:ext>
            </a:extLst>
          </p:cNvPr>
          <p:cNvSpPr/>
          <p:nvPr/>
        </p:nvSpPr>
        <p:spPr>
          <a:xfrm>
            <a:off x="0" y="6210579"/>
            <a:ext cx="12192000" cy="646331"/>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p:spPr>
        <p:txBody>
          <a:bodyPr wrap="square">
            <a:spAutoFit/>
          </a:bodyPr>
          <a:lstStyle/>
          <a:p>
            <a:pPr algn="ctr"/>
            <a:r>
              <a:rPr lang="ru-RU" i="1" dirty="0">
                <a:ea typeface="Times New Roman" panose="02020603050405020304" pitchFamily="18" charset="0"/>
              </a:rPr>
              <a:t>Налоговые и неналоговые доходы бюджета городского округа в </a:t>
            </a:r>
            <a:r>
              <a:rPr lang="ru-RU" i="1" dirty="0" smtClean="0">
                <a:ea typeface="Times New Roman" panose="02020603050405020304" pitchFamily="18" charset="0"/>
              </a:rPr>
              <a:t>2025 </a:t>
            </a:r>
            <a:r>
              <a:rPr lang="ru-RU" i="1" dirty="0">
                <a:ea typeface="Times New Roman" panose="02020603050405020304" pitchFamily="18" charset="0"/>
              </a:rPr>
              <a:t>году составят </a:t>
            </a:r>
            <a:r>
              <a:rPr lang="ru-RU" i="1" dirty="0" smtClean="0">
                <a:ea typeface="Times New Roman" panose="02020603050405020304" pitchFamily="18" charset="0"/>
              </a:rPr>
              <a:t>49 </a:t>
            </a:r>
            <a:r>
              <a:rPr lang="ru-RU" i="1" dirty="0">
                <a:ea typeface="Times New Roman" panose="02020603050405020304" pitchFamily="18" charset="0"/>
              </a:rPr>
              <a:t>% от общих доходов, </a:t>
            </a:r>
          </a:p>
          <a:p>
            <a:pPr algn="ctr"/>
            <a:r>
              <a:rPr lang="ru-RU" i="1" dirty="0">
                <a:ea typeface="Times New Roman" panose="02020603050405020304" pitchFamily="18" charset="0"/>
              </a:rPr>
              <a:t>в </a:t>
            </a:r>
            <a:r>
              <a:rPr lang="ru-RU" i="1" dirty="0" smtClean="0">
                <a:ea typeface="Times New Roman" panose="02020603050405020304" pitchFamily="18" charset="0"/>
              </a:rPr>
              <a:t>2025 </a:t>
            </a:r>
            <a:r>
              <a:rPr lang="ru-RU" i="1" dirty="0">
                <a:ea typeface="Times New Roman" panose="02020603050405020304" pitchFamily="18" charset="0"/>
              </a:rPr>
              <a:t>году </a:t>
            </a:r>
            <a:r>
              <a:rPr lang="ru-RU" i="1" dirty="0" smtClean="0">
                <a:ea typeface="Times New Roman" panose="02020603050405020304" pitchFamily="18" charset="0"/>
              </a:rPr>
              <a:t>54 </a:t>
            </a:r>
            <a:r>
              <a:rPr lang="ru-RU" i="1" dirty="0">
                <a:ea typeface="Times New Roman" panose="02020603050405020304" pitchFamily="18" charset="0"/>
              </a:rPr>
              <a:t>%, в </a:t>
            </a:r>
            <a:r>
              <a:rPr lang="ru-RU" i="1" dirty="0" smtClean="0">
                <a:ea typeface="Times New Roman" panose="02020603050405020304" pitchFamily="18" charset="0"/>
              </a:rPr>
              <a:t>2026 </a:t>
            </a:r>
            <a:r>
              <a:rPr lang="ru-RU" i="1" dirty="0">
                <a:ea typeface="Times New Roman" panose="02020603050405020304" pitchFamily="18" charset="0"/>
              </a:rPr>
              <a:t>году </a:t>
            </a:r>
            <a:r>
              <a:rPr lang="ru-RU" i="1" dirty="0" smtClean="0">
                <a:ea typeface="Times New Roman" panose="02020603050405020304" pitchFamily="18" charset="0"/>
              </a:rPr>
              <a:t>57 </a:t>
            </a:r>
            <a:r>
              <a:rPr lang="ru-RU" i="1" dirty="0">
                <a:ea typeface="Times New Roman" panose="02020603050405020304" pitchFamily="18" charset="0"/>
              </a:rPr>
              <a:t>%.</a:t>
            </a:r>
            <a:endParaRPr lang="ru-RU" i="1" dirty="0"/>
          </a:p>
        </p:txBody>
      </p:sp>
      <p:sp>
        <p:nvSpPr>
          <p:cNvPr id="2" name="Заголовок 1">
            <a:extLst>
              <a:ext uri="{FF2B5EF4-FFF2-40B4-BE49-F238E27FC236}">
                <a16:creationId xmlns:a16="http://schemas.microsoft.com/office/drawing/2014/main" id="{24436F0B-EC3F-4428-8D30-E8DE68323277}"/>
              </a:ext>
            </a:extLst>
          </p:cNvPr>
          <p:cNvSpPr>
            <a:spLocks noGrp="1"/>
          </p:cNvSpPr>
          <p:nvPr>
            <p:ph type="title"/>
          </p:nvPr>
        </p:nvSpPr>
        <p:spPr>
          <a:xfrm>
            <a:off x="831850" y="81280"/>
            <a:ext cx="10515600" cy="1158240"/>
          </a:xfrm>
        </p:spPr>
        <p:txBody>
          <a:bodyPr>
            <a:normAutofit fontScale="90000"/>
          </a:bodyPr>
          <a:lstStyle/>
          <a:p>
            <a:pPr algn="ctr"/>
            <a:r>
              <a:rPr lang="ru-RU" dirty="0"/>
              <a:t>Доходная часть бюджета городского округа Долгопрудный</a:t>
            </a:r>
          </a:p>
        </p:txBody>
      </p:sp>
      <p:graphicFrame>
        <p:nvGraphicFramePr>
          <p:cNvPr id="5" name="Объект 4">
            <a:extLst>
              <a:ext uri="{FF2B5EF4-FFF2-40B4-BE49-F238E27FC236}">
                <a16:creationId xmlns:a16="http://schemas.microsoft.com/office/drawing/2014/main" id="{AAAA984F-8BB7-4A45-972C-9E75C320BD0D}"/>
              </a:ext>
            </a:extLst>
          </p:cNvPr>
          <p:cNvGraphicFramePr>
            <a:graphicFrameLocks noGrp="1"/>
          </p:cNvGraphicFramePr>
          <p:nvPr>
            <p:ph idx="1"/>
            <p:extLst>
              <p:ext uri="{D42A27DB-BD31-4B8C-83A1-F6EECF244321}">
                <p14:modId xmlns:p14="http://schemas.microsoft.com/office/powerpoint/2010/main" val="3917317812"/>
              </p:ext>
            </p:extLst>
          </p:nvPr>
        </p:nvGraphicFramePr>
        <p:xfrm>
          <a:off x="844550" y="1239520"/>
          <a:ext cx="10515600" cy="1854200"/>
        </p:xfrm>
        <a:graphic>
          <a:graphicData uri="http://schemas.openxmlformats.org/drawingml/2006/table">
            <a:tbl>
              <a:tblPr firstRow="1" bandRow="1">
                <a:tableStyleId>{21E4AEA4-8DFA-4A89-87EB-49C32662AFE0}</a:tableStyleId>
              </a:tblPr>
              <a:tblGrid>
                <a:gridCol w="2628900">
                  <a:extLst>
                    <a:ext uri="{9D8B030D-6E8A-4147-A177-3AD203B41FA5}">
                      <a16:colId xmlns:a16="http://schemas.microsoft.com/office/drawing/2014/main" val="1509199974"/>
                    </a:ext>
                  </a:extLst>
                </a:gridCol>
                <a:gridCol w="2628900">
                  <a:extLst>
                    <a:ext uri="{9D8B030D-6E8A-4147-A177-3AD203B41FA5}">
                      <a16:colId xmlns:a16="http://schemas.microsoft.com/office/drawing/2014/main" val="2562768725"/>
                    </a:ext>
                  </a:extLst>
                </a:gridCol>
                <a:gridCol w="2628900">
                  <a:extLst>
                    <a:ext uri="{9D8B030D-6E8A-4147-A177-3AD203B41FA5}">
                      <a16:colId xmlns:a16="http://schemas.microsoft.com/office/drawing/2014/main" val="2674852515"/>
                    </a:ext>
                  </a:extLst>
                </a:gridCol>
                <a:gridCol w="2628900">
                  <a:extLst>
                    <a:ext uri="{9D8B030D-6E8A-4147-A177-3AD203B41FA5}">
                      <a16:colId xmlns:a16="http://schemas.microsoft.com/office/drawing/2014/main" val="3383207555"/>
                    </a:ext>
                  </a:extLst>
                </a:gridCol>
              </a:tblGrid>
              <a:tr h="370840">
                <a:tc>
                  <a:txBody>
                    <a:bodyPr/>
                    <a:lstStyle/>
                    <a:p>
                      <a:pPr marL="0" algn="ctr" defTabSz="914400" rtl="0" eaLnBrk="1" fontAlgn="ctr" latinLnBrk="0" hangingPunct="1"/>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Наименование дохода</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2025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2026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tc>
                  <a:txBody>
                    <a:bodyPr/>
                    <a:lstStyle/>
                    <a:p>
                      <a:pPr marL="0" algn="ctr" defTabSz="914400" rtl="0" eaLnBrk="1" fontAlgn="ctr" latinLnBrk="0" hangingPunct="1"/>
                      <a:r>
                        <a:rPr lang="ru-RU" sz="2000" u="none" strike="noStrike" kern="1200" dirty="0" smtClean="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2027 </a:t>
                      </a:r>
                      <a:r>
                        <a:rPr lang="ru-RU" sz="2000" u="none" strike="noStrike" kern="1200" dirty="0">
                          <a:solidFill>
                            <a:schemeClr val="tx1"/>
                          </a:solidFill>
                          <a:effectLst>
                            <a:outerShdw blurRad="50800" dist="38100" algn="tr" rotWithShape="0">
                              <a:prstClr val="black">
                                <a:alpha val="40000"/>
                              </a:prstClr>
                            </a:outerShdw>
                          </a:effectLst>
                          <a:latin typeface="+mn-lt"/>
                          <a:ea typeface="+mn-ea"/>
                          <a:cs typeface="Arial" panose="020B0604020202020204" pitchFamily="34" charset="0"/>
                        </a:rPr>
                        <a:t>год</a:t>
                      </a:r>
                    </a:p>
                  </a:txBody>
                  <a:tcPr marL="8313" marR="8313" marT="8317" marB="0" anchor="ctr">
                    <a:solidFill>
                      <a:schemeClr val="accent5">
                        <a:lumMod val="20000"/>
                        <a:lumOff val="80000"/>
                      </a:schemeClr>
                    </a:solidFill>
                  </a:tcPr>
                </a:tc>
                <a:extLst>
                  <a:ext uri="{0D108BD9-81ED-4DB2-BD59-A6C34878D82A}">
                    <a16:rowId xmlns:a16="http://schemas.microsoft.com/office/drawing/2014/main" val="275466463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2 918 380,1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3 362 699,8</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3 906 911,1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6">
                        <a:lumMod val="60000"/>
                        <a:lumOff val="40000"/>
                      </a:schemeClr>
                    </a:solidFill>
                  </a:tcPr>
                </a:tc>
                <a:extLst>
                  <a:ext uri="{0D108BD9-81ED-4DB2-BD59-A6C34878D82A}">
                    <a16:rowId xmlns:a16="http://schemas.microsoft.com/office/drawing/2014/main" val="1069246911"/>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Неналоговые доходы</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526 716,0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507 125,0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507 564,0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0070C0"/>
                    </a:solidFill>
                  </a:tcPr>
                </a:tc>
                <a:extLst>
                  <a:ext uri="{0D108BD9-81ED-4DB2-BD59-A6C34878D82A}">
                    <a16:rowId xmlns:a16="http://schemas.microsoft.com/office/drawing/2014/main" val="4148879808"/>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Безвозмездные поступления</a:t>
                      </a:r>
                      <a:endParaRPr lang="ru-RU" sz="1600" b="0"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3 587 299,9</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3 342 777,2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3 336 270,1</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rgbClr val="FFC000"/>
                    </a:solidFill>
                  </a:tcPr>
                </a:tc>
                <a:extLst>
                  <a:ext uri="{0D108BD9-81ED-4DB2-BD59-A6C34878D82A}">
                    <a16:rowId xmlns:a16="http://schemas.microsoft.com/office/drawing/2014/main" val="2686908056"/>
                  </a:ext>
                </a:extLst>
              </a:tr>
              <a:tr h="370840">
                <a:tc>
                  <a:txBody>
                    <a:bodyPr/>
                    <a:lstStyle/>
                    <a:p>
                      <a:pPr algn="l" rtl="0" fontAlgn="ctr"/>
                      <a:r>
                        <a:rPr lang="ru-RU" sz="160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rPr>
                        <a:t>ИТОГО доходов</a:t>
                      </a:r>
                      <a:endParaRPr lang="ru-RU" sz="1600" b="1" i="0" u="none" strike="noStrike" dirty="0">
                        <a:solidFill>
                          <a:schemeClr val="tx1"/>
                        </a:solidFill>
                        <a:effectLst>
                          <a:outerShdw blurRad="50800" dist="38100" algn="tr" rotWithShape="0">
                            <a:prstClr val="black">
                              <a:alpha val="40000"/>
                            </a:prstClr>
                          </a:outerShdw>
                        </a:effectLst>
                        <a:latin typeface="+mn-lt"/>
                        <a:cs typeface="Arial" panose="020B0604020202020204" pitchFamily="34" charset="0"/>
                      </a:endParaRPr>
                    </a:p>
                  </a:txBody>
                  <a:tcPr marL="8313" marR="8313" marT="8317" marB="0" anchor="ctr">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7 032 396,0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7 212 602,0</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lang="ru-RU" sz="1400" u="none" strike="noStrike" kern="1200" dirty="0" smtClean="0">
                          <a:solidFill>
                            <a:schemeClr val="dk1"/>
                          </a:solidFill>
                          <a:effectLst>
                            <a:outerShdw blurRad="50800" dist="38100" algn="tr" rotWithShape="0">
                              <a:prstClr val="black">
                                <a:alpha val="40000"/>
                              </a:prstClr>
                            </a:outerShdw>
                          </a:effectLst>
                          <a:latin typeface="+mn-lt"/>
                          <a:ea typeface="+mn-ea"/>
                          <a:cs typeface="+mn-cs"/>
                        </a:rPr>
                        <a:t>7 750 745,2</a:t>
                      </a:r>
                      <a:endParaRPr lang="ru-RU" sz="1400" u="none" strike="noStrike" kern="1200" dirty="0">
                        <a:solidFill>
                          <a:schemeClr val="dk1"/>
                        </a:solidFill>
                        <a:effectLst>
                          <a:outerShdw blurRad="50800" dist="38100" algn="tr" rotWithShape="0">
                            <a:prstClr val="black">
                              <a:alpha val="40000"/>
                            </a:prstClr>
                          </a:outerShdw>
                        </a:effectLst>
                        <a:latin typeface="+mn-lt"/>
                        <a:ea typeface="+mn-ea"/>
                        <a:cs typeface="+mn-cs"/>
                      </a:endParaRPr>
                    </a:p>
                  </a:txBody>
                  <a:tcPr marL="9525" marR="9525" marT="9525" marB="0" anchor="b">
                    <a:solidFill>
                      <a:schemeClr val="accent5">
                        <a:lumMod val="20000"/>
                        <a:lumOff val="80000"/>
                      </a:schemeClr>
                    </a:solidFill>
                  </a:tcPr>
                </a:tc>
                <a:extLst>
                  <a:ext uri="{0D108BD9-81ED-4DB2-BD59-A6C34878D82A}">
                    <a16:rowId xmlns:a16="http://schemas.microsoft.com/office/drawing/2014/main" val="470763922"/>
                  </a:ext>
                </a:extLst>
              </a:tr>
            </a:tbl>
          </a:graphicData>
        </a:graphic>
      </p:graphicFrame>
      <p:sp>
        <p:nvSpPr>
          <p:cNvPr id="4" name="Номер слайда 3">
            <a:extLst>
              <a:ext uri="{FF2B5EF4-FFF2-40B4-BE49-F238E27FC236}">
                <a16:creationId xmlns:a16="http://schemas.microsoft.com/office/drawing/2014/main" id="{AA042ABB-4B41-47A9-A49C-47AD3AF9C32C}"/>
              </a:ext>
            </a:extLst>
          </p:cNvPr>
          <p:cNvSpPr>
            <a:spLocks noGrp="1"/>
          </p:cNvSpPr>
          <p:nvPr>
            <p:ph type="sldNum" sz="quarter" idx="12"/>
          </p:nvPr>
        </p:nvSpPr>
        <p:spPr>
          <a:xfrm>
            <a:off x="9448800" y="6491785"/>
            <a:ext cx="2743200" cy="365125"/>
          </a:xfrm>
        </p:spPr>
        <p:txBody>
          <a:bodyPr/>
          <a:lstStyle/>
          <a:p>
            <a:fld id="{E4EB6E89-BA87-4003-BD23-6BDF40F3EBED}" type="slidenum">
              <a:rPr lang="ru-RU" smtClean="0"/>
              <a:pPr/>
              <a:t>30</a:t>
            </a:fld>
            <a:endParaRPr lang="ru-RU"/>
          </a:p>
        </p:txBody>
      </p:sp>
      <p:sp>
        <p:nvSpPr>
          <p:cNvPr id="6" name="Прямоугольник 5">
            <a:extLst>
              <a:ext uri="{FF2B5EF4-FFF2-40B4-BE49-F238E27FC236}">
                <a16:creationId xmlns:a16="http://schemas.microsoft.com/office/drawing/2014/main" id="{9E88DBFE-FDE9-4263-88B4-EFD69876DA62}"/>
              </a:ext>
            </a:extLst>
          </p:cNvPr>
          <p:cNvSpPr/>
          <p:nvPr/>
        </p:nvSpPr>
        <p:spPr>
          <a:xfrm>
            <a:off x="10015482" y="900966"/>
            <a:ext cx="1069652" cy="338554"/>
          </a:xfrm>
          <a:prstGeom prst="rect">
            <a:avLst/>
          </a:prstGeom>
        </p:spPr>
        <p:txBody>
          <a:bodyPr wrap="none">
            <a:spAutoFit/>
          </a:bodyPr>
          <a:lstStyle/>
          <a:p>
            <a:r>
              <a:rPr lang="ru-RU" sz="1600" dirty="0"/>
              <a:t>(тыс. руб.)</a:t>
            </a:r>
          </a:p>
        </p:txBody>
      </p:sp>
      <p:graphicFrame>
        <p:nvGraphicFramePr>
          <p:cNvPr id="11" name="Диаграмма 10"/>
          <p:cNvGraphicFramePr/>
          <p:nvPr>
            <p:extLst>
              <p:ext uri="{D42A27DB-BD31-4B8C-83A1-F6EECF244321}">
                <p14:modId xmlns:p14="http://schemas.microsoft.com/office/powerpoint/2010/main" val="4037280420"/>
              </p:ext>
            </p:extLst>
          </p:nvPr>
        </p:nvGraphicFramePr>
        <p:xfrm>
          <a:off x="3525843" y="3177551"/>
          <a:ext cx="2576507" cy="280665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5" name="Диаграмма 24"/>
          <p:cNvGraphicFramePr/>
          <p:nvPr>
            <p:extLst>
              <p:ext uri="{D42A27DB-BD31-4B8C-83A1-F6EECF244321}">
                <p14:modId xmlns:p14="http://schemas.microsoft.com/office/powerpoint/2010/main" val="3831355458"/>
              </p:ext>
            </p:extLst>
          </p:nvPr>
        </p:nvGraphicFramePr>
        <p:xfrm>
          <a:off x="6086924" y="3177551"/>
          <a:ext cx="2576507" cy="280665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6" name="Диаграмма 25"/>
          <p:cNvGraphicFramePr/>
          <p:nvPr>
            <p:extLst>
              <p:ext uri="{D42A27DB-BD31-4B8C-83A1-F6EECF244321}">
                <p14:modId xmlns:p14="http://schemas.microsoft.com/office/powerpoint/2010/main" val="1065255419"/>
              </p:ext>
            </p:extLst>
          </p:nvPr>
        </p:nvGraphicFramePr>
        <p:xfrm>
          <a:off x="8663431" y="3177551"/>
          <a:ext cx="2576507" cy="280665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604614512"/>
      </p:ext>
    </p:extLst>
  </p:cSld>
  <p:clrMapOvr>
    <a:masterClrMapping/>
  </p:clrMapOvr>
  <p:transition spd="slow">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63DA343-B600-4B02-861D-8ED118BD1D58}"/>
              </a:ext>
            </a:extLst>
          </p:cNvPr>
          <p:cNvSpPr>
            <a:spLocks noGrp="1"/>
          </p:cNvSpPr>
          <p:nvPr>
            <p:ph type="title"/>
          </p:nvPr>
        </p:nvSpPr>
        <p:spPr>
          <a:xfrm>
            <a:off x="914400" y="254379"/>
            <a:ext cx="10765443" cy="721360"/>
          </a:xfrm>
        </p:spPr>
        <p:txBody>
          <a:bodyPr>
            <a:noAutofit/>
          </a:bodyPr>
          <a:lstStyle/>
          <a:p>
            <a:pPr algn="ctr"/>
            <a:r>
              <a:rPr lang="ru-RU" sz="3600" dirty="0"/>
              <a:t>Структура налоговых и неналоговых доходов бюджета городского округа Долгопрудный в </a:t>
            </a:r>
            <a:r>
              <a:rPr lang="ru-RU" sz="3600" dirty="0" smtClean="0"/>
              <a:t>2025 </a:t>
            </a:r>
            <a:r>
              <a:rPr lang="ru-RU" sz="3600" dirty="0"/>
              <a:t>году</a:t>
            </a:r>
          </a:p>
        </p:txBody>
      </p:sp>
      <p:sp>
        <p:nvSpPr>
          <p:cNvPr id="3" name="Объект 2">
            <a:extLst>
              <a:ext uri="{FF2B5EF4-FFF2-40B4-BE49-F238E27FC236}">
                <a16:creationId xmlns:a16="http://schemas.microsoft.com/office/drawing/2014/main" id="{93A38509-4130-49B6-9031-B6CDF5045E4A}"/>
              </a:ext>
            </a:extLst>
          </p:cNvPr>
          <p:cNvSpPr>
            <a:spLocks noGrp="1"/>
          </p:cNvSpPr>
          <p:nvPr>
            <p:ph idx="1"/>
          </p:nvPr>
        </p:nvSpPr>
        <p:spPr>
          <a:xfrm>
            <a:off x="0" y="6024024"/>
            <a:ext cx="12191999" cy="794068"/>
          </a:xfrm>
          <a:blipFill>
            <a:blip r:embed="rId3"/>
            <a:tile tx="0" ty="0" sx="100000" sy="100000" flip="none" algn="tl"/>
          </a:blipFill>
          <a:ln>
            <a:noFill/>
          </a:ln>
          <a:effectLst/>
          <a:scene3d>
            <a:camera prst="orthographicFront"/>
            <a:lightRig rig="glow" dir="t"/>
          </a:scene3d>
          <a:sp3d extrusionH="76200" prstMaterial="metal">
            <a:bevelT/>
            <a:bevelB/>
            <a:extrusionClr>
              <a:srgbClr val="FBD8D5"/>
            </a:extrusionClr>
          </a:sp3d>
        </p:spPr>
        <p:txBody>
          <a:bodyPr>
            <a:normAutofit fontScale="70000" lnSpcReduction="20000"/>
          </a:bodyPr>
          <a:lstStyle/>
          <a:p>
            <a:pPr marL="0" indent="0" algn="ctr">
              <a:buNone/>
            </a:pPr>
            <a:r>
              <a:rPr lang="ru-RU" i="1" dirty="0"/>
              <a:t>Основными доходными источниками бюджета городского округа являются налог на доходы физических лиц, налог, взимаемый в связи с применением упрощенной системы налогообложения, земельный налог, доходы от арендной платы за земельные участки.</a:t>
            </a:r>
          </a:p>
        </p:txBody>
      </p:sp>
      <p:sp>
        <p:nvSpPr>
          <p:cNvPr id="4" name="Номер слайда 3">
            <a:extLst>
              <a:ext uri="{FF2B5EF4-FFF2-40B4-BE49-F238E27FC236}">
                <a16:creationId xmlns:a16="http://schemas.microsoft.com/office/drawing/2014/main" id="{A84A3C70-E7DD-4239-8476-755C1E46F17B}"/>
              </a:ext>
            </a:extLst>
          </p:cNvPr>
          <p:cNvSpPr>
            <a:spLocks noGrp="1"/>
          </p:cNvSpPr>
          <p:nvPr>
            <p:ph type="sldNum" sz="quarter" idx="12"/>
          </p:nvPr>
        </p:nvSpPr>
        <p:spPr>
          <a:xfrm>
            <a:off x="9448800" y="6421058"/>
            <a:ext cx="2743200" cy="365125"/>
          </a:xfrm>
        </p:spPr>
        <p:txBody>
          <a:bodyPr/>
          <a:lstStyle/>
          <a:p>
            <a:fld id="{E4EB6E89-BA87-4003-BD23-6BDF40F3EBED}" type="slidenum">
              <a:rPr lang="ru-RU" smtClean="0"/>
              <a:pPr/>
              <a:t>31</a:t>
            </a:fld>
            <a:endParaRPr lang="ru-RU" dirty="0"/>
          </a:p>
        </p:txBody>
      </p:sp>
      <p:pic>
        <p:nvPicPr>
          <p:cNvPr id="7" name="Объект 6">
            <a:extLst>
              <a:ext uri="{FF2B5EF4-FFF2-40B4-BE49-F238E27FC236}">
                <a16:creationId xmlns:a16="http://schemas.microsoft.com/office/drawing/2014/main" id="{17992DD1-DBDB-44D2-9281-58ACF842DBA2}"/>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9" name="Диаграмма 8">
            <a:extLst>
              <a:ext uri="{FF2B5EF4-FFF2-40B4-BE49-F238E27FC236}">
                <a16:creationId xmlns:a16="http://schemas.microsoft.com/office/drawing/2014/main" id="{B9C7A337-02B7-41B6-90E5-80666C8560D3}"/>
              </a:ext>
            </a:extLst>
          </p:cNvPr>
          <p:cNvGraphicFramePr>
            <a:graphicFrameLocks/>
          </p:cNvGraphicFramePr>
          <p:nvPr>
            <p:extLst>
              <p:ext uri="{D42A27DB-BD31-4B8C-83A1-F6EECF244321}">
                <p14:modId xmlns:p14="http://schemas.microsoft.com/office/powerpoint/2010/main" val="2623850452"/>
              </p:ext>
            </p:extLst>
          </p:nvPr>
        </p:nvGraphicFramePr>
        <p:xfrm>
          <a:off x="0" y="1091333"/>
          <a:ext cx="12163459" cy="493269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0995799"/>
      </p:ext>
    </p:extLst>
  </p:cSld>
  <p:clrMapOvr>
    <a:masterClrMapping/>
  </p:clrMapOvr>
  <p:transition spd="slow">
    <p:wheel spokes="8"/>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3E63860-E0CB-4338-B318-6651646A8FB8}"/>
              </a:ext>
            </a:extLst>
          </p:cNvPr>
          <p:cNvSpPr txBox="1">
            <a:spLocks noChangeArrowheads="1"/>
          </p:cNvSpPr>
          <p:nvPr/>
        </p:nvSpPr>
        <p:spPr bwMode="auto">
          <a:xfrm>
            <a:off x="1200839" y="99589"/>
            <a:ext cx="10721286" cy="1466662"/>
          </a:xfrm>
          <a:prstGeom prst="rect">
            <a:avLst/>
          </a:prstGeom>
        </p:spPr>
        <p:txBody>
          <a:bodyPr vert="horz" lIns="91440" tIns="45720" rIns="91440" bIns="45720" rtlCol="0" anchor="ctr">
            <a:noAutofit/>
          </a:bodyPr>
          <a:lstStyle>
            <a:defPPr>
              <a:defRPr lang="en-US"/>
            </a:defPPr>
            <a:lvl1pPr algn="ctr" defTabSz="914400">
              <a:lnSpc>
                <a:spcPct val="90000"/>
              </a:lnSpc>
              <a:spcBef>
                <a:spcPct val="0"/>
              </a:spcBef>
              <a:buNone/>
              <a:defRPr sz="2400">
                <a:latin typeface="Century Gothic" panose="020B0502020202020204" pitchFamily="34" charset="0"/>
                <a:ea typeface="+mj-ea"/>
                <a:cs typeface="+mj-cs"/>
              </a:defRPr>
            </a:lvl1pPr>
          </a:lstStyle>
          <a:p>
            <a:r>
              <a:rPr lang="ru-RU" dirty="0"/>
              <a:t>Информация об удельном объеме налоговых и неналоговых доходов бюджета городского округа Долгопрудный в расчете на душу населения в сравнении с другими муниципальными образованиями Московской области</a:t>
            </a:r>
            <a:endParaRPr lang="ru-RU" altLang="ru-RU" dirty="0"/>
          </a:p>
        </p:txBody>
      </p:sp>
      <p:sp>
        <p:nvSpPr>
          <p:cNvPr id="2" name="Номер слайда 1">
            <a:extLst>
              <a:ext uri="{FF2B5EF4-FFF2-40B4-BE49-F238E27FC236}">
                <a16:creationId xmlns:a16="http://schemas.microsoft.com/office/drawing/2014/main" id="{6859FC62-C295-4DB5-AD8F-48409AFB40AF}"/>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32</a:t>
            </a:fld>
            <a:endParaRPr lang="ru-RU">
              <a:solidFill>
                <a:schemeClr val="accent6">
                  <a:lumMod val="50000"/>
                </a:schemeClr>
              </a:solidFill>
            </a:endParaRPr>
          </a:p>
        </p:txBody>
      </p:sp>
      <p:pic>
        <p:nvPicPr>
          <p:cNvPr id="9" name="Объект 6">
            <a:extLst>
              <a:ext uri="{FF2B5EF4-FFF2-40B4-BE49-F238E27FC236}">
                <a16:creationId xmlns:a16="http://schemas.microsoft.com/office/drawing/2014/main" id="{4CE1EA3D-EFA5-4559-B462-8E29A4EB25CB}"/>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4" name="Таблица 3">
            <a:extLst>
              <a:ext uri="{FF2B5EF4-FFF2-40B4-BE49-F238E27FC236}">
                <a16:creationId xmlns:a16="http://schemas.microsoft.com/office/drawing/2014/main" id="{5C679F92-5CD5-4F4F-BCE0-B9DFBFF3C451}"/>
              </a:ext>
            </a:extLst>
          </p:cNvPr>
          <p:cNvGraphicFramePr>
            <a:graphicFrameLocks noGrp="1"/>
          </p:cNvGraphicFramePr>
          <p:nvPr>
            <p:extLst/>
          </p:nvPr>
        </p:nvGraphicFramePr>
        <p:xfrm>
          <a:off x="565265" y="1885794"/>
          <a:ext cx="11463251" cy="3876876"/>
        </p:xfrm>
        <a:graphic>
          <a:graphicData uri="http://schemas.openxmlformats.org/drawingml/2006/table">
            <a:tbl>
              <a:tblPr>
                <a:tableStyleId>{5C22544A-7EE6-4342-B048-85BDC9FD1C3A}</a:tableStyleId>
              </a:tblPr>
              <a:tblGrid>
                <a:gridCol w="2479780">
                  <a:extLst>
                    <a:ext uri="{9D8B030D-6E8A-4147-A177-3AD203B41FA5}">
                      <a16:colId xmlns:a16="http://schemas.microsoft.com/office/drawing/2014/main" val="1023049235"/>
                    </a:ext>
                  </a:extLst>
                </a:gridCol>
                <a:gridCol w="1026497">
                  <a:extLst>
                    <a:ext uri="{9D8B030D-6E8A-4147-A177-3AD203B41FA5}">
                      <a16:colId xmlns:a16="http://schemas.microsoft.com/office/drawing/2014/main" val="3505128499"/>
                    </a:ext>
                  </a:extLst>
                </a:gridCol>
                <a:gridCol w="1121676">
                  <a:extLst>
                    <a:ext uri="{9D8B030D-6E8A-4147-A177-3AD203B41FA5}">
                      <a16:colId xmlns:a16="http://schemas.microsoft.com/office/drawing/2014/main" val="3832011941"/>
                    </a:ext>
                  </a:extLst>
                </a:gridCol>
                <a:gridCol w="1287849">
                  <a:extLst>
                    <a:ext uri="{9D8B030D-6E8A-4147-A177-3AD203B41FA5}">
                      <a16:colId xmlns:a16="http://schemas.microsoft.com/office/drawing/2014/main" val="2108244523"/>
                    </a:ext>
                  </a:extLst>
                </a:gridCol>
                <a:gridCol w="1617428">
                  <a:extLst>
                    <a:ext uri="{9D8B030D-6E8A-4147-A177-3AD203B41FA5}">
                      <a16:colId xmlns:a16="http://schemas.microsoft.com/office/drawing/2014/main" val="2900582088"/>
                    </a:ext>
                  </a:extLst>
                </a:gridCol>
                <a:gridCol w="1175605">
                  <a:extLst>
                    <a:ext uri="{9D8B030D-6E8A-4147-A177-3AD203B41FA5}">
                      <a16:colId xmlns:a16="http://schemas.microsoft.com/office/drawing/2014/main" val="1337739298"/>
                    </a:ext>
                  </a:extLst>
                </a:gridCol>
                <a:gridCol w="1763438">
                  <a:extLst>
                    <a:ext uri="{9D8B030D-6E8A-4147-A177-3AD203B41FA5}">
                      <a16:colId xmlns:a16="http://schemas.microsoft.com/office/drawing/2014/main" val="2714055358"/>
                    </a:ext>
                  </a:extLst>
                </a:gridCol>
                <a:gridCol w="990978">
                  <a:extLst>
                    <a:ext uri="{9D8B030D-6E8A-4147-A177-3AD203B41FA5}">
                      <a16:colId xmlns:a16="http://schemas.microsoft.com/office/drawing/2014/main" val="822423178"/>
                    </a:ext>
                  </a:extLst>
                </a:gridCol>
              </a:tblGrid>
              <a:tr h="932221">
                <a:tc rowSpan="2">
                  <a:txBody>
                    <a:bodyPr/>
                    <a:lstStyle/>
                    <a:p>
                      <a:pPr algn="ctr" fontAlgn="b"/>
                      <a:r>
                        <a:rPr lang="ru-RU" sz="1200" b="1" u="none" strike="noStrike" dirty="0">
                          <a:effectLst/>
                          <a:latin typeface="Arial" panose="020B0604020202020204" pitchFamily="34" charset="0"/>
                          <a:cs typeface="Arial" panose="020B0604020202020204" pitchFamily="34" charset="0"/>
                        </a:rPr>
                        <a:t> Муниципальные образованиями Московской области</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gridSpan="3">
                  <a:txBody>
                    <a:bodyPr/>
                    <a:lstStyle/>
                    <a:p>
                      <a:pPr algn="ctr" fontAlgn="b"/>
                      <a:r>
                        <a:rPr lang="ru-RU" sz="1200" b="1" u="none" strike="noStrike" dirty="0">
                          <a:effectLst/>
                          <a:latin typeface="Arial" panose="020B0604020202020204" pitchFamily="34" charset="0"/>
                          <a:cs typeface="Arial" panose="020B0604020202020204" pitchFamily="34" charset="0"/>
                        </a:rPr>
                        <a:t>Доходы – всего</a:t>
                      </a:r>
                    </a:p>
                    <a:p>
                      <a:pPr algn="ctr" fontAlgn="b"/>
                      <a:r>
                        <a:rPr lang="ru-RU" sz="1200" b="1" u="none" strike="noStrike" dirty="0">
                          <a:effectLst/>
                          <a:latin typeface="Arial" panose="020B0604020202020204" pitchFamily="34" charset="0"/>
                          <a:cs typeface="Arial" panose="020B0604020202020204" pitchFamily="34" charset="0"/>
                        </a:rPr>
                        <a:t>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hMerge="1">
                  <a:txBody>
                    <a:bodyPr/>
                    <a:lstStyle/>
                    <a:p>
                      <a:endParaRPr lang="ru-RU"/>
                    </a:p>
                  </a:txBody>
                  <a:tcPr/>
                </a:tc>
                <a:tc hMerge="1">
                  <a:txBody>
                    <a:bodyPr/>
                    <a:lstStyle/>
                    <a:p>
                      <a:endParaRPr lang="ru-RU"/>
                    </a:p>
                  </a:txBody>
                  <a:tcP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на 01.10.2024 года  (млн.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Численность населения на 01.10.2024 </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(человек)</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Налоговые и неналоговые доходы в расчете на душу населения</a:t>
                      </a:r>
                      <a:br>
                        <a:rPr lang="ru-RU" sz="1200" b="1" u="none" strike="noStrike" dirty="0">
                          <a:effectLst/>
                          <a:latin typeface="Arial" panose="020B0604020202020204" pitchFamily="34" charset="0"/>
                          <a:cs typeface="Arial" panose="020B0604020202020204" pitchFamily="34" charset="0"/>
                        </a:rPr>
                      </a:br>
                      <a:r>
                        <a:rPr lang="ru-RU" sz="1200" b="1" u="none" strike="noStrike" dirty="0">
                          <a:effectLst/>
                          <a:latin typeface="Arial" panose="020B0604020202020204" pitchFamily="34" charset="0"/>
                          <a:cs typeface="Arial" panose="020B0604020202020204" pitchFamily="34" charset="0"/>
                        </a:rPr>
                        <a:t> (рублей)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rowSpan="2">
                  <a:txBody>
                    <a:bodyPr/>
                    <a:lstStyle/>
                    <a:p>
                      <a:pPr algn="ctr" fontAlgn="b"/>
                      <a:r>
                        <a:rPr lang="ru-RU" sz="1200" b="1" u="none" strike="noStrike" dirty="0">
                          <a:effectLst/>
                          <a:latin typeface="Arial" panose="020B0604020202020204" pitchFamily="34" charset="0"/>
                          <a:cs typeface="Arial" panose="020B0604020202020204" pitchFamily="34" charset="0"/>
                        </a:rPr>
                        <a:t>Доходы всего на душу населения</a:t>
                      </a:r>
                    </a:p>
                    <a:p>
                      <a:pPr algn="ctr" fontAlgn="b"/>
                      <a:r>
                        <a:rPr lang="ru-RU" sz="1200" b="1" u="none" strike="noStrike" dirty="0">
                          <a:effectLst/>
                          <a:latin typeface="Arial" panose="020B0604020202020204" pitchFamily="34" charset="0"/>
                          <a:cs typeface="Arial" panose="020B0604020202020204" pitchFamily="34" charset="0"/>
                        </a:rPr>
                        <a:t>(рублей)</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extLst>
                  <a:ext uri="{0D108BD9-81ED-4DB2-BD59-A6C34878D82A}">
                    <a16:rowId xmlns:a16="http://schemas.microsoft.com/office/drawing/2014/main" val="3652112894"/>
                  </a:ext>
                </a:extLst>
              </a:tr>
              <a:tr h="823696">
                <a:tc vMerge="1">
                  <a:txBody>
                    <a:bodyPr/>
                    <a:lstStyle/>
                    <a:p>
                      <a:endParaRPr lang="ru-RU"/>
                    </a:p>
                  </a:txBody>
                  <a:tcPr/>
                </a:tc>
                <a:tc>
                  <a:txBody>
                    <a:bodyPr/>
                    <a:lstStyle/>
                    <a:p>
                      <a:pPr algn="ctr" fontAlgn="b"/>
                      <a:r>
                        <a:rPr lang="ru-RU" sz="1200" b="1" u="none" strike="noStrike" dirty="0">
                          <a:effectLst/>
                          <a:latin typeface="Arial" panose="020B0604020202020204" pitchFamily="34" charset="0"/>
                          <a:cs typeface="Arial" panose="020B0604020202020204" pitchFamily="34" charset="0"/>
                        </a:rPr>
                        <a:t>на 01.10.2023</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на 01.10.2024</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200" b="1" u="none" strike="noStrike" dirty="0">
                          <a:effectLst/>
                          <a:latin typeface="Arial" panose="020B0604020202020204" pitchFamily="34" charset="0"/>
                          <a:cs typeface="Arial" panose="020B0604020202020204" pitchFamily="34" charset="0"/>
                        </a:rPr>
                        <a:t>Динамика, %</a:t>
                      </a:r>
                      <a:endParaRPr lang="ru-RU" sz="1200" b="1" i="0" u="none" strike="noStrike" dirty="0">
                        <a:solidFill>
                          <a:srgbClr val="000000"/>
                        </a:solidFill>
                        <a:effectLst/>
                        <a:latin typeface="Arial" panose="020B0604020202020204" pitchFamily="34" charset="0"/>
                        <a:cs typeface="Arial" panose="020B0604020202020204" pitchFamily="34" charset="0"/>
                      </a:endParaRPr>
                    </a:p>
                  </a:txBody>
                  <a:tcPr marL="7635" marR="7635" marT="7635" marB="0" anchor="ct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70012405"/>
                  </a:ext>
                </a:extLst>
              </a:tr>
              <a:tr h="365024">
                <a:tc>
                  <a:txBody>
                    <a:bodyPr/>
                    <a:lstStyle/>
                    <a:p>
                      <a:pPr lvl="1" algn="l" rtl="0" fontAlgn="ctr"/>
                      <a:r>
                        <a:rPr lang="ru-RU" sz="1000" b="0" u="none" strike="noStrike" baseline="0" dirty="0">
                          <a:effectLst/>
                          <a:latin typeface="Arial" panose="020B0604020202020204" pitchFamily="34" charset="0"/>
                        </a:rPr>
                        <a:t>Городской округ Долгопрудный </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4 190,16</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4 408,63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105,21%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2 298,31</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116 038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19 806,53</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37 992,99</a:t>
                      </a:r>
                    </a:p>
                  </a:txBody>
                  <a:tcPr marL="9525" marR="9525" marT="9525" marB="0" anchor="ctr"/>
                </a:tc>
                <a:extLst>
                  <a:ext uri="{0D108BD9-81ED-4DB2-BD59-A6C34878D82A}">
                    <a16:rowId xmlns:a16="http://schemas.microsoft.com/office/drawing/2014/main" val="2868971601"/>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Истра</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7 836,03</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10 208,54</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130,28%</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5 137,15</a:t>
                      </a:r>
                    </a:p>
                  </a:txBody>
                  <a:tcPr marL="9525" marR="9525" marT="9525" marB="0" anchor="ctr"/>
                </a:tc>
                <a:tc>
                  <a:txBody>
                    <a:bodyPr/>
                    <a:lstStyle/>
                    <a:p>
                      <a:pPr marL="0"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122 724</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41 859,38</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83 182,91</a:t>
                      </a:r>
                    </a:p>
                  </a:txBody>
                  <a:tcPr marL="9525" marR="9525" marT="9525" marB="0" anchor="ctr"/>
                </a:tc>
                <a:extLst>
                  <a:ext uri="{0D108BD9-81ED-4DB2-BD59-A6C34878D82A}">
                    <a16:rowId xmlns:a16="http://schemas.microsoft.com/office/drawing/2014/main" val="1212582961"/>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Балашиха</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16 937,06</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18 893,83</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111,55%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8 073,00</a:t>
                      </a: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518 788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15 561,26</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36 419,17</a:t>
                      </a:r>
                    </a:p>
                  </a:txBody>
                  <a:tcPr marL="9525" marR="9525" marT="9525" marB="0" anchor="ctr"/>
                </a:tc>
                <a:extLst>
                  <a:ext uri="{0D108BD9-81ED-4DB2-BD59-A6C34878D82A}">
                    <a16:rowId xmlns:a16="http://schemas.microsoft.com/office/drawing/2014/main" val="3479436786"/>
                  </a:ext>
                </a:extLst>
              </a:tr>
              <a:tr h="372123">
                <a:tc>
                  <a:txBody>
                    <a:bodyPr/>
                    <a:lstStyle/>
                    <a:p>
                      <a:pPr lvl="1" algn="l" rtl="0" fontAlgn="ctr"/>
                      <a:r>
                        <a:rPr lang="ru-RU" sz="1000" b="0" u="none" strike="noStrike" baseline="0" dirty="0">
                          <a:effectLst/>
                          <a:latin typeface="Arial" panose="020B0604020202020204" pitchFamily="34" charset="0"/>
                        </a:rPr>
                        <a:t>Городской округ Реутов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3 669,85</a:t>
                      </a: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4 548,82</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t"/>
                      <a:endParaRPr lang="ru-RU" sz="1000" u="none" strike="noStrike" dirty="0">
                        <a:effectLst/>
                        <a:latin typeface="Arial" panose="020B0604020202020204" pitchFamily="34" charset="0"/>
                        <a:cs typeface="Arial" panose="020B0604020202020204" pitchFamily="34" charset="0"/>
                      </a:endParaRPr>
                    </a:p>
                    <a:p>
                      <a:pPr algn="ctr" fontAlgn="t"/>
                      <a:r>
                        <a:rPr lang="ru-RU" sz="1000" u="none" strike="noStrike" dirty="0">
                          <a:effectLst/>
                          <a:latin typeface="Arial" panose="020B0604020202020204" pitchFamily="34" charset="0"/>
                          <a:cs typeface="Arial" panose="020B0604020202020204" pitchFamily="34" charset="0"/>
                        </a:rPr>
                        <a:t>123,95%</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2 231,49</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108 054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20 651,61</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42 097,65</a:t>
                      </a:r>
                    </a:p>
                  </a:txBody>
                  <a:tcPr marL="9525" marR="9525" marT="9525" marB="0" anchor="ctr"/>
                </a:tc>
                <a:extLst>
                  <a:ext uri="{0D108BD9-81ED-4DB2-BD59-A6C34878D82A}">
                    <a16:rowId xmlns:a16="http://schemas.microsoft.com/office/drawing/2014/main" val="216861018"/>
                  </a:ext>
                </a:extLst>
              </a:tr>
              <a:tr h="345953">
                <a:tc>
                  <a:txBody>
                    <a:bodyPr/>
                    <a:lstStyle/>
                    <a:p>
                      <a:pPr marL="457200" lvl="1" algn="l" defTabSz="914400" rtl="0" eaLnBrk="1" fontAlgn="ctr" latinLnBrk="0" hangingPunct="1"/>
                      <a:r>
                        <a:rPr lang="ru-RU" sz="1000" b="0" u="none" strike="noStrike" kern="1200" baseline="0" dirty="0">
                          <a:solidFill>
                            <a:schemeClr val="dk1"/>
                          </a:solidFill>
                          <a:effectLst/>
                          <a:latin typeface="Arial" panose="020B0604020202020204" pitchFamily="34" charset="0"/>
                          <a:ea typeface="+mn-ea"/>
                          <a:cs typeface="+mn-cs"/>
                        </a:rPr>
                        <a:t>Городской округ Клин</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5 253,69</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5 985,48</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113,93%</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3 864,46</a:t>
                      </a:r>
                    </a:p>
                  </a:txBody>
                  <a:tcPr marL="9525" marR="9525" marT="9525" marB="0" anchor="ctr"/>
                </a:tc>
                <a:tc>
                  <a:txBody>
                    <a:bodyPr/>
                    <a:lstStyle/>
                    <a:p>
                      <a:pPr marL="0" lvl="1" algn="ctr" defTabSz="914400" rtl="0" eaLnBrk="1" fontAlgn="ctr" latinLnBrk="0" hangingPunct="1"/>
                      <a:r>
                        <a:rPr lang="ru-RU" sz="1000" u="none" strike="noStrike" kern="1200" dirty="0">
                          <a:solidFill>
                            <a:schemeClr val="dk1"/>
                          </a:solidFill>
                          <a:effectLst/>
                          <a:latin typeface="Arial" panose="020B0604020202020204" pitchFamily="34" charset="0"/>
                          <a:ea typeface="+mn-ea"/>
                          <a:cs typeface="Arial" panose="020B0604020202020204" pitchFamily="34" charset="0"/>
                        </a:rPr>
                        <a:t>128 135</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30 159,29</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46 712,29</a:t>
                      </a:r>
                    </a:p>
                  </a:txBody>
                  <a:tcPr marL="9525" marR="9525" marT="9525" marB="0" anchor="ctr"/>
                </a:tc>
                <a:extLst>
                  <a:ext uri="{0D108BD9-81ED-4DB2-BD59-A6C34878D82A}">
                    <a16:rowId xmlns:a16="http://schemas.microsoft.com/office/drawing/2014/main" val="2710631145"/>
                  </a:ext>
                </a:extLst>
              </a:tr>
              <a:tr h="345953">
                <a:tc>
                  <a:txBody>
                    <a:bodyPr/>
                    <a:lstStyle/>
                    <a:p>
                      <a:pPr lvl="1" algn="l" rtl="0" fontAlgn="ctr"/>
                      <a:r>
                        <a:rPr lang="ru-RU" sz="1000" b="0" u="none" strike="noStrike" baseline="0" dirty="0">
                          <a:effectLst/>
                          <a:latin typeface="Arial" panose="020B0604020202020204" pitchFamily="34" charset="0"/>
                        </a:rPr>
                        <a:t>Городской округ Королев</a:t>
                      </a:r>
                      <a:endParaRPr lang="ru-RU" sz="1000" b="0" i="0" u="none" strike="noStrike" baseline="0" dirty="0">
                        <a:solidFill>
                          <a:srgbClr val="000000"/>
                        </a:solidFill>
                        <a:effectLst/>
                        <a:latin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8 586,57</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8 224,60</a:t>
                      </a:r>
                    </a:p>
                  </a:txBody>
                  <a:tcPr marL="7635" marR="7635" marT="7635" marB="0" anchor="ctr"/>
                </a:tc>
                <a:tc>
                  <a:txBody>
                    <a:bodyPr/>
                    <a:lstStyle/>
                    <a:p>
                      <a:pPr algn="ctr" fontAlgn="b"/>
                      <a:r>
                        <a:rPr lang="ru-RU" sz="1000" u="none" strike="noStrike" dirty="0">
                          <a:effectLst/>
                          <a:latin typeface="Arial" panose="020B0604020202020204" pitchFamily="34" charset="0"/>
                          <a:cs typeface="Arial" panose="020B0604020202020204" pitchFamily="34" charset="0"/>
                        </a:rPr>
                        <a:t>95,78%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3 983,14</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fontAlgn="ctr"/>
                      <a:r>
                        <a:rPr lang="ru-RU" sz="1000" u="none" strike="noStrike" dirty="0">
                          <a:effectLst/>
                          <a:latin typeface="Arial" panose="020B0604020202020204" pitchFamily="34" charset="0"/>
                          <a:cs typeface="Arial" panose="020B0604020202020204" pitchFamily="34" charset="0"/>
                        </a:rPr>
                        <a:t>225 858</a:t>
                      </a:r>
                      <a:endParaRPr lang="ru-RU" sz="1000" b="0" i="0" u="none" strike="noStrike" dirty="0">
                        <a:solidFill>
                          <a:srgbClr val="222B35"/>
                        </a:solidFill>
                        <a:effectLst/>
                        <a:latin typeface="Arial" panose="020B0604020202020204" pitchFamily="34" charset="0"/>
                        <a:cs typeface="Arial" panose="020B0604020202020204" pitchFamily="34" charset="0"/>
                      </a:endParaRPr>
                    </a:p>
                  </a:txBody>
                  <a:tcPr marL="7635" marR="7635" marT="7635" marB="0" anchor="ctr"/>
                </a:tc>
                <a:tc>
                  <a:txBody>
                    <a:bodyPr/>
                    <a:lstStyle/>
                    <a:p>
                      <a:pPr algn="ctr" rtl="0" fontAlgn="b"/>
                      <a:r>
                        <a:rPr lang="ru-RU" sz="1000" b="0" i="0" u="none" strike="noStrike" dirty="0">
                          <a:solidFill>
                            <a:srgbClr val="000000"/>
                          </a:solidFill>
                          <a:effectLst/>
                          <a:latin typeface="Arial" panose="020B0604020202020204" pitchFamily="34" charset="0"/>
                        </a:rPr>
                        <a:t>17 635,59</a:t>
                      </a:r>
                    </a:p>
                  </a:txBody>
                  <a:tcPr marL="9525" marR="9525" marT="9525" marB="0" anchor="ctr"/>
                </a:tc>
                <a:tc>
                  <a:txBody>
                    <a:bodyPr/>
                    <a:lstStyle/>
                    <a:p>
                      <a:pPr algn="ctr" rtl="0" fontAlgn="b"/>
                      <a:r>
                        <a:rPr lang="ru-RU" sz="1000" b="0" i="0" u="none" strike="noStrike" dirty="0">
                          <a:solidFill>
                            <a:srgbClr val="000000"/>
                          </a:solidFill>
                          <a:effectLst/>
                          <a:latin typeface="Arial" panose="020B0604020202020204" pitchFamily="34" charset="0"/>
                        </a:rPr>
                        <a:t>36 414,91</a:t>
                      </a:r>
                    </a:p>
                  </a:txBody>
                  <a:tcPr marL="9525" marR="9525" marT="9525" marB="0" anchor="ctr"/>
                </a:tc>
                <a:extLst>
                  <a:ext uri="{0D108BD9-81ED-4DB2-BD59-A6C34878D82A}">
                    <a16:rowId xmlns:a16="http://schemas.microsoft.com/office/drawing/2014/main" val="126743218"/>
                  </a:ext>
                </a:extLst>
              </a:tr>
            </a:tbl>
          </a:graphicData>
        </a:graphic>
      </p:graphicFrame>
      <p:sp>
        <p:nvSpPr>
          <p:cNvPr id="5" name="Прямоугольник 4">
            <a:extLst>
              <a:ext uri="{FF2B5EF4-FFF2-40B4-BE49-F238E27FC236}">
                <a16:creationId xmlns:a16="http://schemas.microsoft.com/office/drawing/2014/main" id="{8696D4D3-15C9-4591-A08E-61EB96603CA7}"/>
              </a:ext>
            </a:extLst>
          </p:cNvPr>
          <p:cNvSpPr/>
          <p:nvPr/>
        </p:nvSpPr>
        <p:spPr>
          <a:xfrm>
            <a:off x="997528" y="5963308"/>
            <a:ext cx="10924598" cy="400110"/>
          </a:xfrm>
          <a:prstGeom prst="rect">
            <a:avLst/>
          </a:prstGeom>
        </p:spPr>
        <p:txBody>
          <a:bodyPr wrap="square">
            <a:spAutoFit/>
          </a:bodyPr>
          <a:lstStyle/>
          <a:p>
            <a:r>
              <a:rPr lang="ru-RU" sz="1000" dirty="0">
                <a:solidFill>
                  <a:srgbClr val="000000"/>
                </a:solidFill>
              </a:rPr>
              <a:t>Источник информации</a:t>
            </a:r>
            <a:r>
              <a:rPr lang="en-US" sz="1000" dirty="0">
                <a:solidFill>
                  <a:srgbClr val="000000"/>
                </a:solidFill>
              </a:rPr>
              <a:t>:</a:t>
            </a:r>
            <a:r>
              <a:rPr lang="ru-RU" sz="1000" dirty="0">
                <a:solidFill>
                  <a:srgbClr val="000000"/>
                </a:solidFill>
              </a:rPr>
              <a:t> открытый  бюджет Московской области</a:t>
            </a:r>
            <a:r>
              <a:rPr lang="en-US" sz="1000" dirty="0">
                <a:solidFill>
                  <a:srgbClr val="000000"/>
                </a:solidFill>
              </a:rPr>
              <a:t> </a:t>
            </a:r>
            <a:r>
              <a:rPr lang="ru-RU" sz="1000" dirty="0">
                <a:solidFill>
                  <a:srgbClr val="000000"/>
                </a:solidFill>
              </a:rPr>
              <a:t> </a:t>
            </a:r>
            <a:r>
              <a:rPr lang="ru-RU" sz="1000" dirty="0">
                <a:solidFill>
                  <a:srgbClr val="000000"/>
                </a:solidFill>
                <a:hlinkClick r:id="rId4"/>
              </a:rPr>
              <a:t>https://budget.mosreg.ru/analitika/ispolnenie-byudjeta-subekta/otdelnye-parametry-byudzheta-municipalnyx-obrazovanij/</a:t>
            </a:r>
            <a:endParaRPr lang="ru-RU" sz="1000" dirty="0">
              <a:solidFill>
                <a:srgbClr val="000000"/>
              </a:solidFill>
            </a:endParaRPr>
          </a:p>
          <a:p>
            <a:r>
              <a:rPr lang="en-US" sz="1000" dirty="0"/>
              <a:t>https://budget.mosreg.ru/pasport-moskovskoj-oblasti/spisok-municipalnyx-obrazovanij/pasport-municipalnih-obrazovaniy/osnovnye-parametry-ispolneniya-byudzheta-municipalnogo-obrazovaniya/</a:t>
            </a:r>
            <a:r>
              <a:rPr lang="ru-RU" sz="1000" dirty="0"/>
              <a:t> </a:t>
            </a:r>
          </a:p>
        </p:txBody>
      </p:sp>
    </p:spTree>
    <p:extLst>
      <p:ext uri="{BB962C8B-B14F-4D97-AF65-F5344CB8AC3E}">
        <p14:creationId xmlns:p14="http://schemas.microsoft.com/office/powerpoint/2010/main" val="918854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5AD4E9-D82F-4937-B966-75BB34EFA638}"/>
              </a:ext>
            </a:extLst>
          </p:cNvPr>
          <p:cNvSpPr>
            <a:spLocks noGrp="1"/>
          </p:cNvSpPr>
          <p:nvPr>
            <p:ph type="title"/>
          </p:nvPr>
        </p:nvSpPr>
        <p:spPr>
          <a:xfrm>
            <a:off x="895044" y="188913"/>
            <a:ext cx="11046130" cy="424732"/>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 ставках налогов</a:t>
            </a:r>
          </a:p>
        </p:txBody>
      </p:sp>
      <p:sp>
        <p:nvSpPr>
          <p:cNvPr id="3" name="Объект 2">
            <a:extLst>
              <a:ext uri="{FF2B5EF4-FFF2-40B4-BE49-F238E27FC236}">
                <a16:creationId xmlns:a16="http://schemas.microsoft.com/office/drawing/2014/main" id="{47BFFA3D-41E7-4407-98F1-9FCD13BCA982}"/>
              </a:ext>
            </a:extLst>
          </p:cNvPr>
          <p:cNvSpPr>
            <a:spLocks noGrp="1"/>
          </p:cNvSpPr>
          <p:nvPr>
            <p:ph sz="half" idx="1"/>
          </p:nvPr>
        </p:nvSpPr>
        <p:spPr>
          <a:xfrm>
            <a:off x="108644" y="729355"/>
            <a:ext cx="5872425" cy="6057995"/>
          </a:xfrm>
        </p:spPr>
        <p:txBody>
          <a:bodyPr>
            <a:noAutofit/>
          </a:bodyPr>
          <a:lstStyle/>
          <a:p>
            <a:pPr marL="0" indent="0" algn="ctr">
              <a:buNone/>
            </a:pPr>
            <a:r>
              <a:rPr lang="ru-RU" sz="1400" b="1" dirty="0"/>
              <a:t>Налог на имущество </a:t>
            </a:r>
          </a:p>
          <a:p>
            <a:pPr marL="0" indent="0" algn="just">
              <a:buNone/>
            </a:pPr>
            <a:r>
              <a:rPr lang="ru-RU" sz="1100" dirty="0"/>
              <a:t>В соответствии с главой 32 Налогового кодекса Российской Федерации, решением Совета депутатов </a:t>
            </a:r>
            <a:r>
              <a:rPr lang="ru-RU" sz="1100" dirty="0" err="1"/>
              <a:t>г.Долгопрудного</a:t>
            </a:r>
            <a:r>
              <a:rPr lang="ru-RU" sz="1100" dirty="0"/>
              <a:t> от 19.11.2014 № 24-нр «О налоге на имущество физических лиц на территории городского округа Долгопрудный» определены </a:t>
            </a:r>
            <a:r>
              <a:rPr lang="ru-RU" sz="1100" b="1" dirty="0"/>
              <a:t>налоговые ставки в процентах от кадастровой стоимости:</a:t>
            </a:r>
          </a:p>
          <a:p>
            <a:r>
              <a:rPr lang="ru-RU" sz="1100" b="1" dirty="0"/>
              <a:t>Объектов налогообложения, кадастровая стоимость каждого из которых не превышает 300 млн. рублей:</a:t>
            </a:r>
          </a:p>
          <a:p>
            <a:pPr>
              <a:spcBef>
                <a:spcPts val="0"/>
              </a:spcBef>
              <a:buFont typeface="Wingdings" panose="05000000000000000000" pitchFamily="2" charset="2"/>
              <a:buChar char="Ø"/>
            </a:pPr>
            <a:r>
              <a:rPr lang="ru-RU" sz="1100" dirty="0"/>
              <a:t>Квартиры, части квартир, комнаты - 0,1 %.</a:t>
            </a:r>
          </a:p>
          <a:p>
            <a:pPr>
              <a:spcBef>
                <a:spcPts val="0"/>
              </a:spcBef>
              <a:buFont typeface="Wingdings" panose="05000000000000000000" pitchFamily="2" charset="2"/>
              <a:buChar char="Ø"/>
            </a:pPr>
            <a:r>
              <a:rPr lang="ru-RU" sz="1100" dirty="0"/>
              <a:t>Жилые дома, части жилых домов - 0,3 %.</a:t>
            </a:r>
          </a:p>
          <a:p>
            <a:pPr algn="just">
              <a:spcBef>
                <a:spcPts val="0"/>
              </a:spcBef>
              <a:buFont typeface="Wingdings" panose="05000000000000000000" pitchFamily="2" charset="2"/>
              <a:buChar char="Ø"/>
            </a:pPr>
            <a:r>
              <a:rPr lang="ru-RU" sz="1100" dirty="0"/>
              <a:t>Объекты незавершенного строительства в случае, если проектируемым назначением таких объектов является жилой дом, - 0,3 %.</a:t>
            </a:r>
          </a:p>
          <a:p>
            <a:pPr algn="just">
              <a:spcBef>
                <a:spcPts val="0"/>
              </a:spcBef>
              <a:buFont typeface="Wingdings" panose="05000000000000000000" pitchFamily="2" charset="2"/>
              <a:buChar char="Ø"/>
            </a:pPr>
            <a:r>
              <a:rPr lang="ru-RU" sz="1100" dirty="0"/>
              <a:t>Единые недвижимые комплексы, в состав которых входит хотя бы один жилой дом - 0,3 %.</a:t>
            </a:r>
          </a:p>
          <a:p>
            <a:pPr algn="just">
              <a:spcBef>
                <a:spcPts val="0"/>
              </a:spcBef>
              <a:buFont typeface="Wingdings" panose="05000000000000000000" pitchFamily="2" charset="2"/>
              <a:buChar char="Ø"/>
            </a:pPr>
            <a:r>
              <a:rPr lang="ru-RU" sz="1100" dirty="0"/>
              <a:t>Гаражи и </a:t>
            </a:r>
            <a:r>
              <a:rPr lang="ru-RU" sz="1100" dirty="0" err="1"/>
              <a:t>машино</a:t>
            </a:r>
            <a:r>
              <a:rPr lang="ru-RU" sz="1100" dirty="0"/>
              <a:t>-места, в том числе расположенные в объектах налогообложения, указанных в подпункте 2 пункта 2 статьи 406 Налогового кодекса Российской Федерации - 0,3 %.</a:t>
            </a:r>
          </a:p>
          <a:p>
            <a:pPr algn="just">
              <a:spcBef>
                <a:spcPts val="0"/>
              </a:spcBef>
              <a:buFont typeface="Wingdings" panose="05000000000000000000" pitchFamily="2" charset="2"/>
              <a:buChar char="Ø"/>
            </a:pPr>
            <a:r>
              <a:rPr lang="ru-RU" sz="1100" dirty="0"/>
              <a:t>Хозяйственные строения или сооружения, площадь каждого из которых не превышает 50 квадратных метров и которые расположены на земельных участках для ведения личного подсобного хозяйства, огородничества, садоводства или индивидуального жилищного строительства, - 0,3 %.</a:t>
            </a:r>
          </a:p>
          <a:p>
            <a:pPr algn="just"/>
            <a:r>
              <a:rPr lang="ru-RU" sz="1100" b="1" dirty="0"/>
              <a:t>Объектов налогообложения, включенных в перечень, определяемый в соответствии с пунктом 7 статьи 378.2 Налогового кодекса Российской Федерации, в отношении объектов налогообложения, предусмотренных абзацем вторым пункта 10 статьи 378.2 Налогового кодекса Российской Федерации</a:t>
            </a:r>
            <a:r>
              <a:rPr lang="ru-RU" sz="1100" dirty="0"/>
              <a:t>, - в 2015 году - 1,5 %, в 2016 году - 2 %; в 2017 году - 1,5 %; в 2018 году и последующие годы - 2 %.</a:t>
            </a:r>
          </a:p>
          <a:p>
            <a:pPr algn="just"/>
            <a:r>
              <a:rPr lang="ru-RU" sz="1100" b="1" dirty="0"/>
              <a:t>Объектов налогообложения, кадастровая стоимость каждого из которых превышает 300 млн. рублей, </a:t>
            </a:r>
            <a:r>
              <a:rPr lang="ru-RU" sz="1100" dirty="0"/>
              <a:t>- 2 %.</a:t>
            </a:r>
          </a:p>
          <a:p>
            <a:r>
              <a:rPr lang="ru-RU" sz="1100" b="1" dirty="0"/>
              <a:t>Прочих объектов налогообложения </a:t>
            </a:r>
            <a:r>
              <a:rPr lang="ru-RU" sz="1100" dirty="0"/>
              <a:t>- 0,5 %.</a:t>
            </a:r>
          </a:p>
          <a:p>
            <a:endParaRPr lang="ru-RU" sz="1150" dirty="0"/>
          </a:p>
        </p:txBody>
      </p:sp>
      <p:sp>
        <p:nvSpPr>
          <p:cNvPr id="4" name="Объект 3">
            <a:extLst>
              <a:ext uri="{FF2B5EF4-FFF2-40B4-BE49-F238E27FC236}">
                <a16:creationId xmlns:a16="http://schemas.microsoft.com/office/drawing/2014/main" id="{9666DD3F-5CFA-438A-AB0E-70A181A22CA5}"/>
              </a:ext>
            </a:extLst>
          </p:cNvPr>
          <p:cNvSpPr>
            <a:spLocks noGrp="1"/>
          </p:cNvSpPr>
          <p:nvPr>
            <p:ph sz="half" idx="2"/>
          </p:nvPr>
        </p:nvSpPr>
        <p:spPr>
          <a:xfrm>
            <a:off x="6210932" y="620713"/>
            <a:ext cx="5730242" cy="5872175"/>
          </a:xfrm>
        </p:spPr>
        <p:txBody>
          <a:bodyPr>
            <a:noAutofit/>
          </a:bodyPr>
          <a:lstStyle/>
          <a:p>
            <a:pPr marL="0" indent="0" algn="ctr">
              <a:buNone/>
            </a:pPr>
            <a:r>
              <a:rPr lang="ru-RU" sz="1400" b="1" dirty="0"/>
              <a:t>Земельный налог</a:t>
            </a:r>
          </a:p>
          <a:p>
            <a:pPr marL="0" indent="0" algn="just">
              <a:buNone/>
            </a:pPr>
            <a:r>
              <a:rPr lang="ru-RU" sz="1050" dirty="0"/>
              <a:t>В соответствии с главой 31 Налогового кодекса Российской Федерации, решением Совета депутатов г</a:t>
            </a:r>
            <a:r>
              <a:rPr lang="ru-RU" sz="1050" dirty="0" smtClean="0"/>
              <a:t>. Долгопрудного </a:t>
            </a:r>
            <a:r>
              <a:rPr lang="ru-RU" sz="1050" dirty="0"/>
              <a:t>от 22.06.2012 № 95-нр «О земельном налоге на территории городского округа Долгопрудный» определены </a:t>
            </a:r>
            <a:r>
              <a:rPr lang="ru-RU" sz="1050" b="1" dirty="0"/>
              <a:t>налоговые ставки в процентах от кадастровой стоимости земельных участков:</a:t>
            </a:r>
          </a:p>
          <a:p>
            <a:r>
              <a:rPr lang="ru-RU" sz="1050" b="1" dirty="0"/>
              <a:t>0,3 % в отношении земельных участков:</a:t>
            </a:r>
          </a:p>
          <a:p>
            <a:pPr algn="just">
              <a:buFont typeface="Wingdings" panose="05000000000000000000" pitchFamily="2" charset="2"/>
              <a:buChar char="Ø"/>
            </a:pPr>
            <a:r>
              <a:rPr lang="ru-RU" sz="1050" dirty="0"/>
              <a:t>отнесенных к землям сельскохозяйственного назначения или к землям в составе зон сельскохозяйственного использования в городском округе Долгопрудный и используемых для сельскохозяйственного производства;</a:t>
            </a:r>
          </a:p>
          <a:p>
            <a:pPr algn="just">
              <a:buFont typeface="Wingdings" panose="05000000000000000000" pitchFamily="2" charset="2"/>
              <a:buChar char="Ø"/>
            </a:pPr>
            <a:r>
              <a:rPr lang="ru-RU" sz="1050" dirty="0"/>
              <a:t>занятых жилищным фондом (за исключением земельных участков, занятых индивидуальными жилыми домами) и объектами инженерной инфраструктуры жилищно-коммунального комплекса (за исключением доли в праве на земельный участок, приходящейся на объект, не относящийся к жилищному фонду и объектам инженерной инфраструктуры жилищно-коммунального комплекса) или приобретенных (предоставленных) для жилищного строительства (за исключением приобретенных (предоставленных) для индивидуального жилищного строительства);</a:t>
            </a:r>
          </a:p>
          <a:p>
            <a:pPr algn="just">
              <a:buFont typeface="Wingdings" panose="05000000000000000000" pitchFamily="2" charset="2"/>
              <a:buChar char="Ø"/>
            </a:pPr>
            <a:r>
              <a:rPr lang="ru-RU" sz="1050" dirty="0"/>
              <a:t>ограниченных в обороте в соответствии с законодательством Российской Федерации, предоставленных для обеспечения обороны, безопасности и таможенных нужд.</a:t>
            </a:r>
          </a:p>
          <a:p>
            <a:r>
              <a:rPr lang="ru-RU" sz="1050" b="1" dirty="0"/>
              <a:t>0,2 % в отношении земельных участков:</a:t>
            </a:r>
          </a:p>
          <a:p>
            <a:pPr algn="just">
              <a:buFont typeface="Wingdings" panose="05000000000000000000" pitchFamily="2" charset="2"/>
              <a:buChar char="Ø"/>
            </a:pPr>
            <a:r>
              <a:rPr lang="ru-RU" sz="1050" dirty="0"/>
              <a:t>занятых индивидуальными жилыми домами или приобретенных (предоставленных) для индивидуального жилищного строительства и личного подсобного хозяйства (за исключением земельных участков, приобретенных (предоставленных) для индивидуального жилищного строительства, личного подсобного хозяйства, используемых в предпринимательской деятельности).</a:t>
            </a:r>
          </a:p>
          <a:p>
            <a:r>
              <a:rPr lang="ru-RU" sz="1050" b="1" dirty="0"/>
              <a:t>0,25 % в отношении земельных участков:</a:t>
            </a:r>
          </a:p>
          <a:p>
            <a:pPr algn="just">
              <a:buFont typeface="Wingdings" panose="05000000000000000000" pitchFamily="2" charset="2"/>
              <a:buChar char="Ø"/>
            </a:pPr>
            <a:r>
              <a:rPr lang="ru-RU" sz="1050" dirty="0"/>
              <a:t>не используемых в предпринимательской деятельности, приобретенных (предоставленных) для ведения садоводства или огородничества, а также земельных участков общего назначения, предусмотренных Федеральным законом от 29 июля 2017 года № 217-ФЗ «О ведении гражданами садоводства и огородничества для собственных нужд и о внесении изменений в отдельные законодательные акты Российской Федерации».</a:t>
            </a:r>
          </a:p>
          <a:p>
            <a:r>
              <a:rPr lang="ru-RU" sz="1050" b="1" dirty="0"/>
              <a:t>1,5 % в отношении прочих земельных участков.</a:t>
            </a:r>
          </a:p>
        </p:txBody>
      </p:sp>
      <p:sp>
        <p:nvSpPr>
          <p:cNvPr id="5" name="Номер слайда 4">
            <a:extLst>
              <a:ext uri="{FF2B5EF4-FFF2-40B4-BE49-F238E27FC236}">
                <a16:creationId xmlns:a16="http://schemas.microsoft.com/office/drawing/2014/main" id="{CFD87070-E5A5-427B-9BE8-DF26682B2B13}"/>
              </a:ext>
            </a:extLst>
          </p:cNvPr>
          <p:cNvSpPr>
            <a:spLocks noGrp="1"/>
          </p:cNvSpPr>
          <p:nvPr>
            <p:ph type="sldNum" sz="quarter" idx="12"/>
          </p:nvPr>
        </p:nvSpPr>
        <p:spPr/>
        <p:txBody>
          <a:bodyPr/>
          <a:lstStyle/>
          <a:p>
            <a:fld id="{E4EB6E89-BA87-4003-BD23-6BDF40F3EBED}" type="slidenum">
              <a:rPr lang="ru-RU" smtClean="0"/>
              <a:pPr/>
              <a:t>33</a:t>
            </a:fld>
            <a:endParaRPr lang="ru-RU"/>
          </a:p>
        </p:txBody>
      </p:sp>
      <p:pic>
        <p:nvPicPr>
          <p:cNvPr id="7" name="Объект 6">
            <a:extLst>
              <a:ext uri="{FF2B5EF4-FFF2-40B4-BE49-F238E27FC236}">
                <a16:creationId xmlns:a16="http://schemas.microsoft.com/office/drawing/2014/main" id="{65217EBB-E8F3-456D-80D3-533CF342F52F}"/>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5486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226967448"/>
              </p:ext>
            </p:extLst>
          </p:nvPr>
        </p:nvGraphicFramePr>
        <p:xfrm>
          <a:off x="153910" y="1249954"/>
          <a:ext cx="11865371" cy="4702520"/>
        </p:xfrm>
        <a:graphic>
          <a:graphicData uri="http://schemas.openxmlformats.org/drawingml/2006/table">
            <a:tbl>
              <a:tblPr firstRow="1" firstCol="1" bandRow="1" bandCol="1">
                <a:tableStyleId>{5C22544A-7EE6-4342-B048-85BDC9FD1C3A}</a:tableStyleId>
              </a:tblPr>
              <a:tblGrid>
                <a:gridCol w="407405">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a:solidFill>
                            <a:schemeClr val="accent3">
                              <a:lumMod val="50000"/>
                            </a:schemeClr>
                          </a:solidFill>
                          <a:effectLst/>
                        </a:rPr>
                        <a:t>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Герои Советского Союза, Герои Российской Федерации, Герои Социалистического Труда и полные кавалеры орденов Славы, Трудовой Славы и «За службу Родине в Вооруженных Силах СССР»</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a:solidFill>
                            <a:schemeClr val="accent3">
                              <a:lumMod val="50000"/>
                            </a:schemeClr>
                          </a:solidFill>
                          <a:effectLst/>
                        </a:rPr>
                        <a:t>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Участники (в том числе инвалиды, ветераны) Великой Отечественной войны, а также граждане, на которых законодательством распространены социальные гарантии и льготы участников Великой Отечественной войны</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a:solidFill>
                            <a:schemeClr val="accent3">
                              <a:lumMod val="50000"/>
                            </a:schemeClr>
                          </a:solidFill>
                          <a:effectLst/>
                        </a:rPr>
                        <a:t>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Инвалиды 1 и 2 групп, инвалиды с детства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514,0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a:solidFill>
                            <a:schemeClr val="accent3">
                              <a:lumMod val="50000"/>
                            </a:schemeClr>
                          </a:solidFill>
                          <a:effectLst/>
                        </a:rPr>
                        <a:t>4</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Граждане, имеющие на иждивении трех и более несовершеннолетних детей, совокупный доход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1 200,0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a:solidFill>
                            <a:schemeClr val="accent3">
                              <a:lumMod val="50000"/>
                            </a:schemeClr>
                          </a:solidFill>
                          <a:effectLst/>
                        </a:rPr>
                        <a:t>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Одинокие пенсионеры, полученные доходы которых меньше прожиточного минимума</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Родители детей-инвалидов, полученные доходы которых меньше прожиточного минимума</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00" dirty="0">
                          <a:solidFill>
                            <a:schemeClr val="accent3">
                              <a:lumMod val="50000"/>
                            </a:schemeClr>
                          </a:solidFill>
                          <a:effectLst/>
                        </a:rPr>
                        <a:t>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 Дети-сироты и дети, оставшиеся без попечения родителей, на которых распространяется действие Федерального закона от 21.12.1996 N 159-ФЗ «О дополнительных гарантиях по социальной защите детей-сирот и детей, оставшихся без попечения родителей»</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339061674"/>
                  </a:ext>
                </a:extLst>
              </a:tr>
              <a:tr h="101144">
                <a:tc>
                  <a:txBody>
                    <a:bodyPr/>
                    <a:lstStyle/>
                    <a:p>
                      <a:pPr marR="176530">
                        <a:lnSpc>
                          <a:spcPct val="150000"/>
                        </a:lnSpc>
                        <a:spcAft>
                          <a:spcPts val="0"/>
                        </a:spcAft>
                      </a:pPr>
                      <a:r>
                        <a:rPr lang="ru-RU" sz="1000" dirty="0" smtClean="0">
                          <a:solidFill>
                            <a:schemeClr val="accent3">
                              <a:lumMod val="50000"/>
                            </a:schemeClr>
                          </a:solidFill>
                          <a:effectLst/>
                        </a:rPr>
                        <a:t>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Пенсионеры, не имеющие никакого иного дохода, кроме пенсии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16 643,0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685860859"/>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34</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803001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1334325941"/>
              </p:ext>
            </p:extLst>
          </p:nvPr>
        </p:nvGraphicFramePr>
        <p:xfrm>
          <a:off x="153909" y="1249954"/>
          <a:ext cx="11865372" cy="5216483"/>
        </p:xfrm>
        <a:graphic>
          <a:graphicData uri="http://schemas.openxmlformats.org/drawingml/2006/table">
            <a:tbl>
              <a:tblPr firstRow="1" firstCol="1" bandRow="1" bandCol="1">
                <a:tableStyleId>{5C22544A-7EE6-4342-B048-85BDC9FD1C3A}</a:tableStyleId>
              </a:tblPr>
              <a:tblGrid>
                <a:gridCol w="407406">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00" dirty="0" smtClean="0">
                          <a:solidFill>
                            <a:schemeClr val="accent3">
                              <a:lumMod val="50000"/>
                            </a:schemeClr>
                          </a:solidFill>
                          <a:effectLst/>
                        </a:rPr>
                        <a:t>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Граждане, подвергшиеся воздействию радиации вследствие катастрофы на Чернобыльской АЭС и других радиационных аварий на атомных объектах гражданского или военного назначения, а также в результате испытаний, учений и иных работ, связанных с любыми видами ядерных установок, включая ядерное оружие и космическую технику</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77,0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00" dirty="0" smtClean="0">
                          <a:solidFill>
                            <a:schemeClr val="accent3">
                              <a:lumMod val="50000"/>
                            </a:schemeClr>
                          </a:solidFill>
                          <a:effectLst/>
                          <a:latin typeface="+mn-lt"/>
                          <a:ea typeface="+mn-ea"/>
                          <a:cs typeface="+mn-cs"/>
                        </a:rPr>
                        <a:t>10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Налогоплательщики - собственники жилых и нежилых помещений в отношении земельных участков, занятых многоквартирными жилыми домами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rPr>
                        <a:t>100</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00" dirty="0" smtClean="0">
                          <a:solidFill>
                            <a:schemeClr val="accent3">
                              <a:lumMod val="50000"/>
                            </a:schemeClr>
                          </a:solidFill>
                          <a:effectLst/>
                        </a:rPr>
                        <a:t>11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L="0" algn="just" defTabSz="914400" rtl="0" eaLnBrk="1" latinLnBrk="0" hangingPunct="1">
                        <a:lnSpc>
                          <a:spcPct val="150000"/>
                        </a:lnSpc>
                        <a:spcAft>
                          <a:spcPts val="0"/>
                        </a:spcAft>
                      </a:pPr>
                      <a:r>
                        <a:rPr lang="ru-RU" sz="1000" kern="1200" dirty="0" smtClean="0">
                          <a:solidFill>
                            <a:schemeClr val="dk1"/>
                          </a:solidFill>
                          <a:effectLst/>
                          <a:latin typeface="+mn-lt"/>
                          <a:ea typeface="+mn-ea"/>
                          <a:cs typeface="+mn-cs"/>
                        </a:rPr>
                        <a:t>Ветераны и инвалиды боевых действий </a:t>
                      </a:r>
                      <a:endParaRPr lang="ru-RU" sz="1000" kern="1200" dirty="0">
                        <a:solidFill>
                          <a:schemeClr val="dk1"/>
                        </a:solidFill>
                        <a:effectLst/>
                        <a:latin typeface="+mn-lt"/>
                        <a:ea typeface="+mn-ea"/>
                        <a:cs typeface="+mn-cs"/>
                      </a:endParaRP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00" dirty="0" smtClean="0">
                          <a:solidFill>
                            <a:schemeClr val="accent3">
                              <a:lumMod val="50000"/>
                            </a:schemeClr>
                          </a:solidFill>
                          <a:effectLst/>
                        </a:rPr>
                        <a:t>12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rPr>
                        <a:t>Женщины</a:t>
                      </a:r>
                      <a:r>
                        <a:rPr lang="ru-RU" sz="1000" dirty="0" smtClean="0">
                          <a:effectLst/>
                        </a:rPr>
                        <a:t>, которым в установленном порядке присвоено почетное звание "Мать-героиня" (в отношении одного земельного участка)</a:t>
                      </a:r>
                    </a:p>
                  </a:txBody>
                  <a:tcPr marL="16680" marR="16680" marT="0" marB="0"/>
                </a:tc>
                <a:tc>
                  <a:txBody>
                    <a:bodyPr/>
                    <a:lstStyle/>
                    <a:p>
                      <a:pPr marR="176530" algn="ctr">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100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00" dirty="0" smtClean="0">
                          <a:solidFill>
                            <a:schemeClr val="accent3">
                              <a:lumMod val="50000"/>
                            </a:schemeClr>
                          </a:solidFill>
                          <a:effectLst/>
                        </a:rPr>
                        <a:t>13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Жертвы политических репрессий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00" dirty="0">
                          <a:solidFill>
                            <a:schemeClr val="accent3">
                              <a:lumMod val="50000"/>
                            </a:schemeClr>
                          </a:solidFill>
                          <a:effectLst/>
                        </a:rPr>
                        <a:t>14</a:t>
                      </a:r>
                      <a:endParaRPr lang="ru-RU" sz="10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solidFill>
                      <a:schemeClr val="accent5">
                        <a:lumMod val="40000"/>
                        <a:lumOff val="60000"/>
                      </a:schemeClr>
                    </a:solidFill>
                  </a:tcPr>
                </a:tc>
                <a:tc>
                  <a:txBody>
                    <a:bodyPr/>
                    <a:lstStyle/>
                    <a:p>
                      <a:pPr marR="176530">
                        <a:lnSpc>
                          <a:spcPct val="150000"/>
                        </a:lnSpc>
                        <a:spcAft>
                          <a:spcPts val="0"/>
                        </a:spcAft>
                      </a:pPr>
                      <a:r>
                        <a:rPr lang="ru-RU" sz="1000" dirty="0">
                          <a:effectLst/>
                        </a:rPr>
                        <a:t>Военнослужащие, граждане, уволенные с военной службы по достижении предельного возраста пребывания на военной службе, состоянию здоровья или в связи с организационно-штатными мероприятиями и имеющие общую продолжительность военной службы двадцать лет и более, члены семей военнослужащих и сотрудников органов внутренних дел, сотрудников Государственной противопожарной службы, сотрудников учреждений и органов уголовно-исполнительной системы, потерявшие кормильца при исполнении им служебных обязанностей</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rPr>
                        <a:t>70</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156,0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35</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724204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0" y="188913"/>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354648618"/>
              </p:ext>
            </p:extLst>
          </p:nvPr>
        </p:nvGraphicFramePr>
        <p:xfrm>
          <a:off x="153910" y="1249954"/>
          <a:ext cx="11865371" cy="4182074"/>
        </p:xfrm>
        <a:graphic>
          <a:graphicData uri="http://schemas.openxmlformats.org/drawingml/2006/table">
            <a:tbl>
              <a:tblPr firstRow="1" firstCol="1" bandRow="1" bandCol="1">
                <a:tableStyleId>{5C22544A-7EE6-4342-B048-85BDC9FD1C3A}</a:tableStyleId>
              </a:tblPr>
              <a:tblGrid>
                <a:gridCol w="407405">
                  <a:extLst>
                    <a:ext uri="{9D8B030D-6E8A-4147-A177-3AD203B41FA5}">
                      <a16:colId xmlns:a16="http://schemas.microsoft.com/office/drawing/2014/main" val="1321127670"/>
                    </a:ext>
                  </a:extLst>
                </a:gridCol>
                <a:gridCol w="4481465">
                  <a:extLst>
                    <a:ext uri="{9D8B030D-6E8A-4147-A177-3AD203B41FA5}">
                      <a16:colId xmlns:a16="http://schemas.microsoft.com/office/drawing/2014/main" val="2385509948"/>
                    </a:ext>
                  </a:extLst>
                </a:gridCol>
                <a:gridCol w="1113576">
                  <a:extLst>
                    <a:ext uri="{9D8B030D-6E8A-4147-A177-3AD203B41FA5}">
                      <a16:colId xmlns:a16="http://schemas.microsoft.com/office/drawing/2014/main" val="1121755877"/>
                    </a:ext>
                  </a:extLst>
                </a:gridCol>
                <a:gridCol w="1213165">
                  <a:extLst>
                    <a:ext uri="{9D8B030D-6E8A-4147-A177-3AD203B41FA5}">
                      <a16:colId xmlns:a16="http://schemas.microsoft.com/office/drawing/2014/main" val="2278974439"/>
                    </a:ext>
                  </a:extLst>
                </a:gridCol>
                <a:gridCol w="1204111">
                  <a:extLst>
                    <a:ext uri="{9D8B030D-6E8A-4147-A177-3AD203B41FA5}">
                      <a16:colId xmlns:a16="http://schemas.microsoft.com/office/drawing/2014/main" val="2270281270"/>
                    </a:ext>
                  </a:extLst>
                </a:gridCol>
                <a:gridCol w="1167897">
                  <a:extLst>
                    <a:ext uri="{9D8B030D-6E8A-4147-A177-3AD203B41FA5}">
                      <a16:colId xmlns:a16="http://schemas.microsoft.com/office/drawing/2014/main" val="3225516840"/>
                    </a:ext>
                  </a:extLst>
                </a:gridCol>
                <a:gridCol w="1176950">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a:t>
                      </a:r>
                      <a:r>
                        <a:rPr lang="ru-RU" sz="1100" b="1" u="none" strike="noStrike" smtClean="0">
                          <a:effectLst/>
                        </a:rPr>
                        <a:t>руб.</a:t>
                      </a:r>
                      <a:endParaRPr lang="ru-RU" sz="1100" b="1" i="0" u="none" strike="noStrike"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15</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rPr>
                        <a:t>Льготы в виде уменьшения исчисленной суммы земельного налога на 50 процентов в отношении одного земельного участка на территории городского округа Долгопрудный Московской области по выбору налогоплательщика, предназначенного для индивидуального жилищного строительства, личного подсобного хозяйства (приусадебный земельный участок), ведения личного подсобного хозяйства на полевых участках, садоводства и огородничества.</a:t>
                      </a:r>
                    </a:p>
                    <a:p>
                      <a:pPr marR="176530" algn="just">
                        <a:lnSpc>
                          <a:spcPct val="150000"/>
                        </a:lnSpc>
                        <a:spcAft>
                          <a:spcPts val="0"/>
                        </a:spcAft>
                      </a:pPr>
                      <a:r>
                        <a:rPr lang="ru-RU" sz="1000" dirty="0" smtClean="0">
                          <a:effectLst/>
                        </a:rPr>
                        <a:t>Налоговые </a:t>
                      </a:r>
                      <a:r>
                        <a:rPr lang="ru-RU" sz="1000" dirty="0">
                          <a:effectLst/>
                        </a:rPr>
                        <a:t>льготы  предоставляются следующим категориям налогоплательщиков:</a:t>
                      </a:r>
                    </a:p>
                    <a:p>
                      <a:pPr marR="176530" algn="just">
                        <a:lnSpc>
                          <a:spcPct val="150000"/>
                        </a:lnSpc>
                        <a:spcAft>
                          <a:spcPts val="0"/>
                        </a:spcAft>
                      </a:pPr>
                      <a:r>
                        <a:rPr lang="ru-RU" sz="1000" dirty="0">
                          <a:effectLst/>
                        </a:rPr>
                        <a:t>-  малоимущим семьям и малоимущим одиноко проживающим гражданам, среднегодовой доход которых ниже величины прожиточного минимума, установленного в Московской области на душу населения, имеющим в собственности, постоянном (бессрочном) пользовании или пожизненном наследуемом владении вышеуказанные земельные участки. Налоговая льгота предоставляется одному из членов семьи по одному земельному участку.</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50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tc>
                  <a:txBody>
                    <a:bodyPr/>
                    <a:lstStyle/>
                    <a:p>
                      <a:pPr marL="0" marR="176530" indent="0" algn="ctr" defTabSz="914400" rtl="0" eaLnBrk="1" fontAlgn="auto" latinLnBrk="0" hangingPunct="1">
                        <a:lnSpc>
                          <a:spcPct val="150000"/>
                        </a:lnSpc>
                        <a:spcBef>
                          <a:spcPts val="0"/>
                        </a:spcBef>
                        <a:spcAft>
                          <a:spcPts val="0"/>
                        </a:spcAft>
                        <a:buClrTx/>
                        <a:buSzTx/>
                        <a:buFontTx/>
                        <a:buNone/>
                        <a:tabLst/>
                        <a:defRPr/>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p>
                  </a:txBody>
                  <a:tcPr marL="31459" marR="31459" marT="0" marB="0" anchor="ctr"/>
                </a:tc>
                <a:extLst>
                  <a:ext uri="{0D108BD9-81ED-4DB2-BD59-A6C34878D82A}">
                    <a16:rowId xmlns:a16="http://schemas.microsoft.com/office/drawing/2014/main" val="1825609417"/>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36</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4031798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C4886C-9325-4E7F-92C2-A52B991832F9}"/>
              </a:ext>
            </a:extLst>
          </p:cNvPr>
          <p:cNvSpPr>
            <a:spLocks noGrp="1"/>
          </p:cNvSpPr>
          <p:nvPr>
            <p:ph type="title"/>
          </p:nvPr>
        </p:nvSpPr>
        <p:spPr>
          <a:xfrm>
            <a:off x="904241" y="7355"/>
            <a:ext cx="11115040" cy="1015663"/>
          </a:xfrm>
        </p:spPr>
        <p:txBody>
          <a:bodyPr vert="horz" lIns="91440" tIns="45720" rIns="91440" bIns="45720" rtlCol="0" anchor="ctr">
            <a:normAutofit fontScale="90000"/>
          </a:bodyPr>
          <a:lstStyle/>
          <a:p>
            <a:pPr algn="ctr">
              <a:lnSpc>
                <a:spcPct val="90000"/>
              </a:lnSpc>
            </a:pPr>
            <a:r>
              <a:rPr lang="ru-RU" sz="2400" dirty="0">
                <a:solidFill>
                  <a:schemeClr val="tx1"/>
                </a:solidFill>
              </a:rPr>
              <a:t>Реестр налоговых льгот по земельному налогу,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22.06.2012  № 95-нр «О земельном налоге на территории городского округа Долгопрудный»</a:t>
            </a:r>
          </a:p>
        </p:txBody>
      </p:sp>
      <p:graphicFrame>
        <p:nvGraphicFramePr>
          <p:cNvPr id="5" name="Объект 4">
            <a:extLst>
              <a:ext uri="{FF2B5EF4-FFF2-40B4-BE49-F238E27FC236}">
                <a16:creationId xmlns:a16="http://schemas.microsoft.com/office/drawing/2014/main" id="{DB84A273-9F30-42D0-A9F6-17B7899F2011}"/>
              </a:ext>
            </a:extLst>
          </p:cNvPr>
          <p:cNvGraphicFramePr>
            <a:graphicFrameLocks noGrp="1"/>
          </p:cNvGraphicFramePr>
          <p:nvPr>
            <p:ph idx="1"/>
            <p:extLst>
              <p:ext uri="{D42A27DB-BD31-4B8C-83A1-F6EECF244321}">
                <p14:modId xmlns:p14="http://schemas.microsoft.com/office/powerpoint/2010/main" val="1528763720"/>
              </p:ext>
            </p:extLst>
          </p:nvPr>
        </p:nvGraphicFramePr>
        <p:xfrm>
          <a:off x="153910" y="976946"/>
          <a:ext cx="11865371" cy="5440999"/>
        </p:xfrm>
        <a:graphic>
          <a:graphicData uri="http://schemas.openxmlformats.org/drawingml/2006/table">
            <a:tbl>
              <a:tblPr firstRow="1" firstCol="1" bandRow="1" bandCol="1">
                <a:tableStyleId>{5C22544A-7EE6-4342-B048-85BDC9FD1C3A}</a:tableStyleId>
              </a:tblPr>
              <a:tblGrid>
                <a:gridCol w="380244">
                  <a:extLst>
                    <a:ext uri="{9D8B030D-6E8A-4147-A177-3AD203B41FA5}">
                      <a16:colId xmlns:a16="http://schemas.microsoft.com/office/drawing/2014/main" val="1321127670"/>
                    </a:ext>
                  </a:extLst>
                </a:gridCol>
                <a:gridCol w="5078995">
                  <a:extLst>
                    <a:ext uri="{9D8B030D-6E8A-4147-A177-3AD203B41FA5}">
                      <a16:colId xmlns:a16="http://schemas.microsoft.com/office/drawing/2014/main" val="2385509948"/>
                    </a:ext>
                  </a:extLst>
                </a:gridCol>
                <a:gridCol w="832918">
                  <a:extLst>
                    <a:ext uri="{9D8B030D-6E8A-4147-A177-3AD203B41FA5}">
                      <a16:colId xmlns:a16="http://schemas.microsoft.com/office/drawing/2014/main" val="1121755877"/>
                    </a:ext>
                  </a:extLst>
                </a:gridCol>
                <a:gridCol w="1176951">
                  <a:extLst>
                    <a:ext uri="{9D8B030D-6E8A-4147-A177-3AD203B41FA5}">
                      <a16:colId xmlns:a16="http://schemas.microsoft.com/office/drawing/2014/main" val="2278974439"/>
                    </a:ext>
                  </a:extLst>
                </a:gridCol>
                <a:gridCol w="1077362">
                  <a:extLst>
                    <a:ext uri="{9D8B030D-6E8A-4147-A177-3AD203B41FA5}">
                      <a16:colId xmlns:a16="http://schemas.microsoft.com/office/drawing/2014/main" val="2270281270"/>
                    </a:ext>
                  </a:extLst>
                </a:gridCol>
                <a:gridCol w="1176951">
                  <a:extLst>
                    <a:ext uri="{9D8B030D-6E8A-4147-A177-3AD203B41FA5}">
                      <a16:colId xmlns:a16="http://schemas.microsoft.com/office/drawing/2014/main" val="3225516840"/>
                    </a:ext>
                  </a:extLst>
                </a:gridCol>
                <a:gridCol w="1041148">
                  <a:extLst>
                    <a:ext uri="{9D8B030D-6E8A-4147-A177-3AD203B41FA5}">
                      <a16:colId xmlns:a16="http://schemas.microsoft.com/office/drawing/2014/main" val="684575697"/>
                    </a:ext>
                  </a:extLst>
                </a:gridCol>
                <a:gridCol w="1100802">
                  <a:extLst>
                    <a:ext uri="{9D8B030D-6E8A-4147-A177-3AD203B41FA5}">
                      <a16:colId xmlns:a16="http://schemas.microsoft.com/office/drawing/2014/main" val="838502170"/>
                    </a:ext>
                  </a:extLst>
                </a:gridCol>
              </a:tblGrid>
              <a:tr h="433991">
                <a:tc rowSpan="2">
                  <a:txBody>
                    <a:bodyPr/>
                    <a:lstStyle/>
                    <a:p>
                      <a:pPr marR="176530">
                        <a:lnSpc>
                          <a:spcPct val="150000"/>
                        </a:lnSpc>
                        <a:spcAft>
                          <a:spcPts val="0"/>
                        </a:spcAft>
                      </a:pPr>
                      <a:r>
                        <a:rPr lang="ru-RU" sz="1000" dirty="0">
                          <a:effectLst/>
                        </a:rPr>
                        <a:t> </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20000"/>
                        <a:lumOff val="80000"/>
                      </a:schemeClr>
                    </a:solidFill>
                  </a:tcPr>
                </a:tc>
                <a:tc rowSpan="2">
                  <a:txBody>
                    <a:bodyPr/>
                    <a:lstStyle/>
                    <a:p>
                      <a:pPr marR="176530">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rowSpan="2">
                  <a:txBody>
                    <a:bodyPr/>
                    <a:lstStyle/>
                    <a:p>
                      <a:pPr marR="176530" algn="ctr">
                        <a:lnSpc>
                          <a:spcPct val="150000"/>
                        </a:lnSpc>
                        <a:spcAft>
                          <a:spcPts val="0"/>
                        </a:spcAft>
                      </a:pPr>
                      <a:r>
                        <a:rPr lang="ru-RU" sz="900" dirty="0">
                          <a:solidFill>
                            <a:schemeClr val="accent3">
                              <a:lumMod val="50000"/>
                            </a:schemeClr>
                          </a:solidFill>
                          <a:effectLst/>
                          <a:latin typeface="Arial" panose="020B0604020202020204" pitchFamily="34" charset="0"/>
                          <a:cs typeface="Arial" panose="020B0604020202020204" pitchFamily="34" charset="0"/>
                        </a:rPr>
                        <a:t>Установленный размер </a:t>
                      </a:r>
                      <a:r>
                        <a:rPr lang="ru-RU" sz="900" dirty="0" smtClean="0">
                          <a:solidFill>
                            <a:schemeClr val="accent3">
                              <a:lumMod val="50000"/>
                            </a:schemeClr>
                          </a:solidFill>
                          <a:effectLst/>
                          <a:latin typeface="Arial" panose="020B0604020202020204" pitchFamily="34" charset="0"/>
                          <a:cs typeface="Arial" panose="020B0604020202020204" pitchFamily="34" charset="0"/>
                        </a:rPr>
                        <a:t>льготы</a:t>
                      </a:r>
                      <a:endParaRPr lang="ru-RU" sz="900" dirty="0">
                        <a:solidFill>
                          <a:schemeClr val="accent3">
                            <a:lumMod val="50000"/>
                          </a:schemeClr>
                        </a:solidFill>
                        <a:effectLst/>
                        <a:latin typeface="Arial" panose="020B0604020202020204" pitchFamily="34" charset="0"/>
                        <a:cs typeface="Arial" panose="020B0604020202020204" pitchFamily="34" charset="0"/>
                      </a:endParaRPr>
                    </a:p>
                  </a:txBody>
                  <a:tcPr marL="31459" marR="31459" marT="0" marB="0">
                    <a:solidFill>
                      <a:schemeClr val="accent5">
                        <a:lumMod val="40000"/>
                        <a:lumOff val="60000"/>
                      </a:schemeClr>
                    </a:solidFill>
                  </a:tcPr>
                </a:tc>
                <a:tc gridSpan="5">
                  <a:txBody>
                    <a:bodyPr/>
                    <a:lstStyle/>
                    <a:p>
                      <a:pPr marR="176530" algn="ctr">
                        <a:lnSpc>
                          <a:spcPct val="150000"/>
                        </a:lnSpc>
                        <a:spcAft>
                          <a:spcPts val="0"/>
                        </a:spcAft>
                      </a:pPr>
                      <a:r>
                        <a:rPr lang="ru-RU" sz="9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3363464494"/>
                  </a:ext>
                </a:extLst>
              </a:tr>
              <a:tr h="131197">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100" b="1"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algn="ctr" fontAlgn="b"/>
                      <a:r>
                        <a:rPr lang="ru-RU" sz="1100" b="1" u="none" strike="noStrike" dirty="0">
                          <a:effectLst/>
                        </a:rPr>
                        <a:t>Отчет </a:t>
                      </a:r>
                      <a:r>
                        <a:rPr lang="ru-RU" sz="1100" b="1" u="none" strike="noStrike" dirty="0" smtClean="0">
                          <a:effectLst/>
                        </a:rPr>
                        <a:t>2023 год, тыс. руб.</a:t>
                      </a:r>
                      <a:endParaRPr lang="ru-RU" sz="1100" b="1" i="0" u="none" strike="noStrike" dirty="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Оценка 2024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smtClean="0">
                          <a:effectLst/>
                        </a:rPr>
                        <a:t>Прогноз 2025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2026 год, тыс. руб.</a:t>
                      </a:r>
                      <a:endParaRPr lang="ru-RU" sz="1100" b="1" i="0" u="none" strike="noStrike" dirty="0" smtClean="0">
                        <a:effectLst/>
                        <a:latin typeface="Arial" panose="020B0604020202020204" pitchFamily="34" charset="0"/>
                      </a:endParaRPr>
                    </a:p>
                  </a:txBody>
                  <a:tcPr marL="7425" marR="7425" marT="7425" marB="0" anchor="b"/>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100" b="1" u="none" strike="noStrike" dirty="0">
                          <a:effectLst/>
                        </a:rPr>
                        <a:t>Прогноз </a:t>
                      </a:r>
                      <a:r>
                        <a:rPr lang="ru-RU" sz="1100" b="1" u="none" strike="noStrike" dirty="0" smtClean="0">
                          <a:effectLst/>
                        </a:rPr>
                        <a:t>2027 год, тыс. руб.</a:t>
                      </a:r>
                      <a:endParaRPr lang="ru-RU" sz="1100" b="1" i="0" u="none" strike="noStrike" dirty="0" smtClean="0">
                        <a:effectLst/>
                        <a:latin typeface="Arial" panose="020B0604020202020204" pitchFamily="34" charset="0"/>
                      </a:endParaRPr>
                    </a:p>
                  </a:txBody>
                  <a:tcPr marL="7425" marR="7425" marT="7425" marB="0" anchor="b"/>
                </a:tc>
                <a:extLst>
                  <a:ext uri="{0D108BD9-81ED-4DB2-BD59-A6C34878D82A}">
                    <a16:rowId xmlns:a16="http://schemas.microsoft.com/office/drawing/2014/main" val="967480096"/>
                  </a:ext>
                </a:extLst>
              </a:tr>
              <a:tr h="327851">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16</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лица, заключившие контракт о добровольном содействии в выполнении задач, возложенных на Вооруженные Силы Российской Федерации, принимавшие участие в специальной военной операции на территориях Украины, Донецкой Народной Республики, Луганской Народной Республики, Запорожской области, Херсонской области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1825609417"/>
                  </a:ext>
                </a:extLst>
              </a:tr>
              <a:tr h="393239">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17</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smtClean="0">
                          <a:effectLst/>
                          <a:latin typeface="Calibri" panose="020F0502020204030204" pitchFamily="34" charset="0"/>
                          <a:ea typeface="Calibri" panose="020F0502020204030204" pitchFamily="34" charset="0"/>
                          <a:cs typeface="Times New Roman" panose="02020603050405020304" pitchFamily="18" charset="0"/>
                        </a:rPr>
                        <a:t>граждане, призванные на военную службу по мобилизации в Вооруженные Силы Российской Федерации в соответствии с Указом Президента Российской Федерации от 21.09.2022 N 647 "Об объявлении частичной мобилизации в Российской Федерации"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58810388"/>
                  </a:ext>
                </a:extLst>
              </a:tr>
              <a:tr h="113354">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18</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Земли  общего пользования муниципального образования</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rowSpan="4">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23 100,0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932395290"/>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19</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a:effectLst/>
                        </a:rPr>
                        <a:t>Земли, предоставляемые для обеспечения деятельности органов муниципальной власти и муниципального управления</a:t>
                      </a:r>
                      <a:endParaRPr lang="ru-RU" sz="105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249617175"/>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20</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gn="just">
                        <a:lnSpc>
                          <a:spcPct val="150000"/>
                        </a:lnSpc>
                        <a:spcAft>
                          <a:spcPts val="0"/>
                        </a:spcAft>
                      </a:pPr>
                      <a:r>
                        <a:rPr lang="ru-RU" sz="1000" dirty="0">
                          <a:effectLst/>
                        </a:rPr>
                        <a:t>Земли, находящиеся в собственности муниципального образования </a:t>
                      </a:r>
                      <a:r>
                        <a:rPr lang="ru-RU" sz="1000" dirty="0" smtClean="0">
                          <a:effectLst/>
                        </a:rPr>
                        <a:t>городской округ </a:t>
                      </a:r>
                      <a:r>
                        <a:rPr lang="ru-RU" sz="1000" dirty="0">
                          <a:effectLst/>
                        </a:rPr>
                        <a:t>Долгопрудный Московской </a:t>
                      </a:r>
                      <a:r>
                        <a:rPr lang="ru-RU" sz="1000" dirty="0" smtClean="0">
                          <a:effectLst/>
                        </a:rPr>
                        <a:t>области</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92616702"/>
                  </a:ext>
                </a:extLst>
              </a:tr>
              <a:tr h="214497">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21</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Земли, занятые муниципальным жилищным фондом</a:t>
                      </a: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vMerge="1">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578114460"/>
                  </a:ext>
                </a:extLst>
              </a:tr>
              <a:tr h="441205">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22</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marR="176530">
                        <a:lnSpc>
                          <a:spcPct val="150000"/>
                        </a:lnSpc>
                        <a:spcAft>
                          <a:spcPts val="0"/>
                        </a:spcAft>
                      </a:pPr>
                      <a:r>
                        <a:rPr lang="ru-RU" sz="1000" dirty="0">
                          <a:effectLst/>
                        </a:rPr>
                        <a:t>Государственные и муниципальные учреждения Московской области, вид деятельности которых направлен на сопровождение процедуры оформления права муниципальной собственности и собственности Московской области на объекты недвижимости, включая земельные участки.</a:t>
                      </a:r>
                      <a:endParaRPr lang="ru-RU"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tc>
                  <a:txBody>
                    <a:bodyPr/>
                    <a:lstStyle/>
                    <a:p>
                      <a:pPr marR="176530" algn="ctr">
                        <a:lnSpc>
                          <a:spcPct val="150000"/>
                        </a:lnSpc>
                        <a:spcAft>
                          <a:spcPts val="0"/>
                        </a:spcAft>
                      </a:pPr>
                      <a:r>
                        <a:rPr lang="ru-RU" sz="1000" dirty="0" smtClean="0">
                          <a:effectLst/>
                          <a:latin typeface="Arial" panose="020B0604020202020204" pitchFamily="34" charset="0"/>
                          <a:ea typeface="Calibri" panose="020F0502020204030204" pitchFamily="34" charset="0"/>
                          <a:cs typeface="Arial" panose="020B0604020202020204" pitchFamily="34" charset="0"/>
                        </a:rPr>
                        <a:t>21 314,0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339061674"/>
                  </a:ext>
                </a:extLst>
              </a:tr>
              <a:tr h="101144">
                <a:tc>
                  <a:txBody>
                    <a:bodyPr/>
                    <a:lstStyle/>
                    <a:p>
                      <a:pPr marR="176530">
                        <a:lnSpc>
                          <a:spcPct val="150000"/>
                        </a:lnSpc>
                        <a:spcAft>
                          <a:spcPts val="0"/>
                        </a:spcAft>
                      </a:pPr>
                      <a:r>
                        <a:rPr lang="ru-RU" sz="1050" dirty="0" smtClean="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rPr>
                        <a:t>23</a:t>
                      </a: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algn="just">
                        <a:lnSpc>
                          <a:spcPct val="150000"/>
                        </a:lnSpc>
                        <a:spcAft>
                          <a:spcPts val="0"/>
                        </a:spcAft>
                      </a:pPr>
                      <a:r>
                        <a:rPr lang="ru-RU" sz="1000" dirty="0">
                          <a:effectLst/>
                        </a:rPr>
                        <a:t> Земельные участки под закрытыми для эксплуатации полигонами твердых бытовых отходов</a:t>
                      </a:r>
                      <a:r>
                        <a:rPr lang="ru-RU" sz="1000" dirty="0" smtClean="0">
                          <a:effectLst/>
                        </a:rPr>
                        <a:t>.</a:t>
                      </a:r>
                      <a:endParaRPr lang="ru-RU" sz="1000" dirty="0">
                        <a:effectLst/>
                      </a:endParaRPr>
                    </a:p>
                  </a:txBody>
                  <a:tcPr marL="16680" marR="166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10 449,0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3685860859"/>
                  </a:ext>
                </a:extLst>
              </a:tr>
              <a:tr h="101144">
                <a:tc>
                  <a:txBody>
                    <a:bodyPr/>
                    <a:lstStyle/>
                    <a:p>
                      <a:pPr marR="176530">
                        <a:lnSpc>
                          <a:spcPct val="150000"/>
                        </a:lnSpc>
                        <a:spcAft>
                          <a:spcPts val="0"/>
                        </a:spcAft>
                      </a:pPr>
                      <a:endParaRPr lang="ru-RU" sz="105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1459" marR="31459" marT="0" marB="0">
                    <a:solidFill>
                      <a:schemeClr val="accent5">
                        <a:lumMod val="40000"/>
                        <a:lumOff val="60000"/>
                      </a:schemeClr>
                    </a:solidFill>
                  </a:tcPr>
                </a:tc>
                <a:tc>
                  <a:txBody>
                    <a:bodyPr/>
                    <a:lstStyle/>
                    <a:p>
                      <a:pPr algn="ctr">
                        <a:lnSpc>
                          <a:spcPct val="150000"/>
                        </a:lnSpc>
                        <a:spcAft>
                          <a:spcPts val="0"/>
                        </a:spcAft>
                      </a:pPr>
                      <a:r>
                        <a:rPr lang="ru-RU" sz="1000" b="1" dirty="0" smtClean="0">
                          <a:effectLst/>
                        </a:rPr>
                        <a:t>ИТОГО</a:t>
                      </a:r>
                      <a:endParaRPr lang="ru-RU" sz="1000" b="1" dirty="0">
                        <a:effectLst/>
                      </a:endParaRPr>
                    </a:p>
                  </a:txBody>
                  <a:tcPr marL="16680" marR="16680" marT="0" marB="0"/>
                </a:tc>
                <a:tc>
                  <a:txBody>
                    <a:bodyPr/>
                    <a:lstStyle/>
                    <a:p>
                      <a:pPr marR="176530" algn="ctr">
                        <a:lnSpc>
                          <a:spcPct val="150000"/>
                        </a:lnSpc>
                        <a:spcAft>
                          <a:spcPts val="0"/>
                        </a:spcAft>
                      </a:pP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16680" marR="16680"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tc>
                  <a:txBody>
                    <a:bodyPr/>
                    <a:lstStyle/>
                    <a:p>
                      <a:pPr algn="ctr"/>
                      <a:r>
                        <a:rPr lang="ru-RU" sz="1000" dirty="0" smtClean="0">
                          <a:latin typeface="Arial" panose="020B0604020202020204" pitchFamily="34" charset="0"/>
                          <a:cs typeface="Arial" panose="020B0604020202020204" pitchFamily="34" charset="0"/>
                        </a:rPr>
                        <a:t>73 453,0</a:t>
                      </a:r>
                      <a:endParaRPr lang="ru-RU" sz="1000" dirty="0">
                        <a:latin typeface="Arial" panose="020B0604020202020204" pitchFamily="34" charset="0"/>
                        <a:cs typeface="Arial" panose="020B0604020202020204" pitchFamily="34" charset="0"/>
                      </a:endParaRPr>
                    </a:p>
                  </a:txBody>
                  <a:tcPr marL="31459" marR="31459" marT="0" marB="0" anchor="ctr"/>
                </a:tc>
                <a:extLst>
                  <a:ext uri="{0D108BD9-81ED-4DB2-BD59-A6C34878D82A}">
                    <a16:rowId xmlns:a16="http://schemas.microsoft.com/office/drawing/2014/main" val="238218061"/>
                  </a:ext>
                </a:extLst>
              </a:tr>
            </a:tbl>
          </a:graphicData>
        </a:graphic>
      </p:graphicFrame>
      <p:sp>
        <p:nvSpPr>
          <p:cNvPr id="3" name="Номер слайда 2">
            <a:extLst>
              <a:ext uri="{FF2B5EF4-FFF2-40B4-BE49-F238E27FC236}">
                <a16:creationId xmlns:a16="http://schemas.microsoft.com/office/drawing/2014/main" id="{5226E671-B45B-460B-B62C-7D2DD366391A}"/>
              </a:ext>
            </a:extLst>
          </p:cNvPr>
          <p:cNvSpPr>
            <a:spLocks noGrp="1"/>
          </p:cNvSpPr>
          <p:nvPr>
            <p:ph type="sldNum" sz="quarter" idx="12"/>
          </p:nvPr>
        </p:nvSpPr>
        <p:spPr>
          <a:xfrm>
            <a:off x="10879975" y="6486524"/>
            <a:ext cx="1312025" cy="365125"/>
          </a:xfrm>
        </p:spPr>
        <p:txBody>
          <a:bodyPr/>
          <a:lstStyle/>
          <a:p>
            <a:fld id="{F203300F-B5E5-4D9E-9381-383162CC59FB}" type="slidenum">
              <a:rPr lang="ru-RU" smtClean="0">
                <a:solidFill>
                  <a:schemeClr val="accent6">
                    <a:lumMod val="50000"/>
                  </a:schemeClr>
                </a:solidFill>
              </a:rPr>
              <a:t>37</a:t>
            </a:fld>
            <a:endParaRPr lang="ru-RU" dirty="0">
              <a:solidFill>
                <a:schemeClr val="accent6">
                  <a:lumMod val="50000"/>
                </a:schemeClr>
              </a:solidFill>
            </a:endParaRPr>
          </a:p>
        </p:txBody>
      </p:sp>
      <p:pic>
        <p:nvPicPr>
          <p:cNvPr id="7" name="Объект 6">
            <a:extLst>
              <a:ext uri="{FF2B5EF4-FFF2-40B4-BE49-F238E27FC236}">
                <a16:creationId xmlns:a16="http://schemas.microsoft.com/office/drawing/2014/main" id="{E2F56E4A-C71A-423D-A7C6-741292391107}"/>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03103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3BF44-2851-4E9F-8FC6-1B620C0AF2F8}"/>
              </a:ext>
            </a:extLst>
          </p:cNvPr>
          <p:cNvSpPr>
            <a:spLocks noGrp="1"/>
          </p:cNvSpPr>
          <p:nvPr>
            <p:ph type="title"/>
          </p:nvPr>
        </p:nvSpPr>
        <p:spPr>
          <a:xfrm>
            <a:off x="853440" y="188913"/>
            <a:ext cx="11087735" cy="1123839"/>
          </a:xfrm>
        </p:spPr>
        <p:txBody>
          <a:bodyPr vert="horz" lIns="91440" tIns="45720" rIns="91440" bIns="45720" rtlCol="0" anchor="ctr">
            <a:normAutofit fontScale="90000"/>
          </a:bodyPr>
          <a:lstStyle/>
          <a:p>
            <a:pPr algn="ctr">
              <a:lnSpc>
                <a:spcPct val="90000"/>
              </a:lnSpc>
            </a:pPr>
            <a:r>
              <a:rPr lang="ru-RU" sz="2400" dirty="0">
                <a:solidFill>
                  <a:schemeClr val="tx1"/>
                </a:solidFill>
              </a:rPr>
              <a:t> Реестр налоговых льгот по налогу на имущество физических лиц, установленных решением Совета депутатов </a:t>
            </a:r>
            <a:r>
              <a:rPr lang="ru-RU" sz="2400" dirty="0" err="1">
                <a:solidFill>
                  <a:schemeClr val="tx1"/>
                </a:solidFill>
              </a:rPr>
              <a:t>г.Долгопрудного</a:t>
            </a:r>
            <a:r>
              <a:rPr lang="ru-RU" sz="2400" dirty="0">
                <a:solidFill>
                  <a:schemeClr val="tx1"/>
                </a:solidFill>
              </a:rPr>
              <a:t> от 19.11.2014  № 24-нр «О налоге на имущество физических лиц на территории городского округа Долгопрудный Московской области»</a:t>
            </a:r>
          </a:p>
        </p:txBody>
      </p:sp>
      <p:graphicFrame>
        <p:nvGraphicFramePr>
          <p:cNvPr id="5" name="Объект 4">
            <a:extLst>
              <a:ext uri="{FF2B5EF4-FFF2-40B4-BE49-F238E27FC236}">
                <a16:creationId xmlns:a16="http://schemas.microsoft.com/office/drawing/2014/main" id="{CFC9D265-B401-488C-BFD4-DF2E874EB8D3}"/>
              </a:ext>
            </a:extLst>
          </p:cNvPr>
          <p:cNvGraphicFramePr>
            <a:graphicFrameLocks noGrp="1"/>
          </p:cNvGraphicFramePr>
          <p:nvPr>
            <p:ph idx="1"/>
            <p:extLst>
              <p:ext uri="{D42A27DB-BD31-4B8C-83A1-F6EECF244321}">
                <p14:modId xmlns:p14="http://schemas.microsoft.com/office/powerpoint/2010/main" val="1807210959"/>
              </p:ext>
            </p:extLst>
          </p:nvPr>
        </p:nvGraphicFramePr>
        <p:xfrm>
          <a:off x="371192" y="1831435"/>
          <a:ext cx="11569987" cy="2626181"/>
        </p:xfrm>
        <a:graphic>
          <a:graphicData uri="http://schemas.openxmlformats.org/drawingml/2006/table">
            <a:tbl>
              <a:tblPr firstRow="1" firstCol="1" bandRow="1" bandCol="1">
                <a:tableStyleId>{5C22544A-7EE6-4342-B048-85BDC9FD1C3A}</a:tableStyleId>
              </a:tblPr>
              <a:tblGrid>
                <a:gridCol w="199456">
                  <a:extLst>
                    <a:ext uri="{9D8B030D-6E8A-4147-A177-3AD203B41FA5}">
                      <a16:colId xmlns:a16="http://schemas.microsoft.com/office/drawing/2014/main" val="1279463112"/>
                    </a:ext>
                  </a:extLst>
                </a:gridCol>
                <a:gridCol w="4907625">
                  <a:extLst>
                    <a:ext uri="{9D8B030D-6E8A-4147-A177-3AD203B41FA5}">
                      <a16:colId xmlns:a16="http://schemas.microsoft.com/office/drawing/2014/main" val="1843131260"/>
                    </a:ext>
                  </a:extLst>
                </a:gridCol>
                <a:gridCol w="1077151">
                  <a:extLst>
                    <a:ext uri="{9D8B030D-6E8A-4147-A177-3AD203B41FA5}">
                      <a16:colId xmlns:a16="http://schemas.microsoft.com/office/drawing/2014/main" val="4121513783"/>
                    </a:ext>
                  </a:extLst>
                </a:gridCol>
                <a:gridCol w="1077151">
                  <a:extLst>
                    <a:ext uri="{9D8B030D-6E8A-4147-A177-3AD203B41FA5}">
                      <a16:colId xmlns:a16="http://schemas.microsoft.com/office/drawing/2014/main" val="3964166637"/>
                    </a:ext>
                  </a:extLst>
                </a:gridCol>
                <a:gridCol w="1077151">
                  <a:extLst>
                    <a:ext uri="{9D8B030D-6E8A-4147-A177-3AD203B41FA5}">
                      <a16:colId xmlns:a16="http://schemas.microsoft.com/office/drawing/2014/main" val="3656041719"/>
                    </a:ext>
                  </a:extLst>
                </a:gridCol>
                <a:gridCol w="1077151">
                  <a:extLst>
                    <a:ext uri="{9D8B030D-6E8A-4147-A177-3AD203B41FA5}">
                      <a16:colId xmlns:a16="http://schemas.microsoft.com/office/drawing/2014/main" val="4179386208"/>
                    </a:ext>
                  </a:extLst>
                </a:gridCol>
                <a:gridCol w="1077151">
                  <a:extLst>
                    <a:ext uri="{9D8B030D-6E8A-4147-A177-3AD203B41FA5}">
                      <a16:colId xmlns:a16="http://schemas.microsoft.com/office/drawing/2014/main" val="772993604"/>
                    </a:ext>
                  </a:extLst>
                </a:gridCol>
                <a:gridCol w="1077151">
                  <a:extLst>
                    <a:ext uri="{9D8B030D-6E8A-4147-A177-3AD203B41FA5}">
                      <a16:colId xmlns:a16="http://schemas.microsoft.com/office/drawing/2014/main" val="1041102883"/>
                    </a:ext>
                  </a:extLst>
                </a:gridCol>
              </a:tblGrid>
              <a:tr h="513413">
                <a:tc rowSpan="2">
                  <a:txBody>
                    <a:bodyPr/>
                    <a:lstStyle/>
                    <a:p>
                      <a:pPr marR="176530">
                        <a:lnSpc>
                          <a:spcPct val="150000"/>
                        </a:lnSpc>
                        <a:spcAft>
                          <a:spcPts val="0"/>
                        </a:spcAft>
                      </a:pPr>
                      <a:r>
                        <a:rPr lang="ru-RU" sz="1400" dirty="0">
                          <a:effectLst/>
                        </a:rPr>
                        <a:t> </a:t>
                      </a:r>
                      <a:endParaRPr lang="ru-RU"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20000"/>
                        <a:lumOff val="80000"/>
                      </a:schemeClr>
                    </a:solidFill>
                  </a:tcPr>
                </a:tc>
                <a:tc rowSpan="2">
                  <a:txBody>
                    <a:bodyPr/>
                    <a:lstStyle/>
                    <a:p>
                      <a:pPr marR="176530" algn="ctr">
                        <a:lnSpc>
                          <a:spcPct val="150000"/>
                        </a:lnSpc>
                        <a:spcAft>
                          <a:spcPts val="0"/>
                        </a:spcAft>
                      </a:pPr>
                      <a:r>
                        <a:rPr lang="ru-RU" sz="1000" dirty="0">
                          <a:solidFill>
                            <a:schemeClr val="accent3">
                              <a:lumMod val="50000"/>
                            </a:schemeClr>
                          </a:solidFill>
                          <a:effectLst/>
                          <a:latin typeface="Arial" panose="020B0604020202020204" pitchFamily="34" charset="0"/>
                          <a:cs typeface="Arial" panose="020B0604020202020204" pitchFamily="34" charset="0"/>
                        </a:rPr>
                        <a:t> </a:t>
                      </a:r>
                    </a:p>
                    <a:p>
                      <a:pPr marR="176530" algn="ctr">
                        <a:lnSpc>
                          <a:spcPct val="150000"/>
                        </a:lnSpc>
                        <a:spcAft>
                          <a:spcPts val="0"/>
                        </a:spcAft>
                      </a:pPr>
                      <a:r>
                        <a:rPr lang="ru-RU" sz="1000" dirty="0">
                          <a:solidFill>
                            <a:schemeClr val="accent3">
                              <a:lumMod val="50000"/>
                            </a:schemeClr>
                          </a:solidFill>
                          <a:effectLst/>
                          <a:latin typeface="Arial" panose="020B0604020202020204" pitchFamily="34" charset="0"/>
                          <a:cs typeface="Arial" panose="020B0604020202020204" pitchFamily="34" charset="0"/>
                        </a:rPr>
                        <a:t>Наименование льготы</a:t>
                      </a:r>
                      <a:endParaRPr lang="ru-RU" sz="10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solidFill>
                      <a:schemeClr val="accent5">
                        <a:lumMod val="40000"/>
                        <a:lumOff val="60000"/>
                      </a:schemeClr>
                    </a:solidFill>
                  </a:tcPr>
                </a:tc>
                <a:tc rowSpan="2">
                  <a:txBody>
                    <a:bodyPr/>
                    <a:lstStyle/>
                    <a:p>
                      <a:pPr marR="176530" algn="ctr">
                        <a:lnSpc>
                          <a:spcPct val="150000"/>
                        </a:lnSpc>
                        <a:spcAft>
                          <a:spcPts val="0"/>
                        </a:spcAft>
                      </a:pPr>
                      <a:r>
                        <a:rPr lang="ru-RU" sz="1000" dirty="0" smtClean="0">
                          <a:solidFill>
                            <a:schemeClr val="accent3">
                              <a:lumMod val="50000"/>
                            </a:schemeClr>
                          </a:solidFill>
                          <a:effectLst/>
                          <a:latin typeface="Arial" panose="020B0604020202020204" pitchFamily="34" charset="0"/>
                          <a:cs typeface="Arial" panose="020B0604020202020204" pitchFamily="34" charset="0"/>
                        </a:rPr>
                        <a:t>Установленный размер льготы</a:t>
                      </a:r>
                      <a:endParaRPr lang="ru-RU" sz="1000" dirty="0">
                        <a:solidFill>
                          <a:schemeClr val="accent3">
                            <a:lumMod val="50000"/>
                          </a:schemeClr>
                        </a:solidFill>
                        <a:effectLst/>
                        <a:latin typeface="Arial" panose="020B0604020202020204" pitchFamily="34" charset="0"/>
                        <a:cs typeface="Arial" panose="020B0604020202020204" pitchFamily="34" charset="0"/>
                      </a:endParaRPr>
                    </a:p>
                  </a:txBody>
                  <a:tcPr marL="68580" marR="68580" marT="0" marB="0" anchor="ctr">
                    <a:solidFill>
                      <a:schemeClr val="accent5">
                        <a:lumMod val="40000"/>
                        <a:lumOff val="60000"/>
                      </a:schemeClr>
                    </a:solidFill>
                  </a:tcPr>
                </a:tc>
                <a:tc gridSpan="5">
                  <a:txBody>
                    <a:bodyPr/>
                    <a:lstStyle/>
                    <a:p>
                      <a:pPr marR="176530" algn="ctr">
                        <a:lnSpc>
                          <a:spcPct val="150000"/>
                        </a:lnSpc>
                        <a:spcAft>
                          <a:spcPts val="0"/>
                        </a:spcAft>
                      </a:pPr>
                      <a:r>
                        <a:rPr lang="ru-RU" sz="1000" dirty="0" smtClean="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rPr>
                        <a:t>Оценка налоговых расходов в связи с предоставлением льгот</a:t>
                      </a:r>
                      <a:endParaRPr lang="ru-RU" sz="10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nchor="ctr">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tc hMerge="1">
                  <a:txBody>
                    <a:bodyPr/>
                    <a:lstStyle/>
                    <a:p>
                      <a:pPr marR="176530" algn="ctr">
                        <a:lnSpc>
                          <a:spcPct val="150000"/>
                        </a:lnSpc>
                        <a:spcAft>
                          <a:spcPts val="0"/>
                        </a:spcAft>
                      </a:pPr>
                      <a:endParaRPr lang="ru-RU" sz="900" dirty="0">
                        <a:solidFill>
                          <a:schemeClr val="accent3">
                            <a:lumMod val="50000"/>
                          </a:schemeClr>
                        </a:solidFill>
                        <a:effectLst/>
                        <a:latin typeface="Arial" panose="020B0604020202020204" pitchFamily="34" charset="0"/>
                        <a:ea typeface="Calibri" panose="020F0502020204030204" pitchFamily="34" charset="0"/>
                        <a:cs typeface="Arial" panose="020B0604020202020204" pitchFamily="34" charset="0"/>
                      </a:endParaRPr>
                    </a:p>
                  </a:txBody>
                  <a:tcPr marL="31459" marR="31459" marT="0" marB="0">
                    <a:solidFill>
                      <a:schemeClr val="accent5">
                        <a:lumMod val="40000"/>
                        <a:lumOff val="60000"/>
                      </a:schemeClr>
                    </a:solidFill>
                  </a:tcPr>
                </a:tc>
                <a:extLst>
                  <a:ext uri="{0D108BD9-81ED-4DB2-BD59-A6C34878D82A}">
                    <a16:rowId xmlns:a16="http://schemas.microsoft.com/office/drawing/2014/main" val="1526780116"/>
                  </a:ext>
                </a:extLst>
              </a:tr>
              <a:tr h="205574">
                <a:tc vMerge="1">
                  <a:txBody>
                    <a:bodyPr/>
                    <a:lstStyle/>
                    <a:p>
                      <a:endParaRPr lang="ru-RU"/>
                    </a:p>
                  </a:txBody>
                  <a:tcPr/>
                </a:tc>
                <a:tc vMerge="1">
                  <a:txBody>
                    <a:bodyPr/>
                    <a:lstStyle/>
                    <a:p>
                      <a:endParaRPr lang="ru-RU"/>
                    </a:p>
                  </a:txBody>
                  <a:tcPr/>
                </a:tc>
                <a:tc vMerge="1">
                  <a:txBody>
                    <a:bodyPr/>
                    <a:lstStyle/>
                    <a:p>
                      <a:pPr marR="176530" algn="ctr">
                        <a:lnSpc>
                          <a:spcPct val="150000"/>
                        </a:lnSpc>
                        <a:spcAft>
                          <a:spcPts val="0"/>
                        </a:spcAft>
                      </a:pPr>
                      <a:endParaRPr lang="ru-RU" sz="1000" b="1"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b"/>
                      <a:r>
                        <a:rPr lang="ru-RU" sz="1000" b="1" u="none" strike="noStrike" dirty="0">
                          <a:effectLst/>
                          <a:latin typeface="Arial" panose="020B0604020202020204" pitchFamily="34" charset="0"/>
                          <a:cs typeface="Arial" panose="020B0604020202020204" pitchFamily="34" charset="0"/>
                        </a:rPr>
                        <a:t>Отчет </a:t>
                      </a:r>
                      <a:r>
                        <a:rPr lang="ru-RU" sz="1000" b="1" u="none" strike="noStrike" dirty="0" smtClean="0">
                          <a:effectLst/>
                          <a:latin typeface="Arial" panose="020B0604020202020204" pitchFamily="34" charset="0"/>
                          <a:cs typeface="Arial" panose="020B0604020202020204" pitchFamily="34" charset="0"/>
                        </a:rPr>
                        <a:t>2023 год, тыс. руб.</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smtClean="0">
                          <a:effectLst/>
                          <a:latin typeface="Arial" panose="020B0604020202020204" pitchFamily="34" charset="0"/>
                          <a:cs typeface="Arial" panose="020B0604020202020204" pitchFamily="34" charset="0"/>
                        </a:rPr>
                        <a:t>Оценка 2024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smtClean="0">
                          <a:effectLst/>
                          <a:latin typeface="Arial" panose="020B0604020202020204" pitchFamily="34" charset="0"/>
                          <a:cs typeface="Arial" panose="020B0604020202020204" pitchFamily="34" charset="0"/>
                        </a:rPr>
                        <a:t>Прогноз 2025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Arial" panose="020B0604020202020204" pitchFamily="34" charset="0"/>
                          <a:cs typeface="Arial" panose="020B0604020202020204" pitchFamily="34" charset="0"/>
                        </a:rPr>
                        <a:t>Прогноз </a:t>
                      </a:r>
                      <a:r>
                        <a:rPr lang="ru-RU" sz="1000" b="1" u="none" strike="noStrike" dirty="0" smtClean="0">
                          <a:effectLst/>
                          <a:latin typeface="Arial" panose="020B0604020202020204" pitchFamily="34" charset="0"/>
                          <a:cs typeface="Arial" panose="020B0604020202020204" pitchFamily="34" charset="0"/>
                        </a:rPr>
                        <a:t>2026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u="none" strike="noStrike" dirty="0">
                          <a:effectLst/>
                          <a:latin typeface="Arial" panose="020B0604020202020204" pitchFamily="34" charset="0"/>
                          <a:cs typeface="Arial" panose="020B0604020202020204" pitchFamily="34" charset="0"/>
                        </a:rPr>
                        <a:t>Прогноз </a:t>
                      </a:r>
                      <a:r>
                        <a:rPr lang="ru-RU" sz="1000" b="1" u="none" strike="noStrike" dirty="0" smtClean="0">
                          <a:effectLst/>
                          <a:latin typeface="Arial" panose="020B0604020202020204" pitchFamily="34" charset="0"/>
                          <a:cs typeface="Arial" panose="020B0604020202020204" pitchFamily="34" charset="0"/>
                        </a:rPr>
                        <a:t>2027 год, тыс. руб.</a:t>
                      </a:r>
                      <a:endParaRPr lang="ru-RU" sz="1000" b="1" i="0" u="none" strike="noStrike" dirty="0" smtClean="0">
                        <a:effectLst/>
                        <a:latin typeface="Arial" panose="020B0604020202020204" pitchFamily="34" charset="0"/>
                        <a:cs typeface="Arial" panose="020B0604020202020204" pitchFamily="34" charset="0"/>
                      </a:endParaRPr>
                    </a:p>
                  </a:txBody>
                  <a:tcPr marL="7425" marR="7425" marT="7425" marB="0" anchor="ctr"/>
                </a:tc>
                <a:extLst>
                  <a:ext uri="{0D108BD9-81ED-4DB2-BD59-A6C34878D82A}">
                    <a16:rowId xmlns:a16="http://schemas.microsoft.com/office/drawing/2014/main" val="3135003964"/>
                  </a:ext>
                </a:extLst>
              </a:tr>
              <a:tr h="1168821">
                <a:tc>
                  <a:txBody>
                    <a:bodyPr/>
                    <a:lstStyle/>
                    <a:p>
                      <a:pPr marR="176530">
                        <a:lnSpc>
                          <a:spcPct val="150000"/>
                        </a:lnSpc>
                        <a:spcAft>
                          <a:spcPts val="0"/>
                        </a:spcAft>
                      </a:pPr>
                      <a:r>
                        <a:rPr lang="ru-RU" sz="1400" dirty="0">
                          <a:solidFill>
                            <a:schemeClr val="accent3">
                              <a:lumMod val="50000"/>
                            </a:schemeClr>
                          </a:solidFill>
                          <a:effectLst/>
                        </a:rPr>
                        <a:t>1</a:t>
                      </a:r>
                      <a:endParaRPr lang="ru-RU" sz="1400" dirty="0">
                        <a:solidFill>
                          <a:schemeClr val="accent3">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algn="just">
                        <a:lnSpc>
                          <a:spcPct val="150000"/>
                        </a:lnSpc>
                        <a:spcAft>
                          <a:spcPts val="0"/>
                        </a:spcAft>
                      </a:pPr>
                      <a:r>
                        <a:rPr lang="ru-RU" sz="1000" dirty="0">
                          <a:effectLst/>
                          <a:latin typeface="Arial" panose="020B0604020202020204" pitchFamily="34" charset="0"/>
                          <a:cs typeface="Arial" panose="020B0604020202020204" pitchFamily="34" charset="0"/>
                        </a:rPr>
                        <a:t>Освобождается от уплаты налога на имущество физических лиц один из родителей в многодетной малоимущей семье, имеющей трех и более несовершеннолетних детей, среднедушевой доход которых ниже величины прожиточного минимума, установленной в Московской области на душу населения, в отношении одного объекта налогообложения жилого назначения по выбору налогоплательщика: комната, квартира, индивидуальный жилой дом.</a:t>
                      </a:r>
                    </a:p>
                    <a:p>
                      <a:pPr marR="176530">
                        <a:lnSpc>
                          <a:spcPct val="150000"/>
                        </a:lnSpc>
                        <a:spcAft>
                          <a:spcPts val="0"/>
                        </a:spcAft>
                      </a:pPr>
                      <a:r>
                        <a:rPr lang="ru-RU" sz="1000" dirty="0">
                          <a:effectLst/>
                          <a:latin typeface="Arial" panose="020B0604020202020204" pitchFamily="34" charset="0"/>
                          <a:cs typeface="Arial" panose="020B0604020202020204" pitchFamily="34" charset="0"/>
                        </a:rPr>
                        <a:t> </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marR="176530" algn="ctr">
                        <a:lnSpc>
                          <a:spcPct val="150000"/>
                        </a:lnSpc>
                        <a:spcAft>
                          <a:spcPts val="0"/>
                        </a:spcAft>
                      </a:pPr>
                      <a:r>
                        <a:rPr lang="ru-RU" sz="1000" dirty="0">
                          <a:effectLst/>
                          <a:latin typeface="Arial" panose="020B0604020202020204" pitchFamily="34" charset="0"/>
                          <a:cs typeface="Arial" panose="020B0604020202020204" pitchFamily="34" charset="0"/>
                        </a:rPr>
                        <a:t>100</a:t>
                      </a:r>
                      <a:endParaRPr lang="ru-RU" sz="1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tc>
                  <a:txBody>
                    <a:bodyPr/>
                    <a:lstStyle/>
                    <a:p>
                      <a:pPr algn="ctr" fontAlgn="ctr"/>
                      <a:r>
                        <a:rPr lang="ru-RU" sz="1000" b="1" u="none" strike="noStrike" dirty="0">
                          <a:effectLst/>
                          <a:latin typeface="Arial" panose="020B0604020202020204" pitchFamily="34" charset="0"/>
                          <a:cs typeface="Arial" panose="020B0604020202020204" pitchFamily="34" charset="0"/>
                        </a:rPr>
                        <a:t>0,0</a:t>
                      </a:r>
                      <a:endParaRPr lang="ru-RU" sz="1000" b="1" i="0" u="none" strike="noStrike" dirty="0">
                        <a:effectLst/>
                        <a:latin typeface="Arial" panose="020B0604020202020204" pitchFamily="34" charset="0"/>
                        <a:cs typeface="Arial" panose="020B0604020202020204" pitchFamily="34" charset="0"/>
                      </a:endParaRPr>
                    </a:p>
                  </a:txBody>
                  <a:tcPr marL="7425" marR="7425" marT="7425" marB="0" anchor="ctr"/>
                </a:tc>
                <a:extLst>
                  <a:ext uri="{0D108BD9-81ED-4DB2-BD59-A6C34878D82A}">
                    <a16:rowId xmlns:a16="http://schemas.microsoft.com/office/drawing/2014/main" val="3550630834"/>
                  </a:ext>
                </a:extLst>
              </a:tr>
            </a:tbl>
          </a:graphicData>
        </a:graphic>
      </p:graphicFrame>
      <p:sp>
        <p:nvSpPr>
          <p:cNvPr id="3" name="Номер слайда 2">
            <a:extLst>
              <a:ext uri="{FF2B5EF4-FFF2-40B4-BE49-F238E27FC236}">
                <a16:creationId xmlns:a16="http://schemas.microsoft.com/office/drawing/2014/main" id="{EEE6F9DC-FD53-4708-8FF7-8249DB38DFC5}"/>
              </a:ext>
            </a:extLst>
          </p:cNvPr>
          <p:cNvSpPr>
            <a:spLocks noGrp="1"/>
          </p:cNvSpPr>
          <p:nvPr>
            <p:ph type="sldNum" sz="quarter" idx="12"/>
          </p:nvPr>
        </p:nvSpPr>
        <p:spPr>
          <a:xfrm>
            <a:off x="10879975" y="6492875"/>
            <a:ext cx="1312025" cy="365125"/>
          </a:xfrm>
        </p:spPr>
        <p:txBody>
          <a:bodyPr/>
          <a:lstStyle/>
          <a:p>
            <a:fld id="{F203300F-B5E5-4D9E-9381-383162CC59FB}" type="slidenum">
              <a:rPr lang="ru-RU" smtClean="0">
                <a:solidFill>
                  <a:schemeClr val="accent6">
                    <a:lumMod val="50000"/>
                  </a:schemeClr>
                </a:solidFill>
              </a:rPr>
              <a:t>38</a:t>
            </a:fld>
            <a:endParaRPr lang="ru-RU">
              <a:solidFill>
                <a:schemeClr val="accent6">
                  <a:lumMod val="50000"/>
                </a:schemeClr>
              </a:solidFill>
            </a:endParaRPr>
          </a:p>
        </p:txBody>
      </p:sp>
      <p:pic>
        <p:nvPicPr>
          <p:cNvPr id="6" name="Объект 6">
            <a:extLst>
              <a:ext uri="{FF2B5EF4-FFF2-40B4-BE49-F238E27FC236}">
                <a16:creationId xmlns:a16="http://schemas.microsoft.com/office/drawing/2014/main" id="{29337CEB-888F-497E-8B08-EAC60DD2B9A8}"/>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2759418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B28A71-053A-4858-A46A-CD1B8762371C}"/>
              </a:ext>
            </a:extLst>
          </p:cNvPr>
          <p:cNvSpPr>
            <a:spLocks noGrp="1"/>
          </p:cNvSpPr>
          <p:nvPr>
            <p:ph type="title"/>
          </p:nvPr>
        </p:nvSpPr>
        <p:spPr>
          <a:xfrm>
            <a:off x="838200" y="14950"/>
            <a:ext cx="10515600" cy="715224"/>
          </a:xfrm>
        </p:spPr>
        <p:txBody>
          <a:bodyPr>
            <a:noAutofit/>
          </a:bodyPr>
          <a:lstStyle/>
          <a:p>
            <a:pPr algn="ctr"/>
            <a:r>
              <a:rPr lang="ru-RU" sz="2400" dirty="0"/>
              <a:t>Расходы бюджета городского округа Долгопрудный на </a:t>
            </a:r>
            <a:r>
              <a:rPr lang="ru-RU" sz="2400" dirty="0" smtClean="0"/>
              <a:t>2023-2027 </a:t>
            </a:r>
            <a:r>
              <a:rPr lang="ru-RU" sz="2400" dirty="0"/>
              <a:t>гг. </a:t>
            </a:r>
            <a:br>
              <a:rPr lang="ru-RU" sz="2400" dirty="0"/>
            </a:br>
            <a:r>
              <a:rPr lang="ru-RU" sz="2400" dirty="0"/>
              <a:t>по разделам бюджетной классификации </a:t>
            </a:r>
          </a:p>
        </p:txBody>
      </p:sp>
      <p:sp>
        <p:nvSpPr>
          <p:cNvPr id="4" name="Номер слайда 3">
            <a:extLst>
              <a:ext uri="{FF2B5EF4-FFF2-40B4-BE49-F238E27FC236}">
                <a16:creationId xmlns:a16="http://schemas.microsoft.com/office/drawing/2014/main" id="{E6DE0060-9F58-4945-A113-180BBA99467F}"/>
              </a:ext>
            </a:extLst>
          </p:cNvPr>
          <p:cNvSpPr>
            <a:spLocks noGrp="1"/>
          </p:cNvSpPr>
          <p:nvPr>
            <p:ph type="sldNum" sz="quarter" idx="12"/>
          </p:nvPr>
        </p:nvSpPr>
        <p:spPr>
          <a:xfrm>
            <a:off x="9448800" y="6477925"/>
            <a:ext cx="2743200" cy="365125"/>
          </a:xfrm>
        </p:spPr>
        <p:txBody>
          <a:bodyPr/>
          <a:lstStyle/>
          <a:p>
            <a:fld id="{E4EB6E89-BA87-4003-BD23-6BDF40F3EBED}" type="slidenum">
              <a:rPr lang="ru-RU" smtClean="0"/>
              <a:pPr/>
              <a:t>39</a:t>
            </a:fld>
            <a:endParaRPr lang="ru-RU" dirty="0"/>
          </a:p>
        </p:txBody>
      </p:sp>
      <p:sp>
        <p:nvSpPr>
          <p:cNvPr id="6" name="Прямоугольник 5">
            <a:extLst>
              <a:ext uri="{FF2B5EF4-FFF2-40B4-BE49-F238E27FC236}">
                <a16:creationId xmlns:a16="http://schemas.microsoft.com/office/drawing/2014/main" id="{D3DA6461-BF93-41EA-A4BC-9CD9211C82AB}"/>
              </a:ext>
            </a:extLst>
          </p:cNvPr>
          <p:cNvSpPr/>
          <p:nvPr/>
        </p:nvSpPr>
        <p:spPr>
          <a:xfrm>
            <a:off x="10726189" y="596462"/>
            <a:ext cx="1255222" cy="307777"/>
          </a:xfrm>
          <a:prstGeom prst="rect">
            <a:avLst/>
          </a:prstGeom>
        </p:spPr>
        <p:txBody>
          <a:bodyPr wrap="square">
            <a:spAutoFit/>
          </a:bodyPr>
          <a:lstStyle/>
          <a:p>
            <a:r>
              <a:rPr lang="ru-RU" sz="1400" dirty="0"/>
              <a:t>(тыс. рублей)</a:t>
            </a:r>
          </a:p>
        </p:txBody>
      </p:sp>
      <p:graphicFrame>
        <p:nvGraphicFramePr>
          <p:cNvPr id="8" name="Объект 7">
            <a:extLst>
              <a:ext uri="{FF2B5EF4-FFF2-40B4-BE49-F238E27FC236}">
                <a16:creationId xmlns:a16="http://schemas.microsoft.com/office/drawing/2014/main" id="{3DD62234-DC97-4401-AE08-C500BE749E9B}"/>
              </a:ext>
            </a:extLst>
          </p:cNvPr>
          <p:cNvGraphicFramePr>
            <a:graphicFrameLocks noGrp="1"/>
          </p:cNvGraphicFramePr>
          <p:nvPr>
            <p:ph idx="1"/>
            <p:extLst>
              <p:ext uri="{D42A27DB-BD31-4B8C-83A1-F6EECF244321}">
                <p14:modId xmlns:p14="http://schemas.microsoft.com/office/powerpoint/2010/main" val="827933321"/>
              </p:ext>
            </p:extLst>
          </p:nvPr>
        </p:nvGraphicFramePr>
        <p:xfrm>
          <a:off x="970283" y="1026879"/>
          <a:ext cx="10866118" cy="5705135"/>
        </p:xfrm>
        <a:graphic>
          <a:graphicData uri="http://schemas.openxmlformats.org/drawingml/2006/table">
            <a:tbl>
              <a:tblPr>
                <a:tableStyleId>{5C22544A-7EE6-4342-B048-85BDC9FD1C3A}</a:tableStyleId>
              </a:tblPr>
              <a:tblGrid>
                <a:gridCol w="5464537">
                  <a:extLst>
                    <a:ext uri="{9D8B030D-6E8A-4147-A177-3AD203B41FA5}">
                      <a16:colId xmlns:a16="http://schemas.microsoft.com/office/drawing/2014/main" val="2000536900"/>
                    </a:ext>
                  </a:extLst>
                </a:gridCol>
                <a:gridCol w="1108017">
                  <a:extLst>
                    <a:ext uri="{9D8B030D-6E8A-4147-A177-3AD203B41FA5}">
                      <a16:colId xmlns:a16="http://schemas.microsoft.com/office/drawing/2014/main" val="399698325"/>
                    </a:ext>
                  </a:extLst>
                </a:gridCol>
                <a:gridCol w="1108017">
                  <a:extLst>
                    <a:ext uri="{9D8B030D-6E8A-4147-A177-3AD203B41FA5}">
                      <a16:colId xmlns:a16="http://schemas.microsoft.com/office/drawing/2014/main" val="1552169965"/>
                    </a:ext>
                  </a:extLst>
                </a:gridCol>
                <a:gridCol w="1108017">
                  <a:extLst>
                    <a:ext uri="{9D8B030D-6E8A-4147-A177-3AD203B41FA5}">
                      <a16:colId xmlns:a16="http://schemas.microsoft.com/office/drawing/2014/main" val="2600721301"/>
                    </a:ext>
                  </a:extLst>
                </a:gridCol>
                <a:gridCol w="1032470">
                  <a:extLst>
                    <a:ext uri="{9D8B030D-6E8A-4147-A177-3AD203B41FA5}">
                      <a16:colId xmlns:a16="http://schemas.microsoft.com/office/drawing/2014/main" val="429115478"/>
                    </a:ext>
                  </a:extLst>
                </a:gridCol>
                <a:gridCol w="1045060">
                  <a:extLst>
                    <a:ext uri="{9D8B030D-6E8A-4147-A177-3AD203B41FA5}">
                      <a16:colId xmlns:a16="http://schemas.microsoft.com/office/drawing/2014/main" val="2650936760"/>
                    </a:ext>
                  </a:extLst>
                </a:gridCol>
              </a:tblGrid>
              <a:tr h="774931">
                <a:tc>
                  <a:txBody>
                    <a:bodyPr/>
                    <a:lstStyle/>
                    <a:p>
                      <a:pPr algn="ctr" fontAlgn="ctr"/>
                      <a:r>
                        <a:rPr lang="ru-RU" sz="1200" b="1" i="0" u="none" strike="noStrike" dirty="0">
                          <a:effectLst/>
                          <a:latin typeface="Arial" panose="020B0604020202020204" pitchFamily="34" charset="0"/>
                        </a:rPr>
                        <a:t>Наименование</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Исполнение за </a:t>
                      </a:r>
                      <a:r>
                        <a:rPr lang="ru-RU" sz="1200" b="1" i="0" u="none" strike="noStrike" dirty="0" smtClean="0">
                          <a:effectLst/>
                          <a:latin typeface="Arial" panose="020B0604020202020204" pitchFamily="34" charset="0"/>
                        </a:rPr>
                        <a:t>2023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Уточненный план </a:t>
                      </a:r>
                      <a:r>
                        <a:rPr lang="ru-RU" sz="1200" b="1" i="0" u="none" strike="noStrike" dirty="0" smtClean="0">
                          <a:effectLst/>
                          <a:latin typeface="Arial" panose="020B0604020202020204" pitchFamily="34" charset="0"/>
                        </a:rPr>
                        <a:t>на 2024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2025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2026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tc>
                  <a:txBody>
                    <a:bodyPr/>
                    <a:lstStyle/>
                    <a:p>
                      <a:pPr algn="ctr" fontAlgn="ctr"/>
                      <a:r>
                        <a:rPr lang="ru-RU" sz="1200" b="1" i="0" u="none" strike="noStrike" dirty="0">
                          <a:effectLst/>
                          <a:latin typeface="Arial" panose="020B0604020202020204" pitchFamily="34" charset="0"/>
                        </a:rPr>
                        <a:t>Проект бюджета на </a:t>
                      </a:r>
                      <a:r>
                        <a:rPr lang="ru-RU" sz="1200" b="1" i="0" u="none" strike="noStrike" dirty="0" smtClean="0">
                          <a:effectLst/>
                          <a:latin typeface="Arial" panose="020B0604020202020204" pitchFamily="34" charset="0"/>
                        </a:rPr>
                        <a:t>2027 </a:t>
                      </a:r>
                      <a:r>
                        <a:rPr lang="ru-RU" sz="1200" b="1" i="0" u="none" strike="noStrike" dirty="0">
                          <a:effectLst/>
                          <a:latin typeface="Arial" panose="020B0604020202020204" pitchFamily="34" charset="0"/>
                        </a:rPr>
                        <a:t>год</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1605832"/>
                  </a:ext>
                </a:extLst>
              </a:tr>
              <a:tr h="318888">
                <a:tc>
                  <a:txBody>
                    <a:bodyPr/>
                    <a:lstStyle/>
                    <a:p>
                      <a:pPr algn="l" fontAlgn="t"/>
                      <a:r>
                        <a:rPr lang="ru-RU" sz="1200" b="1" i="0" u="none" strike="noStrike">
                          <a:effectLst/>
                          <a:latin typeface="Arial" panose="020B0604020202020204" pitchFamily="34" charset="0"/>
                        </a:rPr>
                        <a:t>Общегосударственные вопросы</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557 379,3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564 723,8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678 616,8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663 128,3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668 376,1</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927046960"/>
                  </a:ext>
                </a:extLst>
              </a:tr>
              <a:tr h="296817">
                <a:tc>
                  <a:txBody>
                    <a:bodyPr/>
                    <a:lstStyle/>
                    <a:p>
                      <a:pPr algn="l" fontAlgn="t"/>
                      <a:r>
                        <a:rPr lang="ru-RU" sz="1200" b="1" i="0" u="none" strike="noStrike">
                          <a:effectLst/>
                          <a:latin typeface="Arial" panose="020B0604020202020204" pitchFamily="34" charset="0"/>
                        </a:rPr>
                        <a:t>Национальная оборона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8 541,4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8 666,5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9 386,9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9 821,3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10 209,0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01007671"/>
                  </a:ext>
                </a:extLst>
              </a:tr>
              <a:tr h="346286">
                <a:tc>
                  <a:txBody>
                    <a:bodyPr/>
                    <a:lstStyle/>
                    <a:p>
                      <a:pPr algn="l" fontAlgn="t"/>
                      <a:r>
                        <a:rPr lang="ru-RU" sz="1200" b="1" i="0" u="none" strike="noStrike">
                          <a:effectLst/>
                          <a:latin typeface="Arial" panose="020B0604020202020204" pitchFamily="34" charset="0"/>
                        </a:rPr>
                        <a:t>Национальная безопасность и правоохранительная деятельность</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49 232,3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53 191,3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57 124,6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53 124,6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53 124,6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505889044"/>
                  </a:ext>
                </a:extLst>
              </a:tr>
              <a:tr h="376729">
                <a:tc>
                  <a:txBody>
                    <a:bodyPr/>
                    <a:lstStyle/>
                    <a:p>
                      <a:pPr algn="l" fontAlgn="t"/>
                      <a:r>
                        <a:rPr lang="ru-RU" sz="1200" b="1" i="0" u="none" strike="noStrike">
                          <a:effectLst/>
                          <a:latin typeface="Arial" panose="020B0604020202020204" pitchFamily="34" charset="0"/>
                        </a:rPr>
                        <a:t>Национальная экономика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441 084,0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488 518,9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420 033,5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404 532,5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407 871,0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602466590"/>
                  </a:ext>
                </a:extLst>
              </a:tr>
              <a:tr h="346286">
                <a:tc>
                  <a:txBody>
                    <a:bodyPr/>
                    <a:lstStyle/>
                    <a:p>
                      <a:pPr algn="l" fontAlgn="t"/>
                      <a:r>
                        <a:rPr lang="ru-RU" sz="1200" b="1" i="0" u="none" strike="noStrike">
                          <a:effectLst/>
                          <a:latin typeface="Arial" panose="020B0604020202020204" pitchFamily="34" charset="0"/>
                        </a:rPr>
                        <a:t>Жилищно-коммунальное хозяйство</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1 162 762,3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1 012 126,3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1 244 951,4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941 647,0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1 120 330,6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224545687"/>
                  </a:ext>
                </a:extLst>
              </a:tr>
              <a:tr h="376729">
                <a:tc>
                  <a:txBody>
                    <a:bodyPr/>
                    <a:lstStyle/>
                    <a:p>
                      <a:pPr algn="l" fontAlgn="t"/>
                      <a:r>
                        <a:rPr lang="ru-RU" sz="1200" b="1" i="0" u="none" strike="noStrike">
                          <a:effectLst/>
                          <a:latin typeface="Arial" panose="020B0604020202020204" pitchFamily="34" charset="0"/>
                        </a:rPr>
                        <a:t>Охрана окружающей среды</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8 983,9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15 020,5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43 824,6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43 824,3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43 824,3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346162108"/>
                  </a:ext>
                </a:extLst>
              </a:tr>
              <a:tr h="410977">
                <a:tc>
                  <a:txBody>
                    <a:bodyPr/>
                    <a:lstStyle/>
                    <a:p>
                      <a:pPr algn="l" fontAlgn="t"/>
                      <a:r>
                        <a:rPr lang="ru-RU" sz="1200" b="1" i="0" u="none" strike="noStrike">
                          <a:effectLst/>
                          <a:latin typeface="Arial" panose="020B0604020202020204" pitchFamily="34" charset="0"/>
                        </a:rPr>
                        <a:t>Образование</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4 033 840,7</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3 768 773,8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4 059 369,5</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3 925 048,3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3 654 260,5</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41656999"/>
                  </a:ext>
                </a:extLst>
              </a:tr>
              <a:tr h="410977">
                <a:tc>
                  <a:txBody>
                    <a:bodyPr/>
                    <a:lstStyle/>
                    <a:p>
                      <a:pPr algn="l" fontAlgn="t"/>
                      <a:r>
                        <a:rPr lang="ru-RU" sz="1200" b="1" i="0" u="none" strike="noStrike">
                          <a:effectLst/>
                          <a:latin typeface="Arial" panose="020B0604020202020204" pitchFamily="34" charset="0"/>
                        </a:rPr>
                        <a:t>Культура и кинематография</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238 980,6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254 094,9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211 223,1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205 738,9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203 141,3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130118599"/>
                  </a:ext>
                </a:extLst>
              </a:tr>
              <a:tr h="308995">
                <a:tc>
                  <a:txBody>
                    <a:bodyPr/>
                    <a:lstStyle/>
                    <a:p>
                      <a:pPr algn="l" fontAlgn="t"/>
                      <a:r>
                        <a:rPr lang="ru-RU" sz="1200" b="1" i="0" u="none" strike="noStrike">
                          <a:effectLst/>
                          <a:latin typeface="Arial" panose="020B0604020202020204" pitchFamily="34" charset="0"/>
                        </a:rPr>
                        <a:t>Здравоохранение</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4 913,9</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2 444,0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3 444,0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772384093"/>
                  </a:ext>
                </a:extLst>
              </a:tr>
              <a:tr h="318888">
                <a:tc>
                  <a:txBody>
                    <a:bodyPr/>
                    <a:lstStyle/>
                    <a:p>
                      <a:pPr algn="l" fontAlgn="t"/>
                      <a:r>
                        <a:rPr lang="ru-RU" sz="1200" b="1" i="0" u="none" strike="noStrike">
                          <a:effectLst/>
                          <a:latin typeface="Arial" panose="020B0604020202020204" pitchFamily="34" charset="0"/>
                        </a:rPr>
                        <a:t>Социальная политика</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102 223,1</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146 309,6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103 864,2</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109 218,6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109 424,6</a:t>
                      </a:r>
                    </a:p>
                  </a:txBody>
                  <a:tcPr marL="9525" marR="9525" marT="9525" marB="0" anchor="ctr">
                    <a:solidFill>
                      <a:schemeClr val="accent2">
                        <a:lumMod val="20000"/>
                        <a:lumOff val="80000"/>
                      </a:schemeClr>
                    </a:solidFill>
                  </a:tcPr>
                </a:tc>
                <a:extLst>
                  <a:ext uri="{0D108BD9-81ED-4DB2-BD59-A6C34878D82A}">
                    <a16:rowId xmlns:a16="http://schemas.microsoft.com/office/drawing/2014/main" val="4089617215"/>
                  </a:ext>
                </a:extLst>
              </a:tr>
              <a:tr h="346286">
                <a:tc>
                  <a:txBody>
                    <a:bodyPr/>
                    <a:lstStyle/>
                    <a:p>
                      <a:pPr algn="l" fontAlgn="t"/>
                      <a:r>
                        <a:rPr lang="ru-RU" sz="1200" b="1" i="0" u="none" strike="noStrike">
                          <a:effectLst/>
                          <a:latin typeface="Arial" panose="020B0604020202020204" pitchFamily="34" charset="0"/>
                        </a:rPr>
                        <a:t>Физическая культура и спорт</a:t>
                      </a:r>
                    </a:p>
                  </a:txBody>
                  <a:tcPr marL="9525" marR="9525" marT="9525" marB="0">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141 762,8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151 421,8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162 736,4</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154 074,3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154 074,3</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891817773"/>
                  </a:ext>
                </a:extLst>
              </a:tr>
              <a:tr h="376729">
                <a:tc>
                  <a:txBody>
                    <a:bodyPr/>
                    <a:lstStyle/>
                    <a:p>
                      <a:pPr algn="l" fontAlgn="b"/>
                      <a:r>
                        <a:rPr lang="ru-RU" sz="1200" b="1" i="0" u="none" strike="noStrike">
                          <a:effectLst/>
                          <a:latin typeface="Arial" panose="020B0604020202020204" pitchFamily="34" charset="0"/>
                        </a:rPr>
                        <a:t>Средства массовой информации</a:t>
                      </a:r>
                    </a:p>
                  </a:txBody>
                  <a:tcPr marL="9525" marR="9525" marT="9525" marB="0" anchor="b">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25 630,8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27 843,0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25 617,8</a:t>
                      </a:r>
                    </a:p>
                  </a:txBody>
                  <a:tcPr marL="9525" marR="9525" marT="9525" marB="0" anchor="ctr">
                    <a:solidFill>
                      <a:schemeClr val="accent2">
                        <a:lumMod val="20000"/>
                        <a:lumOff val="80000"/>
                      </a:schemeClr>
                    </a:solidFill>
                  </a:tcPr>
                </a:tc>
                <a:extLst>
                  <a:ext uri="{0D108BD9-81ED-4DB2-BD59-A6C34878D82A}">
                    <a16:rowId xmlns:a16="http://schemas.microsoft.com/office/drawing/2014/main" val="2359705586"/>
                  </a:ext>
                </a:extLst>
              </a:tr>
              <a:tr h="376729">
                <a:tc>
                  <a:txBody>
                    <a:bodyPr/>
                    <a:lstStyle/>
                    <a:p>
                      <a:pPr algn="l" fontAlgn="ctr"/>
                      <a:r>
                        <a:rPr lang="ru-RU" sz="1200" b="1" i="0" u="none" strike="noStrike">
                          <a:solidFill>
                            <a:srgbClr val="000000"/>
                          </a:solidFill>
                          <a:effectLst/>
                          <a:latin typeface="Arial" panose="020B0604020202020204" pitchFamily="34" charset="0"/>
                        </a:rPr>
                        <a:t>Обслуживание государственного (муниципального) долга</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3 580,6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19 906,3</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12 203,0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a:solidFill>
                            <a:srgbClr val="000000"/>
                          </a:solidFill>
                          <a:effectLst/>
                          <a:latin typeface="Arial" panose="020B0604020202020204" pitchFamily="34" charset="0"/>
                          <a:ea typeface="+mn-ea"/>
                          <a:cs typeface="+mn-cs"/>
                        </a:rPr>
                        <a:t>0,0</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rgbClr val="000000"/>
                          </a:solidFill>
                          <a:effectLst/>
                          <a:latin typeface="Arial" panose="020B0604020202020204" pitchFamily="34" charset="0"/>
                          <a:ea typeface="+mn-ea"/>
                          <a:cs typeface="+mn-cs"/>
                        </a:rPr>
                        <a:t>0,0</a:t>
                      </a:r>
                    </a:p>
                  </a:txBody>
                  <a:tcPr marL="9525" marR="9525" marT="9525" marB="0" anchor="ctr">
                    <a:solidFill>
                      <a:schemeClr val="accent2">
                        <a:lumMod val="20000"/>
                        <a:lumOff val="80000"/>
                      </a:schemeClr>
                    </a:solidFill>
                  </a:tcPr>
                </a:tc>
                <a:extLst>
                  <a:ext uri="{0D108BD9-81ED-4DB2-BD59-A6C34878D82A}">
                    <a16:rowId xmlns:a16="http://schemas.microsoft.com/office/drawing/2014/main" val="3552262103"/>
                  </a:ext>
                </a:extLst>
              </a:tr>
              <a:tr h="318888">
                <a:tc>
                  <a:txBody>
                    <a:bodyPr/>
                    <a:lstStyle/>
                    <a:p>
                      <a:pPr algn="l" fontAlgn="b"/>
                      <a:r>
                        <a:rPr lang="ru-RU" sz="1200" b="1" i="0" u="none" strike="noStrike">
                          <a:effectLst/>
                          <a:latin typeface="Arial" panose="020B0604020202020204" pitchFamily="34" charset="0"/>
                        </a:rPr>
                        <a:t>ВСЕГО РАСХОДОВ</a:t>
                      </a:r>
                    </a:p>
                  </a:txBody>
                  <a:tcPr marL="9525" marR="9525" marT="9525" marB="0" anchor="b">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6 778 915,6</a:t>
                      </a:r>
                    </a:p>
                  </a:txBody>
                  <a:tcPr marL="9525" marR="9525" marT="9525" marB="0" anchor="ctr">
                    <a:solidFill>
                      <a:schemeClr val="accent2">
                        <a:lumMod val="20000"/>
                        <a:lumOff val="80000"/>
                      </a:schemeClr>
                    </a:solidFill>
                  </a:tcPr>
                </a:tc>
                <a:tc>
                  <a:txBody>
                    <a:bodyPr/>
                    <a:lstStyle/>
                    <a:p>
                      <a:pPr marL="0" algn="ctr" defTabSz="914400" rtl="0" eaLnBrk="1" fontAlgn="b" latinLnBrk="0" hangingPunct="1"/>
                      <a:r>
                        <a:rPr lang="ru-RU" sz="1200" b="1" i="0" u="none" strike="noStrike" kern="1200" dirty="0">
                          <a:solidFill>
                            <a:schemeClr val="dk1"/>
                          </a:solidFill>
                          <a:effectLst/>
                          <a:latin typeface="Arial" panose="020B0604020202020204" pitchFamily="34" charset="0"/>
                          <a:ea typeface="+mn-ea"/>
                          <a:cs typeface="+mn-cs"/>
                        </a:rPr>
                        <a:t>6 513 040,6</a:t>
                      </a:r>
                    </a:p>
                  </a:txBody>
                  <a:tcPr marL="9525" marR="9525" marT="9525" marB="0" anchor="ctr">
                    <a:solidFill>
                      <a:schemeClr val="accent2">
                        <a:lumMod val="20000"/>
                        <a:lumOff val="80000"/>
                      </a:schemeClr>
                    </a:solidFill>
                  </a:tcPr>
                </a:tc>
                <a:tc>
                  <a:txBody>
                    <a:bodyPr/>
                    <a:lstStyle/>
                    <a:p>
                      <a:pPr algn="r" fontAlgn="ctr"/>
                      <a:r>
                        <a:rPr lang="ru-RU" sz="1200" b="1" i="0" u="none" strike="noStrike" kern="1200" dirty="0">
                          <a:solidFill>
                            <a:schemeClr val="dk1"/>
                          </a:solidFill>
                          <a:effectLst/>
                          <a:latin typeface="Arial" panose="020B0604020202020204" pitchFamily="34" charset="0"/>
                          <a:ea typeface="+mn-ea"/>
                          <a:cs typeface="+mn-cs"/>
                        </a:rPr>
                        <a:t>7 032 396,0</a:t>
                      </a:r>
                    </a:p>
                  </a:txBody>
                  <a:tcPr marL="9525" marR="9525" marT="9525" marB="0" anchor="ctr">
                    <a:solidFill>
                      <a:schemeClr val="accent2">
                        <a:lumMod val="20000"/>
                        <a:lumOff val="80000"/>
                      </a:schemeClr>
                    </a:solidFill>
                  </a:tcPr>
                </a:tc>
                <a:tc>
                  <a:txBody>
                    <a:bodyPr/>
                    <a:lstStyle/>
                    <a:p>
                      <a:pPr algn="r" fontAlgn="ctr"/>
                      <a:r>
                        <a:rPr lang="ru-RU" sz="1200" b="1" i="0" u="none" strike="noStrike" kern="1200" dirty="0">
                          <a:solidFill>
                            <a:schemeClr val="dk1"/>
                          </a:solidFill>
                          <a:effectLst/>
                          <a:latin typeface="Arial" panose="020B0604020202020204" pitchFamily="34" charset="0"/>
                          <a:ea typeface="+mn-ea"/>
                          <a:cs typeface="+mn-cs"/>
                        </a:rPr>
                        <a:t>6 539 220,0</a:t>
                      </a:r>
                    </a:p>
                  </a:txBody>
                  <a:tcPr marL="9525" marR="9525" marT="9525" marB="0" anchor="ctr">
                    <a:solidFill>
                      <a:schemeClr val="accent2">
                        <a:lumMod val="20000"/>
                        <a:lumOff val="80000"/>
                      </a:schemeClr>
                    </a:solidFill>
                  </a:tcPr>
                </a:tc>
                <a:tc>
                  <a:txBody>
                    <a:bodyPr/>
                    <a:lstStyle/>
                    <a:p>
                      <a:pPr algn="r" fontAlgn="ctr"/>
                      <a:r>
                        <a:rPr lang="ru-RU" sz="1200" b="1" i="0" u="none" strike="noStrike" kern="1200" dirty="0">
                          <a:solidFill>
                            <a:schemeClr val="dk1"/>
                          </a:solidFill>
                          <a:effectLst/>
                          <a:latin typeface="Arial" panose="020B0604020202020204" pitchFamily="34" charset="0"/>
                          <a:ea typeface="+mn-ea"/>
                          <a:cs typeface="+mn-cs"/>
                        </a:rPr>
                        <a:t>6 453 698,1</a:t>
                      </a:r>
                    </a:p>
                  </a:txBody>
                  <a:tcPr marL="9525" marR="9525" marT="9525" marB="0" anchor="ctr">
                    <a:solidFill>
                      <a:schemeClr val="accent2">
                        <a:lumMod val="20000"/>
                        <a:lumOff val="80000"/>
                      </a:schemeClr>
                    </a:solidFill>
                  </a:tcPr>
                </a:tc>
                <a:extLst>
                  <a:ext uri="{0D108BD9-81ED-4DB2-BD59-A6C34878D82A}">
                    <a16:rowId xmlns:a16="http://schemas.microsoft.com/office/drawing/2014/main" val="1304733558"/>
                  </a:ext>
                </a:extLst>
              </a:tr>
            </a:tbl>
          </a:graphicData>
        </a:graphic>
      </p:graphicFrame>
      <p:pic>
        <p:nvPicPr>
          <p:cNvPr id="9" name="Объект 6">
            <a:extLst>
              <a:ext uri="{FF2B5EF4-FFF2-40B4-BE49-F238E27FC236}">
                <a16:creationId xmlns:a16="http://schemas.microsoft.com/office/drawing/2014/main" id="{93A7003E-7213-4F61-B4BE-CA8679F8C14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547706674"/>
      </p:ext>
    </p:extLst>
  </p:cSld>
  <p:clrMapOvr>
    <a:masterClrMapping/>
  </p:clrMapOvr>
  <p:transition spd="med">
    <p:split/>
  </p:transition>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9000">
              <a:schemeClr val="accent1">
                <a:lumMod val="5000"/>
                <a:lumOff val="95000"/>
              </a:schemeClr>
            </a:gs>
            <a:gs pos="46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8D00511-6621-40FA-9ACF-AD2898F42479}"/>
              </a:ext>
            </a:extLst>
          </p:cNvPr>
          <p:cNvSpPr>
            <a:spLocks noGrp="1"/>
          </p:cNvSpPr>
          <p:nvPr>
            <p:ph type="title"/>
          </p:nvPr>
        </p:nvSpPr>
        <p:spPr>
          <a:xfrm>
            <a:off x="1062181" y="136525"/>
            <a:ext cx="10298545" cy="731693"/>
          </a:xfrm>
        </p:spPr>
        <p:txBody>
          <a:bodyPr>
            <a:normAutofit fontScale="90000"/>
          </a:bodyPr>
          <a:lstStyle/>
          <a:p>
            <a:pPr algn="ctr"/>
            <a:r>
              <a:rPr lang="ru-RU" sz="2000" b="1" dirty="0"/>
              <a:t/>
            </a:r>
            <a:br>
              <a:rPr lang="ru-RU" sz="2000" b="1" dirty="0"/>
            </a:br>
            <a:r>
              <a:rPr lang="ru-RU" sz="2000" b="1" dirty="0"/>
              <a:t/>
            </a:r>
            <a:br>
              <a:rPr lang="ru-RU" sz="2000" b="1" dirty="0"/>
            </a:br>
            <a:r>
              <a:rPr lang="ru-RU" sz="2000" b="1" dirty="0"/>
              <a:t/>
            </a:r>
            <a:br>
              <a:rPr lang="ru-RU" sz="2000" b="1" dirty="0"/>
            </a:br>
            <a:r>
              <a:rPr lang="ru-RU" sz="2000" b="1" dirty="0"/>
              <a:t>              </a:t>
            </a:r>
            <a:r>
              <a:rPr lang="ru-RU" sz="2700" dirty="0"/>
              <a:t>Описание административно-территориального образования города       Долгопрудный</a:t>
            </a:r>
            <a:r>
              <a:rPr lang="ru-RU" b="1" dirty="0"/>
              <a:t/>
            </a:r>
            <a:br>
              <a:rPr lang="ru-RU" b="1" dirty="0"/>
            </a:br>
            <a:endParaRPr lang="ru-RU" b="1" dirty="0"/>
          </a:p>
        </p:txBody>
      </p:sp>
      <p:sp>
        <p:nvSpPr>
          <p:cNvPr id="3" name="Объект 2">
            <a:extLst>
              <a:ext uri="{FF2B5EF4-FFF2-40B4-BE49-F238E27FC236}">
                <a16:creationId xmlns:a16="http://schemas.microsoft.com/office/drawing/2014/main" id="{2AF8B959-9FE1-4011-8147-30E57DAB1228}"/>
              </a:ext>
            </a:extLst>
          </p:cNvPr>
          <p:cNvSpPr>
            <a:spLocks noGrp="1"/>
          </p:cNvSpPr>
          <p:nvPr>
            <p:ph idx="1"/>
          </p:nvPr>
        </p:nvSpPr>
        <p:spPr>
          <a:xfrm>
            <a:off x="411494" y="1043901"/>
            <a:ext cx="10515600" cy="5321876"/>
          </a:xfrm>
        </p:spPr>
        <p:txBody>
          <a:bodyPr>
            <a:noAutofit/>
          </a:bodyPr>
          <a:lstStyle/>
          <a:p>
            <a:pPr marL="0" indent="0">
              <a:lnSpc>
                <a:spcPct val="170000"/>
              </a:lnSpc>
              <a:buNone/>
            </a:pPr>
            <a:r>
              <a:rPr lang="ru-RU" sz="1200" dirty="0">
                <a:effectLst>
                  <a:outerShdw blurRad="38100" dist="38100" dir="2700000" algn="tl">
                    <a:srgbClr val="000000">
                      <a:alpha val="43137"/>
                    </a:srgbClr>
                  </a:outerShdw>
                </a:effectLst>
              </a:rPr>
              <a:t>Город Долгопрудный — муниципальное образование областного значения. Статус города Долгопрудный обрел в 1957 году. Площадь города — 3052 гектар. Своими южными границами он примыкает по Дмитровскому шоссе к МКАД и расположен в 8 километрах от аэропорта Шереметьево. С запада город граничит с каналом имени Москвы, на севере с городским округом Мытищи, с ним же город граничит и на востоке, здесь же проходит граница с Москвой.</a:t>
            </a:r>
          </a:p>
          <a:p>
            <a:pPr marL="0" indent="0">
              <a:buNone/>
            </a:pPr>
            <a:r>
              <a:rPr lang="ru-RU" sz="1200" dirty="0">
                <a:effectLst>
                  <a:outerShdw blurRad="38100" dist="38100" dir="2700000" algn="tl">
                    <a:srgbClr val="000000">
                      <a:alpha val="43137"/>
                    </a:srgbClr>
                  </a:outerShdw>
                </a:effectLst>
              </a:rPr>
              <a:t>В состав города были в разное время включены:</a:t>
            </a:r>
          </a:p>
          <a:p>
            <a:r>
              <a:rPr lang="ru-RU" sz="1200" dirty="0">
                <a:effectLst>
                  <a:outerShdw blurRad="38100" dist="38100" dir="2700000" algn="tl">
                    <a:srgbClr val="000000">
                      <a:alpha val="43137"/>
                    </a:srgbClr>
                  </a:outerShdw>
                </a:effectLst>
              </a:rPr>
              <a:t>посёлок </a:t>
            </a:r>
            <a:r>
              <a:rPr lang="ru-RU" sz="1200" dirty="0">
                <a:effectLst>
                  <a:outerShdw blurRad="38100" dist="38100" dir="2700000" algn="tl">
                    <a:srgbClr val="000000">
                      <a:alpha val="43137"/>
                    </a:srgbClr>
                  </a:outerShdw>
                </a:effectLst>
                <a:hlinkClick r:id="rId2" tooltip="Хлебниково (микрорайон Долгопрудного)">
                  <a:extLst>
                    <a:ext uri="{A12FA001-AC4F-418D-AE19-62706E023703}">
                      <ahyp:hlinkClr xmlns:ahyp="http://schemas.microsoft.com/office/drawing/2018/hyperlinkcolor" xmlns="" val="tx"/>
                    </a:ext>
                  </a:extLst>
                </a:hlinkClick>
              </a:rPr>
              <a:t>Хлебниково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село </a:t>
            </a:r>
            <a:r>
              <a:rPr lang="ru-RU" sz="1200" dirty="0" err="1">
                <a:effectLst>
                  <a:outerShdw blurRad="38100" dist="38100" dir="2700000" algn="tl">
                    <a:srgbClr val="000000">
                      <a:alpha val="43137"/>
                    </a:srgbClr>
                  </a:outerShdw>
                </a:effectLst>
                <a:hlinkClick r:id="rId3" tooltip="Павельцево (микрорайон Долгопрудного)">
                  <a:extLst>
                    <a:ext uri="{A12FA001-AC4F-418D-AE19-62706E023703}">
                      <ahyp:hlinkClr xmlns:ahyp="http://schemas.microsoft.com/office/drawing/2018/hyperlinkcolor" xmlns="" val="tx"/>
                    </a:ext>
                  </a:extLst>
                </a:hlinkClick>
              </a:rPr>
              <a:t>Павельцево</a:t>
            </a:r>
            <a:r>
              <a:rPr lang="ru-RU" sz="1200" dirty="0">
                <a:effectLst>
                  <a:outerShdw blurRad="38100" dist="38100" dir="2700000" algn="tl">
                    <a:srgbClr val="000000">
                      <a:alpha val="43137"/>
                    </a:srgbClr>
                  </a:outerShdw>
                </a:effectLst>
              </a:rPr>
              <a:t>,</a:t>
            </a:r>
          </a:p>
          <a:p>
            <a:r>
              <a:rPr lang="ru-RU" sz="1200" dirty="0">
                <a:effectLst>
                  <a:outerShdw blurRad="38100" dist="38100" dir="2700000" algn="tl">
                    <a:srgbClr val="000000">
                      <a:alpha val="43137"/>
                    </a:srgbClr>
                  </a:outerShdw>
                </a:effectLst>
              </a:rPr>
              <a:t>рабочий посёлок </a:t>
            </a:r>
            <a:r>
              <a:rPr lang="ru-RU" sz="1200" dirty="0">
                <a:effectLst>
                  <a:outerShdw blurRad="38100" dist="38100" dir="2700000" algn="tl">
                    <a:srgbClr val="000000">
                      <a:alpha val="43137"/>
                    </a:srgbClr>
                  </a:outerShdw>
                </a:effectLst>
                <a:hlinkClick r:id="rId4" tooltip="Шереметьевский (микрорайон Долгопрудного)">
                  <a:extLst>
                    <a:ext uri="{A12FA001-AC4F-418D-AE19-62706E023703}">
                      <ahyp:hlinkClr xmlns:ahyp="http://schemas.microsoft.com/office/drawing/2018/hyperlinkcolor" xmlns="" val="tx"/>
                    </a:ext>
                  </a:extLst>
                </a:hlinkClick>
              </a:rPr>
              <a:t>Шереметьевский</a:t>
            </a:r>
            <a:r>
              <a:rPr lang="ru-RU" sz="1200" dirty="0">
                <a:effectLst>
                  <a:outerShdw blurRad="38100" dist="38100" dir="2700000" algn="tl">
                    <a:srgbClr val="000000">
                      <a:alpha val="43137"/>
                    </a:srgbClr>
                  </a:outerShdw>
                </a:effectLst>
              </a:rPr>
              <a:t>, находящиеся на севере за каналом</a:t>
            </a:r>
          </a:p>
          <a:p>
            <a:pPr marL="0" indent="0">
              <a:buNone/>
            </a:pPr>
            <a:r>
              <a:rPr lang="ru-RU" sz="1200" dirty="0">
                <a:effectLst>
                  <a:outerShdw blurRad="38100" dist="38100" dir="2700000" algn="tl">
                    <a:srgbClr val="000000">
                      <a:alpha val="43137"/>
                    </a:srgbClr>
                  </a:outerShdw>
                </a:effectLst>
              </a:rPr>
              <a:t> имени Москвы.</a:t>
            </a:r>
          </a:p>
          <a:p>
            <a:pPr marL="0" indent="0">
              <a:lnSpc>
                <a:spcPct val="120000"/>
              </a:lnSpc>
              <a:buNone/>
            </a:pPr>
            <a:r>
              <a:rPr lang="ru-RU" sz="1200" dirty="0">
                <a:effectLst>
                  <a:outerShdw blurRad="38100" dist="38100" dir="2700000" algn="tl">
                    <a:srgbClr val="000000">
                      <a:alpha val="43137"/>
                    </a:srgbClr>
                  </a:outerShdw>
                </a:effectLst>
              </a:rPr>
              <a:t>Основная отличительная черта современного Долгопрудного — огромный </a:t>
            </a:r>
          </a:p>
          <a:p>
            <a:pPr marL="0" indent="0">
              <a:lnSpc>
                <a:spcPct val="120000"/>
              </a:lnSpc>
              <a:buNone/>
            </a:pPr>
            <a:r>
              <a:rPr lang="ru-RU" sz="1200" dirty="0">
                <a:effectLst>
                  <a:outerShdw blurRad="38100" dist="38100" dir="2700000" algn="tl">
                    <a:srgbClr val="000000">
                      <a:alpha val="43137"/>
                    </a:srgbClr>
                  </a:outerShdw>
                </a:effectLst>
              </a:rPr>
              <a:t>научный и производственный потенциал, в настоящее время в </a:t>
            </a:r>
          </a:p>
          <a:p>
            <a:pPr marL="0" indent="0">
              <a:lnSpc>
                <a:spcPct val="120000"/>
              </a:lnSpc>
              <a:buNone/>
            </a:pPr>
            <a:r>
              <a:rPr lang="ru-RU" sz="1200" dirty="0">
                <a:effectLst>
                  <a:outerShdw blurRad="38100" dist="38100" dir="2700000" algn="tl">
                    <a:srgbClr val="000000">
                      <a:alpha val="43137"/>
                    </a:srgbClr>
                  </a:outerShdw>
                </a:effectLst>
              </a:rPr>
              <a:t>городе широко развита образовательная,  научно-исследовательская сфера. </a:t>
            </a:r>
          </a:p>
          <a:p>
            <a:pPr marL="0" indent="0">
              <a:lnSpc>
                <a:spcPct val="120000"/>
              </a:lnSpc>
              <a:buNone/>
            </a:pPr>
            <a:r>
              <a:rPr lang="ru-RU" sz="1200" dirty="0">
                <a:effectLst>
                  <a:outerShdw blurRad="38100" dist="38100" dir="2700000" algn="tl">
                    <a:srgbClr val="000000">
                      <a:alpha val="43137"/>
                    </a:srgbClr>
                  </a:outerShdw>
                </a:effectLst>
              </a:rPr>
              <a:t>Власти города весьма озабочены благоустройством улиц, парков и домов </a:t>
            </a:r>
          </a:p>
          <a:p>
            <a:pPr marL="0" indent="0">
              <a:lnSpc>
                <a:spcPct val="120000"/>
              </a:lnSpc>
              <a:buNone/>
            </a:pPr>
            <a:r>
              <a:rPr lang="ru-RU" sz="1200" dirty="0">
                <a:effectLst>
                  <a:outerShdw blurRad="38100" dist="38100" dir="2700000" algn="tl">
                    <a:srgbClr val="000000">
                      <a:alpha val="43137"/>
                    </a:srgbClr>
                  </a:outerShdw>
                </a:effectLst>
              </a:rPr>
              <a:t>(постоянно идет реорганизация Долгопрудного: снос ветхого жилищного </a:t>
            </a:r>
          </a:p>
          <a:p>
            <a:pPr marL="0" indent="0">
              <a:lnSpc>
                <a:spcPct val="120000"/>
              </a:lnSpc>
              <a:buNone/>
            </a:pPr>
            <a:r>
              <a:rPr lang="ru-RU" sz="1200" dirty="0">
                <a:effectLst>
                  <a:outerShdw blurRad="38100" dist="38100" dir="2700000" algn="tl">
                    <a:srgbClr val="000000">
                      <a:alpha val="43137"/>
                    </a:srgbClr>
                  </a:outerShdw>
                </a:effectLst>
              </a:rPr>
              <a:t>фонда, строительство современных зданий и объектов культуры)</a:t>
            </a:r>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endParaRPr lang="ru-RU" sz="1200" dirty="0"/>
          </a:p>
          <a:p>
            <a:pPr marL="0" indent="0">
              <a:lnSpc>
                <a:spcPct val="100000"/>
              </a:lnSpc>
              <a:buNone/>
            </a:pPr>
            <a:r>
              <a:rPr lang="ru-RU" sz="1200" dirty="0"/>
              <a:t>). </a:t>
            </a:r>
          </a:p>
        </p:txBody>
      </p:sp>
      <p:sp>
        <p:nvSpPr>
          <p:cNvPr id="4" name="Номер слайда 3">
            <a:extLst>
              <a:ext uri="{FF2B5EF4-FFF2-40B4-BE49-F238E27FC236}">
                <a16:creationId xmlns:a16="http://schemas.microsoft.com/office/drawing/2014/main" id="{C5890A83-8278-4AF4-86F0-6E8977872DB7}"/>
              </a:ext>
            </a:extLst>
          </p:cNvPr>
          <p:cNvSpPr>
            <a:spLocks noGrp="1"/>
          </p:cNvSpPr>
          <p:nvPr>
            <p:ph type="sldNum" sz="quarter" idx="12"/>
          </p:nvPr>
        </p:nvSpPr>
        <p:spPr>
          <a:xfrm>
            <a:off x="11444748" y="6532439"/>
            <a:ext cx="387926" cy="198869"/>
          </a:xfrm>
        </p:spPr>
        <p:txBody>
          <a:bodyPr/>
          <a:lstStyle/>
          <a:p>
            <a:fld id="{5C57661F-B2B1-4F5C-A5BA-3FA02C8F7456}" type="slidenum">
              <a:rPr lang="ru-RU" smtClean="0"/>
              <a:t>4</a:t>
            </a:fld>
            <a:endParaRPr lang="ru-RU" dirty="0"/>
          </a:p>
        </p:txBody>
      </p:sp>
      <p:pic>
        <p:nvPicPr>
          <p:cNvPr id="5" name="Объект 6">
            <a:extLst>
              <a:ext uri="{FF2B5EF4-FFF2-40B4-BE49-F238E27FC236}">
                <a16:creationId xmlns:a16="http://schemas.microsoft.com/office/drawing/2014/main" id="{7DA1789F-2D6D-4709-9EA4-589F6773ACE5}"/>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pic>
        <p:nvPicPr>
          <p:cNvPr id="12" name="Рисунок 11">
            <a:extLst>
              <a:ext uri="{FF2B5EF4-FFF2-40B4-BE49-F238E27FC236}">
                <a16:creationId xmlns:a16="http://schemas.microsoft.com/office/drawing/2014/main" id="{D7FD6AB4-06C1-4B8A-9485-01CB7C392A45}"/>
              </a:ext>
            </a:extLst>
          </p:cNvPr>
          <p:cNvPicPr>
            <a:picLocks noChangeAspect="1"/>
          </p:cNvPicPr>
          <p:nvPr/>
        </p:nvPicPr>
        <p:blipFill rotWithShape="1">
          <a:blip r:embed="rId6">
            <a:extLst>
              <a:ext uri="{28A0092B-C50C-407E-A947-70E740481C1C}">
                <a14:useLocalDpi xmlns:a14="http://schemas.microsoft.com/office/drawing/2010/main" val="0"/>
              </a:ext>
            </a:extLst>
          </a:blip>
          <a:srcRect t="1381"/>
          <a:stretch/>
        </p:blipFill>
        <p:spPr>
          <a:xfrm>
            <a:off x="6701493" y="2138771"/>
            <a:ext cx="5131181" cy="4309036"/>
          </a:xfrm>
          <a:prstGeom prst="rect">
            <a:avLst/>
          </a:prstGeom>
        </p:spPr>
      </p:pic>
    </p:spTree>
    <p:extLst>
      <p:ext uri="{BB962C8B-B14F-4D97-AF65-F5344CB8AC3E}">
        <p14:creationId xmlns:p14="http://schemas.microsoft.com/office/powerpoint/2010/main" val="131909350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3589976350"/>
              </p:ext>
            </p:extLst>
          </p:nvPr>
        </p:nvGraphicFramePr>
        <p:xfrm>
          <a:off x="318655" y="707892"/>
          <a:ext cx="11622865" cy="5429112"/>
        </p:xfrm>
        <a:graphic>
          <a:graphicData uri="http://schemas.openxmlformats.org/drawingml/2006/table">
            <a:tbl>
              <a:tblPr firstRow="1" bandRow="1">
                <a:tableStyleId>{5C22544A-7EE6-4342-B048-85BDC9FD1C3A}</a:tableStyleId>
              </a:tblPr>
              <a:tblGrid>
                <a:gridCol w="393003">
                  <a:extLst>
                    <a:ext uri="{9D8B030D-6E8A-4147-A177-3AD203B41FA5}">
                      <a16:colId xmlns:a16="http://schemas.microsoft.com/office/drawing/2014/main" val="3038087298"/>
                    </a:ext>
                  </a:extLst>
                </a:gridCol>
                <a:gridCol w="5332025">
                  <a:extLst>
                    <a:ext uri="{9D8B030D-6E8A-4147-A177-3AD203B41FA5}">
                      <a16:colId xmlns:a16="http://schemas.microsoft.com/office/drawing/2014/main" val="2756780485"/>
                    </a:ext>
                  </a:extLst>
                </a:gridCol>
                <a:gridCol w="1223606">
                  <a:extLst>
                    <a:ext uri="{9D8B030D-6E8A-4147-A177-3AD203B41FA5}">
                      <a16:colId xmlns:a16="http://schemas.microsoft.com/office/drawing/2014/main" val="2790182147"/>
                    </a:ext>
                  </a:extLst>
                </a:gridCol>
                <a:gridCol w="944881">
                  <a:extLst>
                    <a:ext uri="{9D8B030D-6E8A-4147-A177-3AD203B41FA5}">
                      <a16:colId xmlns:a16="http://schemas.microsoft.com/office/drawing/2014/main" val="1351568753"/>
                    </a:ext>
                  </a:extLst>
                </a:gridCol>
                <a:gridCol w="1070307">
                  <a:extLst>
                    <a:ext uri="{9D8B030D-6E8A-4147-A177-3AD203B41FA5}">
                      <a16:colId xmlns:a16="http://schemas.microsoft.com/office/drawing/2014/main" val="3715216646"/>
                    </a:ext>
                  </a:extLst>
                </a:gridCol>
                <a:gridCol w="961604">
                  <a:extLst>
                    <a:ext uri="{9D8B030D-6E8A-4147-A177-3AD203B41FA5}">
                      <a16:colId xmlns:a16="http://schemas.microsoft.com/office/drawing/2014/main" val="1496127964"/>
                    </a:ext>
                  </a:extLst>
                </a:gridCol>
                <a:gridCol w="891681">
                  <a:extLst>
                    <a:ext uri="{9D8B030D-6E8A-4147-A177-3AD203B41FA5}">
                      <a16:colId xmlns:a16="http://schemas.microsoft.com/office/drawing/2014/main" val="4285741975"/>
                    </a:ext>
                  </a:extLst>
                </a:gridCol>
                <a:gridCol w="805758">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a:t>
                      </a:r>
                      <a:r>
                        <a:rPr lang="ru-RU" sz="1000" b="1" i="0" u="none" strike="noStrike" dirty="0" smtClean="0">
                          <a:solidFill>
                            <a:schemeClr val="tx1"/>
                          </a:solidFill>
                          <a:effectLst/>
                          <a:latin typeface="Arial" panose="020B0604020202020204" pitchFamily="34" charset="0"/>
                        </a:rPr>
                        <a:t>2023 </a:t>
                      </a:r>
                      <a:r>
                        <a:rPr lang="ru-RU" sz="1000" b="1" i="0" u="none" strike="noStrike" dirty="0">
                          <a:solidFill>
                            <a:schemeClr val="tx1"/>
                          </a:solidFill>
                          <a:effectLst/>
                          <a:latin typeface="Arial" panose="020B0604020202020204" pitchFamily="34" charset="0"/>
                        </a:rPr>
                        <a:t>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a:t>
                      </a:r>
                      <a:r>
                        <a:rPr lang="ru-RU" sz="1000" b="1" i="0" u="none" strike="noStrike" dirty="0" smtClean="0">
                          <a:solidFill>
                            <a:schemeClr val="tx1"/>
                          </a:solidFill>
                          <a:effectLst/>
                          <a:latin typeface="Arial" panose="020B0604020202020204" pitchFamily="34" charset="0"/>
                        </a:rPr>
                        <a:t>2024 </a:t>
                      </a:r>
                      <a:r>
                        <a:rPr lang="ru-RU" sz="1000" b="1" i="0" u="none" strike="noStrike" dirty="0">
                          <a:solidFill>
                            <a:schemeClr val="tx1"/>
                          </a:solidFill>
                          <a:effectLst/>
                          <a:latin typeface="Arial" panose="020B0604020202020204" pitchFamily="34" charset="0"/>
                        </a:rPr>
                        <a:t>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2025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2026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2027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dirty="0">
                          <a:effectLst/>
                          <a:latin typeface="Arial" panose="020B0604020202020204" pitchFamily="34" charset="0"/>
                        </a:rPr>
                        <a:t>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"Здравоохранение"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5 040,3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6 140,8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5 140,8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5 140,8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5 140,8</a:t>
                      </a:r>
                    </a:p>
                  </a:txBody>
                  <a:tcPr marL="9525" marR="9525" marT="9525" marB="0" anchor="ctr"/>
                </a:tc>
                <a:extLst>
                  <a:ext uri="{0D108BD9-81ED-4DB2-BD59-A6C34878D82A}">
                    <a16:rowId xmlns:a16="http://schemas.microsoft.com/office/drawing/2014/main" val="1583245273"/>
                  </a:ext>
                </a:extLst>
              </a:tr>
              <a:tr h="223392">
                <a:tc>
                  <a:txBody>
                    <a:bodyPr/>
                    <a:lstStyle/>
                    <a:p>
                      <a:pPr algn="ctr" fontAlgn="ctr"/>
                      <a:r>
                        <a:rPr lang="ru-RU" sz="1000" b="1" i="0" u="none" strike="noStrike" dirty="0">
                          <a:effectLst/>
                          <a:latin typeface="Arial" panose="020B0604020202020204" pitchFamily="34" charset="0"/>
                        </a:rPr>
                        <a:t>2</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"Культура и туризм"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282 835,2</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333 561,1</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304 271,5</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4,3</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280 107,3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277 509,7</a:t>
                      </a:r>
                    </a:p>
                  </a:txBody>
                  <a:tcPr marL="9525" marR="9525" marT="9525" marB="0" anchor="ctr"/>
                </a:tc>
                <a:extLst>
                  <a:ext uri="{0D108BD9-81ED-4DB2-BD59-A6C34878D82A}">
                    <a16:rowId xmlns:a16="http://schemas.microsoft.com/office/drawing/2014/main" val="1739466871"/>
                  </a:ext>
                </a:extLst>
              </a:tr>
              <a:tr h="223392">
                <a:tc>
                  <a:txBody>
                    <a:bodyPr/>
                    <a:lstStyle/>
                    <a:p>
                      <a:pPr algn="ctr" fontAlgn="ctr"/>
                      <a:r>
                        <a:rPr lang="ru-RU" sz="1000" b="1" i="0" u="none" strike="noStrike">
                          <a:effectLst/>
                          <a:latin typeface="Arial" panose="020B0604020202020204" pitchFamily="34" charset="0"/>
                        </a:rPr>
                        <a:t>3</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"Образование"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3 244 518,6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3 526 858,2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3 747 670,3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53,3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3 732 246,0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3 586 408,2</a:t>
                      </a:r>
                    </a:p>
                  </a:txBody>
                  <a:tcPr marL="9525" marR="9525" marT="9525" marB="0" anchor="ctr"/>
                </a:tc>
                <a:extLst>
                  <a:ext uri="{0D108BD9-81ED-4DB2-BD59-A6C34878D82A}">
                    <a16:rowId xmlns:a16="http://schemas.microsoft.com/office/drawing/2014/main" val="1663227569"/>
                  </a:ext>
                </a:extLst>
              </a:tr>
              <a:tr h="223392">
                <a:tc>
                  <a:txBody>
                    <a:bodyPr/>
                    <a:lstStyle/>
                    <a:p>
                      <a:pPr algn="ctr" fontAlgn="ctr"/>
                      <a:r>
                        <a:rPr lang="ru-RU" sz="1000" b="1" i="0" u="none" strike="noStrike">
                          <a:effectLst/>
                          <a:latin typeface="Arial" panose="020B0604020202020204" pitchFamily="34" charset="0"/>
                        </a:rPr>
                        <a:t>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"Социальная защита населения"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41 739,0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62 566,0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48 273,4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48 355,4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48 454,4</a:t>
                      </a:r>
                    </a:p>
                  </a:txBody>
                  <a:tcPr marL="9525" marR="9525" marT="9525" marB="0" anchor="ctr"/>
                </a:tc>
                <a:extLst>
                  <a:ext uri="{0D108BD9-81ED-4DB2-BD59-A6C34878D82A}">
                    <a16:rowId xmlns:a16="http://schemas.microsoft.com/office/drawing/2014/main" val="3046819714"/>
                  </a:ext>
                </a:extLst>
              </a:tr>
              <a:tr h="223392">
                <a:tc>
                  <a:txBody>
                    <a:bodyPr/>
                    <a:lstStyle/>
                    <a:p>
                      <a:pPr algn="ctr" fontAlgn="ctr"/>
                      <a:r>
                        <a:rPr lang="ru-RU" sz="1000" b="1" i="0" u="none" strike="noStrike">
                          <a:effectLst/>
                          <a:latin typeface="Arial" panose="020B0604020202020204" pitchFamily="34" charset="0"/>
                        </a:rPr>
                        <a:t>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"Спорт"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113 397,8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121 381,4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132 736,4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124 074,3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124 074,3</a:t>
                      </a:r>
                    </a:p>
                  </a:txBody>
                  <a:tcPr marL="9525" marR="9525" marT="9525" marB="0" anchor="ctr"/>
                </a:tc>
                <a:extLst>
                  <a:ext uri="{0D108BD9-81ED-4DB2-BD59-A6C34878D82A}">
                    <a16:rowId xmlns:a16="http://schemas.microsoft.com/office/drawing/2014/main" val="3890759443"/>
                  </a:ext>
                </a:extLst>
              </a:tr>
              <a:tr h="223392">
                <a:tc>
                  <a:txBody>
                    <a:bodyPr/>
                    <a:lstStyle/>
                    <a:p>
                      <a:pPr algn="ctr" fontAlgn="ctr"/>
                      <a:r>
                        <a:rPr lang="ru-RU" sz="1000" b="1" i="0" u="none" strike="noStrike">
                          <a:effectLst/>
                          <a:latin typeface="Arial" panose="020B0604020202020204" pitchFamily="34" charset="0"/>
                        </a:rPr>
                        <a:t>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сельского хозяйства"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1 626,2</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3 816,0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3 765,0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0,1</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3 765,0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3 765,0</a:t>
                      </a:r>
                    </a:p>
                  </a:txBody>
                  <a:tcPr marL="9525" marR="9525" marT="9525" marB="0" anchor="ctr"/>
                </a:tc>
                <a:extLst>
                  <a:ext uri="{0D108BD9-81ED-4DB2-BD59-A6C34878D82A}">
                    <a16:rowId xmlns:a16="http://schemas.microsoft.com/office/drawing/2014/main" val="2011320947"/>
                  </a:ext>
                </a:extLst>
              </a:tr>
              <a:tr h="223392">
                <a:tc>
                  <a:txBody>
                    <a:bodyPr/>
                    <a:lstStyle/>
                    <a:p>
                      <a:pPr algn="ctr" fontAlgn="ctr"/>
                      <a:r>
                        <a:rPr lang="ru-RU" sz="1000" b="1" i="0" u="none" strike="noStrike">
                          <a:effectLst/>
                          <a:latin typeface="Arial" panose="020B0604020202020204" pitchFamily="34" charset="0"/>
                        </a:rPr>
                        <a:t>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"Экология и окружающая среда"</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8 983,9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15 020,5</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43 824,6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43 824,3</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43 824,3</a:t>
                      </a:r>
                    </a:p>
                  </a:txBody>
                  <a:tcPr marL="9525" marR="9525" marT="9525" marB="0" anchor="ctr"/>
                </a:tc>
                <a:extLst>
                  <a:ext uri="{0D108BD9-81ED-4DB2-BD59-A6C34878D82A}">
                    <a16:rowId xmlns:a16="http://schemas.microsoft.com/office/drawing/2014/main" val="3574185209"/>
                  </a:ext>
                </a:extLst>
              </a:tr>
              <a:tr h="196520">
                <a:tc>
                  <a:txBody>
                    <a:bodyPr/>
                    <a:lstStyle/>
                    <a:p>
                      <a:pPr algn="ctr" fontAlgn="ctr"/>
                      <a:r>
                        <a:rPr lang="ru-RU" sz="1000" b="1" i="0" u="none" strike="noStrike">
                          <a:effectLst/>
                          <a:latin typeface="Arial" panose="020B0604020202020204" pitchFamily="34" charset="0"/>
                        </a:rPr>
                        <a:t>8</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"Безопасность и обеспечение безопасности жизнедеятельности населения"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58 522,7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63 971,8</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69 232,0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65 232,0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65 232,0</a:t>
                      </a:r>
                    </a:p>
                  </a:txBody>
                  <a:tcPr marL="9525" marR="9525" marT="9525" marB="0" anchor="ctr"/>
                </a:tc>
                <a:extLst>
                  <a:ext uri="{0D108BD9-81ED-4DB2-BD59-A6C34878D82A}">
                    <a16:rowId xmlns:a16="http://schemas.microsoft.com/office/drawing/2014/main" val="979859962"/>
                  </a:ext>
                </a:extLst>
              </a:tr>
              <a:tr h="223392">
                <a:tc>
                  <a:txBody>
                    <a:bodyPr/>
                    <a:lstStyle/>
                    <a:p>
                      <a:pPr algn="ctr" fontAlgn="ctr"/>
                      <a:r>
                        <a:rPr lang="ru-RU" sz="1000" b="1" i="0" u="none" strike="noStrike">
                          <a:effectLst/>
                          <a:latin typeface="Arial" panose="020B0604020202020204" pitchFamily="34" charset="0"/>
                        </a:rPr>
                        <a:t>9</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"Жилище"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44 438,4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59 640,6</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32 191,8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37 454,2</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37 660,2</a:t>
                      </a:r>
                    </a:p>
                  </a:txBody>
                  <a:tcPr marL="9525" marR="9525" marT="9525" marB="0" anchor="ctr"/>
                </a:tc>
                <a:extLst>
                  <a:ext uri="{0D108BD9-81ED-4DB2-BD59-A6C34878D82A}">
                    <a16:rowId xmlns:a16="http://schemas.microsoft.com/office/drawing/2014/main" val="2120353475"/>
                  </a:ext>
                </a:extLst>
              </a:tr>
              <a:tr h="223392">
                <a:tc>
                  <a:txBody>
                    <a:bodyPr/>
                    <a:lstStyle/>
                    <a:p>
                      <a:pPr algn="ctr" fontAlgn="ctr"/>
                      <a:r>
                        <a:rPr lang="ru-RU" sz="1000" b="1" i="0" u="none" strike="noStrike" dirty="0" smtClean="0">
                          <a:effectLst/>
                          <a:latin typeface="Arial" panose="020B0604020202020204" pitchFamily="34" charset="0"/>
                        </a:rPr>
                        <a:t>10</a:t>
                      </a:r>
                      <a:endParaRPr lang="ru-RU" sz="1000" b="1" i="0" u="none" strike="noStrike" dirty="0">
                        <a:effectLst/>
                        <a:latin typeface="Arial" panose="020B0604020202020204" pitchFamily="34" charset="0"/>
                      </a:endParaRPr>
                    </a:p>
                  </a:txBody>
                  <a:tcPr marL="9525" marR="9525" marT="9525" marB="0" anchor="ctr"/>
                </a:tc>
                <a:tc>
                  <a:txBody>
                    <a:bodyPr/>
                    <a:lstStyle/>
                    <a:p>
                      <a:pPr algn="l" fontAlgn="b"/>
                      <a:r>
                        <a:rPr lang="ru-RU" sz="1000" b="1" i="0" u="none" strike="noStrike" dirty="0" smtClean="0">
                          <a:effectLst/>
                          <a:latin typeface="Arial" panose="020B0604020202020204" pitchFamily="34" charset="0"/>
                        </a:rPr>
                        <a:t>Муниципальная программа "Развитие инженерной инфраструктуры, </a:t>
                      </a:r>
                      <a:r>
                        <a:rPr lang="ru-RU" sz="1000" b="1" i="0" u="none" strike="noStrike" dirty="0" err="1" smtClean="0">
                          <a:effectLst/>
                          <a:latin typeface="Arial" panose="020B0604020202020204" pitchFamily="34" charset="0"/>
                        </a:rPr>
                        <a:t>энергоэффективности</a:t>
                      </a:r>
                      <a:r>
                        <a:rPr lang="ru-RU" sz="1000" b="1" i="0" u="none" strike="noStrike" dirty="0" smtClean="0">
                          <a:effectLst/>
                          <a:latin typeface="Arial" panose="020B0604020202020204" pitchFamily="34" charset="0"/>
                        </a:rPr>
                        <a:t> и отрасли обращения с отходами"</a:t>
                      </a:r>
                      <a:endParaRPr lang="ru-RU" sz="1000" b="1" i="0" u="none" strike="noStrike" dirty="0">
                        <a:effectLst/>
                        <a:latin typeface="Arial" panose="020B0604020202020204" pitchFamily="34" charset="0"/>
                      </a:endParaRP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431 650,4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460 857,4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366 287,9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5,2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404 470,0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573 748,8</a:t>
                      </a:r>
                    </a:p>
                  </a:txBody>
                  <a:tcPr marL="9525" marR="9525" marT="9525" marB="0" anchor="ctr"/>
                </a:tc>
                <a:extLst>
                  <a:ext uri="{0D108BD9-81ED-4DB2-BD59-A6C34878D82A}">
                    <a16:rowId xmlns:a16="http://schemas.microsoft.com/office/drawing/2014/main" val="3116181310"/>
                  </a:ext>
                </a:extLst>
              </a:tr>
              <a:tr h="223392">
                <a:tc>
                  <a:txBody>
                    <a:bodyPr/>
                    <a:lstStyle/>
                    <a:p>
                      <a:pPr algn="ctr" fontAlgn="ctr"/>
                      <a:r>
                        <a:rPr lang="ru-RU" sz="1000" b="1" i="0" u="none" strike="noStrike">
                          <a:effectLst/>
                          <a:latin typeface="Arial" panose="020B0604020202020204" pitchFamily="34" charset="0"/>
                        </a:rPr>
                        <a:t>11</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"Предпринимательство"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6 472,5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8 160,0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8 210,0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8 210,0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8 210,0</a:t>
                      </a:r>
                    </a:p>
                  </a:txBody>
                  <a:tcPr marL="9525" marR="9525" marT="9525" marB="0" anchor="ctr"/>
                </a:tc>
                <a:extLst>
                  <a:ext uri="{0D108BD9-81ED-4DB2-BD59-A6C34878D82A}">
                    <a16:rowId xmlns:a16="http://schemas.microsoft.com/office/drawing/2014/main" val="721500424"/>
                  </a:ext>
                </a:extLst>
              </a:tr>
              <a:tr h="223392">
                <a:tc>
                  <a:txBody>
                    <a:bodyPr/>
                    <a:lstStyle/>
                    <a:p>
                      <a:pPr algn="ctr" fontAlgn="ctr"/>
                      <a:r>
                        <a:rPr lang="ru-RU" sz="1000" b="1" i="0" u="none" strike="noStrike">
                          <a:effectLst/>
                          <a:latin typeface="Arial" panose="020B0604020202020204" pitchFamily="34" charset="0"/>
                        </a:rPr>
                        <a:t>12</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"Управление имуществом и муниципальными финансами"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654 945,8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621 123,0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705 469,1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627 592,9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624 367,9</a:t>
                      </a:r>
                    </a:p>
                  </a:txBody>
                  <a:tcPr marL="9525" marR="9525" marT="9525" marB="0" anchor="ctr"/>
                </a:tc>
                <a:extLst>
                  <a:ext uri="{0D108BD9-81ED-4DB2-BD59-A6C34878D82A}">
                    <a16:rowId xmlns:a16="http://schemas.microsoft.com/office/drawing/2014/main" val="2230133394"/>
                  </a:ext>
                </a:extLst>
              </a:tr>
              <a:tr h="338690">
                <a:tc>
                  <a:txBody>
                    <a:bodyPr/>
                    <a:lstStyle/>
                    <a:p>
                      <a:pPr algn="ctr" fontAlgn="ctr"/>
                      <a:r>
                        <a:rPr lang="ru-RU" sz="1000" b="1" i="0" u="none" strike="noStrike">
                          <a:effectLst/>
                          <a:latin typeface="Arial" panose="020B0604020202020204" pitchFamily="34" charset="0"/>
                        </a:rPr>
                        <a:t>13</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институтов гражданского общества, повышение эффективности местного самоуправления и реализации молодежной политики"</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76 405,7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79 451,4</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69 387,1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71 435,1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70 244,5</a:t>
                      </a:r>
                    </a:p>
                  </a:txBody>
                  <a:tcPr marL="9525" marR="9525" marT="9525" marB="0" anchor="ctr"/>
                </a:tc>
                <a:extLst>
                  <a:ext uri="{0D108BD9-81ED-4DB2-BD59-A6C34878D82A}">
                    <a16:rowId xmlns:a16="http://schemas.microsoft.com/office/drawing/2014/main" val="4208573128"/>
                  </a:ext>
                </a:extLst>
              </a:tr>
              <a:tr h="223392">
                <a:tc>
                  <a:txBody>
                    <a:bodyPr/>
                    <a:lstStyle/>
                    <a:p>
                      <a:pPr algn="ctr" fontAlgn="ctr"/>
                      <a:r>
                        <a:rPr lang="ru-RU" sz="1000" b="1" i="0" u="none" strike="noStrike">
                          <a:effectLst/>
                          <a:latin typeface="Arial" panose="020B0604020202020204" pitchFamily="34" charset="0"/>
                        </a:rPr>
                        <a:t>14</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"Развитие и функционирование дорожно-транспортного комплекса"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254 059,2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301 752,5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269 836,7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254 335,7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257 674,2</a:t>
                      </a:r>
                    </a:p>
                  </a:txBody>
                  <a:tcPr marL="9525" marR="9525" marT="9525" marB="0" anchor="ctr"/>
                </a:tc>
                <a:extLst>
                  <a:ext uri="{0D108BD9-81ED-4DB2-BD59-A6C34878D82A}">
                    <a16:rowId xmlns:a16="http://schemas.microsoft.com/office/drawing/2014/main" val="654357720"/>
                  </a:ext>
                </a:extLst>
              </a:tr>
              <a:tr h="223392">
                <a:tc>
                  <a:txBody>
                    <a:bodyPr/>
                    <a:lstStyle/>
                    <a:p>
                      <a:pPr algn="ctr" fontAlgn="ctr"/>
                      <a:r>
                        <a:rPr lang="ru-RU" sz="1000" b="1" i="0" u="none" strike="noStrike">
                          <a:effectLst/>
                          <a:latin typeface="Arial" panose="020B0604020202020204" pitchFamily="34" charset="0"/>
                        </a:rPr>
                        <a:t>15</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"Цифровое муниципальное образование"                                </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119 747,2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134 484,8</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141 895,6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140 474,6</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140 474,6</a:t>
                      </a:r>
                    </a:p>
                  </a:txBody>
                  <a:tcPr marL="9525" marR="9525" marT="9525" marB="0" anchor="ctr"/>
                </a:tc>
                <a:extLst>
                  <a:ext uri="{0D108BD9-81ED-4DB2-BD59-A6C34878D82A}">
                    <a16:rowId xmlns:a16="http://schemas.microsoft.com/office/drawing/2014/main" val="2496684557"/>
                  </a:ext>
                </a:extLst>
              </a:tr>
              <a:tr h="223392">
                <a:tc>
                  <a:txBody>
                    <a:bodyPr/>
                    <a:lstStyle/>
                    <a:p>
                      <a:pPr algn="ctr" fontAlgn="ctr"/>
                      <a:r>
                        <a:rPr lang="ru-RU" sz="1000" b="1" i="0" u="none" strike="noStrike">
                          <a:effectLst/>
                          <a:latin typeface="Arial" panose="020B0604020202020204" pitchFamily="34" charset="0"/>
                        </a:rPr>
                        <a:t>16</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"Архитектура и градостроительство"</a:t>
                      </a:r>
                    </a:p>
                  </a:txBody>
                  <a:tcPr marL="9525" marR="9525" marT="9525" marB="0" anchor="b"/>
                </a:tc>
                <a:tc>
                  <a:txBody>
                    <a:bodyPr/>
                    <a:lstStyle/>
                    <a:p>
                      <a:pPr algn="r" fontAlgn="ctr"/>
                      <a:r>
                        <a:rPr lang="ru-RU" sz="800" b="1" i="0" u="none" strike="noStrike">
                          <a:solidFill>
                            <a:srgbClr val="000000"/>
                          </a:solidFill>
                          <a:effectLst/>
                          <a:latin typeface="Arial" panose="020B0604020202020204" pitchFamily="34" charset="0"/>
                        </a:rPr>
                        <a:t>1 420,9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3 400,0</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0,0</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kern="1200" dirty="0" smtClean="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425030935"/>
                  </a:ext>
                </a:extLst>
              </a:tr>
              <a:tr h="223392">
                <a:tc>
                  <a:txBody>
                    <a:bodyPr/>
                    <a:lstStyle/>
                    <a:p>
                      <a:pPr algn="ctr" fontAlgn="ctr"/>
                      <a:r>
                        <a:rPr lang="ru-RU" sz="1000" b="1" i="0" u="none" strike="noStrike">
                          <a:effectLst/>
                          <a:latin typeface="Arial" panose="020B0604020202020204" pitchFamily="34" charset="0"/>
                        </a:rPr>
                        <a:t>17</a:t>
                      </a:r>
                    </a:p>
                  </a:txBody>
                  <a:tcPr marL="9525" marR="9525" marT="9525" marB="0" anchor="ctr"/>
                </a:tc>
                <a:tc>
                  <a:txBody>
                    <a:bodyPr/>
                    <a:lstStyle/>
                    <a:p>
                      <a:pPr algn="l" fontAlgn="b"/>
                      <a:r>
                        <a:rPr lang="ru-RU" sz="1000" b="1" i="0" u="none" strike="noStrike">
                          <a:effectLst/>
                          <a:latin typeface="Arial" panose="020B0604020202020204" pitchFamily="34" charset="0"/>
                        </a:rPr>
                        <a:t>Муниципальная программа "Формирование современной комфортной городской среды"   </a:t>
                      </a:r>
                    </a:p>
                  </a:txBody>
                  <a:tcPr marL="9525" marR="9525" marT="9525" marB="0" anchor="b"/>
                </a:tc>
                <a:tc>
                  <a:txBody>
                    <a:bodyPr/>
                    <a:lstStyle/>
                    <a:p>
                      <a:pPr algn="r" fontAlgn="ctr"/>
                      <a:r>
                        <a:rPr lang="ru-RU" sz="800" b="1" i="0" u="none" strike="noStrike" dirty="0">
                          <a:solidFill>
                            <a:srgbClr val="000000"/>
                          </a:solidFill>
                          <a:effectLst/>
                          <a:latin typeface="Arial" panose="020B0604020202020204" pitchFamily="34" charset="0"/>
                        </a:rPr>
                        <a:t>673 727,5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500 749,5</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804 152,2</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11,4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437 577,4</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472 293,4</a:t>
                      </a:r>
                    </a:p>
                  </a:txBody>
                  <a:tcPr marL="9525" marR="9525" marT="9525" marB="0" anchor="ctr"/>
                </a:tc>
                <a:extLst>
                  <a:ext uri="{0D108BD9-81ED-4DB2-BD59-A6C34878D82A}">
                    <a16:rowId xmlns:a16="http://schemas.microsoft.com/office/drawing/2014/main" val="2450989228"/>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40</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a:t>
            </a:r>
            <a:r>
              <a:rPr lang="ru-RU" sz="1800" dirty="0" smtClean="0">
                <a:latin typeface="Century Gothic" panose="020B0502020202020204" pitchFamily="34" charset="0"/>
              </a:rPr>
              <a:t>2023- 2027 </a:t>
            </a:r>
            <a:r>
              <a:rPr lang="ru-RU" sz="1800" dirty="0">
                <a:latin typeface="Century Gothic" panose="020B0502020202020204" pitchFamily="34" charset="0"/>
              </a:rPr>
              <a:t>гг.,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3146055341"/>
      </p:ext>
    </p:extLst>
  </p:cSld>
  <p:clrMapOvr>
    <a:masterClrMapping/>
  </p:clrMapOvr>
  <p:transition spd="med">
    <p:spli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313FBAEE-60DE-42EF-AA5F-544D621F509A}"/>
              </a:ext>
            </a:extLst>
          </p:cNvPr>
          <p:cNvGraphicFramePr>
            <a:graphicFrameLocks noGrp="1"/>
          </p:cNvGraphicFramePr>
          <p:nvPr>
            <p:ph idx="1"/>
            <p:extLst>
              <p:ext uri="{D42A27DB-BD31-4B8C-83A1-F6EECF244321}">
                <p14:modId xmlns:p14="http://schemas.microsoft.com/office/powerpoint/2010/main" val="109432464"/>
              </p:ext>
            </p:extLst>
          </p:nvPr>
        </p:nvGraphicFramePr>
        <p:xfrm>
          <a:off x="318655" y="707892"/>
          <a:ext cx="11554689" cy="2008884"/>
        </p:xfrm>
        <a:graphic>
          <a:graphicData uri="http://schemas.openxmlformats.org/drawingml/2006/table">
            <a:tbl>
              <a:tblPr firstRow="1" bandRow="1">
                <a:tableStyleId>{5C22544A-7EE6-4342-B048-85BDC9FD1C3A}</a:tableStyleId>
              </a:tblPr>
              <a:tblGrid>
                <a:gridCol w="390698">
                  <a:extLst>
                    <a:ext uri="{9D8B030D-6E8A-4147-A177-3AD203B41FA5}">
                      <a16:colId xmlns:a16="http://schemas.microsoft.com/office/drawing/2014/main" val="3038087298"/>
                    </a:ext>
                  </a:extLst>
                </a:gridCol>
                <a:gridCol w="5300749">
                  <a:extLst>
                    <a:ext uri="{9D8B030D-6E8A-4147-A177-3AD203B41FA5}">
                      <a16:colId xmlns:a16="http://schemas.microsoft.com/office/drawing/2014/main" val="2756780485"/>
                    </a:ext>
                  </a:extLst>
                </a:gridCol>
                <a:gridCol w="1216429">
                  <a:extLst>
                    <a:ext uri="{9D8B030D-6E8A-4147-A177-3AD203B41FA5}">
                      <a16:colId xmlns:a16="http://schemas.microsoft.com/office/drawing/2014/main" val="2790182147"/>
                    </a:ext>
                  </a:extLst>
                </a:gridCol>
                <a:gridCol w="939339">
                  <a:extLst>
                    <a:ext uri="{9D8B030D-6E8A-4147-A177-3AD203B41FA5}">
                      <a16:colId xmlns:a16="http://schemas.microsoft.com/office/drawing/2014/main" val="1351568753"/>
                    </a:ext>
                  </a:extLst>
                </a:gridCol>
                <a:gridCol w="1064029">
                  <a:extLst>
                    <a:ext uri="{9D8B030D-6E8A-4147-A177-3AD203B41FA5}">
                      <a16:colId xmlns:a16="http://schemas.microsoft.com/office/drawing/2014/main" val="3715216646"/>
                    </a:ext>
                  </a:extLst>
                </a:gridCol>
                <a:gridCol w="955963">
                  <a:extLst>
                    <a:ext uri="{9D8B030D-6E8A-4147-A177-3AD203B41FA5}">
                      <a16:colId xmlns:a16="http://schemas.microsoft.com/office/drawing/2014/main" val="1496127964"/>
                    </a:ext>
                  </a:extLst>
                </a:gridCol>
                <a:gridCol w="856211">
                  <a:extLst>
                    <a:ext uri="{9D8B030D-6E8A-4147-A177-3AD203B41FA5}">
                      <a16:colId xmlns:a16="http://schemas.microsoft.com/office/drawing/2014/main" val="4285741975"/>
                    </a:ext>
                  </a:extLst>
                </a:gridCol>
                <a:gridCol w="831271">
                  <a:extLst>
                    <a:ext uri="{9D8B030D-6E8A-4147-A177-3AD203B41FA5}">
                      <a16:colId xmlns:a16="http://schemas.microsoft.com/office/drawing/2014/main" val="892998165"/>
                    </a:ext>
                  </a:extLst>
                </a:gridCol>
              </a:tblGrid>
              <a:tr h="151089">
                <a:tc rowSpan="2">
                  <a:txBody>
                    <a:bodyPr/>
                    <a:lstStyle/>
                    <a:p>
                      <a:pPr algn="ctr">
                        <a:lnSpc>
                          <a:spcPct val="150000"/>
                        </a:lnSpc>
                        <a:spcAft>
                          <a:spcPts val="0"/>
                        </a:spcAft>
                      </a:pPr>
                      <a:r>
                        <a:rPr lang="ru-RU" sz="1100" b="1" dirty="0">
                          <a:solidFill>
                            <a:schemeClr val="tx1"/>
                          </a:solidFill>
                          <a:effectLst/>
                          <a:latin typeface="+mn-lt"/>
                          <a:ea typeface="Times New Roman" panose="02020603050405020304" pitchFamily="18" charset="0"/>
                        </a:rPr>
                        <a:t>№ п/п</a:t>
                      </a:r>
                      <a:endParaRPr lang="ru-RU" sz="1100" dirty="0">
                        <a:solidFill>
                          <a:schemeClr val="tx1"/>
                        </a:solidFill>
                        <a:effectLst/>
                        <a:latin typeface="+mn-lt"/>
                        <a:ea typeface="Times New Roman" panose="02020603050405020304" pitchFamily="18" charset="0"/>
                      </a:endParaRP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Наименования муниципальных программ </a:t>
                      </a:r>
                    </a:p>
                    <a:p>
                      <a:pPr algn="ctr">
                        <a:lnSpc>
                          <a:spcPct val="100000"/>
                        </a:lnSpc>
                        <a:spcAft>
                          <a:spcPts val="0"/>
                        </a:spcAft>
                      </a:pPr>
                      <a:r>
                        <a:rPr lang="ru-RU" sz="1000" b="1" i="0" baseline="0" dirty="0">
                          <a:solidFill>
                            <a:schemeClr val="tx1"/>
                          </a:solidFill>
                          <a:effectLst/>
                          <a:latin typeface="Arial" panose="020B0604020202020204" pitchFamily="34" charset="0"/>
                          <a:ea typeface="Times New Roman" panose="02020603050405020304" pitchFamily="18" charset="0"/>
                        </a:rPr>
                        <a:t>(непрограммных направлений деятельности)</a:t>
                      </a:r>
                    </a:p>
                  </a:txBody>
                  <a:tcPr marL="68580" marR="68580" marT="0"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Исполнение за </a:t>
                      </a:r>
                      <a:r>
                        <a:rPr lang="ru-RU" sz="1000" b="1" i="0" u="none" strike="noStrike" dirty="0" smtClean="0">
                          <a:solidFill>
                            <a:schemeClr val="tx1"/>
                          </a:solidFill>
                          <a:effectLst/>
                          <a:latin typeface="Arial" panose="020B0604020202020204" pitchFamily="34" charset="0"/>
                        </a:rPr>
                        <a:t>2023 </a:t>
                      </a:r>
                      <a:r>
                        <a:rPr lang="ru-RU" sz="1000" b="1" i="0" u="none" strike="noStrike" dirty="0">
                          <a:solidFill>
                            <a:schemeClr val="tx1"/>
                          </a:solidFill>
                          <a:effectLst/>
                          <a:latin typeface="Arial" panose="020B0604020202020204" pitchFamily="34" charset="0"/>
                        </a:rPr>
                        <a:t>год, тыс. рублей</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rowSpan="2">
                  <a:txBody>
                    <a:bodyPr/>
                    <a:lstStyle/>
                    <a:p>
                      <a:pPr algn="ctr" fontAlgn="ctr"/>
                      <a:r>
                        <a:rPr lang="ru-RU" sz="1000" b="1" i="0" u="none" strike="noStrike" dirty="0">
                          <a:solidFill>
                            <a:schemeClr val="tx1"/>
                          </a:solidFill>
                          <a:effectLst/>
                          <a:latin typeface="Arial" panose="020B0604020202020204" pitchFamily="34" charset="0"/>
                        </a:rPr>
                        <a:t> Уточненный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план </a:t>
                      </a:r>
                      <a:r>
                        <a:rPr lang="ru-RU" sz="1000" b="1" i="0" u="none" strike="noStrike" dirty="0" smtClean="0">
                          <a:solidFill>
                            <a:schemeClr val="tx1"/>
                          </a:solidFill>
                          <a:effectLst/>
                          <a:latin typeface="Arial" panose="020B0604020202020204" pitchFamily="34" charset="0"/>
                        </a:rPr>
                        <a:t>2024 </a:t>
                      </a:r>
                      <a:r>
                        <a:rPr lang="ru-RU" sz="1000" b="1" i="0" u="none" strike="noStrike" dirty="0">
                          <a:solidFill>
                            <a:schemeClr val="tx1"/>
                          </a:solidFill>
                          <a:effectLst/>
                          <a:latin typeface="Arial" panose="020B0604020202020204" pitchFamily="34" charset="0"/>
                        </a:rPr>
                        <a:t>год,</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тыс. рублей</a:t>
                      </a:r>
                      <a:br>
                        <a:rPr lang="ru-RU" sz="1000" b="1" i="0" u="none" strike="noStrike" dirty="0">
                          <a:solidFill>
                            <a:schemeClr val="tx1"/>
                          </a:solidFill>
                          <a:effectLst/>
                          <a:latin typeface="Arial" panose="020B0604020202020204" pitchFamily="34" charset="0"/>
                        </a:rPr>
                      </a:br>
                      <a:r>
                        <a:rPr lang="ru-RU" sz="1000" b="1" i="0" u="none" strike="noStrike" dirty="0">
                          <a:solidFill>
                            <a:schemeClr val="tx1"/>
                          </a:solidFill>
                          <a:effectLst/>
                          <a:latin typeface="Arial" panose="020B0604020202020204" pitchFamily="34" charset="0"/>
                        </a:rPr>
                        <a:t> </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gridSpan="2">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2025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h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2026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tc>
                  <a:txBody>
                    <a:bodyPr/>
                    <a:lstStyle/>
                    <a:p>
                      <a:pPr algn="ctr" fontAlgn="ctr"/>
                      <a:r>
                        <a:rPr lang="ru-RU" sz="1000" b="1" i="0" u="none" strike="noStrike" dirty="0">
                          <a:solidFill>
                            <a:schemeClr val="tx1"/>
                          </a:solidFill>
                          <a:effectLst/>
                          <a:latin typeface="Arial" panose="020B0604020202020204" pitchFamily="34" charset="0"/>
                        </a:rPr>
                        <a:t>План на </a:t>
                      </a:r>
                      <a:r>
                        <a:rPr lang="ru-RU" sz="1000" b="1" i="0" u="none" strike="noStrike" dirty="0" smtClean="0">
                          <a:solidFill>
                            <a:schemeClr val="tx1"/>
                          </a:solidFill>
                          <a:effectLst/>
                          <a:latin typeface="Arial" panose="020B0604020202020204" pitchFamily="34" charset="0"/>
                        </a:rPr>
                        <a:t>2027 </a:t>
                      </a:r>
                      <a:r>
                        <a:rPr lang="ru-RU" sz="1000" b="1" i="0" u="none" strike="noStrike" dirty="0">
                          <a:solidFill>
                            <a:schemeClr val="tx1"/>
                          </a:solidFill>
                          <a:effectLst/>
                          <a:latin typeface="Arial" panose="020B0604020202020204" pitchFamily="34" charset="0"/>
                        </a:rPr>
                        <a:t>год</a:t>
                      </a:r>
                    </a:p>
                  </a:txBody>
                  <a:tcPr marL="9525" marR="9525" marT="9525" marB="0" anchor="ct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tcPr>
                </a:tc>
                <a:extLst>
                  <a:ext uri="{0D108BD9-81ED-4DB2-BD59-A6C34878D82A}">
                    <a16:rowId xmlns:a16="http://schemas.microsoft.com/office/drawing/2014/main" val="1915648135"/>
                  </a:ext>
                </a:extLst>
              </a:tr>
              <a:tr h="183909">
                <a:tc vMerge="1">
                  <a:txBody>
                    <a:bodyPr/>
                    <a:lstStyle/>
                    <a:p>
                      <a:endParaRPr lang="ru-RU" dirty="0"/>
                    </a:p>
                  </a:txBody>
                  <a:tcPr/>
                </a:tc>
                <a:tc vMerge="1">
                  <a:txBody>
                    <a:bodyPr/>
                    <a:lstStyle/>
                    <a:p>
                      <a:endParaRPr lang="ru-RU" dirty="0"/>
                    </a:p>
                  </a:txBody>
                  <a:tcPr/>
                </a:tc>
                <a:tc vMerge="1">
                  <a:txBody>
                    <a:bodyPr/>
                    <a:lstStyle/>
                    <a:p>
                      <a:endParaRPr lang="ru-RU"/>
                    </a:p>
                  </a:txBody>
                  <a:tcPr/>
                </a:tc>
                <a:tc vMerge="1">
                  <a:txBody>
                    <a:bodyPr/>
                    <a:lstStyle/>
                    <a:p>
                      <a:endParaRPr lang="ru-RU"/>
                    </a:p>
                  </a:txBody>
                  <a:tcP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удельный вес в общем объеме расходов, %</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tc>
                  <a:txBody>
                    <a:bodyPr/>
                    <a:lstStyle/>
                    <a:p>
                      <a:pPr algn="ctr" fontAlgn="ctr"/>
                      <a:r>
                        <a:rPr lang="ru-RU" sz="1000" b="1" i="0" u="none" strike="noStrike" dirty="0">
                          <a:solidFill>
                            <a:schemeClr val="tx1"/>
                          </a:solidFill>
                          <a:effectLst/>
                          <a:latin typeface="Arial" panose="020B0604020202020204" pitchFamily="34" charset="0"/>
                        </a:rPr>
                        <a:t>сумма, тыс. рублей</a:t>
                      </a:r>
                    </a:p>
                  </a:txBody>
                  <a:tcPr marL="9525" marR="9525" marT="9525" marB="0" anchor="ctr"/>
                </a:tc>
                <a:extLst>
                  <a:ext uri="{0D108BD9-81ED-4DB2-BD59-A6C34878D82A}">
                    <a16:rowId xmlns:a16="http://schemas.microsoft.com/office/drawing/2014/main" val="1776586336"/>
                  </a:ext>
                </a:extLst>
              </a:tr>
              <a:tr h="223392">
                <a:tc>
                  <a:txBody>
                    <a:bodyPr/>
                    <a:lstStyle/>
                    <a:p>
                      <a:pPr algn="ctr" fontAlgn="ctr"/>
                      <a:r>
                        <a:rPr lang="ru-RU" sz="1000" b="1" i="0" u="none" strike="noStrike">
                          <a:effectLst/>
                          <a:latin typeface="Arial" panose="020B0604020202020204" pitchFamily="34" charset="0"/>
                        </a:rPr>
                        <a:t>18</a:t>
                      </a:r>
                    </a:p>
                  </a:txBody>
                  <a:tcPr marL="9525" marR="9525" marT="9525" marB="0" anchor="ctr"/>
                </a:tc>
                <a:tc>
                  <a:txBody>
                    <a:bodyPr/>
                    <a:lstStyle/>
                    <a:p>
                      <a:pPr algn="l" fontAlgn="b"/>
                      <a:r>
                        <a:rPr lang="ru-RU" sz="1000" b="1" i="0" u="none" strike="noStrike" dirty="0">
                          <a:effectLst/>
                          <a:latin typeface="Arial" panose="020B0604020202020204" pitchFamily="34" charset="0"/>
                        </a:rPr>
                        <a:t>Муниципальная программа "Строительство объектов социальной инфраструктуры"</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719 557,3</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164 233,0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224 050,9</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3,2</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125 000,0</a:t>
                      </a:r>
                    </a:p>
                  </a:txBody>
                  <a:tcPr marL="9525" marR="9525" marT="9525" marB="0" anchor="ctr"/>
                </a:tc>
                <a:tc>
                  <a:txBody>
                    <a:bodyPr/>
                    <a:lstStyle/>
                    <a:p>
                      <a:pPr marL="0" algn="ctr" defTabSz="914400" rtl="0" eaLnBrk="1" fontAlgn="b" latinLnBrk="0" hangingPunct="1"/>
                      <a:r>
                        <a:rPr lang="ru-RU" sz="1000" b="1" i="0" u="none" strike="noStrike" kern="120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835646753"/>
                  </a:ext>
                </a:extLst>
              </a:tr>
              <a:tr h="223392">
                <a:tc>
                  <a:txBody>
                    <a:bodyPr/>
                    <a:lstStyle/>
                    <a:p>
                      <a:pPr algn="ctr" fontAlgn="ctr"/>
                      <a:r>
                        <a:rPr lang="ru-RU" sz="1000" b="1" i="0" u="none" strike="noStrike" dirty="0" smtClean="0">
                          <a:effectLst/>
                          <a:latin typeface="Arial" panose="020B0604020202020204" pitchFamily="34" charset="0"/>
                        </a:rPr>
                        <a:t>19</a:t>
                      </a:r>
                      <a:endParaRPr lang="ru-RU" sz="1000" b="1" i="0" u="none" strike="noStrike" dirty="0">
                        <a:effectLst/>
                        <a:latin typeface="Arial" panose="020B0604020202020204" pitchFamily="34" charset="0"/>
                      </a:endParaRPr>
                    </a:p>
                  </a:txBody>
                  <a:tcPr marL="9525" marR="9525" marT="9525" marB="0" anchor="ctr"/>
                </a:tc>
                <a:tc>
                  <a:txBody>
                    <a:bodyPr/>
                    <a:lstStyle/>
                    <a:p>
                      <a:pPr algn="l" fontAlgn="b"/>
                      <a:r>
                        <a:rPr lang="ru-RU" sz="1000" b="1" i="0" u="none" strike="noStrike" dirty="0" smtClean="0">
                          <a:effectLst/>
                          <a:latin typeface="Arial" panose="020B0604020202020204" pitchFamily="34" charset="0"/>
                        </a:rPr>
                        <a:t>Муниципальная программа "Переселение граждан из аварийного жилищного фонда"</a:t>
                      </a:r>
                      <a:endParaRPr lang="ru-RU" sz="1000" b="1" i="0" u="none" strike="noStrike" dirty="0">
                        <a:effectLst/>
                        <a:latin typeface="Arial" panose="020B0604020202020204" pitchFamily="34" charset="0"/>
                      </a:endParaRPr>
                    </a:p>
                  </a:txBody>
                  <a:tcPr marL="9525" marR="9525" marT="9525" marB="0" anchor="b"/>
                </a:tc>
                <a:tc>
                  <a:txBody>
                    <a:bodyPr/>
                    <a:lstStyle/>
                    <a:p>
                      <a:pPr algn="ctr" fontAlgn="b"/>
                      <a:r>
                        <a:rPr lang="ru-RU" sz="1000" b="1" i="0" u="none" strike="noStrike" dirty="0" smtClean="0">
                          <a:effectLst/>
                          <a:latin typeface="Arial" panose="020B0604020202020204" pitchFamily="34" charset="0"/>
                        </a:rPr>
                        <a:t>0,0</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0,0</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25 309,1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0,0</a:t>
                      </a:r>
                    </a:p>
                  </a:txBody>
                  <a:tcPr marL="9525" marR="9525" marT="9525" marB="0" anchor="ctr"/>
                </a:tc>
                <a:extLst>
                  <a:ext uri="{0D108BD9-81ED-4DB2-BD59-A6C34878D82A}">
                    <a16:rowId xmlns:a16="http://schemas.microsoft.com/office/drawing/2014/main" val="2781451767"/>
                  </a:ext>
                </a:extLst>
              </a:tr>
              <a:tr h="223392">
                <a:tc>
                  <a:txBody>
                    <a:bodyPr/>
                    <a:lstStyle/>
                    <a:p>
                      <a:pPr algn="l" fontAlgn="b"/>
                      <a:r>
                        <a:rPr lang="ru-RU" sz="1000" b="0" i="0"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Итого по муниципальным программам</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6 778 915,6</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6 467 167,9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6 976 395,3</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99,2</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6 434 604,1</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6 339 082,2</a:t>
                      </a:r>
                    </a:p>
                  </a:txBody>
                  <a:tcPr marL="9525" marR="9525" marT="9525" marB="0" anchor="ctr"/>
                </a:tc>
                <a:extLst>
                  <a:ext uri="{0D108BD9-81ED-4DB2-BD59-A6C34878D82A}">
                    <a16:rowId xmlns:a16="http://schemas.microsoft.com/office/drawing/2014/main" val="2196485775"/>
                  </a:ext>
                </a:extLst>
              </a:tr>
              <a:tr h="223392">
                <a:tc>
                  <a:txBody>
                    <a:bodyPr/>
                    <a:lstStyle/>
                    <a:p>
                      <a:pPr algn="l" fontAlgn="b"/>
                      <a:r>
                        <a:rPr lang="ru-RU" sz="1000" b="0" i="1" u="none" strike="noStrike">
                          <a:effectLst/>
                          <a:latin typeface="Arial" panose="020B0604020202020204" pitchFamily="34" charset="0"/>
                        </a:rPr>
                        <a:t> </a:t>
                      </a:r>
                    </a:p>
                  </a:txBody>
                  <a:tcPr marL="9525" marR="9525" marT="9525" marB="0" anchor="b"/>
                </a:tc>
                <a:tc>
                  <a:txBody>
                    <a:bodyPr/>
                    <a:lstStyle/>
                    <a:p>
                      <a:pPr algn="l" fontAlgn="b"/>
                      <a:r>
                        <a:rPr lang="ru-RU" sz="1000" b="1" i="0" u="none" strike="noStrike">
                          <a:effectLst/>
                          <a:latin typeface="Arial" panose="020B0604020202020204" pitchFamily="34" charset="0"/>
                        </a:rPr>
                        <a:t>Непрограммные расходы</a:t>
                      </a:r>
                    </a:p>
                  </a:txBody>
                  <a:tcPr marL="9525" marR="9525" marT="9525" marB="0" anchor="b"/>
                </a:tc>
                <a:tc>
                  <a:txBody>
                    <a:bodyPr/>
                    <a:lstStyle/>
                    <a:p>
                      <a:pPr algn="ctr" fontAlgn="b"/>
                      <a:r>
                        <a:rPr lang="ru-RU" sz="1000" b="1" i="0" u="none" strike="noStrike" dirty="0" smtClean="0">
                          <a:effectLst/>
                          <a:latin typeface="Arial" panose="020B0604020202020204" pitchFamily="34" charset="0"/>
                        </a:rPr>
                        <a:t>39 827,0</a:t>
                      </a:r>
                      <a:endParaRPr lang="ru-RU" sz="1000" b="1" i="0" u="none" strike="noStrike" dirty="0">
                        <a:effectLst/>
                        <a:latin typeface="Arial" panose="020B0604020202020204" pitchFamily="34" charset="0"/>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45 872,7</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56 000,7</a:t>
                      </a:r>
                    </a:p>
                  </a:txBody>
                  <a:tcPr marL="9525" marR="9525" marT="9525" marB="0" anchor="ctr"/>
                </a:tc>
                <a:tc>
                  <a:txBody>
                    <a:bodyPr/>
                    <a:lstStyle/>
                    <a:p>
                      <a:pPr marL="0" algn="ctr" defTabSz="914400" rtl="0" eaLnBrk="1" fontAlgn="b" latinLnBrk="0" hangingPunct="1"/>
                      <a:r>
                        <a:rPr lang="ru-RU" sz="1000" b="1" i="0" u="none" strike="noStrike" kern="1200" dirty="0" smtClean="0">
                          <a:solidFill>
                            <a:schemeClr val="dk1"/>
                          </a:solidFill>
                          <a:effectLst/>
                          <a:latin typeface="Arial" panose="020B0604020202020204" pitchFamily="34" charset="0"/>
                          <a:ea typeface="+mn-ea"/>
                          <a:cs typeface="+mn-cs"/>
                        </a:rPr>
                        <a:t>0,8</a:t>
                      </a:r>
                      <a:endParaRPr lang="ru-RU" sz="1000" b="1" i="0" u="none" strike="noStrike" kern="1200" dirty="0">
                        <a:solidFill>
                          <a:schemeClr val="dk1"/>
                        </a:solidFill>
                        <a:effectLst/>
                        <a:latin typeface="Arial" panose="020B0604020202020204" pitchFamily="34" charset="0"/>
                        <a:ea typeface="+mn-ea"/>
                        <a:cs typeface="+mn-cs"/>
                      </a:endParaRP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104 615,9</a:t>
                      </a:r>
                    </a:p>
                  </a:txBody>
                  <a:tcPr marL="9525" marR="9525" marT="9525" marB="0" anchor="ctr"/>
                </a:tc>
                <a:tc>
                  <a:txBody>
                    <a:bodyPr/>
                    <a:lstStyle/>
                    <a:p>
                      <a:pPr marL="0" algn="ctr" defTabSz="914400" rtl="0" eaLnBrk="1" fontAlgn="b" latinLnBrk="0" hangingPunct="1"/>
                      <a:r>
                        <a:rPr lang="ru-RU" sz="1000" b="1" i="0" u="none" strike="noStrike" kern="1200" dirty="0">
                          <a:solidFill>
                            <a:schemeClr val="dk1"/>
                          </a:solidFill>
                          <a:effectLst/>
                          <a:latin typeface="Arial" panose="020B0604020202020204" pitchFamily="34" charset="0"/>
                          <a:ea typeface="+mn-ea"/>
                          <a:cs typeface="+mn-cs"/>
                        </a:rPr>
                        <a:t>114 615,9</a:t>
                      </a:r>
                    </a:p>
                  </a:txBody>
                  <a:tcPr marL="9525" marR="9525" marT="9525" marB="0" anchor="ctr"/>
                </a:tc>
                <a:extLst>
                  <a:ext uri="{0D108BD9-81ED-4DB2-BD59-A6C34878D82A}">
                    <a16:rowId xmlns:a16="http://schemas.microsoft.com/office/drawing/2014/main" val="3159131539"/>
                  </a:ext>
                </a:extLst>
              </a:tr>
            </a:tbl>
          </a:graphicData>
        </a:graphic>
      </p:graphicFrame>
      <p:sp>
        <p:nvSpPr>
          <p:cNvPr id="4" name="Номер слайда 3">
            <a:extLst>
              <a:ext uri="{FF2B5EF4-FFF2-40B4-BE49-F238E27FC236}">
                <a16:creationId xmlns:a16="http://schemas.microsoft.com/office/drawing/2014/main" id="{C18891BB-5166-4966-A2B2-507D4C4B667D}"/>
              </a:ext>
            </a:extLst>
          </p:cNvPr>
          <p:cNvSpPr>
            <a:spLocks noGrp="1"/>
          </p:cNvSpPr>
          <p:nvPr>
            <p:ph type="sldNum" sz="quarter" idx="12"/>
          </p:nvPr>
        </p:nvSpPr>
        <p:spPr>
          <a:xfrm>
            <a:off x="9448800" y="6479294"/>
            <a:ext cx="2743200" cy="365125"/>
          </a:xfrm>
        </p:spPr>
        <p:txBody>
          <a:bodyPr/>
          <a:lstStyle/>
          <a:p>
            <a:fld id="{E4EB6E89-BA87-4003-BD23-6BDF40F3EBED}" type="slidenum">
              <a:rPr lang="ru-RU" smtClean="0"/>
              <a:pPr/>
              <a:t>41</a:t>
            </a:fld>
            <a:endParaRPr lang="ru-RU" dirty="0"/>
          </a:p>
        </p:txBody>
      </p:sp>
      <p:pic>
        <p:nvPicPr>
          <p:cNvPr id="6" name="Объект 6">
            <a:extLst>
              <a:ext uri="{FF2B5EF4-FFF2-40B4-BE49-F238E27FC236}">
                <a16:creationId xmlns:a16="http://schemas.microsoft.com/office/drawing/2014/main" id="{8B7AF1B3-69B4-4E15-9CB9-85191F95766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67C7427A-4A39-4372-A52E-5F190622DA50}"/>
              </a:ext>
            </a:extLst>
          </p:cNvPr>
          <p:cNvSpPr>
            <a:spLocks noGrp="1"/>
          </p:cNvSpPr>
          <p:nvPr>
            <p:ph type="title"/>
          </p:nvPr>
        </p:nvSpPr>
        <p:spPr>
          <a:xfrm>
            <a:off x="841972" y="145610"/>
            <a:ext cx="11196118" cy="534154"/>
          </a:xfrm>
        </p:spPr>
        <p:txBody>
          <a:bodyPr vert="horz" lIns="91440" tIns="45720" rIns="91440" bIns="45720" rtlCol="0" anchor="ctr">
            <a:noAutofit/>
          </a:bodyPr>
          <a:lstStyle/>
          <a:p>
            <a:pPr algn="ctr"/>
            <a:r>
              <a:rPr lang="ru-RU" sz="1800" dirty="0">
                <a:latin typeface="Century Gothic" panose="020B0502020202020204" pitchFamily="34" charset="0"/>
              </a:rPr>
              <a:t>Расходы бюджета городского округа Долгопрудный на </a:t>
            </a:r>
            <a:r>
              <a:rPr lang="ru-RU" sz="1800" dirty="0">
                <a:latin typeface="Century Gothic" panose="020B0502020202020204" pitchFamily="34" charset="0"/>
              </a:rPr>
              <a:t>2023- 2027 гг</a:t>
            </a:r>
            <a:r>
              <a:rPr lang="ru-RU" sz="1800" dirty="0">
                <a:latin typeface="Century Gothic" panose="020B0502020202020204" pitchFamily="34" charset="0"/>
              </a:rPr>
              <a:t>., сформированные по муниципальным программам и непрограммным направлениям деятельности: </a:t>
            </a:r>
          </a:p>
        </p:txBody>
      </p:sp>
    </p:spTree>
    <p:extLst>
      <p:ext uri="{BB962C8B-B14F-4D97-AF65-F5344CB8AC3E}">
        <p14:creationId xmlns:p14="http://schemas.microsoft.com/office/powerpoint/2010/main" val="1513246862"/>
      </p:ext>
    </p:extLst>
  </p:cSld>
  <p:clrMapOvr>
    <a:masterClrMapping/>
  </p:clrMapOvr>
  <p:transition spd="med">
    <p:spli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Объект 4">
            <a:extLst>
              <a:ext uri="{FF2B5EF4-FFF2-40B4-BE49-F238E27FC236}">
                <a16:creationId xmlns:a16="http://schemas.microsoft.com/office/drawing/2014/main" id="{87A39514-859A-4584-8DC3-8A4E1BE49FF6}"/>
              </a:ext>
            </a:extLst>
          </p:cNvPr>
          <p:cNvGraphicFramePr>
            <a:graphicFrameLocks noGrp="1"/>
          </p:cNvGraphicFramePr>
          <p:nvPr>
            <p:ph idx="1"/>
            <p:extLst>
              <p:ext uri="{D42A27DB-BD31-4B8C-83A1-F6EECF244321}">
                <p14:modId xmlns:p14="http://schemas.microsoft.com/office/powerpoint/2010/main" val="2321803267"/>
              </p:ext>
            </p:extLst>
          </p:nvPr>
        </p:nvGraphicFramePr>
        <p:xfrm>
          <a:off x="398352" y="1358019"/>
          <a:ext cx="11389262" cy="3033880"/>
        </p:xfrm>
        <a:graphic>
          <a:graphicData uri="http://schemas.openxmlformats.org/drawingml/2006/table">
            <a:tbl>
              <a:tblPr>
                <a:tableStyleId>{5C22544A-7EE6-4342-B048-85BDC9FD1C3A}</a:tableStyleId>
              </a:tblPr>
              <a:tblGrid>
                <a:gridCol w="542863">
                  <a:extLst>
                    <a:ext uri="{9D8B030D-6E8A-4147-A177-3AD203B41FA5}">
                      <a16:colId xmlns:a16="http://schemas.microsoft.com/office/drawing/2014/main" val="2029847890"/>
                    </a:ext>
                  </a:extLst>
                </a:gridCol>
                <a:gridCol w="2942315">
                  <a:extLst>
                    <a:ext uri="{9D8B030D-6E8A-4147-A177-3AD203B41FA5}">
                      <a16:colId xmlns:a16="http://schemas.microsoft.com/office/drawing/2014/main" val="3673370445"/>
                    </a:ext>
                  </a:extLst>
                </a:gridCol>
                <a:gridCol w="1107440">
                  <a:extLst>
                    <a:ext uri="{9D8B030D-6E8A-4147-A177-3AD203B41FA5}">
                      <a16:colId xmlns:a16="http://schemas.microsoft.com/office/drawing/2014/main" val="2861645146"/>
                    </a:ext>
                  </a:extLst>
                </a:gridCol>
                <a:gridCol w="933725">
                  <a:extLst>
                    <a:ext uri="{9D8B030D-6E8A-4147-A177-3AD203B41FA5}">
                      <a16:colId xmlns:a16="http://schemas.microsoft.com/office/drawing/2014/main" val="827910984"/>
                    </a:ext>
                  </a:extLst>
                </a:gridCol>
                <a:gridCol w="933725">
                  <a:extLst>
                    <a:ext uri="{9D8B030D-6E8A-4147-A177-3AD203B41FA5}">
                      <a16:colId xmlns:a16="http://schemas.microsoft.com/office/drawing/2014/main" val="3097213644"/>
                    </a:ext>
                  </a:extLst>
                </a:gridCol>
                <a:gridCol w="977153">
                  <a:extLst>
                    <a:ext uri="{9D8B030D-6E8A-4147-A177-3AD203B41FA5}">
                      <a16:colId xmlns:a16="http://schemas.microsoft.com/office/drawing/2014/main" val="2045494911"/>
                    </a:ext>
                  </a:extLst>
                </a:gridCol>
                <a:gridCol w="955439">
                  <a:extLst>
                    <a:ext uri="{9D8B030D-6E8A-4147-A177-3AD203B41FA5}">
                      <a16:colId xmlns:a16="http://schemas.microsoft.com/office/drawing/2014/main" val="3260959741"/>
                    </a:ext>
                  </a:extLst>
                </a:gridCol>
                <a:gridCol w="1053153">
                  <a:extLst>
                    <a:ext uri="{9D8B030D-6E8A-4147-A177-3AD203B41FA5}">
                      <a16:colId xmlns:a16="http://schemas.microsoft.com/office/drawing/2014/main" val="848911087"/>
                    </a:ext>
                  </a:extLst>
                </a:gridCol>
                <a:gridCol w="955439">
                  <a:extLst>
                    <a:ext uri="{9D8B030D-6E8A-4147-A177-3AD203B41FA5}">
                      <a16:colId xmlns:a16="http://schemas.microsoft.com/office/drawing/2014/main" val="445752205"/>
                    </a:ext>
                  </a:extLst>
                </a:gridCol>
                <a:gridCol w="988010">
                  <a:extLst>
                    <a:ext uri="{9D8B030D-6E8A-4147-A177-3AD203B41FA5}">
                      <a16:colId xmlns:a16="http://schemas.microsoft.com/office/drawing/2014/main" val="136295969"/>
                    </a:ext>
                  </a:extLst>
                </a:gridCol>
              </a:tblGrid>
              <a:tr h="547125">
                <a:tc>
                  <a:txBody>
                    <a:bodyPr/>
                    <a:lstStyle/>
                    <a:p>
                      <a:pPr algn="ctr" fontAlgn="ctr"/>
                      <a:r>
                        <a:rPr lang="ru-RU" sz="1050" b="0" i="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Вид показателя</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a:t>
                      </a:r>
                      <a:r>
                        <a:rPr lang="ru-RU" sz="1050" b="0" i="0" u="none" strike="noStrike" kern="1200" dirty="0" smtClean="0">
                          <a:solidFill>
                            <a:schemeClr val="tx1"/>
                          </a:solidFill>
                          <a:effectLst/>
                          <a:latin typeface="+mn-lt"/>
                          <a:ea typeface="+mn-ea"/>
                          <a:cs typeface="+mn-cs"/>
                        </a:rPr>
                        <a:t>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342674555"/>
                  </a:ext>
                </a:extLst>
              </a:tr>
              <a:tr h="285910">
                <a:tc>
                  <a:txBody>
                    <a:bodyPr/>
                    <a:lstStyle/>
                    <a:p>
                      <a:pPr algn="ctr" fontAlgn="ctr"/>
                      <a:r>
                        <a:rPr lang="ru-RU" sz="1050" b="0" i="0" u="none" strike="noStrike" kern="1200">
                          <a:solidFill>
                            <a:schemeClr val="tx1"/>
                          </a:solidFill>
                          <a:effectLst/>
                          <a:latin typeface="+mn-lt"/>
                          <a:ea typeface="+mn-ea"/>
                          <a:cs typeface="+mn-cs"/>
                        </a:rPr>
                        <a:t>1</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2</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3</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4</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5</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6</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7</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8</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9</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10</a:t>
                      </a:r>
                    </a:p>
                  </a:txBody>
                  <a:tcPr marL="6562" marR="6562" marT="6562" marB="0" anchor="ctr"/>
                </a:tc>
                <a:extLst>
                  <a:ext uri="{0D108BD9-81ED-4DB2-BD59-A6C34878D82A}">
                    <a16:rowId xmlns:a16="http://schemas.microsoft.com/office/drawing/2014/main" val="1821066480"/>
                  </a:ext>
                </a:extLst>
              </a:tr>
              <a:tr h="547125">
                <a:tc>
                  <a:txBody>
                    <a:bodyPr/>
                    <a:lstStyle/>
                    <a:p>
                      <a:pPr algn="ctr" fontAlgn="ctr"/>
                      <a:r>
                        <a:rPr lang="ru-RU" sz="1050" b="0" i="0" u="none" strike="noStrike" kern="1200" dirty="0">
                          <a:solidFill>
                            <a:schemeClr val="tx1"/>
                          </a:solidFill>
                          <a:effectLst/>
                          <a:latin typeface="+mn-lt"/>
                          <a:ea typeface="+mn-ea"/>
                          <a:cs typeface="+mn-cs"/>
                        </a:rPr>
                        <a:t>1</a:t>
                      </a:r>
                    </a:p>
                  </a:txBody>
                  <a:tcPr marL="6562" marR="6562" marT="6562" marB="0" anchor="ctr"/>
                </a:tc>
                <a:tc>
                  <a:txBody>
                    <a:bodyPr/>
                    <a:lstStyle/>
                    <a:p>
                      <a:pPr algn="l" fontAlgn="ctr"/>
                      <a:r>
                        <a:rPr lang="ru-RU" sz="1050" b="0" i="0" u="none" strike="noStrike" kern="1200" dirty="0">
                          <a:solidFill>
                            <a:schemeClr val="tx1"/>
                          </a:solidFill>
                          <a:effectLst/>
                          <a:latin typeface="+mn-lt"/>
                          <a:ea typeface="+mn-ea"/>
                          <a:cs typeface="+mn-cs"/>
                        </a:rPr>
                        <a:t>Муниципальная программа «Здравоохранение»</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b="0" i="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743262393"/>
                  </a:ext>
                </a:extLst>
              </a:tr>
              <a:tr h="820686">
                <a:tc>
                  <a:txBody>
                    <a:bodyPr/>
                    <a:lstStyle/>
                    <a:p>
                      <a:pPr algn="ctr" font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b="0" i="0" u="none" strike="noStrike" kern="1200" dirty="0" smtClean="0">
                          <a:solidFill>
                            <a:schemeClr val="tx1"/>
                          </a:solidFill>
                          <a:effectLst/>
                          <a:latin typeface="+mn-lt"/>
                          <a:ea typeface="+mn-ea"/>
                          <a:cs typeface="+mn-cs"/>
                        </a:rPr>
                        <a:t>Жилье – медикам, нуждающихся в обеспечении жильем</a:t>
                      </a:r>
                      <a:endParaRPr lang="ru-RU" sz="1050" b="0" i="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50" b="0" i="0" u="none" strike="noStrike" kern="1200" dirty="0" smtClean="0">
                          <a:solidFill>
                            <a:schemeClr val="tx1"/>
                          </a:solidFill>
                          <a:effectLst/>
                          <a:latin typeface="+mn-lt"/>
                          <a:ea typeface="+mn-ea"/>
                          <a:cs typeface="+mn-cs"/>
                        </a:rPr>
                        <a:t>Показатель муниципальной программы</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a:solidFill>
                            <a:schemeClr val="tx1"/>
                          </a:solidFill>
                          <a:effectLst/>
                          <a:latin typeface="+mn-lt"/>
                          <a:ea typeface="+mn-ea"/>
                          <a:cs typeface="+mn-cs"/>
                        </a:rPr>
                        <a:t>Процент</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8535" marR="8535" marT="8535"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353364762"/>
                  </a:ext>
                </a:extLst>
              </a:tr>
              <a:tr h="833034">
                <a:tc>
                  <a:txBody>
                    <a:bodyPr/>
                    <a:lstStyle/>
                    <a:p>
                      <a:pPr algn="ctr" fontAlgn="ctr"/>
                      <a:r>
                        <a:rPr lang="en-US" sz="1050" b="0" i="0" u="none" strike="noStrike" kern="1200" dirty="0" smtClean="0">
                          <a:solidFill>
                            <a:schemeClr val="tx1"/>
                          </a:solidFill>
                          <a:effectLst/>
                          <a:latin typeface="+mn-lt"/>
                          <a:ea typeface="+mn-ea"/>
                          <a:cs typeface="+mn-cs"/>
                        </a:rPr>
                        <a:t>2</a:t>
                      </a:r>
                      <a:r>
                        <a:rPr lang="ru-RU" sz="1050" b="0" i="0" u="none" strike="noStrike" kern="1200" dirty="0" smtClean="0">
                          <a:solidFill>
                            <a:schemeClr val="tx1"/>
                          </a:solidFill>
                          <a:effectLst/>
                          <a:latin typeface="+mn-lt"/>
                          <a:ea typeface="+mn-ea"/>
                          <a:cs typeface="+mn-cs"/>
                        </a:rPr>
                        <a:t>.</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b="0" i="0" u="none" strike="noStrike" kern="1200" dirty="0" smtClean="0">
                          <a:solidFill>
                            <a:schemeClr val="tx1"/>
                          </a:solidFill>
                          <a:effectLst/>
                          <a:latin typeface="+mn-lt"/>
                          <a:ea typeface="+mn-ea"/>
                          <a:cs typeface="+mn-cs"/>
                        </a:rPr>
                        <a:t> Диспансеризация определенных групп взрослого населения Московской области</a:t>
                      </a:r>
                      <a:endParaRPr lang="ru-RU" sz="1050" b="0" i="0" u="none" strike="noStrike" kern="1200" dirty="0">
                        <a:solidFill>
                          <a:schemeClr val="tx1"/>
                        </a:solidFill>
                        <a:effectLst/>
                        <a:latin typeface="+mn-lt"/>
                        <a:ea typeface="+mn-ea"/>
                        <a:cs typeface="+mn-cs"/>
                      </a:endParaRPr>
                    </a:p>
                  </a:txBody>
                  <a:tcPr marL="6562" marR="6562" marT="6562" marB="0"/>
                </a:tc>
                <a:tc>
                  <a:txBody>
                    <a:bodyPr/>
                    <a:lstStyle/>
                    <a:p>
                      <a:pPr algn="ctr" fontAlgn="ctr"/>
                      <a:r>
                        <a:rPr lang="ru-RU" sz="1050" b="0" i="0" u="none" strike="noStrike" kern="1200" dirty="0">
                          <a:solidFill>
                            <a:schemeClr val="tx1"/>
                          </a:solidFill>
                          <a:effectLst/>
                          <a:latin typeface="+mn-lt"/>
                          <a:ea typeface="+mn-ea"/>
                          <a:cs typeface="+mn-cs"/>
                        </a:rPr>
                        <a:t>отраслевой приоритетный показатель</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389832410"/>
                  </a:ext>
                </a:extLst>
              </a:tr>
            </a:tbl>
          </a:graphicData>
        </a:graphic>
      </p:graphicFrame>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
        <p:nvSpPr>
          <p:cNvPr id="9" name="Заголовок 1">
            <a:extLst>
              <a:ext uri="{FF2B5EF4-FFF2-40B4-BE49-F238E27FC236}">
                <a16:creationId xmlns:a16="http://schemas.microsoft.com/office/drawing/2014/main" id="{4A903D62-4006-43D4-A0B5-AA6DD19ED797}"/>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Tree>
    <p:extLst>
      <p:ext uri="{BB962C8B-B14F-4D97-AF65-F5344CB8AC3E}">
        <p14:creationId xmlns:p14="http://schemas.microsoft.com/office/powerpoint/2010/main" val="35278224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9EDA2745-30AD-4345-AC75-29A27DA0E81E}"/>
              </a:ext>
            </a:extLst>
          </p:cNvPr>
          <p:cNvGraphicFramePr>
            <a:graphicFrameLocks noGrp="1"/>
          </p:cNvGraphicFramePr>
          <p:nvPr>
            <p:ph idx="1"/>
            <p:extLst/>
          </p:nvPr>
        </p:nvGraphicFramePr>
        <p:xfrm>
          <a:off x="286258" y="969896"/>
          <a:ext cx="11597488" cy="5894172"/>
        </p:xfrm>
        <a:graphic>
          <a:graphicData uri="http://schemas.openxmlformats.org/drawingml/2006/table">
            <a:tbl>
              <a:tblPr>
                <a:tableStyleId>{5C22544A-7EE6-4342-B048-85BDC9FD1C3A}</a:tableStyleId>
              </a:tblPr>
              <a:tblGrid>
                <a:gridCol w="552787">
                  <a:extLst>
                    <a:ext uri="{9D8B030D-6E8A-4147-A177-3AD203B41FA5}">
                      <a16:colId xmlns:a16="http://schemas.microsoft.com/office/drawing/2014/main" val="2783201292"/>
                    </a:ext>
                  </a:extLst>
                </a:gridCol>
                <a:gridCol w="2996110">
                  <a:extLst>
                    <a:ext uri="{9D8B030D-6E8A-4147-A177-3AD203B41FA5}">
                      <a16:colId xmlns:a16="http://schemas.microsoft.com/office/drawing/2014/main" val="673784653"/>
                    </a:ext>
                  </a:extLst>
                </a:gridCol>
                <a:gridCol w="1350456">
                  <a:extLst>
                    <a:ext uri="{9D8B030D-6E8A-4147-A177-3AD203B41FA5}">
                      <a16:colId xmlns:a16="http://schemas.microsoft.com/office/drawing/2014/main" val="3798488760"/>
                    </a:ext>
                  </a:extLst>
                </a:gridCol>
                <a:gridCol w="728025">
                  <a:extLst>
                    <a:ext uri="{9D8B030D-6E8A-4147-A177-3AD203B41FA5}">
                      <a16:colId xmlns:a16="http://schemas.microsoft.com/office/drawing/2014/main" val="358548729"/>
                    </a:ext>
                  </a:extLst>
                </a:gridCol>
                <a:gridCol w="950794">
                  <a:extLst>
                    <a:ext uri="{9D8B030D-6E8A-4147-A177-3AD203B41FA5}">
                      <a16:colId xmlns:a16="http://schemas.microsoft.com/office/drawing/2014/main" val="1455788900"/>
                    </a:ext>
                  </a:extLst>
                </a:gridCol>
                <a:gridCol w="995019">
                  <a:extLst>
                    <a:ext uri="{9D8B030D-6E8A-4147-A177-3AD203B41FA5}">
                      <a16:colId xmlns:a16="http://schemas.microsoft.com/office/drawing/2014/main" val="960422714"/>
                    </a:ext>
                  </a:extLst>
                </a:gridCol>
                <a:gridCol w="972908">
                  <a:extLst>
                    <a:ext uri="{9D8B030D-6E8A-4147-A177-3AD203B41FA5}">
                      <a16:colId xmlns:a16="http://schemas.microsoft.com/office/drawing/2014/main" val="429204864"/>
                    </a:ext>
                  </a:extLst>
                </a:gridCol>
                <a:gridCol w="1072408">
                  <a:extLst>
                    <a:ext uri="{9D8B030D-6E8A-4147-A177-3AD203B41FA5}">
                      <a16:colId xmlns:a16="http://schemas.microsoft.com/office/drawing/2014/main" val="3540511441"/>
                    </a:ext>
                  </a:extLst>
                </a:gridCol>
                <a:gridCol w="972908">
                  <a:extLst>
                    <a:ext uri="{9D8B030D-6E8A-4147-A177-3AD203B41FA5}">
                      <a16:colId xmlns:a16="http://schemas.microsoft.com/office/drawing/2014/main" val="726787547"/>
                    </a:ext>
                  </a:extLst>
                </a:gridCol>
                <a:gridCol w="1006073">
                  <a:extLst>
                    <a:ext uri="{9D8B030D-6E8A-4147-A177-3AD203B41FA5}">
                      <a16:colId xmlns:a16="http://schemas.microsoft.com/office/drawing/2014/main" val="1364049948"/>
                    </a:ext>
                  </a:extLst>
                </a:gridCol>
              </a:tblGrid>
              <a:tr h="361894">
                <a:tc>
                  <a:txBody>
                    <a:bodyPr/>
                    <a:lstStyle/>
                    <a:p>
                      <a:pPr algn="ctr" fontAlgn="ctr"/>
                      <a:r>
                        <a:rPr lang="ru-RU" sz="1050" b="0" i="0" u="none" strike="noStrike" kern="1200" dirty="0">
                          <a:solidFill>
                            <a:schemeClr val="tx1"/>
                          </a:solidFill>
                          <a:effectLst/>
                          <a:latin typeface="+mn-lt"/>
                          <a:ea typeface="+mn-ea"/>
                          <a:cs typeface="+mn-cs"/>
                        </a:rPr>
                        <a:t>№ п/п</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Вид </a:t>
                      </a:r>
                      <a:r>
                        <a:rPr lang="ru-RU" sz="1050" b="0" i="0" u="none" strike="noStrike" kern="1200" dirty="0">
                          <a:solidFill>
                            <a:schemeClr val="tx1"/>
                          </a:solidFill>
                          <a:effectLst/>
                          <a:latin typeface="+mn-lt"/>
                          <a:ea typeface="+mn-ea"/>
                          <a:cs typeface="+mn-cs"/>
                        </a:rPr>
                        <a:t>показателя</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Единица измерения</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p>
                    <a:p>
                      <a:pPr algn="ctr" fontAlgn="ct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774196496"/>
                  </a:ext>
                </a:extLst>
              </a:tr>
              <a:tr h="381383">
                <a:tc>
                  <a:txBody>
                    <a:bodyPr/>
                    <a:lstStyle/>
                    <a:p>
                      <a:pPr algn="ctr" fontAlgn="ctr"/>
                      <a:r>
                        <a:rPr lang="ru-RU" sz="1050" b="0" i="0" u="none" strike="noStrike" kern="1200" dirty="0">
                          <a:solidFill>
                            <a:schemeClr val="tx1"/>
                          </a:solidFill>
                          <a:effectLst/>
                          <a:latin typeface="+mn-lt"/>
                          <a:ea typeface="+mn-ea"/>
                          <a:cs typeface="+mn-cs"/>
                        </a:rPr>
                        <a:t>2</a:t>
                      </a:r>
                    </a:p>
                  </a:txBody>
                  <a:tcPr marL="3729" marR="3729" marT="3729" marB="0" anchor="ctr"/>
                </a:tc>
                <a:tc>
                  <a:txBody>
                    <a:bodyPr/>
                    <a:lstStyle/>
                    <a:p>
                      <a:pPr algn="l" fontAlgn="ctr"/>
                      <a:r>
                        <a:rPr lang="ru-RU" sz="1050" b="0" i="0" u="none" strike="noStrike" kern="1200" dirty="0">
                          <a:solidFill>
                            <a:schemeClr val="tx1"/>
                          </a:solidFill>
                          <a:effectLst/>
                          <a:latin typeface="+mn-lt"/>
                          <a:ea typeface="+mn-ea"/>
                          <a:cs typeface="+mn-cs"/>
                        </a:rPr>
                        <a:t>Муниципальная программа «Культура»</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tc>
                  <a:txBody>
                    <a:bodyPr/>
                    <a:lstStyle/>
                    <a:p>
                      <a:pPr algn="ctr" fontAlgn="ctr"/>
                      <a:r>
                        <a:rPr lang="ru-RU" sz="1050" b="0" i="0" u="none" strike="noStrike" kern="1200">
                          <a:solidFill>
                            <a:schemeClr val="tx1"/>
                          </a:solidFill>
                          <a:effectLst/>
                          <a:latin typeface="+mn-lt"/>
                          <a:ea typeface="+mn-ea"/>
                          <a:cs typeface="+mn-cs"/>
                        </a:rPr>
                        <a:t> </a:t>
                      </a:r>
                    </a:p>
                  </a:txBody>
                  <a:tcPr marL="3729" marR="3729" marT="3729" marB="0" anchor="ctr"/>
                </a:tc>
                <a:extLst>
                  <a:ext uri="{0D108BD9-81ED-4DB2-BD59-A6C34878D82A}">
                    <a16:rowId xmlns:a16="http://schemas.microsoft.com/office/drawing/2014/main" val="579942817"/>
                  </a:ext>
                </a:extLst>
              </a:tr>
              <a:tr h="626769">
                <a:tc>
                  <a:txBody>
                    <a:bodyPr/>
                    <a:lstStyle/>
                    <a:p>
                      <a:pPr algn="ctr" font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 сферы культуры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750207443"/>
                  </a:ext>
                </a:extLst>
              </a:tr>
              <a:tr h="479056">
                <a:tc>
                  <a:txBody>
                    <a:bodyPr/>
                    <a:lstStyle/>
                    <a:p>
                      <a:pPr algn="ctr" fontAlgn="ctr"/>
                      <a:r>
                        <a:rPr lang="ru-RU" sz="1050" b="0" i="0" u="none" strike="noStrike" kern="1200" dirty="0" smtClean="0">
                          <a:solidFill>
                            <a:schemeClr val="tx1"/>
                          </a:solidFill>
                          <a:effectLst/>
                          <a:latin typeface="+mn-lt"/>
                          <a:ea typeface="+mn-ea"/>
                          <a:cs typeface="+mn-cs"/>
                        </a:rPr>
                        <a:t>2.</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Количество посещений организаций культуры по отношению к уровню 2017 года (в части посещений библиотек)</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ФОИВ</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Процент</a:t>
                      </a: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100</a:t>
                      </a:r>
                    </a:p>
                  </a:txBody>
                  <a:tcPr marL="3729" marR="3729" marT="3729" marB="0" anchor="ctr"/>
                </a:tc>
                <a:tc>
                  <a:txBody>
                    <a:bodyPr/>
                    <a:lstStyle/>
                    <a:p>
                      <a:pPr marL="0" algn="ctr" defTabSz="914400" rtl="0" eaLnBrk="1" fontAlgn="ctr" latinLnBrk="0" hangingPunct="1"/>
                      <a:r>
                        <a:rPr lang="ru-RU" sz="1050" b="0" i="0" u="none" strike="noStrike" kern="1200" dirty="0" smtClean="0">
                          <a:solidFill>
                            <a:schemeClr val="tx1"/>
                          </a:solidFill>
                          <a:effectLst/>
                          <a:latin typeface="+mn-lt"/>
                          <a:ea typeface="+mn-ea"/>
                          <a:cs typeface="+mn-cs"/>
                        </a:rPr>
                        <a:t>117,5</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118,04</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118,63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119,22</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119,82</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2301106947"/>
                  </a:ext>
                </a:extLst>
              </a:tr>
              <a:tr h="479056">
                <a:tc>
                  <a:txBody>
                    <a:bodyPr/>
                    <a:lstStyle/>
                    <a:p>
                      <a:pPr algn="ctr" fontAlgn="ctr"/>
                      <a:r>
                        <a:rPr lang="ru-RU" sz="1050" b="0" i="0" u="none" strike="noStrike" kern="1200" dirty="0" smtClean="0">
                          <a:solidFill>
                            <a:schemeClr val="tx1"/>
                          </a:solidFill>
                          <a:effectLst/>
                          <a:latin typeface="+mn-lt"/>
                          <a:ea typeface="+mn-ea"/>
                          <a:cs typeface="+mn-cs"/>
                        </a:rPr>
                        <a:t>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err="1" smtClean="0">
                          <a:solidFill>
                            <a:schemeClr val="tx1"/>
                          </a:solidFill>
                          <a:effectLst/>
                          <a:latin typeface="+mn-lt"/>
                          <a:ea typeface="+mn-ea"/>
                          <a:cs typeface="+mn-cs"/>
                        </a:rPr>
                        <a:t>Цифровизация</a:t>
                      </a:r>
                      <a:r>
                        <a:rPr lang="ru-RU" sz="1050" b="0" i="0" u="none" strike="noStrike" kern="1200" dirty="0" smtClean="0">
                          <a:solidFill>
                            <a:schemeClr val="tx1"/>
                          </a:solidFill>
                          <a:effectLst/>
                          <a:latin typeface="+mn-lt"/>
                          <a:ea typeface="+mn-ea"/>
                          <a:cs typeface="+mn-cs"/>
                        </a:rPr>
                        <a:t> музейных фондов</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Показатель муниципальной программы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Единица</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323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marL="0" algn="ctr" defTabSz="914400" rtl="0" eaLnBrk="1" fontAlgn="ctr" latinLnBrk="0" hangingPunct="1"/>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5985" marR="5985" marT="5985"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250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886269309"/>
                  </a:ext>
                </a:extLst>
              </a:tr>
              <a:tr h="479056">
                <a:tc>
                  <a:txBody>
                    <a:bodyPr/>
                    <a:lstStyle/>
                    <a:p>
                      <a:pPr algn="ctr" fontAlgn="ctr"/>
                      <a:r>
                        <a:rPr lang="ru-RU" sz="1050" b="0" i="0" u="none" strike="noStrike" kern="1200" dirty="0" smtClean="0">
                          <a:solidFill>
                            <a:schemeClr val="tx1"/>
                          </a:solidFill>
                          <a:effectLst/>
                          <a:latin typeface="+mn-lt"/>
                          <a:ea typeface="+mn-ea"/>
                          <a:cs typeface="+mn-cs"/>
                        </a:rPr>
                        <a:t>4.</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t"/>
                      <a:r>
                        <a:rPr lang="ru-RU" sz="1050" b="0" i="0" u="none" strike="noStrike" kern="1200" dirty="0" smtClean="0">
                          <a:solidFill>
                            <a:schemeClr val="tx1"/>
                          </a:solidFill>
                          <a:effectLst/>
                          <a:latin typeface="+mn-lt"/>
                          <a:ea typeface="+mn-ea"/>
                          <a:cs typeface="+mn-cs"/>
                        </a:rPr>
                        <a:t>Количество проведённых мероприятий</a:t>
                      </a:r>
                      <a:endParaRPr lang="ru-RU" sz="1050" b="0" i="0" u="none" strike="noStrike" kern="1200" dirty="0">
                        <a:solidFill>
                          <a:schemeClr val="tx1"/>
                        </a:solidFill>
                        <a:effectLst/>
                        <a:latin typeface="+mn-lt"/>
                        <a:ea typeface="+mn-ea"/>
                        <a:cs typeface="+mn-cs"/>
                      </a:endParaRPr>
                    </a:p>
                  </a:txBody>
                  <a:tcPr marL="3729" marR="3729" marT="3729" marB="0"/>
                </a:tc>
                <a:tc>
                  <a:txBody>
                    <a:bodyPr/>
                    <a:lstStyle/>
                    <a:p>
                      <a:pPr algn="ctr" fontAlgn="ctr"/>
                      <a:r>
                        <a:rPr lang="ru-RU" sz="1050" b="0" i="0" u="none" strike="noStrike" kern="1200">
                          <a:solidFill>
                            <a:schemeClr val="tx1"/>
                          </a:solidFill>
                          <a:effectLst/>
                          <a:latin typeface="+mn-lt"/>
                          <a:ea typeface="+mn-ea"/>
                          <a:cs typeface="+mn-cs"/>
                        </a:rPr>
                        <a:t>Показатель муниципальной программы </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Единица</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2046992035"/>
                  </a:ext>
                </a:extLst>
              </a:tr>
              <a:tr h="1112875">
                <a:tc>
                  <a:txBody>
                    <a:bodyPr/>
                    <a:lstStyle/>
                    <a:p>
                      <a:pPr algn="ctr" fontAlgn="ctr"/>
                      <a:r>
                        <a:rPr lang="ru-RU" sz="1050" b="0" i="0" u="none" strike="noStrike" kern="1200" dirty="0" smtClean="0">
                          <a:solidFill>
                            <a:schemeClr val="tx1"/>
                          </a:solidFill>
                          <a:effectLst/>
                          <a:latin typeface="+mn-lt"/>
                          <a:ea typeface="+mn-ea"/>
                          <a:cs typeface="+mn-cs"/>
                        </a:rPr>
                        <a:t>5.</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приоритетных объектов, доступных для инвалидов и других маломобильных групп населения в сфере культуры и дополнительного образования сферы культуры, в общем количестве приоритетных объектов в сфере культуры и дополнительного образования сферы культуры в Московской области</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224637823"/>
                  </a:ext>
                </a:extLst>
              </a:tr>
              <a:tr h="540273">
                <a:tc>
                  <a:txBody>
                    <a:bodyPr/>
                    <a:lstStyle/>
                    <a:p>
                      <a:pPr algn="ctr" fontAlgn="ctr"/>
                      <a:r>
                        <a:rPr lang="ru-RU" sz="1050" b="0" i="0" u="none" strike="noStrike" kern="1200" dirty="0" smtClean="0">
                          <a:solidFill>
                            <a:schemeClr val="tx1"/>
                          </a:solidFill>
                          <a:effectLst/>
                          <a:latin typeface="+mn-lt"/>
                          <a:ea typeface="+mn-ea"/>
                          <a:cs typeface="+mn-cs"/>
                        </a:rPr>
                        <a:t>6.</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Обеспечение роста числа пользователей муниципальных библиотек Московской области</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Человек</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156543</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164371</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172589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181219</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190280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199794</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0007"/>
                  </a:ext>
                </a:extLst>
              </a:tr>
              <a:tr h="1271330">
                <a:tc>
                  <a:txBody>
                    <a:bodyPr/>
                    <a:lstStyle/>
                    <a:p>
                      <a:pPr algn="ctr" fontAlgn="ctr"/>
                      <a:r>
                        <a:rPr lang="ru-RU" sz="1050" b="0" i="0" u="none" strike="noStrike" kern="1200" dirty="0" smtClean="0">
                          <a:solidFill>
                            <a:schemeClr val="tx1"/>
                          </a:solidFill>
                          <a:effectLst/>
                          <a:latin typeface="+mn-lt"/>
                          <a:ea typeface="+mn-ea"/>
                          <a:cs typeface="+mn-cs"/>
                        </a:rPr>
                        <a:t>7.</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b="0" i="0" u="none" strike="noStrike" kern="1200" dirty="0" smtClean="0">
                          <a:solidFill>
                            <a:schemeClr val="tx1"/>
                          </a:solidFill>
                          <a:effectLst/>
                          <a:latin typeface="+mn-lt"/>
                          <a:ea typeface="+mn-ea"/>
                          <a:cs typeface="+mn-cs"/>
                        </a:rPr>
                        <a:t>Доля работников организаций дополнительного образования сферы культуры Московской области (руководитель и педагогические работники), которым произведены стимулирующие выплаты, в общей численности указанной категории работников организаций дополнительного образования сферы культуры Московской области, которым предусмотрены стимулирующие выплаты</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a:t>
                      </a: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Процент</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3729" marR="3729" marT="3729"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95373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5B435072-3B7C-49F3-A504-398443A1B92D}"/>
              </a:ext>
            </a:extLst>
          </p:cNvPr>
          <p:cNvGraphicFramePr>
            <a:graphicFrameLocks noGrp="1"/>
          </p:cNvGraphicFramePr>
          <p:nvPr>
            <p:ph idx="1"/>
            <p:extLst/>
          </p:nvPr>
        </p:nvGraphicFramePr>
        <p:xfrm>
          <a:off x="235391" y="754662"/>
          <a:ext cx="11380206" cy="5533568"/>
        </p:xfrm>
        <a:graphic>
          <a:graphicData uri="http://schemas.openxmlformats.org/drawingml/2006/table">
            <a:tbl>
              <a:tblPr>
                <a:tableStyleId>{5C22544A-7EE6-4342-B048-85BDC9FD1C3A}</a:tableStyleId>
              </a:tblPr>
              <a:tblGrid>
                <a:gridCol w="542432">
                  <a:extLst>
                    <a:ext uri="{9D8B030D-6E8A-4147-A177-3AD203B41FA5}">
                      <a16:colId xmlns:a16="http://schemas.microsoft.com/office/drawing/2014/main" val="4256694128"/>
                    </a:ext>
                  </a:extLst>
                </a:gridCol>
                <a:gridCol w="2939977">
                  <a:extLst>
                    <a:ext uri="{9D8B030D-6E8A-4147-A177-3AD203B41FA5}">
                      <a16:colId xmlns:a16="http://schemas.microsoft.com/office/drawing/2014/main" val="160006849"/>
                    </a:ext>
                  </a:extLst>
                </a:gridCol>
                <a:gridCol w="1109381">
                  <a:extLst>
                    <a:ext uri="{9D8B030D-6E8A-4147-A177-3AD203B41FA5}">
                      <a16:colId xmlns:a16="http://schemas.microsoft.com/office/drawing/2014/main" val="135675150"/>
                    </a:ext>
                  </a:extLst>
                </a:gridCol>
                <a:gridCol w="930161">
                  <a:extLst>
                    <a:ext uri="{9D8B030D-6E8A-4147-A177-3AD203B41FA5}">
                      <a16:colId xmlns:a16="http://schemas.microsoft.com/office/drawing/2014/main" val="215036061"/>
                    </a:ext>
                  </a:extLst>
                </a:gridCol>
                <a:gridCol w="932982">
                  <a:extLst>
                    <a:ext uri="{9D8B030D-6E8A-4147-A177-3AD203B41FA5}">
                      <a16:colId xmlns:a16="http://schemas.microsoft.com/office/drawing/2014/main" val="328170893"/>
                    </a:ext>
                  </a:extLst>
                </a:gridCol>
                <a:gridCol w="976376">
                  <a:extLst>
                    <a:ext uri="{9D8B030D-6E8A-4147-A177-3AD203B41FA5}">
                      <a16:colId xmlns:a16="http://schemas.microsoft.com/office/drawing/2014/main" val="2378755062"/>
                    </a:ext>
                  </a:extLst>
                </a:gridCol>
                <a:gridCol w="954678">
                  <a:extLst>
                    <a:ext uri="{9D8B030D-6E8A-4147-A177-3AD203B41FA5}">
                      <a16:colId xmlns:a16="http://schemas.microsoft.com/office/drawing/2014/main" val="2530060691"/>
                    </a:ext>
                  </a:extLst>
                </a:gridCol>
                <a:gridCol w="1052317">
                  <a:extLst>
                    <a:ext uri="{9D8B030D-6E8A-4147-A177-3AD203B41FA5}">
                      <a16:colId xmlns:a16="http://schemas.microsoft.com/office/drawing/2014/main" val="3185530909"/>
                    </a:ext>
                  </a:extLst>
                </a:gridCol>
                <a:gridCol w="954678">
                  <a:extLst>
                    <a:ext uri="{9D8B030D-6E8A-4147-A177-3AD203B41FA5}">
                      <a16:colId xmlns:a16="http://schemas.microsoft.com/office/drawing/2014/main" val="1876393451"/>
                    </a:ext>
                  </a:extLst>
                </a:gridCol>
                <a:gridCol w="987224">
                  <a:extLst>
                    <a:ext uri="{9D8B030D-6E8A-4147-A177-3AD203B41FA5}">
                      <a16:colId xmlns:a16="http://schemas.microsoft.com/office/drawing/2014/main" val="2035044492"/>
                    </a:ext>
                  </a:extLst>
                </a:gridCol>
              </a:tblGrid>
              <a:tr h="440993">
                <a:tc>
                  <a:txBody>
                    <a:bodyPr/>
                    <a:lstStyle/>
                    <a:p>
                      <a:pPr algn="ctr" fontAlgn="ctr"/>
                      <a:r>
                        <a:rPr lang="ru-RU" sz="1050" b="0" i="0" u="none" strike="noStrike" kern="1200" dirty="0">
                          <a:solidFill>
                            <a:schemeClr val="tx1"/>
                          </a:solidFill>
                          <a:effectLst/>
                          <a:latin typeface="+mn-lt"/>
                          <a:ea typeface="+mn-ea"/>
                          <a:cs typeface="+mn-cs"/>
                        </a:rPr>
                        <a:t>№ п/п</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Вид показателя</a:t>
                      </a:r>
                    </a:p>
                  </a:txBody>
                  <a:tcPr marL="4360" marR="4360" marT="4360" marB="0" anchor="ctr"/>
                </a:tc>
                <a:tc>
                  <a:txBody>
                    <a:bodyPr/>
                    <a:lstStyle/>
                    <a:p>
                      <a:pPr algn="ctr" fontAlgn="ctr"/>
                      <a:r>
                        <a:rPr lang="ru-RU" sz="1050" b="0" i="0" u="none" strike="noStrike" kern="1200">
                          <a:solidFill>
                            <a:schemeClr val="tx1"/>
                          </a:solidFill>
                          <a:effectLst/>
                          <a:latin typeface="+mn-lt"/>
                          <a:ea typeface="+mn-ea"/>
                          <a:cs typeface="+mn-cs"/>
                        </a:rPr>
                        <a:t>Единица измерения</a:t>
                      </a:r>
                    </a:p>
                  </a:txBody>
                  <a:tcPr marL="4360" marR="4360" marT="4360" marB="0" anchor="ctr"/>
                </a:tc>
                <a:tc>
                  <a:txBody>
                    <a:bodyPr/>
                    <a:lstStyle/>
                    <a:p>
                      <a:pPr algn="ctr" fontAlgn="ctr"/>
                      <a:r>
                        <a:rPr lang="ru-RU" sz="1050" b="0" i="0" u="none" strike="noStrike" kern="1200">
                          <a:solidFill>
                            <a:schemeClr val="tx1"/>
                          </a:solidFill>
                          <a:effectLst/>
                          <a:latin typeface="+mn-lt"/>
                          <a:ea typeface="+mn-ea"/>
                          <a:cs typeface="+mn-cs"/>
                        </a:rPr>
                        <a:t>Базовое значение</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Достигнутое </a:t>
                      </a:r>
                    </a:p>
                    <a:p>
                      <a:pPr algn="ctr" fontAlgn="ctr"/>
                      <a:r>
                        <a:rPr lang="ru-RU" sz="1050" b="0" i="0" u="none" strike="noStrike" kern="1200" dirty="0" smtClean="0">
                          <a:solidFill>
                            <a:schemeClr val="tx1"/>
                          </a:solidFill>
                          <a:effectLst/>
                          <a:latin typeface="+mn-lt"/>
                          <a:ea typeface="+mn-ea"/>
                          <a:cs typeface="+mn-cs"/>
                        </a:rPr>
                        <a:t>2023 </a:t>
                      </a:r>
                      <a:r>
                        <a:rPr lang="ru-RU" sz="1050" b="0" i="0" u="none" strike="noStrike" kern="1200" dirty="0">
                          <a:solidFill>
                            <a:schemeClr val="tx1"/>
                          </a:solidFill>
                          <a:effectLst/>
                          <a:latin typeface="+mn-lt"/>
                          <a:ea typeface="+mn-ea"/>
                          <a:cs typeface="+mn-cs"/>
                        </a:rPr>
                        <a:t>года</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4127147877"/>
                  </a:ext>
                </a:extLst>
              </a:tr>
              <a:tr h="543259">
                <a:tc>
                  <a:txBody>
                    <a:bodyPr/>
                    <a:lstStyle/>
                    <a:p>
                      <a:pPr algn="ctr" fontAlgn="ctr"/>
                      <a:r>
                        <a:rPr lang="ru-RU" sz="1050" b="0" i="0" u="none" strike="noStrike" kern="1200" dirty="0" smtClean="0">
                          <a:solidFill>
                            <a:schemeClr val="tx1"/>
                          </a:solidFill>
                          <a:effectLst/>
                          <a:latin typeface="+mn-lt"/>
                          <a:ea typeface="+mn-ea"/>
                          <a:cs typeface="+mn-cs"/>
                        </a:rPr>
                        <a:t>8.</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Количество получателей адресной финансовой социальной поддержки по итогам </a:t>
                      </a:r>
                      <a:r>
                        <a:rPr lang="ru-RU" sz="1050" b="0" i="0" u="none" strike="noStrike" kern="1200" dirty="0" err="1" smtClean="0">
                          <a:solidFill>
                            <a:schemeClr val="tx1"/>
                          </a:solidFill>
                          <a:effectLst/>
                          <a:latin typeface="+mn-lt"/>
                          <a:ea typeface="+mn-ea"/>
                          <a:cs typeface="+mn-cs"/>
                        </a:rPr>
                        <a:t>рейтингования</a:t>
                      </a:r>
                      <a:r>
                        <a:rPr lang="ru-RU" sz="1050" b="0" i="0" u="none" strike="noStrike" kern="1200" dirty="0" smtClean="0">
                          <a:solidFill>
                            <a:schemeClr val="tx1"/>
                          </a:solidFill>
                          <a:effectLst/>
                          <a:latin typeface="+mn-lt"/>
                          <a:ea typeface="+mn-ea"/>
                          <a:cs typeface="+mn-cs"/>
                        </a:rPr>
                        <a:t> обучающихся организаций дополнительного образования сферы культуры Московской области</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единиц</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10445042"/>
                  </a:ext>
                </a:extLst>
              </a:tr>
              <a:tr h="658218">
                <a:tc>
                  <a:txBody>
                    <a:bodyPr/>
                    <a:lstStyle/>
                    <a:p>
                      <a:pPr algn="ctr" fontAlgn="ctr"/>
                      <a:r>
                        <a:rPr lang="ru-RU" sz="1050" b="0" i="0" u="none" strike="noStrike" kern="1200" dirty="0" smtClean="0">
                          <a:solidFill>
                            <a:schemeClr val="tx1"/>
                          </a:solidFill>
                          <a:effectLst/>
                          <a:latin typeface="+mn-lt"/>
                          <a:ea typeface="+mn-ea"/>
                          <a:cs typeface="+mn-cs"/>
                        </a:rPr>
                        <a:t>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Число посещений культурных мероприятий</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Тысяча единиц</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652,595</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659,121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665,713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672,369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679,093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685,884</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3018126256"/>
                  </a:ext>
                </a:extLst>
              </a:tr>
              <a:tr h="947946">
                <a:tc>
                  <a:txBody>
                    <a:bodyPr/>
                    <a:lstStyle/>
                    <a:p>
                      <a:pPr algn="ctr" fontAlgn="ctr"/>
                      <a:r>
                        <a:rPr lang="ru-RU" sz="1050" b="0" i="0" u="none" strike="noStrike" kern="1200" dirty="0" smtClean="0">
                          <a:solidFill>
                            <a:schemeClr val="tx1"/>
                          </a:solidFill>
                          <a:effectLst/>
                          <a:latin typeface="+mn-lt"/>
                          <a:ea typeface="+mn-ea"/>
                          <a:cs typeface="+mn-cs"/>
                        </a:rPr>
                        <a:t>10.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Увеличение доли объектов культурного наследия, находящихся в собственности муниципального образования, по которым проведены работы по сохранению, в общем количестве объектов культурного наследия, находящихся в собственности муниципальных образований, нуждающихся в указанных работах</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11"/>
                  </a:ext>
                </a:extLst>
              </a:tr>
              <a:tr h="1309894">
                <a:tc>
                  <a:txBody>
                    <a:bodyPr/>
                    <a:lstStyle/>
                    <a:p>
                      <a:pPr algn="ctr" fontAlgn="ctr"/>
                      <a:r>
                        <a:rPr lang="ru-RU" sz="1050" b="0" i="0" u="none" strike="noStrike" kern="1200" dirty="0" smtClean="0">
                          <a:solidFill>
                            <a:schemeClr val="tx1"/>
                          </a:solidFill>
                          <a:effectLst/>
                          <a:latin typeface="+mn-lt"/>
                          <a:ea typeface="+mn-ea"/>
                          <a:cs typeface="+mn-cs"/>
                        </a:rPr>
                        <a:t>11.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Доля детей, осваивающих дополнительные предпрофессиональные программы в области искусств за счет бюджетных средств от общего количества обучающихся в детских школах искусств за счет бюджетных средств</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43</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46</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49</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51</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54</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58</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12"/>
                  </a:ext>
                </a:extLst>
              </a:tr>
              <a:tr h="1309894">
                <a:tc>
                  <a:txBody>
                    <a:bodyPr/>
                    <a:lstStyle/>
                    <a:p>
                      <a:pPr algn="ctr" fontAlgn="ctr"/>
                      <a:r>
                        <a:rPr lang="ru-RU" sz="1050" b="0" i="0" u="none" strike="noStrike" kern="1200" dirty="0" smtClean="0">
                          <a:solidFill>
                            <a:schemeClr val="tx1"/>
                          </a:solidFill>
                          <a:effectLst/>
                          <a:latin typeface="+mn-lt"/>
                          <a:ea typeface="+mn-ea"/>
                          <a:cs typeface="+mn-cs"/>
                        </a:rPr>
                        <a:t>12.</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l" fontAlgn="ctr"/>
                      <a:r>
                        <a:rPr lang="ru-RU" sz="1050" b="0" i="0" u="none" strike="noStrike" kern="1200" dirty="0" smtClean="0">
                          <a:solidFill>
                            <a:schemeClr val="tx1"/>
                          </a:solidFill>
                          <a:effectLst/>
                          <a:latin typeface="+mn-lt"/>
                          <a:ea typeface="+mn-ea"/>
                          <a:cs typeface="+mn-cs"/>
                        </a:rPr>
                        <a:t>Уровень численности участников культурно-досуговых мероприятий</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chemeClr val="tx1"/>
                          </a:solidFill>
                          <a:effectLst/>
                          <a:latin typeface="+mn-lt"/>
                          <a:ea typeface="+mn-ea"/>
                          <a:cs typeface="+mn-cs"/>
                        </a:rPr>
                        <a:t>Процент по отношению к базовому году</a:t>
                      </a:r>
                    </a:p>
                  </a:txBody>
                  <a:tcPr marL="4360" marR="4360" marT="4360" marB="0" anchor="ctr"/>
                </a:tc>
                <a:tc>
                  <a:txBody>
                    <a:bodyPr/>
                    <a:lstStyle/>
                    <a:p>
                      <a:pPr algn="ctr" fontAlgn="ctr"/>
                      <a:r>
                        <a:rPr lang="ru-RU" sz="1050" b="0" i="0" u="none" strike="noStrike" kern="1200" dirty="0" smtClean="0">
                          <a:solidFill>
                            <a:schemeClr val="tx1"/>
                          </a:solidFill>
                          <a:effectLst/>
                          <a:latin typeface="+mn-lt"/>
                          <a:ea typeface="+mn-ea"/>
                          <a:cs typeface="+mn-cs"/>
                        </a:rPr>
                        <a:t>103,0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104,0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105,0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106,0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107,0</a:t>
                      </a:r>
                      <a:endParaRPr lang="ru-RU" sz="1050" b="0" i="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b="0" i="0" u="none" strike="noStrike" kern="1200" dirty="0" smtClean="0">
                          <a:solidFill>
                            <a:schemeClr val="tx1"/>
                          </a:solidFill>
                          <a:effectLst/>
                          <a:latin typeface="+mn-lt"/>
                          <a:ea typeface="+mn-ea"/>
                          <a:cs typeface="+mn-cs"/>
                        </a:rPr>
                        <a:t>108,0</a:t>
                      </a:r>
                      <a:endParaRPr lang="ru-RU" sz="1050" b="0" i="0" u="none" strike="noStrike" kern="1200" dirty="0">
                        <a:solidFill>
                          <a:schemeClr val="tx1"/>
                        </a:solidFill>
                        <a:effectLst/>
                        <a:latin typeface="+mn-lt"/>
                        <a:ea typeface="+mn-ea"/>
                        <a:cs typeface="+mn-cs"/>
                      </a:endParaRPr>
                    </a:p>
                  </a:txBody>
                  <a:tcPr marL="4360" marR="4360" marT="4360" marB="0"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654664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04771F8-2D68-42F0-9FDC-9E424BF80124}"/>
              </a:ext>
            </a:extLst>
          </p:cNvPr>
          <p:cNvGraphicFramePr>
            <a:graphicFrameLocks noGrp="1"/>
          </p:cNvGraphicFramePr>
          <p:nvPr>
            <p:ph idx="1"/>
            <p:extLst/>
          </p:nvPr>
        </p:nvGraphicFramePr>
        <p:xfrm>
          <a:off x="292728" y="972799"/>
          <a:ext cx="11606543" cy="5564680"/>
        </p:xfrm>
        <a:graphic>
          <a:graphicData uri="http://schemas.openxmlformats.org/drawingml/2006/table">
            <a:tbl>
              <a:tblPr>
                <a:tableStyleId>{5C22544A-7EE6-4342-B048-85BDC9FD1C3A}</a:tableStyleId>
              </a:tblPr>
              <a:tblGrid>
                <a:gridCol w="568509">
                  <a:extLst>
                    <a:ext uri="{9D8B030D-6E8A-4147-A177-3AD203B41FA5}">
                      <a16:colId xmlns:a16="http://schemas.microsoft.com/office/drawing/2014/main" val="1985876018"/>
                    </a:ext>
                  </a:extLst>
                </a:gridCol>
                <a:gridCol w="3572540">
                  <a:extLst>
                    <a:ext uri="{9D8B030D-6E8A-4147-A177-3AD203B41FA5}">
                      <a16:colId xmlns:a16="http://schemas.microsoft.com/office/drawing/2014/main" val="1812124220"/>
                    </a:ext>
                  </a:extLst>
                </a:gridCol>
                <a:gridCol w="988828">
                  <a:extLst>
                    <a:ext uri="{9D8B030D-6E8A-4147-A177-3AD203B41FA5}">
                      <a16:colId xmlns:a16="http://schemas.microsoft.com/office/drawing/2014/main" val="443484845"/>
                    </a:ext>
                  </a:extLst>
                </a:gridCol>
                <a:gridCol w="736767">
                  <a:extLst>
                    <a:ext uri="{9D8B030D-6E8A-4147-A177-3AD203B41FA5}">
                      <a16:colId xmlns:a16="http://schemas.microsoft.com/office/drawing/2014/main" val="1488576908"/>
                    </a:ext>
                  </a:extLst>
                </a:gridCol>
                <a:gridCol w="716664">
                  <a:extLst>
                    <a:ext uri="{9D8B030D-6E8A-4147-A177-3AD203B41FA5}">
                      <a16:colId xmlns:a16="http://schemas.microsoft.com/office/drawing/2014/main" val="2260897369"/>
                    </a:ext>
                  </a:extLst>
                </a:gridCol>
                <a:gridCol w="995795">
                  <a:extLst>
                    <a:ext uri="{9D8B030D-6E8A-4147-A177-3AD203B41FA5}">
                      <a16:colId xmlns:a16="http://schemas.microsoft.com/office/drawing/2014/main" val="1376090562"/>
                    </a:ext>
                  </a:extLst>
                </a:gridCol>
                <a:gridCol w="973667">
                  <a:extLst>
                    <a:ext uri="{9D8B030D-6E8A-4147-A177-3AD203B41FA5}">
                      <a16:colId xmlns:a16="http://schemas.microsoft.com/office/drawing/2014/main" val="887271664"/>
                    </a:ext>
                  </a:extLst>
                </a:gridCol>
                <a:gridCol w="1073247">
                  <a:extLst>
                    <a:ext uri="{9D8B030D-6E8A-4147-A177-3AD203B41FA5}">
                      <a16:colId xmlns:a16="http://schemas.microsoft.com/office/drawing/2014/main" val="2528348998"/>
                    </a:ext>
                  </a:extLst>
                </a:gridCol>
                <a:gridCol w="973667">
                  <a:extLst>
                    <a:ext uri="{9D8B030D-6E8A-4147-A177-3AD203B41FA5}">
                      <a16:colId xmlns:a16="http://schemas.microsoft.com/office/drawing/2014/main" val="2854267737"/>
                    </a:ext>
                  </a:extLst>
                </a:gridCol>
                <a:gridCol w="1006859">
                  <a:extLst>
                    <a:ext uri="{9D8B030D-6E8A-4147-A177-3AD203B41FA5}">
                      <a16:colId xmlns:a16="http://schemas.microsoft.com/office/drawing/2014/main" val="4239973062"/>
                    </a:ext>
                  </a:extLst>
                </a:gridCol>
              </a:tblGrid>
              <a:tr h="444395">
                <a:tc>
                  <a:txBody>
                    <a:bodyPr/>
                    <a:lstStyle/>
                    <a:p>
                      <a:pPr algn="ctr" fontAlgn="ctr"/>
                      <a:r>
                        <a:rPr lang="ru-RU" sz="1050" u="none" strike="noStrike" kern="1200" dirty="0">
                          <a:solidFill>
                            <a:schemeClr val="tx1"/>
                          </a:solidFill>
                          <a:effectLst/>
                          <a:latin typeface="+mn-lt"/>
                          <a:ea typeface="+mn-ea"/>
                          <a:cs typeface="+mn-cs"/>
                        </a:rPr>
                        <a:t>№ п/п</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2821" marR="2821" marT="2821" marB="0" anchor="ctr"/>
                </a:tc>
                <a:tc>
                  <a:txBody>
                    <a:bodyPr/>
                    <a:lstStyle/>
                    <a:p>
                      <a:pPr algn="ctr" fontAlgn="ctr"/>
                      <a:r>
                        <a:rPr lang="ru-RU" sz="1050" u="none" strike="noStrike" kern="1200" dirty="0" smtClean="0">
                          <a:solidFill>
                            <a:schemeClr val="tx1"/>
                          </a:solidFill>
                          <a:effectLst/>
                          <a:latin typeface="+mn-lt"/>
                          <a:ea typeface="+mn-ea"/>
                          <a:cs typeface="+mn-cs"/>
                        </a:rPr>
                        <a:t>Вид показателя</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2821" marR="2821" marT="2821"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2821" marR="2821" marT="2821"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303145389"/>
                  </a:ext>
                </a:extLst>
              </a:tr>
              <a:tr h="444395">
                <a:tc>
                  <a:txBody>
                    <a:bodyPr/>
                    <a:lstStyle/>
                    <a:p>
                      <a:pPr 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l" fontAlgn="t"/>
                      <a:r>
                        <a:rPr lang="ru-RU" sz="1050" u="none" strike="noStrike" kern="1200" dirty="0" smtClean="0">
                          <a:solidFill>
                            <a:schemeClr val="tx1"/>
                          </a:solidFill>
                          <a:effectLst/>
                          <a:latin typeface="+mn-lt"/>
                          <a:ea typeface="+mn-ea"/>
                          <a:cs typeface="+mn-cs"/>
                        </a:rPr>
                        <a:t>Количество оснащенных образовательных организаций в сфере культуры (детские школы искусств по видам искусств и училищ) музыкальными инструментами</a:t>
                      </a:r>
                      <a:endParaRPr lang="ru-RU" sz="1050" u="none" strike="noStrike" kern="1200" dirty="0">
                        <a:solidFill>
                          <a:schemeClr val="tx1"/>
                        </a:solidFill>
                        <a:effectLst/>
                        <a:latin typeface="+mn-lt"/>
                        <a:ea typeface="+mn-ea"/>
                        <a:cs typeface="+mn-cs"/>
                      </a:endParaRPr>
                    </a:p>
                  </a:txBody>
                  <a:tcPr marL="2821" marR="2821" marT="2821" marB="0"/>
                </a:tc>
                <a:tc>
                  <a:txBody>
                    <a:bodyPr/>
                    <a:lstStyle/>
                    <a:p>
                      <a:pPr algn="ctr" fontAlgn="ctr"/>
                      <a:r>
                        <a:rPr lang="ru-RU" sz="105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330615211"/>
                  </a:ext>
                </a:extLst>
              </a:tr>
              <a:tr h="516733">
                <a:tc>
                  <a:txBody>
                    <a:bodyPr/>
                    <a:lstStyle/>
                    <a:p>
                      <a:pPr 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l" fontAlgn="t"/>
                      <a:r>
                        <a:rPr lang="ru-RU" sz="1050" u="none" strike="noStrike" kern="1200" dirty="0" smtClean="0">
                          <a:solidFill>
                            <a:schemeClr val="tx1"/>
                          </a:solidFill>
                          <a:effectLst/>
                          <a:latin typeface="+mn-lt"/>
                          <a:ea typeface="+mn-ea"/>
                          <a:cs typeface="+mn-cs"/>
                        </a:rPr>
                        <a:t>Количество переоснащенных муниципальных библиотек по модельному стандарту</a:t>
                      </a:r>
                      <a:endParaRPr lang="ru-RU" sz="1050" u="none" strike="noStrike" kern="1200" dirty="0">
                        <a:solidFill>
                          <a:schemeClr val="tx1"/>
                        </a:solidFill>
                        <a:effectLst/>
                        <a:latin typeface="+mn-lt"/>
                        <a:ea typeface="+mn-ea"/>
                        <a:cs typeface="+mn-cs"/>
                      </a:endParaRPr>
                    </a:p>
                  </a:txBody>
                  <a:tcPr marL="2821" marR="2821" marT="2821" marB="0"/>
                </a:tc>
                <a:tc>
                  <a:txBody>
                    <a:bodyPr/>
                    <a:lstStyle/>
                    <a:p>
                      <a:pPr algn="ctr" fontAlgn="ctr"/>
                      <a:r>
                        <a:rPr lang="ru-RU" sz="1050" u="none" strike="noStrike" kern="1200" dirty="0">
                          <a:solidFill>
                            <a:schemeClr val="tx1"/>
                          </a:solidFill>
                          <a:effectLst/>
                          <a:latin typeface="+mn-lt"/>
                          <a:ea typeface="+mn-ea"/>
                          <a:cs typeface="+mn-cs"/>
                        </a:rPr>
                        <a:t>Показатель муниципальной программы </a:t>
                      </a: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2742277172"/>
                  </a:ext>
                </a:extLst>
              </a:tr>
              <a:tr h="372139">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«Образование»</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3"/>
                  </a:ext>
                </a:extLst>
              </a:tr>
              <a:tr h="542261">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smtClean="0">
                          <a:solidFill>
                            <a:schemeClr val="tx1"/>
                          </a:solidFill>
                          <a:effectLst/>
                          <a:latin typeface="+mn-lt"/>
                          <a:ea typeface="+mn-ea"/>
                          <a:cs typeface="+mn-cs"/>
                        </a:rPr>
                        <a:t>Доступность дошкольного образования для детей в возрасте от трех до семи лет</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4"/>
                  </a:ext>
                </a:extLst>
              </a:tr>
              <a:tr h="523742">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l" fontAlgn="ctr"/>
                      <a:r>
                        <a:rPr lang="ru-RU" sz="1050" u="none" strike="noStrike" kern="1200" dirty="0" smtClean="0">
                          <a:solidFill>
                            <a:schemeClr val="tx1"/>
                          </a:solidFill>
                          <a:effectLst/>
                          <a:latin typeface="+mn-lt"/>
                          <a:ea typeface="+mn-ea"/>
                          <a:cs typeface="+mn-cs"/>
                        </a:rPr>
                        <a:t>Доступность дошкольного образования для детей в возрасте до 3-х лет</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5"/>
                  </a:ext>
                </a:extLst>
              </a:tr>
              <a:tr h="884266">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дошкольных образовательных организаций к средней заработной плате в общеобразовательных организациях в Московской области</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116,7</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114,2</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106,4</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6"/>
                  </a:ext>
                </a:extLst>
              </a:tr>
              <a:tr h="884266">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729" marR="3729" marT="3729" marB="0" anchor="ctr"/>
                </a:tc>
                <a:tc>
                  <a:txBody>
                    <a:bodyPr/>
                    <a:lstStyle/>
                    <a:p>
                      <a:pPr fontAlgn="ctr"/>
                      <a:r>
                        <a:rPr lang="ru-RU" sz="1050" u="none" strike="noStrike" kern="1200" dirty="0" smtClean="0">
                          <a:solidFill>
                            <a:schemeClr val="tx1"/>
                          </a:solidFill>
                          <a:effectLst/>
                          <a:latin typeface="+mn-lt"/>
                          <a:ea typeface="+mn-ea"/>
                          <a:cs typeface="+mn-cs"/>
                        </a:rPr>
                        <a:t>Созданы дополнительные места в субъектах Российской Федерации для детей в возрасте от 1,5 до 3 лет любой направленности в организациях, осуществляющих образовательную деятельность (за исключением государственных и муниципальных), и у индивидуальных предпринимателей, осуществляющих образовательную деятельность по образовательным программам дошкольного образования, в том числе адаптированным, и присмотр и уход за детьми</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	</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Место</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45</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60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tc>
                  <a:txBody>
                    <a:bodyPr/>
                    <a:lstStyle/>
                    <a:p>
                      <a:pPr 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2821" marR="2821" marT="2821"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2828075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4625694-2B9F-40A2-A015-80984BE42517}"/>
              </a:ext>
            </a:extLst>
          </p:cNvPr>
          <p:cNvGraphicFramePr>
            <a:graphicFrameLocks noGrp="1"/>
          </p:cNvGraphicFramePr>
          <p:nvPr>
            <p:ph idx="1"/>
            <p:extLst/>
          </p:nvPr>
        </p:nvGraphicFramePr>
        <p:xfrm>
          <a:off x="328665" y="975278"/>
          <a:ext cx="11543167" cy="5536870"/>
        </p:xfrm>
        <a:graphic>
          <a:graphicData uri="http://schemas.openxmlformats.org/drawingml/2006/table">
            <a:tbl>
              <a:tblPr>
                <a:tableStyleId>{5C22544A-7EE6-4342-B048-85BDC9FD1C3A}</a:tableStyleId>
              </a:tblPr>
              <a:tblGrid>
                <a:gridCol w="549640">
                  <a:extLst>
                    <a:ext uri="{9D8B030D-6E8A-4147-A177-3AD203B41FA5}">
                      <a16:colId xmlns:a16="http://schemas.microsoft.com/office/drawing/2014/main" val="524993507"/>
                    </a:ext>
                  </a:extLst>
                </a:gridCol>
                <a:gridCol w="2982634">
                  <a:extLst>
                    <a:ext uri="{9D8B030D-6E8A-4147-A177-3AD203B41FA5}">
                      <a16:colId xmlns:a16="http://schemas.microsoft.com/office/drawing/2014/main" val="240409636"/>
                    </a:ext>
                  </a:extLst>
                </a:gridCol>
                <a:gridCol w="1122405">
                  <a:extLst>
                    <a:ext uri="{9D8B030D-6E8A-4147-A177-3AD203B41FA5}">
                      <a16:colId xmlns:a16="http://schemas.microsoft.com/office/drawing/2014/main" val="1002150722"/>
                    </a:ext>
                  </a:extLst>
                </a:gridCol>
                <a:gridCol w="946342">
                  <a:extLst>
                    <a:ext uri="{9D8B030D-6E8A-4147-A177-3AD203B41FA5}">
                      <a16:colId xmlns:a16="http://schemas.microsoft.com/office/drawing/2014/main" val="1558123203"/>
                    </a:ext>
                  </a:extLst>
                </a:gridCol>
                <a:gridCol w="946342">
                  <a:extLst>
                    <a:ext uri="{9D8B030D-6E8A-4147-A177-3AD203B41FA5}">
                      <a16:colId xmlns:a16="http://schemas.microsoft.com/office/drawing/2014/main" val="1330058079"/>
                    </a:ext>
                  </a:extLst>
                </a:gridCol>
                <a:gridCol w="990358">
                  <a:extLst>
                    <a:ext uri="{9D8B030D-6E8A-4147-A177-3AD203B41FA5}">
                      <a16:colId xmlns:a16="http://schemas.microsoft.com/office/drawing/2014/main" val="1050313964"/>
                    </a:ext>
                  </a:extLst>
                </a:gridCol>
                <a:gridCol w="968350">
                  <a:extLst>
                    <a:ext uri="{9D8B030D-6E8A-4147-A177-3AD203B41FA5}">
                      <a16:colId xmlns:a16="http://schemas.microsoft.com/office/drawing/2014/main" val="2525889287"/>
                    </a:ext>
                  </a:extLst>
                </a:gridCol>
                <a:gridCol w="1067385">
                  <a:extLst>
                    <a:ext uri="{9D8B030D-6E8A-4147-A177-3AD203B41FA5}">
                      <a16:colId xmlns:a16="http://schemas.microsoft.com/office/drawing/2014/main" val="1257574033"/>
                    </a:ext>
                  </a:extLst>
                </a:gridCol>
                <a:gridCol w="968350">
                  <a:extLst>
                    <a:ext uri="{9D8B030D-6E8A-4147-A177-3AD203B41FA5}">
                      <a16:colId xmlns:a16="http://schemas.microsoft.com/office/drawing/2014/main" val="3895982599"/>
                    </a:ext>
                  </a:extLst>
                </a:gridCol>
                <a:gridCol w="1001361">
                  <a:extLst>
                    <a:ext uri="{9D8B030D-6E8A-4147-A177-3AD203B41FA5}">
                      <a16:colId xmlns:a16="http://schemas.microsoft.com/office/drawing/2014/main" val="647516340"/>
                    </a:ext>
                  </a:extLst>
                </a:gridCol>
              </a:tblGrid>
              <a:tr h="252997">
                <a:tc>
                  <a:txBody>
                    <a:bodyPr/>
                    <a:lstStyle/>
                    <a:p>
                      <a:pPr algn="ctr" fontAlgn="ctr"/>
                      <a:r>
                        <a:rPr lang="ru-RU" sz="1050" u="none" strike="noStrike" kern="1200" dirty="0">
                          <a:solidFill>
                            <a:schemeClr val="tx1"/>
                          </a:solidFill>
                          <a:effectLst/>
                          <a:latin typeface="+mn-lt"/>
                          <a:ea typeface="+mn-ea"/>
                          <a:cs typeface="+mn-cs"/>
                        </a:rPr>
                        <a:t>№ п/п</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4934" marR="4934" marT="4934"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4934" marR="4934" marT="4934"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4934" marR="4934" marT="4934"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922562420"/>
                  </a:ext>
                </a:extLst>
              </a:tr>
              <a:tr h="75093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общеобразовательных организаций общего образования к среднемесячному доходу от трудовой деятельности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119,2</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114,0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123,5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3949064741"/>
                  </a:ext>
                </a:extLst>
              </a:tr>
              <a:tr h="626448">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выпускников текущего года, набравших 250 баллов и более по 3 предметам, к общему количеству выпускников текущего года, сдававших ЕГЭ по 3 и более предметам</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a:r>
                        <a:rPr lang="ru-RU" sz="1050" u="none" strike="noStrike" kern="1200" dirty="0" smtClean="0">
                          <a:solidFill>
                            <a:schemeClr val="tx1"/>
                          </a:solidFill>
                          <a:effectLst/>
                          <a:latin typeface="+mn-lt"/>
                          <a:ea typeface="+mn-ea"/>
                          <a:cs typeface="+mn-cs"/>
                        </a:rPr>
                        <a:t>22,04</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29,68</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a:r>
                        <a:rPr lang="ru-RU" sz="1050" u="none" strike="noStrike" kern="1200" dirty="0" smtClean="0">
                          <a:solidFill>
                            <a:schemeClr val="tx1"/>
                          </a:solidFill>
                          <a:effectLst/>
                          <a:latin typeface="+mn-lt"/>
                          <a:ea typeface="+mn-ea"/>
                          <a:cs typeface="+mn-cs"/>
                        </a:rPr>
                        <a:t>22,05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3040761823"/>
                  </a:ext>
                </a:extLst>
              </a:tr>
              <a:tr h="252997">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обучающихся, получающих начальное общее образование в государственных и муниципальных образовательных организациях, получающих бесплатное горячее питание, к общему количеству обучающихся, получающих начальное общее образование в государственных и муниципальных образовательных организациях</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extLst>
                  <a:ext uri="{0D108BD9-81ED-4DB2-BD59-A6C34878D82A}">
                    <a16:rowId xmlns:a16="http://schemas.microsoft.com/office/drawing/2014/main" val="1851182658"/>
                  </a:ext>
                </a:extLst>
              </a:tr>
              <a:tr h="750931">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Отношение средней заработной платы педагогических работников организаций дополнительного образования детей к средней заработной плате учителей в Московской области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4934" marR="4934" marT="4934" marB="0" anchor="ctr"/>
                </a:tc>
                <a:extLst>
                  <a:ext uri="{0D108BD9-81ED-4DB2-BD59-A6C34878D82A}">
                    <a16:rowId xmlns:a16="http://schemas.microsoft.com/office/drawing/2014/main" val="1303670247"/>
                  </a:ext>
                </a:extLst>
              </a:tr>
              <a:tr h="252997">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Доля детей в возрасте от 5 до 18 лет, охваченных дополнительным образованием</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a:t>
                      </a:r>
                    </a:p>
                    <a:p>
                      <a:pPr algn="ctr" fontAlgn="ctr"/>
                      <a:r>
                        <a:rPr lang="ru-RU" sz="1050" u="none" strike="noStrike" kern="1200" dirty="0" smtClean="0">
                          <a:solidFill>
                            <a:schemeClr val="tx1"/>
                          </a:solidFill>
                          <a:effectLst/>
                          <a:latin typeface="+mn-lt"/>
                          <a:ea typeface="+mn-ea"/>
                          <a:cs typeface="+mn-cs"/>
                        </a:rPr>
                        <a:t>(Указ Президента РФ)</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360" marR="4360" marT="4360" marB="0" anchor="ctr"/>
                </a:tc>
                <a:tc>
                  <a:txBody>
                    <a:bodyPr/>
                    <a:lstStyle/>
                    <a:p>
                      <a:pPr algn="ctr" fontAlgn="ctr"/>
                      <a:r>
                        <a:rPr lang="ru-RU" sz="1050" u="none" strike="noStrike" kern="1200" dirty="0" smtClean="0">
                          <a:solidFill>
                            <a:schemeClr val="tx1"/>
                          </a:solidFill>
                          <a:effectLst/>
                          <a:latin typeface="+mn-lt"/>
                          <a:ea typeface="+mn-ea"/>
                          <a:cs typeface="+mn-cs"/>
                        </a:rPr>
                        <a:t>75,0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75,0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83,9</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2624508769"/>
                  </a:ext>
                </a:extLst>
              </a:tr>
              <a:tr h="107975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l" fontAlgn="ctr"/>
                      <a:r>
                        <a:rPr lang="ru-RU" sz="1050" u="none" strike="noStrike" kern="1200" dirty="0" smtClean="0">
                          <a:solidFill>
                            <a:schemeClr val="tx1"/>
                          </a:solidFill>
                          <a:effectLst/>
                          <a:latin typeface="+mn-lt"/>
                          <a:ea typeface="+mn-ea"/>
                          <a:cs typeface="+mn-cs"/>
                        </a:rPr>
                        <a:t>Независимая оценка качества условий осуществления образовательной деятельности</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en-US" sz="1050" u="none" strike="noStrike" kern="1200" dirty="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4934" marR="4934" marT="4934" marB="0" anchor="ctr"/>
                </a:tc>
                <a:tc>
                  <a:txBody>
                    <a:bodyPr/>
                    <a:lstStyle/>
                    <a:p>
                      <a:pPr algn="ctr" fontAlgn="ctr"/>
                      <a:r>
                        <a:rPr lang="ru-RU" sz="1050" u="none" strike="noStrike" kern="1200" dirty="0" smtClean="0">
                          <a:solidFill>
                            <a:schemeClr val="tx1"/>
                          </a:solidFill>
                          <a:effectLst/>
                          <a:latin typeface="+mn-lt"/>
                          <a:ea typeface="+mn-ea"/>
                          <a:cs typeface="+mn-cs"/>
                        </a:rPr>
                        <a:t>75</a:t>
                      </a:r>
                      <a:endParaRPr lang="ru-RU" sz="1050" u="none" strike="noStrike" kern="1200" dirty="0">
                        <a:solidFill>
                          <a:schemeClr val="tx1"/>
                        </a:solidFill>
                        <a:effectLst/>
                        <a:latin typeface="+mn-lt"/>
                        <a:ea typeface="+mn-ea"/>
                        <a:cs typeface="+mn-cs"/>
                      </a:endParaRPr>
                    </a:p>
                  </a:txBody>
                  <a:tcPr marL="4934" marR="4934" marT="4934" marB="0" anchor="ctr"/>
                </a:tc>
                <a:extLst>
                  <a:ext uri="{0D108BD9-81ED-4DB2-BD59-A6C34878D82A}">
                    <a16:rowId xmlns:a16="http://schemas.microsoft.com/office/drawing/2014/main" val="1038876432"/>
                  </a:ext>
                </a:extLst>
              </a:tr>
            </a:tbl>
          </a:graphicData>
        </a:graphic>
      </p:graphicFrame>
    </p:spTree>
    <p:extLst>
      <p:ext uri="{BB962C8B-B14F-4D97-AF65-F5344CB8AC3E}">
        <p14:creationId xmlns:p14="http://schemas.microsoft.com/office/powerpoint/2010/main" val="18303062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1BCD7C4-4818-4B92-BB99-D4ED19211E9E}"/>
              </a:ext>
            </a:extLst>
          </p:cNvPr>
          <p:cNvGraphicFramePr>
            <a:graphicFrameLocks noGrp="1"/>
          </p:cNvGraphicFramePr>
          <p:nvPr>
            <p:ph idx="1"/>
            <p:extLst/>
          </p:nvPr>
        </p:nvGraphicFramePr>
        <p:xfrm>
          <a:off x="271605" y="1032095"/>
          <a:ext cx="11525062" cy="5308052"/>
        </p:xfrm>
        <a:graphic>
          <a:graphicData uri="http://schemas.openxmlformats.org/drawingml/2006/table">
            <a:tbl>
              <a:tblPr>
                <a:tableStyleId>{5C22544A-7EE6-4342-B048-85BDC9FD1C3A}</a:tableStyleId>
              </a:tblPr>
              <a:tblGrid>
                <a:gridCol w="549336">
                  <a:extLst>
                    <a:ext uri="{9D8B030D-6E8A-4147-A177-3AD203B41FA5}">
                      <a16:colId xmlns:a16="http://schemas.microsoft.com/office/drawing/2014/main" val="2238853873"/>
                    </a:ext>
                  </a:extLst>
                </a:gridCol>
                <a:gridCol w="2977400">
                  <a:extLst>
                    <a:ext uri="{9D8B030D-6E8A-4147-A177-3AD203B41FA5}">
                      <a16:colId xmlns:a16="http://schemas.microsoft.com/office/drawing/2014/main" val="219209169"/>
                    </a:ext>
                  </a:extLst>
                </a:gridCol>
                <a:gridCol w="1120644">
                  <a:extLst>
                    <a:ext uri="{9D8B030D-6E8A-4147-A177-3AD203B41FA5}">
                      <a16:colId xmlns:a16="http://schemas.microsoft.com/office/drawing/2014/main" val="1131063295"/>
                    </a:ext>
                  </a:extLst>
                </a:gridCol>
                <a:gridCol w="944858">
                  <a:extLst>
                    <a:ext uri="{9D8B030D-6E8A-4147-A177-3AD203B41FA5}">
                      <a16:colId xmlns:a16="http://schemas.microsoft.com/office/drawing/2014/main" val="2240582356"/>
                    </a:ext>
                  </a:extLst>
                </a:gridCol>
                <a:gridCol w="944858">
                  <a:extLst>
                    <a:ext uri="{9D8B030D-6E8A-4147-A177-3AD203B41FA5}">
                      <a16:colId xmlns:a16="http://schemas.microsoft.com/office/drawing/2014/main" val="2030058307"/>
                    </a:ext>
                  </a:extLst>
                </a:gridCol>
                <a:gridCol w="988803">
                  <a:extLst>
                    <a:ext uri="{9D8B030D-6E8A-4147-A177-3AD203B41FA5}">
                      <a16:colId xmlns:a16="http://schemas.microsoft.com/office/drawing/2014/main" val="3353148372"/>
                    </a:ext>
                  </a:extLst>
                </a:gridCol>
                <a:gridCol w="966831">
                  <a:extLst>
                    <a:ext uri="{9D8B030D-6E8A-4147-A177-3AD203B41FA5}">
                      <a16:colId xmlns:a16="http://schemas.microsoft.com/office/drawing/2014/main" val="1304292358"/>
                    </a:ext>
                  </a:extLst>
                </a:gridCol>
                <a:gridCol w="1065710">
                  <a:extLst>
                    <a:ext uri="{9D8B030D-6E8A-4147-A177-3AD203B41FA5}">
                      <a16:colId xmlns:a16="http://schemas.microsoft.com/office/drawing/2014/main" val="1294850126"/>
                    </a:ext>
                  </a:extLst>
                </a:gridCol>
                <a:gridCol w="966831">
                  <a:extLst>
                    <a:ext uri="{9D8B030D-6E8A-4147-A177-3AD203B41FA5}">
                      <a16:colId xmlns:a16="http://schemas.microsoft.com/office/drawing/2014/main" val="2134572207"/>
                    </a:ext>
                  </a:extLst>
                </a:gridCol>
                <a:gridCol w="999791">
                  <a:extLst>
                    <a:ext uri="{9D8B030D-6E8A-4147-A177-3AD203B41FA5}">
                      <a16:colId xmlns:a16="http://schemas.microsoft.com/office/drawing/2014/main" val="1640466939"/>
                    </a:ext>
                  </a:extLst>
                </a:gridCol>
              </a:tblGrid>
              <a:tr h="441136">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65503113"/>
                  </a:ext>
                </a:extLst>
              </a:tr>
              <a:tr h="434103">
                <a:tc>
                  <a:txBody>
                    <a:bodyPr/>
                    <a:lstStyle/>
                    <a:p>
                      <a:pPr algn="ctr" fontAlgn="ctr"/>
                      <a:r>
                        <a:rPr lang="ru-RU" sz="1050" u="none" strike="noStrike" kern="1200" dirty="0">
                          <a:solidFill>
                            <a:schemeClr val="tx1"/>
                          </a:solidFill>
                          <a:effectLst/>
                          <a:latin typeface="+mn-lt"/>
                          <a:ea typeface="+mn-ea"/>
                          <a:cs typeface="+mn-cs"/>
                        </a:rPr>
                        <a:t>4</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«Социальная защита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2408334559"/>
                  </a:ext>
                </a:extLst>
              </a:tr>
              <a:tr h="838492">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доступных для инвалидов и других маломобильных групп населения муниципальных объектов инфраструктуры в общем количестве муниципальных объектов</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79,8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81,8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83,8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85,8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87,8</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89,8</a:t>
                      </a:r>
                    </a:p>
                  </a:txBody>
                  <a:tcPr marL="9525" marR="9525" marT="9525" marB="0" anchor="ctr"/>
                </a:tc>
                <a:extLst>
                  <a:ext uri="{0D108BD9-81ED-4DB2-BD59-A6C34878D82A}">
                    <a16:rowId xmlns:a16="http://schemas.microsoft.com/office/drawing/2014/main" val="3171531124"/>
                  </a:ext>
                </a:extLst>
              </a:tr>
              <a:tr h="789480">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Численность получателей пенсии за выслугу лет лицам, замещающим муниципальные должности и должности муниципальной службы, в связи с выходом на пенсию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t"/>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65</a:t>
                      </a:r>
                    </a:p>
                  </a:txBody>
                  <a:tcPr marL="9525" marR="9525" marT="9525" marB="0" anchor="ctr"/>
                </a:tc>
                <a:extLst>
                  <a:ext uri="{0D108BD9-81ED-4DB2-BD59-A6C34878D82A}">
                    <a16:rowId xmlns:a16="http://schemas.microsoft.com/office/drawing/2014/main" val="426897467"/>
                  </a:ext>
                </a:extLst>
              </a:tr>
              <a:tr h="789480">
                <a:tc>
                  <a:txBody>
                    <a:bodyPr/>
                    <a:lstStyle/>
                    <a:p>
                      <a:pPr algn="ctr" fontAlgn="ctr"/>
                      <a:r>
                        <a:rPr lang="ru-RU" sz="1050" u="none" strike="noStrike" kern="1200" dirty="0" smtClean="0">
                          <a:solidFill>
                            <a:schemeClr val="tx1"/>
                          </a:solidFill>
                          <a:effectLst/>
                          <a:latin typeface="+mn-lt"/>
                          <a:ea typeface="+mn-ea"/>
                          <a:cs typeface="+mn-cs"/>
                        </a:rPr>
                        <a:t>3</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Численность пострадавших в результате несчастных случаев, связанных с производством со смертельным исходом (по кругу организаций муниципальной собственности)</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210855948"/>
                  </a:ext>
                </a:extLst>
              </a:tr>
              <a:tr h="1180395">
                <a:tc>
                  <a:txBody>
                    <a:bodyPr/>
                    <a:lstStyle/>
                    <a:p>
                      <a:pPr algn="ctr" fontAlgn="ctr"/>
                      <a:r>
                        <a:rPr lang="ru-RU" sz="1050" u="none" strike="noStrike" kern="1200" dirty="0" smtClean="0">
                          <a:solidFill>
                            <a:schemeClr val="tx1"/>
                          </a:solidFill>
                          <a:effectLst/>
                          <a:latin typeface="+mn-lt"/>
                          <a:ea typeface="+mn-ea"/>
                          <a:cs typeface="+mn-cs"/>
                        </a:rPr>
                        <a:t>4</a:t>
                      </a:r>
                      <a:r>
                        <a:rPr lang="ru-RU" sz="1050" u="none" strike="noStrike" kern="1200" dirty="0">
                          <a:solidFill>
                            <a:schemeClr val="tx1"/>
                          </a:solidFill>
                          <a:effectLst/>
                          <a:latin typeface="+mn-lt"/>
                          <a:ea typeface="+mn-ea"/>
                          <a:cs typeface="+mn-cs"/>
                        </a:rPr>
                        <a:t>.</a:t>
                      </a:r>
                    </a:p>
                  </a:txBody>
                  <a:tcPr marL="6562" marR="6562" marT="6562" marB="0" anchor="ctr"/>
                </a:tc>
                <a:tc>
                  <a:txBody>
                    <a:bodyPr/>
                    <a:lstStyle/>
                    <a:p>
                      <a:pPr algn="l" fontAlgn="b"/>
                      <a:r>
                        <a:rPr lang="ru-RU" sz="1050" u="none" strike="noStrike" kern="1200" dirty="0" smtClean="0">
                          <a:solidFill>
                            <a:schemeClr val="tx1"/>
                          </a:solidFill>
                          <a:effectLst/>
                          <a:latin typeface="+mn-lt"/>
                          <a:ea typeface="+mn-ea"/>
                          <a:cs typeface="+mn-cs"/>
                        </a:rPr>
                        <a:t>Доля детей, находящихся в трудной жизненной ситуации, охваченных отдыхом и оздоровлением, в общей численности детей в возрасте от 7 до 15 лет, находящихся в трудной жизненной ситуации, подлежащих оздоровлению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56,5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57,0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58,0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58,5</a:t>
                      </a:r>
                    </a:p>
                  </a:txBody>
                  <a:tcPr marL="9525" marR="9525" marT="9525" marB="0" anchor="ctr"/>
                </a:tc>
                <a:extLst>
                  <a:ext uri="{0D108BD9-81ED-4DB2-BD59-A6C34878D82A}">
                    <a16:rowId xmlns:a16="http://schemas.microsoft.com/office/drawing/2014/main" val="1869093746"/>
                  </a:ext>
                </a:extLst>
              </a:tr>
              <a:tr h="789480">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b"/>
                      <a:r>
                        <a:rPr lang="ru-RU" sz="1050" u="none" strike="noStrike" kern="1200" dirty="0" smtClean="0">
                          <a:solidFill>
                            <a:schemeClr val="tx1"/>
                          </a:solidFill>
                          <a:effectLst/>
                          <a:latin typeface="+mn-lt"/>
                          <a:ea typeface="+mn-ea"/>
                          <a:cs typeface="+mn-cs"/>
                        </a:rPr>
                        <a:t>Доля детей, охваченных отдыхом и оздоровлением, в общей численности детей в возрасте от 7 до 15 лет, подлежащих оздоровлению</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62,5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63,0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63,5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64,0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64,5</a:t>
                      </a:r>
                    </a:p>
                  </a:txBody>
                  <a:tcPr marL="9525" marR="9525" marT="9525"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8568855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51FA17A-2D70-479D-B186-941694F692A5}"/>
              </a:ext>
            </a:extLst>
          </p:cNvPr>
          <p:cNvGraphicFramePr>
            <a:graphicFrameLocks noGrp="1"/>
          </p:cNvGraphicFramePr>
          <p:nvPr>
            <p:ph idx="1"/>
            <p:extLst/>
          </p:nvPr>
        </p:nvGraphicFramePr>
        <p:xfrm>
          <a:off x="340696" y="875486"/>
          <a:ext cx="11434527" cy="5469020"/>
        </p:xfrm>
        <a:graphic>
          <a:graphicData uri="http://schemas.openxmlformats.org/drawingml/2006/table">
            <a:tbl>
              <a:tblPr>
                <a:tableStyleId>{5C22544A-7EE6-4342-B048-85BDC9FD1C3A}</a:tableStyleId>
              </a:tblPr>
              <a:tblGrid>
                <a:gridCol w="545021">
                  <a:extLst>
                    <a:ext uri="{9D8B030D-6E8A-4147-A177-3AD203B41FA5}">
                      <a16:colId xmlns:a16="http://schemas.microsoft.com/office/drawing/2014/main" val="1000889821"/>
                    </a:ext>
                  </a:extLst>
                </a:gridCol>
                <a:gridCol w="2954011">
                  <a:extLst>
                    <a:ext uri="{9D8B030D-6E8A-4147-A177-3AD203B41FA5}">
                      <a16:colId xmlns:a16="http://schemas.microsoft.com/office/drawing/2014/main" val="1865736965"/>
                    </a:ext>
                  </a:extLst>
                </a:gridCol>
                <a:gridCol w="1111841">
                  <a:extLst>
                    <a:ext uri="{9D8B030D-6E8A-4147-A177-3AD203B41FA5}">
                      <a16:colId xmlns:a16="http://schemas.microsoft.com/office/drawing/2014/main" val="48981501"/>
                    </a:ext>
                  </a:extLst>
                </a:gridCol>
                <a:gridCol w="937435">
                  <a:extLst>
                    <a:ext uri="{9D8B030D-6E8A-4147-A177-3AD203B41FA5}">
                      <a16:colId xmlns:a16="http://schemas.microsoft.com/office/drawing/2014/main" val="2623748501"/>
                    </a:ext>
                  </a:extLst>
                </a:gridCol>
                <a:gridCol w="937435">
                  <a:extLst>
                    <a:ext uri="{9D8B030D-6E8A-4147-A177-3AD203B41FA5}">
                      <a16:colId xmlns:a16="http://schemas.microsoft.com/office/drawing/2014/main" val="281652419"/>
                    </a:ext>
                  </a:extLst>
                </a:gridCol>
                <a:gridCol w="981036">
                  <a:extLst>
                    <a:ext uri="{9D8B030D-6E8A-4147-A177-3AD203B41FA5}">
                      <a16:colId xmlns:a16="http://schemas.microsoft.com/office/drawing/2014/main" val="2403465422"/>
                    </a:ext>
                  </a:extLst>
                </a:gridCol>
                <a:gridCol w="959236">
                  <a:extLst>
                    <a:ext uri="{9D8B030D-6E8A-4147-A177-3AD203B41FA5}">
                      <a16:colId xmlns:a16="http://schemas.microsoft.com/office/drawing/2014/main" val="1033624979"/>
                    </a:ext>
                  </a:extLst>
                </a:gridCol>
                <a:gridCol w="1057339">
                  <a:extLst>
                    <a:ext uri="{9D8B030D-6E8A-4147-A177-3AD203B41FA5}">
                      <a16:colId xmlns:a16="http://schemas.microsoft.com/office/drawing/2014/main" val="559160563"/>
                    </a:ext>
                  </a:extLst>
                </a:gridCol>
                <a:gridCol w="959236">
                  <a:extLst>
                    <a:ext uri="{9D8B030D-6E8A-4147-A177-3AD203B41FA5}">
                      <a16:colId xmlns:a16="http://schemas.microsoft.com/office/drawing/2014/main" val="2554811815"/>
                    </a:ext>
                  </a:extLst>
                </a:gridCol>
                <a:gridCol w="991937">
                  <a:extLst>
                    <a:ext uri="{9D8B030D-6E8A-4147-A177-3AD203B41FA5}">
                      <a16:colId xmlns:a16="http://schemas.microsoft.com/office/drawing/2014/main" val="2434732974"/>
                    </a:ext>
                  </a:extLst>
                </a:gridCol>
              </a:tblGrid>
              <a:tr h="313176">
                <a:tc>
                  <a:txBody>
                    <a:bodyPr/>
                    <a:lstStyle/>
                    <a:p>
                      <a:pPr algn="ctr" fontAlgn="ctr"/>
                      <a:r>
                        <a:rPr lang="ru-RU" sz="1050" u="none" strike="noStrike" kern="1200" dirty="0">
                          <a:solidFill>
                            <a:schemeClr val="tx1"/>
                          </a:solidFill>
                          <a:effectLst/>
                          <a:latin typeface="+mn-lt"/>
                          <a:ea typeface="+mn-ea"/>
                          <a:cs typeface="+mn-cs"/>
                        </a:rPr>
                        <a:t>№ п/п</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5199" marR="5199" marT="5199"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676471092"/>
                  </a:ext>
                </a:extLst>
              </a:tr>
              <a:tr h="621345">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a:t>
                      </a:r>
                    </a:p>
                  </a:txBody>
                  <a:tcPr marL="9525" marR="9525" marT="9525" marB="0" anchor="ctr"/>
                </a:tc>
                <a:extLst>
                  <a:ext uri="{0D108BD9-81ED-4DB2-BD59-A6C34878D82A}">
                    <a16:rowId xmlns:a16="http://schemas.microsoft.com/office/drawing/2014/main" val="3438205141"/>
                  </a:ext>
                </a:extLst>
              </a:tr>
              <a:tr h="828154">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0,47</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0,47</a:t>
                      </a:r>
                    </a:p>
                  </a:txBody>
                  <a:tcPr marL="9525" marR="9525" marT="9525" marB="0" anchor="ctr"/>
                </a:tc>
                <a:extLst>
                  <a:ext uri="{0D108BD9-81ED-4DB2-BD59-A6C34878D82A}">
                    <a16:rowId xmlns:a16="http://schemas.microsoft.com/office/drawing/2014/main" val="2905546770"/>
                  </a:ext>
                </a:extLst>
              </a:tr>
              <a:tr h="442035">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финансовая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a:t>
                      </a:r>
                    </a:p>
                  </a:txBody>
                  <a:tcPr marL="9525" marR="9525" marT="9525" marB="0" anchor="ctr"/>
                </a:tc>
                <a:extLst>
                  <a:ext uri="{0D108BD9-81ED-4DB2-BD59-A6C34878D82A}">
                    <a16:rowId xmlns:a16="http://schemas.microsoft.com/office/drawing/2014/main" val="746917414"/>
                  </a:ext>
                </a:extLst>
              </a:tr>
              <a:tr h="445168">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935182274"/>
                  </a:ext>
                </a:extLst>
              </a:tr>
              <a:tr h="62134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515,8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515,8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7"/>
                  </a:ext>
                </a:extLst>
              </a:tr>
              <a:tr h="357110">
                <a:tc>
                  <a:txBody>
                    <a:bodyPr/>
                    <a:lstStyle/>
                    <a:p>
                      <a:pPr algn="ctr" fontAlgn="ctr"/>
                      <a:r>
                        <a:rPr lang="ru-RU" sz="1050" u="none" strike="noStrike" kern="1200" dirty="0" smtClean="0">
                          <a:solidFill>
                            <a:schemeClr val="tx1"/>
                          </a:solidFill>
                          <a:effectLst/>
                          <a:latin typeface="+mn-lt"/>
                          <a:ea typeface="+mn-ea"/>
                          <a:cs typeface="+mn-cs"/>
                        </a:rPr>
                        <a:t>11</a:t>
                      </a:r>
                      <a:r>
                        <a:rPr lang="ru-RU" sz="1050" u="none" strike="noStrike" kern="1200" dirty="0">
                          <a:solidFill>
                            <a:schemeClr val="tx1"/>
                          </a:solidFill>
                          <a:effectLst/>
                          <a:latin typeface="+mn-lt"/>
                          <a:ea typeface="+mn-ea"/>
                          <a:cs typeface="+mn-cs"/>
                        </a:rPr>
                        <a:t>.</a:t>
                      </a: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консультационная поддержка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a:t>
                      </a:r>
                    </a:p>
                  </a:txBody>
                  <a:tcPr marL="9525" marR="9525" marT="9525" marB="0" anchor="ctr"/>
                </a:tc>
                <a:extLst>
                  <a:ext uri="{0D108BD9-81ED-4DB2-BD59-A6C34878D82A}">
                    <a16:rowId xmlns:a16="http://schemas.microsoft.com/office/drawing/2014/main" val="336900416"/>
                  </a:ext>
                </a:extLst>
              </a:tr>
              <a:tr h="357110">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Граждане приняли участие в просветительских мероприятиях по вопросам деятельности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Человек</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8"/>
                  </a:ext>
                </a:extLst>
              </a:tr>
              <a:tr h="377118">
                <a:tc>
                  <a:txBody>
                    <a:bodyPr/>
                    <a:lstStyle/>
                    <a:p>
                      <a:pPr algn="ctr" font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проведены просветительские мероприятия по вопросам деятельности СО НКО</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9"/>
                  </a:ext>
                </a:extLst>
              </a:tr>
              <a:tr h="377118">
                <a:tc>
                  <a:txBody>
                    <a:bodyPr/>
                    <a:lstStyle/>
                    <a:p>
                      <a:pPr algn="ctr" font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социальной защиты населения</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5199" marR="5199" marT="5199"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22676452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49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7D9A0F3-2C76-4FAE-B17A-41FE97BE793E}"/>
              </a:ext>
            </a:extLst>
          </p:cNvPr>
          <p:cNvGraphicFramePr>
            <a:graphicFrameLocks noGrp="1"/>
          </p:cNvGraphicFramePr>
          <p:nvPr>
            <p:ph idx="1"/>
            <p:extLst/>
          </p:nvPr>
        </p:nvGraphicFramePr>
        <p:xfrm>
          <a:off x="336884" y="918025"/>
          <a:ext cx="11450727" cy="5472069"/>
        </p:xfrm>
        <a:graphic>
          <a:graphicData uri="http://schemas.openxmlformats.org/drawingml/2006/table">
            <a:tbl>
              <a:tblPr>
                <a:tableStyleId>{5C22544A-7EE6-4342-B048-85BDC9FD1C3A}</a:tableStyleId>
              </a:tblPr>
              <a:tblGrid>
                <a:gridCol w="545792">
                  <a:extLst>
                    <a:ext uri="{9D8B030D-6E8A-4147-A177-3AD203B41FA5}">
                      <a16:colId xmlns:a16="http://schemas.microsoft.com/office/drawing/2014/main" val="3842377929"/>
                    </a:ext>
                  </a:extLst>
                </a:gridCol>
                <a:gridCol w="2996133">
                  <a:extLst>
                    <a:ext uri="{9D8B030D-6E8A-4147-A177-3AD203B41FA5}">
                      <a16:colId xmlns:a16="http://schemas.microsoft.com/office/drawing/2014/main" val="786461358"/>
                    </a:ext>
                  </a:extLst>
                </a:gridCol>
                <a:gridCol w="1389869">
                  <a:extLst>
                    <a:ext uri="{9D8B030D-6E8A-4147-A177-3AD203B41FA5}">
                      <a16:colId xmlns:a16="http://schemas.microsoft.com/office/drawing/2014/main" val="2745952881"/>
                    </a:ext>
                  </a:extLst>
                </a:gridCol>
                <a:gridCol w="735286">
                  <a:extLst>
                    <a:ext uri="{9D8B030D-6E8A-4147-A177-3AD203B41FA5}">
                      <a16:colId xmlns:a16="http://schemas.microsoft.com/office/drawing/2014/main" val="560446790"/>
                    </a:ext>
                  </a:extLst>
                </a:gridCol>
                <a:gridCol w="827853">
                  <a:extLst>
                    <a:ext uri="{9D8B030D-6E8A-4147-A177-3AD203B41FA5}">
                      <a16:colId xmlns:a16="http://schemas.microsoft.com/office/drawing/2014/main" val="2364671680"/>
                    </a:ext>
                  </a:extLst>
                </a:gridCol>
                <a:gridCol w="982427">
                  <a:extLst>
                    <a:ext uri="{9D8B030D-6E8A-4147-A177-3AD203B41FA5}">
                      <a16:colId xmlns:a16="http://schemas.microsoft.com/office/drawing/2014/main" val="3582335224"/>
                    </a:ext>
                  </a:extLst>
                </a:gridCol>
                <a:gridCol w="960593">
                  <a:extLst>
                    <a:ext uri="{9D8B030D-6E8A-4147-A177-3AD203B41FA5}">
                      <a16:colId xmlns:a16="http://schemas.microsoft.com/office/drawing/2014/main" val="934348030"/>
                    </a:ext>
                  </a:extLst>
                </a:gridCol>
                <a:gridCol w="1058838">
                  <a:extLst>
                    <a:ext uri="{9D8B030D-6E8A-4147-A177-3AD203B41FA5}">
                      <a16:colId xmlns:a16="http://schemas.microsoft.com/office/drawing/2014/main" val="2435124235"/>
                    </a:ext>
                  </a:extLst>
                </a:gridCol>
                <a:gridCol w="960593">
                  <a:extLst>
                    <a:ext uri="{9D8B030D-6E8A-4147-A177-3AD203B41FA5}">
                      <a16:colId xmlns:a16="http://schemas.microsoft.com/office/drawing/2014/main" val="3003711492"/>
                    </a:ext>
                  </a:extLst>
                </a:gridCol>
                <a:gridCol w="993343">
                  <a:extLst>
                    <a:ext uri="{9D8B030D-6E8A-4147-A177-3AD203B41FA5}">
                      <a16:colId xmlns:a16="http://schemas.microsoft.com/office/drawing/2014/main" val="2769860134"/>
                    </a:ext>
                  </a:extLst>
                </a:gridCol>
              </a:tblGrid>
              <a:tr h="391189">
                <a:tc>
                  <a:txBody>
                    <a:bodyPr/>
                    <a:lstStyle/>
                    <a:p>
                      <a:pPr algn="ctr" fontAlgn="ctr"/>
                      <a:r>
                        <a:rPr lang="ru-RU" sz="1050" u="none" strike="noStrike" kern="1200" dirty="0">
                          <a:solidFill>
                            <a:schemeClr val="tx1"/>
                          </a:solidFill>
                          <a:effectLst/>
                          <a:latin typeface="+mn-lt"/>
                          <a:ea typeface="+mn-ea"/>
                          <a:cs typeface="+mn-cs"/>
                        </a:rPr>
                        <a:t>№ п/п</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26" marR="3726" marT="3726"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Достигнутое</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726" marR="3726" marT="3726"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598058422"/>
                  </a:ext>
                </a:extLst>
              </a:tr>
              <a:tr h="557258">
                <a:tc>
                  <a:txBody>
                    <a:bodyPr/>
                    <a:lstStyle/>
                    <a:p>
                      <a:pPr algn="ctr" fontAlgn="ct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культуры</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195029689"/>
                  </a:ext>
                </a:extLst>
              </a:tr>
              <a:tr h="516165">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t"/>
                      <a:r>
                        <a:rPr lang="ru-RU" sz="1050" u="none" strike="noStrike" kern="1200" dirty="0">
                          <a:solidFill>
                            <a:schemeClr val="tx1"/>
                          </a:solidFill>
                          <a:effectLst/>
                          <a:latin typeface="+mn-lt"/>
                          <a:ea typeface="+mn-ea"/>
                          <a:cs typeface="+mn-cs"/>
                        </a:rPr>
                        <a:t>Количество СО НКО, которым оказана поддержка органами местного самоуправления  в сфере физической культуры и спорта</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33167506"/>
                  </a:ext>
                </a:extLst>
              </a:tr>
              <a:tr h="509751">
                <a:tc>
                  <a:txBody>
                    <a:bodyPr/>
                    <a:lstStyle/>
                    <a:p>
                      <a:pPr algn="ctr" fontAlgn="ctr"/>
                      <a:r>
                        <a:rPr lang="ru-RU" sz="1050" u="none" strike="noStrike" kern="1200" dirty="0" smtClean="0">
                          <a:solidFill>
                            <a:schemeClr val="tx1"/>
                          </a:solidFill>
                          <a:effectLst/>
                          <a:latin typeface="+mn-lt"/>
                          <a:ea typeface="+mn-ea"/>
                          <a:cs typeface="+mn-cs"/>
                        </a:rPr>
                        <a:t>17.</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образования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a:t>
                      </a:r>
                    </a:p>
                  </a:txBody>
                  <a:tcPr marL="9525" marR="9525" marT="9525" marB="0" anchor="ctr"/>
                </a:tc>
                <a:extLst>
                  <a:ext uri="{0D108BD9-81ED-4DB2-BD59-A6C34878D82A}">
                    <a16:rowId xmlns:a16="http://schemas.microsoft.com/office/drawing/2014/main" val="1178643019"/>
                  </a:ext>
                </a:extLst>
              </a:tr>
              <a:tr h="509751">
                <a:tc>
                  <a:txBody>
                    <a:bodyPr/>
                    <a:lstStyle/>
                    <a:p>
                      <a:pPr algn="ctr" fontAlgn="ctr"/>
                      <a:r>
                        <a:rPr lang="ru-RU" sz="1050" u="none" strike="noStrike" kern="1200" dirty="0" smtClean="0">
                          <a:solidFill>
                            <a:schemeClr val="tx1"/>
                          </a:solidFill>
                          <a:effectLst/>
                          <a:latin typeface="+mn-lt"/>
                          <a:ea typeface="+mn-ea"/>
                          <a:cs typeface="+mn-cs"/>
                        </a:rPr>
                        <a:t>18.</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СО НКО, которым оказана поддержка органами местного самоуправления  в сфере охраны здоровья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78067030"/>
                  </a:ext>
                </a:extLst>
              </a:tr>
              <a:tr h="678295">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19.</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социальной защиты населения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0,22</a:t>
                      </a:r>
                    </a:p>
                  </a:txBody>
                  <a:tcPr marL="9525" marR="9525" marT="9525" marB="0" anchor="ctr"/>
                </a:tc>
                <a:extLst>
                  <a:ext uri="{0D108BD9-81ED-4DB2-BD59-A6C34878D82A}">
                    <a16:rowId xmlns:a16="http://schemas.microsoft.com/office/drawing/2014/main" val="105212803"/>
                  </a:ext>
                </a:extLst>
              </a:tr>
              <a:tr h="710155">
                <a:tc>
                  <a:txBody>
                    <a:bodyPr/>
                    <a:lstStyle/>
                    <a:p>
                      <a:pPr algn="ctr" fontAlgn="ctr"/>
                      <a:r>
                        <a:rPr lang="ru-RU" sz="1050" u="none" strike="noStrike" kern="1200" dirty="0" smtClean="0">
                          <a:solidFill>
                            <a:schemeClr val="tx1"/>
                          </a:solidFill>
                          <a:effectLst/>
                          <a:latin typeface="+mn-lt"/>
                          <a:ea typeface="+mn-ea"/>
                          <a:cs typeface="+mn-cs"/>
                        </a:rPr>
                        <a:t>20.</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b"/>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образования</a:t>
                      </a:r>
                      <a:endParaRPr lang="ru-RU" sz="1050" u="none" strike="noStrike" kern="1200" dirty="0">
                        <a:solidFill>
                          <a:schemeClr val="tx1"/>
                        </a:solidFill>
                        <a:effectLst/>
                        <a:latin typeface="+mn-lt"/>
                        <a:ea typeface="+mn-ea"/>
                        <a:cs typeface="+mn-cs"/>
                      </a:endParaRPr>
                    </a:p>
                  </a:txBody>
                  <a:tcPr marL="3726" marR="3726" marT="3726" marB="0"/>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0,25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0,25</a:t>
                      </a:r>
                    </a:p>
                  </a:txBody>
                  <a:tcPr marL="9525" marR="9525" marT="9525" marB="0" anchor="ctr"/>
                </a:tc>
                <a:extLst>
                  <a:ext uri="{0D108BD9-81ED-4DB2-BD59-A6C34878D82A}">
                    <a16:rowId xmlns:a16="http://schemas.microsoft.com/office/drawing/2014/main" val="1533482390"/>
                  </a:ext>
                </a:extLst>
              </a:tr>
              <a:tr h="825777">
                <a:tc>
                  <a:txBody>
                    <a:bodyPr/>
                    <a:lstStyle/>
                    <a:p>
                      <a:pPr algn="ctr" fontAlgn="ctr"/>
                      <a:r>
                        <a:rPr lang="ru-RU" sz="1050" u="none" strike="noStrike" kern="1200" dirty="0" smtClean="0">
                          <a:solidFill>
                            <a:schemeClr val="tx1"/>
                          </a:solidFill>
                          <a:effectLst/>
                          <a:latin typeface="+mn-lt"/>
                          <a:ea typeface="+mn-ea"/>
                          <a:cs typeface="+mn-cs"/>
                        </a:rPr>
                        <a:t>21.</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охраны здоровья</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365522142"/>
                  </a:ext>
                </a:extLst>
              </a:tr>
              <a:tr h="678295">
                <a:tc>
                  <a:txBody>
                    <a:bodyPr/>
                    <a:lstStyle/>
                    <a:p>
                      <a:pPr algn="ctr" fontAlgn="ctr"/>
                      <a:r>
                        <a:rPr lang="ru-RU" sz="1050" u="none" strike="noStrike" kern="1200" dirty="0" smtClean="0">
                          <a:solidFill>
                            <a:schemeClr val="tx1"/>
                          </a:solidFill>
                          <a:effectLst/>
                          <a:latin typeface="+mn-lt"/>
                          <a:ea typeface="+mn-ea"/>
                          <a:cs typeface="+mn-cs"/>
                        </a:rPr>
                        <a:t>22.</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в сфере физической культуры и спорта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726" marR="3726" marT="372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872991259"/>
                  </a:ext>
                </a:extLst>
              </a:tr>
            </a:tbl>
          </a:graphicData>
        </a:graphic>
      </p:graphicFrame>
    </p:spTree>
    <p:extLst>
      <p:ext uri="{BB962C8B-B14F-4D97-AF65-F5344CB8AC3E}">
        <p14:creationId xmlns:p14="http://schemas.microsoft.com/office/powerpoint/2010/main" val="277702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5</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3221274393"/>
              </p:ext>
            </p:extLst>
          </p:nvPr>
        </p:nvGraphicFramePr>
        <p:xfrm>
          <a:off x="423949" y="894079"/>
          <a:ext cx="11473411" cy="5638220"/>
        </p:xfrm>
        <a:graphic>
          <a:graphicData uri="http://schemas.openxmlformats.org/drawingml/2006/table">
            <a:tbl>
              <a:tblPr>
                <a:tableStyleId>{5C22544A-7EE6-4342-B048-85BDC9FD1C3A}</a:tableStyleId>
              </a:tblPr>
              <a:tblGrid>
                <a:gridCol w="3081251">
                  <a:extLst>
                    <a:ext uri="{9D8B030D-6E8A-4147-A177-3AD203B41FA5}">
                      <a16:colId xmlns:a16="http://schemas.microsoft.com/office/drawing/2014/main" val="444094345"/>
                    </a:ext>
                  </a:extLst>
                </a:gridCol>
                <a:gridCol w="929640">
                  <a:extLst>
                    <a:ext uri="{9D8B030D-6E8A-4147-A177-3AD203B41FA5}">
                      <a16:colId xmlns:a16="http://schemas.microsoft.com/office/drawing/2014/main" val="259913780"/>
                    </a:ext>
                  </a:extLst>
                </a:gridCol>
                <a:gridCol w="952500">
                  <a:extLst>
                    <a:ext uri="{9D8B030D-6E8A-4147-A177-3AD203B41FA5}">
                      <a16:colId xmlns:a16="http://schemas.microsoft.com/office/drawing/2014/main" val="4088317492"/>
                    </a:ext>
                  </a:extLst>
                </a:gridCol>
                <a:gridCol w="982980">
                  <a:extLst>
                    <a:ext uri="{9D8B030D-6E8A-4147-A177-3AD203B41FA5}">
                      <a16:colId xmlns:a16="http://schemas.microsoft.com/office/drawing/2014/main" val="1361735704"/>
                    </a:ext>
                  </a:extLst>
                </a:gridCol>
                <a:gridCol w="998220">
                  <a:extLst>
                    <a:ext uri="{9D8B030D-6E8A-4147-A177-3AD203B41FA5}">
                      <a16:colId xmlns:a16="http://schemas.microsoft.com/office/drawing/2014/main" val="587384664"/>
                    </a:ext>
                  </a:extLst>
                </a:gridCol>
                <a:gridCol w="723900">
                  <a:extLst>
                    <a:ext uri="{9D8B030D-6E8A-4147-A177-3AD203B41FA5}">
                      <a16:colId xmlns:a16="http://schemas.microsoft.com/office/drawing/2014/main" val="1818014747"/>
                    </a:ext>
                  </a:extLst>
                </a:gridCol>
                <a:gridCol w="861060">
                  <a:extLst>
                    <a:ext uri="{9D8B030D-6E8A-4147-A177-3AD203B41FA5}">
                      <a16:colId xmlns:a16="http://schemas.microsoft.com/office/drawing/2014/main" val="1275821649"/>
                    </a:ext>
                  </a:extLst>
                </a:gridCol>
                <a:gridCol w="739140">
                  <a:extLst>
                    <a:ext uri="{9D8B030D-6E8A-4147-A177-3AD203B41FA5}">
                      <a16:colId xmlns:a16="http://schemas.microsoft.com/office/drawing/2014/main" val="3753148827"/>
                    </a:ext>
                  </a:extLst>
                </a:gridCol>
                <a:gridCol w="701040">
                  <a:extLst>
                    <a:ext uri="{9D8B030D-6E8A-4147-A177-3AD203B41FA5}">
                      <a16:colId xmlns:a16="http://schemas.microsoft.com/office/drawing/2014/main" val="3028726362"/>
                    </a:ext>
                  </a:extLst>
                </a:gridCol>
                <a:gridCol w="721360">
                  <a:extLst>
                    <a:ext uri="{9D8B030D-6E8A-4147-A177-3AD203B41FA5}">
                      <a16:colId xmlns:a16="http://schemas.microsoft.com/office/drawing/2014/main" val="905252796"/>
                    </a:ext>
                  </a:extLst>
                </a:gridCol>
                <a:gridCol w="782320">
                  <a:extLst>
                    <a:ext uri="{9D8B030D-6E8A-4147-A177-3AD203B41FA5}">
                      <a16:colId xmlns:a16="http://schemas.microsoft.com/office/drawing/2014/main" val="252195373"/>
                    </a:ext>
                  </a:extLst>
                </a:gridCol>
              </a:tblGrid>
              <a:tr h="217834">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490991">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376005">
                <a:tc>
                  <a:txBody>
                    <a:bodyPr/>
                    <a:lstStyle/>
                    <a:p>
                      <a:pPr algn="l" fontAlgn="ctr"/>
                      <a:r>
                        <a:rPr lang="ru-RU" sz="800" b="1" i="0" u="none" strike="noStrike" baseline="0" dirty="0" smtClean="0">
                          <a:solidFill>
                            <a:srgbClr val="000000"/>
                          </a:solidFill>
                          <a:effectLst/>
                          <a:latin typeface="Arial" panose="020B0604020202020204" pitchFamily="34" charset="0"/>
                          <a:cs typeface="Arial" panose="020B0604020202020204" pitchFamily="34" charset="0"/>
                        </a:rPr>
                        <a:t>Демографические </a:t>
                      </a:r>
                      <a:r>
                        <a:rPr lang="ru-RU" sz="800" b="1" i="0" u="none" strike="noStrike" baseline="0"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a:solidFill>
                            <a:srgbClr val="000000"/>
                          </a:solidFill>
                          <a:effectLst/>
                          <a:latin typeface="Arial" panose="020B0604020202020204" pitchFamily="34" charset="0"/>
                          <a:cs typeface="Arial" panose="020B0604020202020204" pitchFamily="34" charset="0"/>
                        </a:rPr>
                        <a:t> </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baseline="0" dirty="0">
                          <a:solidFill>
                            <a:srgbClr val="000000"/>
                          </a:solidFill>
                          <a:effectLst/>
                          <a:latin typeface="Arial" panose="020B0604020202020204" pitchFamily="34" charset="0"/>
                          <a:cs typeface="Arial" panose="020B0604020202020204" pitchFamily="34" charset="0"/>
                        </a:rPr>
                        <a:t> </a:t>
                      </a:r>
                      <a:endParaRPr lang="ru-RU" sz="800" b="0" i="0" u="none" strike="noStrike" baseline="0"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189402">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 Численность постоянного населения (на конец года)</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119 957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119 089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119 243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120 838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122 306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122 414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122 864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123 060</a:t>
                      </a:r>
                    </a:p>
                  </a:txBody>
                  <a:tcPr marL="9525" marR="9525" marT="9525" marB="0" anchor="ctr"/>
                </a:tc>
                <a:extLst>
                  <a:ext uri="{0D108BD9-81ED-4DB2-BD59-A6C34878D82A}">
                    <a16:rowId xmlns:a16="http://schemas.microsoft.com/office/drawing/2014/main" val="3426044676"/>
                  </a:ext>
                </a:extLst>
              </a:tr>
              <a:tr h="188041">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Число родившихся</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939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944</a:t>
                      </a:r>
                    </a:p>
                  </a:txBody>
                  <a:tcPr marL="9525" marR="9525" marT="9525" marB="0" anchor="ctr"/>
                </a:tc>
                <a:extLst>
                  <a:ext uri="{0D108BD9-81ED-4DB2-BD59-A6C34878D82A}">
                    <a16:rowId xmlns:a16="http://schemas.microsoft.com/office/drawing/2014/main" val="3303530368"/>
                  </a:ext>
                </a:extLst>
              </a:tr>
              <a:tr h="370595">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коэффициент рождаемости</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родившихся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7,7</a:t>
                      </a:r>
                    </a:p>
                  </a:txBody>
                  <a:tcPr marL="9525" marR="9525" marT="9525" marB="0" anchor="ctr"/>
                </a:tc>
                <a:extLst>
                  <a:ext uri="{0D108BD9-81ED-4DB2-BD59-A6C34878D82A}">
                    <a16:rowId xmlns:a16="http://schemas.microsoft.com/office/drawing/2014/main" val="1866926461"/>
                  </a:ext>
                </a:extLst>
              </a:tr>
              <a:tr h="20857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Число умерших</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1 078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1 051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1 122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1 106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1 073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1 084</a:t>
                      </a:r>
                    </a:p>
                  </a:txBody>
                  <a:tcPr marL="9525" marR="9525" marT="9525" marB="0" anchor="ctr"/>
                </a:tc>
                <a:extLst>
                  <a:ext uri="{0D108BD9-81ED-4DB2-BD59-A6C34878D82A}">
                    <a16:rowId xmlns:a16="http://schemas.microsoft.com/office/drawing/2014/main" val="2863614157"/>
                  </a:ext>
                </a:extLst>
              </a:tr>
              <a:tr h="370440">
                <a:tc>
                  <a:txBody>
                    <a:bodyPr/>
                    <a:lstStyle/>
                    <a:p>
                      <a:pPr algn="l" fontAlgn="ctr"/>
                      <a:r>
                        <a:rPr lang="ru-RU" sz="800" b="0" i="0" u="none" strike="noStrike" baseline="0" dirty="0">
                          <a:solidFill>
                            <a:srgbClr val="000000"/>
                          </a:solidFill>
                          <a:effectLst/>
                          <a:latin typeface="Arial" panose="020B0604020202020204" pitchFamily="34" charset="0"/>
                          <a:cs typeface="Arial" panose="020B0604020202020204" pitchFamily="34" charset="0"/>
                        </a:rPr>
                        <a:t>Общий коэффициент смертности</a:t>
                      </a:r>
                      <a:endParaRPr lang="ru-RU" sz="800" b="0" i="0" u="none" strike="noStrike" baseline="0"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число умерших 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extLst>
                  <a:ext uri="{0D108BD9-81ED-4DB2-BD59-A6C34878D82A}">
                    <a16:rowId xmlns:a16="http://schemas.microsoft.com/office/drawing/2014/main" val="1452794486"/>
                  </a:ext>
                </a:extLst>
              </a:tr>
              <a:tr h="283941">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Естественный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-140</a:t>
                      </a:r>
                    </a:p>
                  </a:txBody>
                  <a:tcPr marL="9525" marR="9525" marT="9525" marB="0" anchor="ctr"/>
                </a:tc>
                <a:extLst>
                  <a:ext uri="{0D108BD9-81ED-4DB2-BD59-A6C34878D82A}">
                    <a16:rowId xmlns:a16="http://schemas.microsoft.com/office/drawing/2014/main" val="1968676604"/>
                  </a:ext>
                </a:extLst>
              </a:tr>
              <a:tr h="250094">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Коэффициент естественного прироста (убыли)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на 1000 человек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a:t>
                      </a:r>
                    </a:p>
                  </a:txBody>
                  <a:tcPr marL="9525" marR="9525" marT="9525" marB="0" anchor="ctr"/>
                </a:tc>
                <a:extLst>
                  <a:ext uri="{0D108BD9-81ED-4DB2-BD59-A6C34878D82A}">
                    <a16:rowId xmlns:a16="http://schemas.microsoft.com/office/drawing/2014/main" val="3720615212"/>
                  </a:ext>
                </a:extLst>
              </a:tr>
              <a:tr h="186160">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 Миграционный прирост (убыль)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-1 535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1 729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1 713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786</a:t>
                      </a:r>
                    </a:p>
                  </a:txBody>
                  <a:tcPr marL="9525" marR="9525" marT="9525" marB="0" anchor="ctr"/>
                </a:tc>
                <a:extLst>
                  <a:ext uri="{0D108BD9-81ED-4DB2-BD59-A6C34878D82A}">
                    <a16:rowId xmlns:a16="http://schemas.microsoft.com/office/drawing/2014/main" val="3068271065"/>
                  </a:ext>
                </a:extLst>
              </a:tr>
              <a:tr h="172997">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Общий прирост населения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-868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1 542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1 521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1 576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646</a:t>
                      </a:r>
                    </a:p>
                  </a:txBody>
                  <a:tcPr marL="9525" marR="9525" marT="9525" marB="0" anchor="ctr"/>
                </a:tc>
                <a:extLst>
                  <a:ext uri="{0D108BD9-81ED-4DB2-BD59-A6C34878D82A}">
                    <a16:rowId xmlns:a16="http://schemas.microsoft.com/office/drawing/2014/main" val="1893767417"/>
                  </a:ext>
                </a:extLst>
              </a:tr>
              <a:tr h="355378">
                <a:tc>
                  <a:txBody>
                    <a:bodyPr/>
                    <a:lstStyle/>
                    <a:p>
                      <a:pPr algn="l" fontAlgn="ctr"/>
                      <a:r>
                        <a:rPr lang="ru-RU" sz="800" b="0" i="0" u="none" strike="noStrike" baseline="0">
                          <a:solidFill>
                            <a:srgbClr val="000000"/>
                          </a:solidFill>
                          <a:effectLst/>
                          <a:latin typeface="Arial" panose="020B0604020202020204" pitchFamily="34" charset="0"/>
                          <a:cs typeface="Arial" panose="020B0604020202020204" pitchFamily="34" charset="0"/>
                        </a:rPr>
                        <a:t>Численность постоянного населения (среднегодовая)</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baseline="0">
                          <a:solidFill>
                            <a:srgbClr val="000000"/>
                          </a:solidFill>
                          <a:effectLst/>
                          <a:latin typeface="Arial" panose="020B0604020202020204" pitchFamily="34" charset="0"/>
                          <a:cs typeface="Arial" panose="020B0604020202020204" pitchFamily="34" charset="0"/>
                        </a:rPr>
                        <a:t>человек</a:t>
                      </a:r>
                      <a:endParaRPr lang="ru-RU" sz="800" b="0" i="0" u="none" strike="noStrike" baseline="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120 849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119 523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119 166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120 014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120 041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121 546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121 626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122 585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122 737</a:t>
                      </a:r>
                    </a:p>
                  </a:txBody>
                  <a:tcPr marL="9525" marR="9525" marT="9525" marB="0" anchor="ctr"/>
                </a:tc>
                <a:extLst>
                  <a:ext uri="{0D108BD9-81ED-4DB2-BD59-A6C34878D82A}">
                    <a16:rowId xmlns:a16="http://schemas.microsoft.com/office/drawing/2014/main" val="3815124970"/>
                  </a:ext>
                </a:extLst>
              </a:tr>
              <a:tr h="118140">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Строительство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994916241"/>
                  </a:ext>
                </a:extLst>
              </a:tr>
              <a:tr h="17719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жилищного строительства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24,51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132,99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30,60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39,52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23,00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30,31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55,24</a:t>
                      </a:r>
                    </a:p>
                  </a:txBody>
                  <a:tcPr marL="9525" marR="9525" marT="9525" marB="0" anchor="ctr"/>
                </a:tc>
                <a:extLst>
                  <a:ext uri="{0D108BD9-81ED-4DB2-BD59-A6C34878D82A}">
                    <a16:rowId xmlns:a16="http://schemas.microsoft.com/office/drawing/2014/main" val="3990522587"/>
                  </a:ext>
                </a:extLst>
              </a:tr>
              <a:tr h="152430">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в том числе:</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68580" marR="68580" marT="0" marB="0" anchor="ctr"/>
                </a:tc>
                <a:extLst>
                  <a:ext uri="{0D108BD9-81ED-4DB2-BD59-A6C34878D82A}">
                    <a16:rowId xmlns:a16="http://schemas.microsoft.com/office/drawing/2014/main" val="3588167695"/>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общей площади жилых домов, построенных населением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14,00</a:t>
                      </a:r>
                    </a:p>
                  </a:txBody>
                  <a:tcPr marL="9525" marR="9525" marT="9525" marB="0" anchor="ctr"/>
                </a:tc>
                <a:extLst>
                  <a:ext uri="{0D108BD9-81ED-4DB2-BD59-A6C34878D82A}">
                    <a16:rowId xmlns:a16="http://schemas.microsoft.com/office/drawing/2014/main" val="41286814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ввод жилья в многоквартирных жилых домах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 общей площади</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118,07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23,60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28,52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17,31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41,24</a:t>
                      </a:r>
                    </a:p>
                  </a:txBody>
                  <a:tcPr marL="9525" marR="9525" marT="9525" marB="0" anchor="ctr"/>
                </a:tc>
                <a:extLst>
                  <a:ext uri="{0D108BD9-81ED-4DB2-BD59-A6C34878D82A}">
                    <a16:rowId xmlns:a16="http://schemas.microsoft.com/office/drawing/2014/main" val="1959896383"/>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Уровень обеспеченности населения жильем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 м на человека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31,41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32,62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32,55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32,38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32,46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32,66</a:t>
                      </a:r>
                    </a:p>
                  </a:txBody>
                  <a:tcPr marL="9525" marR="9525" marT="9525" marB="0" anchor="ctr"/>
                </a:tc>
                <a:extLst>
                  <a:ext uri="{0D108BD9-81ED-4DB2-BD59-A6C34878D82A}">
                    <a16:rowId xmlns:a16="http://schemas.microsoft.com/office/drawing/2014/main" val="1696624434"/>
                  </a:ext>
                </a:extLst>
              </a:tr>
              <a:tr h="355378">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Жилищный фонд на конец года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3 767,6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3 884,1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3 894,1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3 924,7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3 933,6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3 947,7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3 963,9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3 987,7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4 019,2</a:t>
                      </a:r>
                    </a:p>
                  </a:txBody>
                  <a:tcPr marL="9525" marR="9525" marT="9525" marB="0" anchor="ctr"/>
                </a:tc>
                <a:extLst>
                  <a:ext uri="{0D108BD9-81ED-4DB2-BD59-A6C34878D82A}">
                    <a16:rowId xmlns:a16="http://schemas.microsoft.com/office/drawing/2014/main" val="4290672952"/>
                  </a:ext>
                </a:extLst>
              </a:tr>
            </a:tbl>
          </a:graphicData>
        </a:graphic>
      </p:graphicFrame>
    </p:spTree>
    <p:extLst>
      <p:ext uri="{BB962C8B-B14F-4D97-AF65-F5344CB8AC3E}">
        <p14:creationId xmlns:p14="http://schemas.microsoft.com/office/powerpoint/2010/main" val="8990808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5CBBF417-8587-4569-8449-9B54DF81014F}"/>
              </a:ext>
            </a:extLst>
          </p:cNvPr>
          <p:cNvGraphicFramePr>
            <a:graphicFrameLocks noGrp="1"/>
          </p:cNvGraphicFramePr>
          <p:nvPr>
            <p:ph idx="1"/>
            <p:extLst/>
          </p:nvPr>
        </p:nvGraphicFramePr>
        <p:xfrm>
          <a:off x="325926" y="1140736"/>
          <a:ext cx="11516006" cy="5439724"/>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2934468533"/>
                    </a:ext>
                  </a:extLst>
                </a:gridCol>
                <a:gridCol w="2975060">
                  <a:extLst>
                    <a:ext uri="{9D8B030D-6E8A-4147-A177-3AD203B41FA5}">
                      <a16:colId xmlns:a16="http://schemas.microsoft.com/office/drawing/2014/main" val="2086403084"/>
                    </a:ext>
                  </a:extLst>
                </a:gridCol>
                <a:gridCol w="1119764">
                  <a:extLst>
                    <a:ext uri="{9D8B030D-6E8A-4147-A177-3AD203B41FA5}">
                      <a16:colId xmlns:a16="http://schemas.microsoft.com/office/drawing/2014/main" val="3367119760"/>
                    </a:ext>
                  </a:extLst>
                </a:gridCol>
                <a:gridCol w="944115">
                  <a:extLst>
                    <a:ext uri="{9D8B030D-6E8A-4147-A177-3AD203B41FA5}">
                      <a16:colId xmlns:a16="http://schemas.microsoft.com/office/drawing/2014/main" val="205276218"/>
                    </a:ext>
                  </a:extLst>
                </a:gridCol>
                <a:gridCol w="944115">
                  <a:extLst>
                    <a:ext uri="{9D8B030D-6E8A-4147-A177-3AD203B41FA5}">
                      <a16:colId xmlns:a16="http://schemas.microsoft.com/office/drawing/2014/main" val="4269392862"/>
                    </a:ext>
                  </a:extLst>
                </a:gridCol>
                <a:gridCol w="988027">
                  <a:extLst>
                    <a:ext uri="{9D8B030D-6E8A-4147-A177-3AD203B41FA5}">
                      <a16:colId xmlns:a16="http://schemas.microsoft.com/office/drawing/2014/main" val="1199516679"/>
                    </a:ext>
                  </a:extLst>
                </a:gridCol>
                <a:gridCol w="966071">
                  <a:extLst>
                    <a:ext uri="{9D8B030D-6E8A-4147-A177-3AD203B41FA5}">
                      <a16:colId xmlns:a16="http://schemas.microsoft.com/office/drawing/2014/main" val="668622646"/>
                    </a:ext>
                  </a:extLst>
                </a:gridCol>
                <a:gridCol w="1064874">
                  <a:extLst>
                    <a:ext uri="{9D8B030D-6E8A-4147-A177-3AD203B41FA5}">
                      <a16:colId xmlns:a16="http://schemas.microsoft.com/office/drawing/2014/main" val="2704801557"/>
                    </a:ext>
                  </a:extLst>
                </a:gridCol>
                <a:gridCol w="966071">
                  <a:extLst>
                    <a:ext uri="{9D8B030D-6E8A-4147-A177-3AD203B41FA5}">
                      <a16:colId xmlns:a16="http://schemas.microsoft.com/office/drawing/2014/main" val="1663826247"/>
                    </a:ext>
                  </a:extLst>
                </a:gridCol>
                <a:gridCol w="999005">
                  <a:extLst>
                    <a:ext uri="{9D8B030D-6E8A-4147-A177-3AD203B41FA5}">
                      <a16:colId xmlns:a16="http://schemas.microsoft.com/office/drawing/2014/main" val="3497174290"/>
                    </a:ext>
                  </a:extLst>
                </a:gridCol>
              </a:tblGrid>
              <a:tr h="416652">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4139479239"/>
                  </a:ext>
                </a:extLst>
              </a:tr>
              <a:tr h="563375">
                <a:tc>
                  <a:txBody>
                    <a:bodyPr/>
                    <a:lstStyle/>
                    <a:p>
                      <a:pPr algn="ctr" fontAlgn="ctr"/>
                      <a:r>
                        <a:rPr lang="ru-RU" sz="1050" u="none" strike="noStrike" kern="1200" dirty="0" smtClean="0">
                          <a:solidFill>
                            <a:schemeClr val="tx1"/>
                          </a:solidFill>
                          <a:effectLst/>
                          <a:latin typeface="+mn-lt"/>
                          <a:ea typeface="+mn-ea"/>
                          <a:cs typeface="+mn-cs"/>
                        </a:rPr>
                        <a:t>23.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расходов бюджета муниципального образования Московской области на социальную сферу, направляемых на предоставление субсидий СО НКО в сфере культуры</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4123238979"/>
                  </a:ext>
                </a:extLst>
              </a:tr>
              <a:tr h="416652">
                <a:tc>
                  <a:txBody>
                    <a:bodyPr/>
                    <a:lstStyle/>
                    <a:p>
                      <a:pPr algn="ctr" fontAlgn="ctr"/>
                      <a:r>
                        <a:rPr lang="ru-RU" sz="1050" u="none" strike="noStrike" kern="1200" dirty="0" smtClean="0">
                          <a:solidFill>
                            <a:schemeClr val="tx1"/>
                          </a:solidFill>
                          <a:effectLst/>
                          <a:latin typeface="+mn-lt"/>
                          <a:ea typeface="+mn-ea"/>
                          <a:cs typeface="+mn-cs"/>
                        </a:rPr>
                        <a:t>24.</a:t>
                      </a:r>
                      <a:r>
                        <a:rPr lang="ru-RU" sz="1050" u="none" strike="noStrike" kern="1200" dirty="0">
                          <a:solidFill>
                            <a:schemeClr val="tx1"/>
                          </a:solidFill>
                          <a:effectLst/>
                          <a:latin typeface="+mn-lt"/>
                          <a:ea typeface="+mn-ea"/>
                          <a:cs typeface="+mn-cs"/>
                        </a:rPr>
                        <a:t> </a:t>
                      </a: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культуры</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619956239"/>
                  </a:ext>
                </a:extLst>
              </a:tr>
              <a:tr h="833304">
                <a:tc>
                  <a:txBody>
                    <a:bodyPr/>
                    <a:lstStyle/>
                    <a:p>
                      <a:pPr algn="ctr" fontAlgn="ctr"/>
                      <a:r>
                        <a:rPr lang="ru-RU" sz="1050" u="none" strike="noStrike" kern="1200" dirty="0" smtClean="0">
                          <a:solidFill>
                            <a:schemeClr val="tx1"/>
                          </a:solidFill>
                          <a:effectLst/>
                          <a:latin typeface="+mn-lt"/>
                          <a:ea typeface="+mn-ea"/>
                          <a:cs typeface="+mn-cs"/>
                        </a:rPr>
                        <a:t>25.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социальной защиты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659153936"/>
                  </a:ext>
                </a:extLst>
              </a:tr>
              <a:tr h="424031">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26.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физической культуры и спорта</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59137948"/>
                  </a:ext>
                </a:extLst>
              </a:tr>
              <a:tr h="833304">
                <a:tc>
                  <a:txBody>
                    <a:bodyPr/>
                    <a:lstStyle/>
                    <a:p>
                      <a:pPr algn="ctr" fontAlgn="ctr"/>
                      <a:r>
                        <a:rPr lang="ru-RU" sz="1050" u="none" strike="noStrike" kern="1200" dirty="0" smtClean="0">
                          <a:solidFill>
                            <a:schemeClr val="tx1"/>
                          </a:solidFill>
                          <a:effectLst/>
                          <a:latin typeface="+mn-lt"/>
                          <a:ea typeface="+mn-ea"/>
                          <a:cs typeface="+mn-cs"/>
                        </a:rPr>
                        <a:t>27.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охраны здоровья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4915009"/>
                  </a:ext>
                </a:extLst>
              </a:tr>
              <a:tr h="833304">
                <a:tc>
                  <a:txBody>
                    <a:bodyPr/>
                    <a:lstStyle/>
                    <a:p>
                      <a:pPr algn="ctr" fontAlgn="ctr"/>
                      <a:r>
                        <a:rPr lang="ru-RU" sz="1050" u="none" strike="noStrike" kern="1200" dirty="0" smtClean="0">
                          <a:solidFill>
                            <a:schemeClr val="tx1"/>
                          </a:solidFill>
                          <a:effectLst/>
                          <a:latin typeface="+mn-lt"/>
                          <a:ea typeface="+mn-ea"/>
                          <a:cs typeface="+mn-cs"/>
                        </a:rPr>
                        <a:t>28.</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оказана имущественная поддержка СО НКО  в сфере образования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6"/>
                  </a:ext>
                </a:extLst>
              </a:tr>
              <a:tr h="833304">
                <a:tc>
                  <a:txBody>
                    <a:bodyPr/>
                    <a:lstStyle/>
                    <a:p>
                      <a:pPr algn="ctr" fontAlgn="ctr"/>
                      <a:r>
                        <a:rPr lang="ru-RU" sz="1050" u="none" strike="noStrike" kern="1200" dirty="0" smtClean="0">
                          <a:solidFill>
                            <a:schemeClr val="tx1"/>
                          </a:solidFill>
                          <a:effectLst/>
                          <a:latin typeface="+mn-lt"/>
                          <a:ea typeface="+mn-ea"/>
                          <a:cs typeface="+mn-cs"/>
                        </a:rPr>
                        <a:t>29</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образования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439,8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439,8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35709298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4FCCD0B2-FBB2-413A-AF3B-25F95D47359D}"/>
              </a:ext>
            </a:extLst>
          </p:cNvPr>
          <p:cNvGraphicFramePr>
            <a:graphicFrameLocks noGrp="1"/>
          </p:cNvGraphicFramePr>
          <p:nvPr>
            <p:ph idx="1"/>
            <p:extLst/>
          </p:nvPr>
        </p:nvGraphicFramePr>
        <p:xfrm>
          <a:off x="360951" y="1025515"/>
          <a:ext cx="11486819" cy="5269145"/>
        </p:xfrm>
        <a:graphic>
          <a:graphicData uri="http://schemas.openxmlformats.org/drawingml/2006/table">
            <a:tbl>
              <a:tblPr>
                <a:tableStyleId>{5C22544A-7EE6-4342-B048-85BDC9FD1C3A}</a:tableStyleId>
              </a:tblPr>
              <a:tblGrid>
                <a:gridCol w="547512">
                  <a:extLst>
                    <a:ext uri="{9D8B030D-6E8A-4147-A177-3AD203B41FA5}">
                      <a16:colId xmlns:a16="http://schemas.microsoft.com/office/drawing/2014/main" val="2235633175"/>
                    </a:ext>
                  </a:extLst>
                </a:gridCol>
                <a:gridCol w="2967520">
                  <a:extLst>
                    <a:ext uri="{9D8B030D-6E8A-4147-A177-3AD203B41FA5}">
                      <a16:colId xmlns:a16="http://schemas.microsoft.com/office/drawing/2014/main" val="2123909385"/>
                    </a:ext>
                  </a:extLst>
                </a:gridCol>
                <a:gridCol w="1116927">
                  <a:extLst>
                    <a:ext uri="{9D8B030D-6E8A-4147-A177-3AD203B41FA5}">
                      <a16:colId xmlns:a16="http://schemas.microsoft.com/office/drawing/2014/main" val="2730474434"/>
                    </a:ext>
                  </a:extLst>
                </a:gridCol>
                <a:gridCol w="941721">
                  <a:extLst>
                    <a:ext uri="{9D8B030D-6E8A-4147-A177-3AD203B41FA5}">
                      <a16:colId xmlns:a16="http://schemas.microsoft.com/office/drawing/2014/main" val="3008445256"/>
                    </a:ext>
                  </a:extLst>
                </a:gridCol>
                <a:gridCol w="941721">
                  <a:extLst>
                    <a:ext uri="{9D8B030D-6E8A-4147-A177-3AD203B41FA5}">
                      <a16:colId xmlns:a16="http://schemas.microsoft.com/office/drawing/2014/main" val="2542217"/>
                    </a:ext>
                  </a:extLst>
                </a:gridCol>
                <a:gridCol w="985523">
                  <a:extLst>
                    <a:ext uri="{9D8B030D-6E8A-4147-A177-3AD203B41FA5}">
                      <a16:colId xmlns:a16="http://schemas.microsoft.com/office/drawing/2014/main" val="1075950243"/>
                    </a:ext>
                  </a:extLst>
                </a:gridCol>
                <a:gridCol w="963623">
                  <a:extLst>
                    <a:ext uri="{9D8B030D-6E8A-4147-A177-3AD203B41FA5}">
                      <a16:colId xmlns:a16="http://schemas.microsoft.com/office/drawing/2014/main" val="2601223943"/>
                    </a:ext>
                  </a:extLst>
                </a:gridCol>
                <a:gridCol w="1062175">
                  <a:extLst>
                    <a:ext uri="{9D8B030D-6E8A-4147-A177-3AD203B41FA5}">
                      <a16:colId xmlns:a16="http://schemas.microsoft.com/office/drawing/2014/main" val="3315385014"/>
                    </a:ext>
                  </a:extLst>
                </a:gridCol>
                <a:gridCol w="963623">
                  <a:extLst>
                    <a:ext uri="{9D8B030D-6E8A-4147-A177-3AD203B41FA5}">
                      <a16:colId xmlns:a16="http://schemas.microsoft.com/office/drawing/2014/main" val="114862555"/>
                    </a:ext>
                  </a:extLst>
                </a:gridCol>
                <a:gridCol w="996474">
                  <a:extLst>
                    <a:ext uri="{9D8B030D-6E8A-4147-A177-3AD203B41FA5}">
                      <a16:colId xmlns:a16="http://schemas.microsoft.com/office/drawing/2014/main" val="822611927"/>
                    </a:ext>
                  </a:extLst>
                </a:gridCol>
              </a:tblGrid>
              <a:tr h="729500">
                <a:tc>
                  <a:txBody>
                    <a:bodyPr/>
                    <a:lstStyle/>
                    <a:p>
                      <a:pPr algn="ctr" fontAlgn="ctr"/>
                      <a:r>
                        <a:rPr lang="ru-RU" sz="1050" u="none" strike="noStrike" kern="1200" dirty="0">
                          <a:solidFill>
                            <a:schemeClr val="tx1"/>
                          </a:solidFill>
                          <a:effectLst/>
                          <a:latin typeface="+mn-lt"/>
                          <a:ea typeface="+mn-ea"/>
                          <a:cs typeface="+mn-cs"/>
                        </a:rPr>
                        <a:t>№ п/п</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956" marR="3956" marT="3956"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32003137"/>
                  </a:ext>
                </a:extLst>
              </a:tr>
              <a:tr h="1066938">
                <a:tc>
                  <a:txBody>
                    <a:bodyPr/>
                    <a:lstStyle/>
                    <a:p>
                      <a:pPr algn="ctr" fontAlgn="ctr"/>
                      <a:r>
                        <a:rPr lang="ru-RU" sz="1050" u="none" strike="noStrike" kern="1200" dirty="0" smtClean="0">
                          <a:solidFill>
                            <a:schemeClr val="tx1"/>
                          </a:solidFill>
                          <a:effectLst/>
                          <a:latin typeface="+mn-lt"/>
                          <a:ea typeface="+mn-ea"/>
                          <a:cs typeface="+mn-cs"/>
                        </a:rPr>
                        <a:t>30.</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социальной защиты населения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731270659"/>
                  </a:ext>
                </a:extLst>
              </a:tr>
              <a:tr h="1066938">
                <a:tc>
                  <a:txBody>
                    <a:bodyPr/>
                    <a:lstStyle/>
                    <a:p>
                      <a:pPr algn="ctr" fontAlgn="ctr"/>
                      <a:r>
                        <a:rPr lang="ru-RU" sz="1050" u="none" strike="noStrike" kern="1200" dirty="0" smtClean="0">
                          <a:solidFill>
                            <a:schemeClr val="tx1"/>
                          </a:solidFill>
                          <a:effectLst/>
                          <a:latin typeface="+mn-lt"/>
                          <a:ea typeface="+mn-ea"/>
                          <a:cs typeface="+mn-cs"/>
                        </a:rPr>
                        <a:t>31.</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физической культуры и спорта</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504795247"/>
                  </a:ext>
                </a:extLst>
              </a:tr>
              <a:tr h="801923">
                <a:tc>
                  <a:txBody>
                    <a:bodyPr/>
                    <a:lstStyle/>
                    <a:p>
                      <a:pPr algn="ctr" fontAlgn="ctr"/>
                      <a:r>
                        <a:rPr lang="ru-RU" sz="1050" u="none" strike="noStrike" kern="1200" dirty="0" smtClean="0">
                          <a:solidFill>
                            <a:schemeClr val="tx1"/>
                          </a:solidFill>
                          <a:effectLst/>
                          <a:latin typeface="+mn-lt"/>
                          <a:ea typeface="+mn-ea"/>
                          <a:cs typeface="+mn-cs"/>
                        </a:rPr>
                        <a:t>32.</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охраны здоровья</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80456921"/>
                  </a:ext>
                </a:extLst>
              </a:tr>
              <a:tr h="801923">
                <a:tc>
                  <a:txBody>
                    <a:bodyPr/>
                    <a:lstStyle/>
                    <a:p>
                      <a:pPr algn="ctr" fontAlgn="ctr"/>
                      <a:r>
                        <a:rPr lang="ru-RU" sz="1050" u="none" strike="noStrike" kern="1200" dirty="0" smtClean="0">
                          <a:solidFill>
                            <a:schemeClr val="tx1"/>
                          </a:solidFill>
                          <a:effectLst/>
                          <a:latin typeface="+mn-lt"/>
                          <a:ea typeface="+mn-ea"/>
                          <a:cs typeface="+mn-cs"/>
                        </a:rPr>
                        <a:t>33.</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Органами местного самоуправления предоставлены площади на льготных условиях или в безвозмездное пользование СО НКО в сфере культуры</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Квадратный метр</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595170965"/>
                  </a:ext>
                </a:extLst>
              </a:tr>
              <a:tr h="801923">
                <a:tc>
                  <a:txBody>
                    <a:bodyPr/>
                    <a:lstStyle/>
                    <a:p>
                      <a:pPr algn="ctr" fontAlgn="ctr"/>
                      <a:r>
                        <a:rPr lang="ru-RU" sz="1050" u="none" strike="noStrike" kern="1200" dirty="0" smtClean="0">
                          <a:solidFill>
                            <a:schemeClr val="tx1"/>
                          </a:solidFill>
                          <a:effectLst/>
                          <a:latin typeface="+mn-lt"/>
                          <a:ea typeface="+mn-ea"/>
                          <a:cs typeface="+mn-cs"/>
                        </a:rPr>
                        <a:t>34.</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l" fontAlgn="ctr"/>
                      <a:r>
                        <a:rPr lang="ru-RU" sz="1050" u="none" strike="noStrike" kern="1200" dirty="0" smtClean="0">
                          <a:solidFill>
                            <a:schemeClr val="tx1"/>
                          </a:solidFill>
                          <a:effectLst/>
                          <a:latin typeface="+mn-lt"/>
                          <a:ea typeface="+mn-ea"/>
                          <a:cs typeface="+mn-cs"/>
                        </a:rPr>
                        <a:t>Доля СО НКО на территории муниципального образования, получивших статус исполнителя общественно полезных услуг</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56" marR="3956" marT="3956"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35634147"/>
                  </a:ext>
                </a:extLst>
              </a:tr>
            </a:tbl>
          </a:graphicData>
        </a:graphic>
      </p:graphicFrame>
    </p:spTree>
    <p:extLst>
      <p:ext uri="{BB962C8B-B14F-4D97-AF65-F5344CB8AC3E}">
        <p14:creationId xmlns:p14="http://schemas.microsoft.com/office/powerpoint/2010/main" val="32234867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2A9337E-9882-48DE-9D85-1916C8349415}"/>
              </a:ext>
            </a:extLst>
          </p:cNvPr>
          <p:cNvGraphicFramePr>
            <a:graphicFrameLocks noGrp="1"/>
          </p:cNvGraphicFramePr>
          <p:nvPr>
            <p:ph idx="1"/>
            <p:extLst/>
          </p:nvPr>
        </p:nvGraphicFramePr>
        <p:xfrm>
          <a:off x="298289" y="968725"/>
          <a:ext cx="11516009" cy="5678545"/>
        </p:xfrm>
        <a:graphic>
          <a:graphicData uri="http://schemas.openxmlformats.org/drawingml/2006/table">
            <a:tbl>
              <a:tblPr>
                <a:tableStyleId>{5C22544A-7EE6-4342-B048-85BDC9FD1C3A}</a:tableStyleId>
              </a:tblPr>
              <a:tblGrid>
                <a:gridCol w="447669">
                  <a:extLst>
                    <a:ext uri="{9D8B030D-6E8A-4147-A177-3AD203B41FA5}">
                      <a16:colId xmlns:a16="http://schemas.microsoft.com/office/drawing/2014/main" val="1318627726"/>
                    </a:ext>
                  </a:extLst>
                </a:gridCol>
                <a:gridCol w="3076293">
                  <a:extLst>
                    <a:ext uri="{9D8B030D-6E8A-4147-A177-3AD203B41FA5}">
                      <a16:colId xmlns:a16="http://schemas.microsoft.com/office/drawing/2014/main" val="3883882158"/>
                    </a:ext>
                  </a:extLst>
                </a:gridCol>
                <a:gridCol w="1119765">
                  <a:extLst>
                    <a:ext uri="{9D8B030D-6E8A-4147-A177-3AD203B41FA5}">
                      <a16:colId xmlns:a16="http://schemas.microsoft.com/office/drawing/2014/main" val="1916999183"/>
                    </a:ext>
                  </a:extLst>
                </a:gridCol>
                <a:gridCol w="944116">
                  <a:extLst>
                    <a:ext uri="{9D8B030D-6E8A-4147-A177-3AD203B41FA5}">
                      <a16:colId xmlns:a16="http://schemas.microsoft.com/office/drawing/2014/main" val="1937155797"/>
                    </a:ext>
                  </a:extLst>
                </a:gridCol>
                <a:gridCol w="944116">
                  <a:extLst>
                    <a:ext uri="{9D8B030D-6E8A-4147-A177-3AD203B41FA5}">
                      <a16:colId xmlns:a16="http://schemas.microsoft.com/office/drawing/2014/main" val="2600267931"/>
                    </a:ext>
                  </a:extLst>
                </a:gridCol>
                <a:gridCol w="988028">
                  <a:extLst>
                    <a:ext uri="{9D8B030D-6E8A-4147-A177-3AD203B41FA5}">
                      <a16:colId xmlns:a16="http://schemas.microsoft.com/office/drawing/2014/main" val="2065554136"/>
                    </a:ext>
                  </a:extLst>
                </a:gridCol>
                <a:gridCol w="966072">
                  <a:extLst>
                    <a:ext uri="{9D8B030D-6E8A-4147-A177-3AD203B41FA5}">
                      <a16:colId xmlns:a16="http://schemas.microsoft.com/office/drawing/2014/main" val="987040081"/>
                    </a:ext>
                  </a:extLst>
                </a:gridCol>
                <a:gridCol w="1064874">
                  <a:extLst>
                    <a:ext uri="{9D8B030D-6E8A-4147-A177-3AD203B41FA5}">
                      <a16:colId xmlns:a16="http://schemas.microsoft.com/office/drawing/2014/main" val="2429974602"/>
                    </a:ext>
                  </a:extLst>
                </a:gridCol>
                <a:gridCol w="966072">
                  <a:extLst>
                    <a:ext uri="{9D8B030D-6E8A-4147-A177-3AD203B41FA5}">
                      <a16:colId xmlns:a16="http://schemas.microsoft.com/office/drawing/2014/main" val="961206953"/>
                    </a:ext>
                  </a:extLst>
                </a:gridCol>
                <a:gridCol w="999004">
                  <a:extLst>
                    <a:ext uri="{9D8B030D-6E8A-4147-A177-3AD203B41FA5}">
                      <a16:colId xmlns:a16="http://schemas.microsoft.com/office/drawing/2014/main" val="3224791457"/>
                    </a:ext>
                  </a:extLst>
                </a:gridCol>
              </a:tblGrid>
              <a:tr h="330311">
                <a:tc>
                  <a:txBody>
                    <a:bodyPr/>
                    <a:lstStyle/>
                    <a:p>
                      <a:pPr algn="ctr" fontAlgn="ctr"/>
                      <a:r>
                        <a:rPr lang="ru-RU" sz="1050" u="none" strike="noStrike" kern="1200" dirty="0">
                          <a:solidFill>
                            <a:schemeClr val="tx1"/>
                          </a:solidFill>
                          <a:effectLst/>
                          <a:latin typeface="+mn-lt"/>
                          <a:ea typeface="+mn-ea"/>
                          <a:cs typeface="+mn-cs"/>
                        </a:rPr>
                        <a:t>№ п/п</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974" marR="3974" marT="3974"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78550102"/>
                  </a:ext>
                </a:extLst>
              </a:tr>
              <a:tr h="280854">
                <a:tc>
                  <a:txBody>
                    <a:bodyPr/>
                    <a:lstStyle/>
                    <a:p>
                      <a:pPr algn="ctr" fontAlgn="ctr"/>
                      <a:r>
                        <a:rPr lang="ru-RU" sz="1050" u="none" strike="noStrike" kern="1200" dirty="0">
                          <a:solidFill>
                            <a:schemeClr val="tx1"/>
                          </a:solidFill>
                          <a:effectLst/>
                          <a:latin typeface="+mn-lt"/>
                          <a:ea typeface="+mn-ea"/>
                          <a:cs typeface="+mn-cs"/>
                        </a:rPr>
                        <a:t>5</a:t>
                      </a:r>
                    </a:p>
                  </a:txBody>
                  <a:tcPr marL="3974" marR="3974" marT="3974"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«Спорт»</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 </a:t>
                      </a:r>
                    </a:p>
                  </a:txBody>
                  <a:tcPr marL="3974" marR="3974" marT="3974" marB="0" anchor="ctr"/>
                </a:tc>
                <a:extLst>
                  <a:ext uri="{0D108BD9-81ED-4DB2-BD59-A6C34878D82A}">
                    <a16:rowId xmlns:a16="http://schemas.microsoft.com/office/drawing/2014/main" val="101205908"/>
                  </a:ext>
                </a:extLst>
              </a:tr>
              <a:tr h="628969">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Уровень обеспеченности граждан спортивными сооружениями исходя из единовременной пропускной способности объектов спорта</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31,5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45,5</a:t>
                      </a:r>
                    </a:p>
                  </a:txBody>
                  <a:tcPr marL="9525" marR="9525" marT="9525" marB="0" anchor="ctr"/>
                </a:tc>
                <a:extLst>
                  <a:ext uri="{0D108BD9-81ED-4DB2-BD59-A6C34878D82A}">
                    <a16:rowId xmlns:a16="http://schemas.microsoft.com/office/drawing/2014/main" val="1704025541"/>
                  </a:ext>
                </a:extLst>
              </a:tr>
              <a:tr h="678584">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Сохранена сеть организаций, реализующих дополнительные образовательные программы спортивной подготовки, в ведении органов управления в сфере физической культуры и спорта</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2605203081"/>
                  </a:ext>
                </a:extLst>
              </a:tr>
              <a:tr h="1015947">
                <a:tc>
                  <a:txBody>
                    <a:bodyPr/>
                    <a:lstStyle/>
                    <a:p>
                      <a:pPr algn="ctr" fontAlgn="ctr"/>
                      <a:r>
                        <a:rPr lang="ru-RU" sz="1050" u="none" strike="noStrike" kern="1200" dirty="0" smtClean="0">
                          <a:solidFill>
                            <a:schemeClr val="tx1"/>
                          </a:solidFill>
                          <a:effectLst/>
                          <a:latin typeface="+mn-lt"/>
                          <a:ea typeface="+mn-ea"/>
                          <a:cs typeface="+mn-cs"/>
                        </a:rPr>
                        <a:t>3</a:t>
                      </a:r>
                      <a:r>
                        <a:rPr lang="ru-RU" sz="1050" u="none" strike="noStrike" kern="1200" dirty="0">
                          <a:solidFill>
                            <a:schemeClr val="tx1"/>
                          </a:solidFill>
                          <a:effectLst/>
                          <a:latin typeface="+mn-lt"/>
                          <a:ea typeface="+mn-ea"/>
                          <a:cs typeface="+mn-cs"/>
                        </a:rPr>
                        <a:t>.</a:t>
                      </a: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жителей муниципального образования  Московской области, систематически занимающихся физической культурой и спортом, в общей численности населения муниципального образования Московской области в возрасте 3-79 лет</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0" marR="3660" marT="3660"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65,05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70,55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72,5</a:t>
                      </a:r>
                    </a:p>
                  </a:txBody>
                  <a:tcPr marL="9525" marR="9525" marT="9525" marB="0" anchor="ctr"/>
                </a:tc>
                <a:extLst>
                  <a:ext uri="{0D108BD9-81ED-4DB2-BD59-A6C34878D82A}">
                    <a16:rowId xmlns:a16="http://schemas.microsoft.com/office/drawing/2014/main" val="3305453671"/>
                  </a:ext>
                </a:extLst>
              </a:tr>
              <a:tr h="819401">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жителей Московской области, выполнивших нормативы испытаний (тестов) Всероссийского комплекса «Готов к труду и обороне» (ГТО), в общей численности населения, принявшего участие в испытаниях (тестах)</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69,46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76,07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70,46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70,96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71,46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71,96</a:t>
                      </a:r>
                    </a:p>
                  </a:txBody>
                  <a:tcPr marL="9525" marR="9525" marT="9525" marB="0" anchor="ctr"/>
                </a:tc>
                <a:extLst>
                  <a:ext uri="{0D108BD9-81ED-4DB2-BD59-A6C34878D82A}">
                    <a16:rowId xmlns:a16="http://schemas.microsoft.com/office/drawing/2014/main" val="1586729865"/>
                  </a:ext>
                </a:extLst>
              </a:tr>
              <a:tr h="98243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Доля лиц с ограниченными возможностями здоровья и инвалидов, систематически занимающихся физической культурой и спортом, в общей численности указанной категории населения, проживающего в Московской области, не имеющего противопоказаний для занятий физической культурой и спортом</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3974" marR="3974" marT="3974" marB="0" anchor="ctr"/>
                </a:tc>
                <a:extLst>
                  <a:ext uri="{0D108BD9-81ED-4DB2-BD59-A6C34878D82A}">
                    <a16:rowId xmlns:a16="http://schemas.microsoft.com/office/drawing/2014/main" val="4259741613"/>
                  </a:ext>
                </a:extLst>
              </a:tr>
              <a:tr h="589439">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l" fontAlgn="ctr"/>
                      <a:r>
                        <a:rPr lang="ru-RU" sz="1050" u="none" strike="noStrike" kern="1200" dirty="0" smtClean="0">
                          <a:solidFill>
                            <a:schemeClr val="tx1"/>
                          </a:solidFill>
                          <a:effectLst/>
                          <a:latin typeface="+mn-lt"/>
                          <a:ea typeface="+mn-ea"/>
                          <a:cs typeface="+mn-cs"/>
                        </a:rPr>
                        <a:t>Эффективность использования существующих объектов спорта (отношение фактической посещаемости к нормативной пропускной способности)</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974" marR="3974" marT="3974"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705605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CF223F22-D77B-43B5-8714-BDC244EFC958}"/>
              </a:ext>
            </a:extLst>
          </p:cNvPr>
          <p:cNvGraphicFramePr>
            <a:graphicFrameLocks noGrp="1"/>
          </p:cNvGraphicFramePr>
          <p:nvPr>
            <p:ph idx="1"/>
            <p:extLst/>
          </p:nvPr>
        </p:nvGraphicFramePr>
        <p:xfrm>
          <a:off x="348916" y="1105642"/>
          <a:ext cx="11490158" cy="5084472"/>
        </p:xfrm>
        <a:graphic>
          <a:graphicData uri="http://schemas.openxmlformats.org/drawingml/2006/table">
            <a:tbl>
              <a:tblPr>
                <a:tableStyleId>{5C22544A-7EE6-4342-B048-85BDC9FD1C3A}</a:tableStyleId>
              </a:tblPr>
              <a:tblGrid>
                <a:gridCol w="553392">
                  <a:extLst>
                    <a:ext uri="{9D8B030D-6E8A-4147-A177-3AD203B41FA5}">
                      <a16:colId xmlns:a16="http://schemas.microsoft.com/office/drawing/2014/main" val="2463689421"/>
                    </a:ext>
                  </a:extLst>
                </a:gridCol>
                <a:gridCol w="3171014">
                  <a:extLst>
                    <a:ext uri="{9D8B030D-6E8A-4147-A177-3AD203B41FA5}">
                      <a16:colId xmlns:a16="http://schemas.microsoft.com/office/drawing/2014/main" val="62314480"/>
                    </a:ext>
                  </a:extLst>
                </a:gridCol>
                <a:gridCol w="1098127">
                  <a:extLst>
                    <a:ext uri="{9D8B030D-6E8A-4147-A177-3AD203B41FA5}">
                      <a16:colId xmlns:a16="http://schemas.microsoft.com/office/drawing/2014/main" val="2295861339"/>
                    </a:ext>
                  </a:extLst>
                </a:gridCol>
                <a:gridCol w="937426">
                  <a:extLst>
                    <a:ext uri="{9D8B030D-6E8A-4147-A177-3AD203B41FA5}">
                      <a16:colId xmlns:a16="http://schemas.microsoft.com/office/drawing/2014/main" val="999817124"/>
                    </a:ext>
                  </a:extLst>
                </a:gridCol>
                <a:gridCol w="757335">
                  <a:extLst>
                    <a:ext uri="{9D8B030D-6E8A-4147-A177-3AD203B41FA5}">
                      <a16:colId xmlns:a16="http://schemas.microsoft.com/office/drawing/2014/main" val="2853920381"/>
                    </a:ext>
                  </a:extLst>
                </a:gridCol>
                <a:gridCol w="985811">
                  <a:extLst>
                    <a:ext uri="{9D8B030D-6E8A-4147-A177-3AD203B41FA5}">
                      <a16:colId xmlns:a16="http://schemas.microsoft.com/office/drawing/2014/main" val="440660900"/>
                    </a:ext>
                  </a:extLst>
                </a:gridCol>
                <a:gridCol w="963903">
                  <a:extLst>
                    <a:ext uri="{9D8B030D-6E8A-4147-A177-3AD203B41FA5}">
                      <a16:colId xmlns:a16="http://schemas.microsoft.com/office/drawing/2014/main" val="1209666393"/>
                    </a:ext>
                  </a:extLst>
                </a:gridCol>
                <a:gridCol w="1062484">
                  <a:extLst>
                    <a:ext uri="{9D8B030D-6E8A-4147-A177-3AD203B41FA5}">
                      <a16:colId xmlns:a16="http://schemas.microsoft.com/office/drawing/2014/main" val="2987510071"/>
                    </a:ext>
                  </a:extLst>
                </a:gridCol>
                <a:gridCol w="963903">
                  <a:extLst>
                    <a:ext uri="{9D8B030D-6E8A-4147-A177-3AD203B41FA5}">
                      <a16:colId xmlns:a16="http://schemas.microsoft.com/office/drawing/2014/main" val="3264369970"/>
                    </a:ext>
                  </a:extLst>
                </a:gridCol>
                <a:gridCol w="996763">
                  <a:extLst>
                    <a:ext uri="{9D8B030D-6E8A-4147-A177-3AD203B41FA5}">
                      <a16:colId xmlns:a16="http://schemas.microsoft.com/office/drawing/2014/main" val="1381113856"/>
                    </a:ext>
                  </a:extLst>
                </a:gridCol>
              </a:tblGrid>
              <a:tr h="678081">
                <a:tc>
                  <a:txBody>
                    <a:bodyPr/>
                    <a:lstStyle/>
                    <a:p>
                      <a:pPr algn="ctr" fontAlgn="ctr"/>
                      <a:r>
                        <a:rPr lang="ru-RU" sz="1050" u="none" strike="noStrike" kern="1200" dirty="0">
                          <a:solidFill>
                            <a:schemeClr val="tx1"/>
                          </a:solidFill>
                          <a:effectLst/>
                          <a:latin typeface="+mn-lt"/>
                          <a:ea typeface="+mn-ea"/>
                          <a:cs typeface="+mn-cs"/>
                        </a:rPr>
                        <a:t>№ п/п</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408" marR="3408" marT="3408"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072989327"/>
                  </a:ext>
                </a:extLst>
              </a:tr>
              <a:tr h="463819">
                <a:tc>
                  <a:txBody>
                    <a:bodyPr/>
                    <a:lstStyle/>
                    <a:p>
                      <a:pPr algn="ctr" fontAlgn="ctr"/>
                      <a:r>
                        <a:rPr lang="ru-RU" sz="1050" u="none" strike="noStrike" kern="1200" dirty="0">
                          <a:solidFill>
                            <a:schemeClr val="tx1"/>
                          </a:solidFill>
                          <a:effectLst/>
                          <a:latin typeface="+mn-lt"/>
                          <a:ea typeface="+mn-ea"/>
                          <a:cs typeface="+mn-cs"/>
                        </a:rPr>
                        <a:t>6</a:t>
                      </a:r>
                    </a:p>
                  </a:txBody>
                  <a:tcPr marL="3408" marR="3408" marT="3408"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«Развитие сельского хозяйства»</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408" marR="3408" marT="3408" marB="0" anchor="ctr"/>
                </a:tc>
                <a:extLst>
                  <a:ext uri="{0D108BD9-81ED-4DB2-BD59-A6C34878D82A}">
                    <a16:rowId xmlns:a16="http://schemas.microsoft.com/office/drawing/2014/main" val="4163009577"/>
                  </a:ext>
                </a:extLst>
              </a:tr>
              <a:tr h="488511">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Количество отловленных собак без владельцев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Отраслевой показатель</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Голова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201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105</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212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120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3"/>
                  </a:ext>
                </a:extLst>
              </a:tr>
              <a:tr h="529073">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Площадь земель, обработанных от борщевика Сосновского</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Отраслевой показатель</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ГА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58,402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58,47</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5"/>
                  </a:ext>
                </a:extLst>
              </a:tr>
              <a:tr h="463819">
                <a:tc>
                  <a:txBody>
                    <a:bodyPr/>
                    <a:lstStyle/>
                    <a:p>
                      <a:pPr algn="ctr" fontAlgn="ctr"/>
                      <a:r>
                        <a:rPr lang="ru-RU" sz="1050" u="none" strike="noStrike" kern="1200" dirty="0">
                          <a:solidFill>
                            <a:schemeClr val="tx1"/>
                          </a:solidFill>
                          <a:effectLst/>
                          <a:latin typeface="+mn-lt"/>
                          <a:ea typeface="+mn-ea"/>
                          <a:cs typeface="+mn-cs"/>
                        </a:rPr>
                        <a:t>7</a:t>
                      </a:r>
                    </a:p>
                  </a:txBody>
                  <a:tcPr marL="3408" marR="3408" marT="3408"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«Экология и окружающая среда»</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4"/>
                  </a:ext>
                </a:extLst>
              </a:tr>
              <a:tr h="614455">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проведенных исследований состояния окружающей среды</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Единиц</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24</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6"/>
                  </a:ext>
                </a:extLst>
              </a:tr>
              <a:tr h="923357">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Доля ликвидированных отходов, на лесных участках в составе земель лесного фонда, не предоставленных гражданам и юридическим лицам, в общем объеме обнаруженных отходов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0</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7"/>
                  </a:ext>
                </a:extLst>
              </a:tr>
              <a:tr h="923357">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l" fontAlgn="ctr"/>
                      <a:r>
                        <a:rPr lang="ru-RU" sz="1050" u="none" strike="noStrike" kern="1200" dirty="0" smtClean="0">
                          <a:solidFill>
                            <a:schemeClr val="tx1"/>
                          </a:solidFill>
                          <a:effectLst/>
                          <a:latin typeface="+mn-lt"/>
                          <a:ea typeface="+mn-ea"/>
                          <a:cs typeface="+mn-cs"/>
                        </a:rPr>
                        <a:t>Процент реализации мероприятий по содержанию и эксплуатации объекта размещения отходов и законсервированного комплекса по переработке отходов</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3408" marR="3408" marT="3408"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347078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2A3266BB-9BD7-4EE6-9DA8-4058C4AD4D6C}"/>
              </a:ext>
            </a:extLst>
          </p:cNvPr>
          <p:cNvGraphicFramePr>
            <a:graphicFrameLocks noGrp="1"/>
          </p:cNvGraphicFramePr>
          <p:nvPr>
            <p:ph idx="1"/>
            <p:extLst/>
          </p:nvPr>
        </p:nvGraphicFramePr>
        <p:xfrm>
          <a:off x="344032" y="952500"/>
          <a:ext cx="11452632" cy="5609811"/>
        </p:xfrm>
        <a:graphic>
          <a:graphicData uri="http://schemas.openxmlformats.org/drawingml/2006/table">
            <a:tbl>
              <a:tblPr>
                <a:tableStyleId>{5C22544A-7EE6-4342-B048-85BDC9FD1C3A}</a:tableStyleId>
              </a:tblPr>
              <a:tblGrid>
                <a:gridCol w="545883">
                  <a:extLst>
                    <a:ext uri="{9D8B030D-6E8A-4147-A177-3AD203B41FA5}">
                      <a16:colId xmlns:a16="http://schemas.microsoft.com/office/drawing/2014/main" val="3528338403"/>
                    </a:ext>
                  </a:extLst>
                </a:gridCol>
                <a:gridCol w="2958687">
                  <a:extLst>
                    <a:ext uri="{9D8B030D-6E8A-4147-A177-3AD203B41FA5}">
                      <a16:colId xmlns:a16="http://schemas.microsoft.com/office/drawing/2014/main" val="2435631434"/>
                    </a:ext>
                  </a:extLst>
                </a:gridCol>
                <a:gridCol w="1113602">
                  <a:extLst>
                    <a:ext uri="{9D8B030D-6E8A-4147-A177-3AD203B41FA5}">
                      <a16:colId xmlns:a16="http://schemas.microsoft.com/office/drawing/2014/main" val="29644754"/>
                    </a:ext>
                  </a:extLst>
                </a:gridCol>
                <a:gridCol w="892331">
                  <a:extLst>
                    <a:ext uri="{9D8B030D-6E8A-4147-A177-3AD203B41FA5}">
                      <a16:colId xmlns:a16="http://schemas.microsoft.com/office/drawing/2014/main" val="4080674438"/>
                    </a:ext>
                  </a:extLst>
                </a:gridCol>
                <a:gridCol w="985509">
                  <a:extLst>
                    <a:ext uri="{9D8B030D-6E8A-4147-A177-3AD203B41FA5}">
                      <a16:colId xmlns:a16="http://schemas.microsoft.com/office/drawing/2014/main" val="698492071"/>
                    </a:ext>
                  </a:extLst>
                </a:gridCol>
                <a:gridCol w="982589">
                  <a:extLst>
                    <a:ext uri="{9D8B030D-6E8A-4147-A177-3AD203B41FA5}">
                      <a16:colId xmlns:a16="http://schemas.microsoft.com/office/drawing/2014/main" val="465837057"/>
                    </a:ext>
                  </a:extLst>
                </a:gridCol>
                <a:gridCol w="960755">
                  <a:extLst>
                    <a:ext uri="{9D8B030D-6E8A-4147-A177-3AD203B41FA5}">
                      <a16:colId xmlns:a16="http://schemas.microsoft.com/office/drawing/2014/main" val="3341576163"/>
                    </a:ext>
                  </a:extLst>
                </a:gridCol>
                <a:gridCol w="1059013">
                  <a:extLst>
                    <a:ext uri="{9D8B030D-6E8A-4147-A177-3AD203B41FA5}">
                      <a16:colId xmlns:a16="http://schemas.microsoft.com/office/drawing/2014/main" val="3017957150"/>
                    </a:ext>
                  </a:extLst>
                </a:gridCol>
                <a:gridCol w="960755">
                  <a:extLst>
                    <a:ext uri="{9D8B030D-6E8A-4147-A177-3AD203B41FA5}">
                      <a16:colId xmlns:a16="http://schemas.microsoft.com/office/drawing/2014/main" val="173343411"/>
                    </a:ext>
                  </a:extLst>
                </a:gridCol>
                <a:gridCol w="993508">
                  <a:extLst>
                    <a:ext uri="{9D8B030D-6E8A-4147-A177-3AD203B41FA5}">
                      <a16:colId xmlns:a16="http://schemas.microsoft.com/office/drawing/2014/main" val="2895159929"/>
                    </a:ext>
                  </a:extLst>
                </a:gridCol>
              </a:tblGrid>
              <a:tr h="365249">
                <a:tc>
                  <a:txBody>
                    <a:bodyPr/>
                    <a:lstStyle/>
                    <a:p>
                      <a:pPr algn="ctr" fontAlgn="ctr"/>
                      <a:r>
                        <a:rPr lang="ru-RU" sz="1050" u="none" strike="noStrike" kern="1200" dirty="0">
                          <a:solidFill>
                            <a:schemeClr val="tx1"/>
                          </a:solidFill>
                          <a:effectLst/>
                          <a:latin typeface="+mn-lt"/>
                          <a:ea typeface="+mn-ea"/>
                          <a:cs typeface="+mn-cs"/>
                        </a:rPr>
                        <a:t>№ п/п</a:t>
                      </a: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6562" marR="6562" marT="6562" marB="0" anchor="ctr"/>
                </a:tc>
                <a:tc>
                  <a:txBody>
                    <a:bodyPr/>
                    <a:lstStyle/>
                    <a:p>
                      <a:pPr marL="0" algn="ctr" defTabSz="914400" rtl="0" eaLnBrk="1" fontAlgn="ctr" latinLnBrk="0" hangingPunct="1"/>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Единица измерения</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Базовое значение</a:t>
                      </a:r>
                    </a:p>
                  </a:txBody>
                  <a:tcPr marL="6562" marR="6562" marT="6562" marB="0" anchor="ctr"/>
                </a:tc>
                <a:tc>
                  <a:txBody>
                    <a:bodyPr/>
                    <a:lstStyle/>
                    <a:p>
                      <a:pPr marL="0" algn="ctr" defTabSz="914400" rtl="0" eaLnBrk="1" fontAlgn="ctr" latinLnBrk="0" hangingPunct="1"/>
                      <a:r>
                        <a:rPr lang="ru-RU" sz="1050" u="none" strike="noStrike" kern="1200" dirty="0">
                          <a:solidFill>
                            <a:schemeClr val="tx1"/>
                          </a:solidFill>
                          <a:effectLst/>
                          <a:latin typeface="+mn-lt"/>
                          <a:ea typeface="+mn-ea"/>
                          <a:cs typeface="+mn-cs"/>
                        </a:rPr>
                        <a:t>Достигнутое </a:t>
                      </a: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765760769"/>
                  </a:ext>
                </a:extLst>
              </a:tr>
              <a:tr h="519267">
                <a:tc>
                  <a:txBody>
                    <a:bodyPr/>
                    <a:lstStyle/>
                    <a:p>
                      <a:pPr algn="ctr" fontAlgn="ctr"/>
                      <a:r>
                        <a:rPr lang="ru-RU" sz="1050" u="none" strike="noStrike" kern="1200" dirty="0">
                          <a:solidFill>
                            <a:schemeClr val="tx1"/>
                          </a:solidFill>
                          <a:effectLst/>
                          <a:latin typeface="+mn-lt"/>
                          <a:ea typeface="+mn-ea"/>
                          <a:cs typeface="+mn-cs"/>
                        </a:rPr>
                        <a:t>8</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«Безопасность и обеспечение безопасности жизнедеятельности населения»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 </a:t>
                      </a:r>
                    </a:p>
                  </a:txBody>
                  <a:tcPr marL="6562" marR="6562" marT="6562" marB="0" anchor="ctr"/>
                </a:tc>
                <a:extLst>
                  <a:ext uri="{0D108BD9-81ED-4DB2-BD59-A6C34878D82A}">
                    <a16:rowId xmlns:a16="http://schemas.microsoft.com/office/drawing/2014/main" val="3186029011"/>
                  </a:ext>
                </a:extLst>
              </a:tr>
              <a:tr h="455126">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общего количества преступлений, совершенных на территории муниципального образования, не менее чем на 3% ежегодно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Целевые показатели</a:t>
                      </a:r>
                      <a:endParaRPr lang="ru-RU" sz="1050" u="none" strike="noStrike" kern="1200" dirty="0" smtClean="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Количество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813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556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766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523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507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492</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10004"/>
                  </a:ext>
                </a:extLst>
              </a:tr>
              <a:tr h="904114">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Увеличение общего количества видеокамер, введенных в эксплуатацию в систему технологического обеспечения региональной общественной безопасности и оперативного управления "Безопасный регион", не менее чем на 5% ежегодно</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Единиц</a:t>
                      </a:r>
                      <a:endParaRPr lang="ru-RU" sz="1050" u="none" strike="noStrike" kern="1200" dirty="0">
                        <a:solidFill>
                          <a:schemeClr val="tx1"/>
                        </a:solidFill>
                        <a:effectLst/>
                        <a:latin typeface="+mn-lt"/>
                        <a:ea typeface="+mn-ea"/>
                        <a:cs typeface="+mn-cs"/>
                      </a:endParaRPr>
                    </a:p>
                  </a:txBody>
                  <a:tcPr anchor="ctr"/>
                </a:tc>
                <a:tc>
                  <a:txBody>
                    <a:bodyPr/>
                    <a:lstStyle/>
                    <a:p>
                      <a:pPr algn="ctr" fontAlgn="ctr"/>
                      <a:r>
                        <a:rPr lang="ru-RU" sz="1050" u="none" strike="noStrike" kern="1200" dirty="0" smtClean="0">
                          <a:solidFill>
                            <a:schemeClr val="tx1"/>
                          </a:solidFill>
                          <a:effectLst/>
                          <a:latin typeface="+mn-lt"/>
                          <a:ea typeface="+mn-ea"/>
                          <a:cs typeface="+mn-cs"/>
                        </a:rPr>
                        <a:t>1309</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1375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1674</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1516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1592</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1672</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235359428"/>
                  </a:ext>
                </a:extLst>
              </a:tr>
              <a:tr h="585989">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Доля кладбищ, соответствующих требованиям Регионального стандарта</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Целевые показатели</a:t>
                      </a: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Процент</a:t>
                      </a:r>
                      <a:endParaRPr lang="ru-RU" sz="1050" u="none" strike="noStrike" kern="1200" dirty="0">
                        <a:solidFill>
                          <a:schemeClr val="tx1"/>
                        </a:solidFill>
                        <a:effectLst/>
                        <a:latin typeface="+mn-lt"/>
                        <a:ea typeface="+mn-ea"/>
                        <a:cs typeface="+mn-cs"/>
                      </a:endParaRPr>
                    </a:p>
                  </a:txBody>
                  <a:tcPr marL="3408" marR="3408" marT="3408" marB="0" anchor="ctr"/>
                </a:tc>
                <a:tc>
                  <a:txBody>
                    <a:bodyPr/>
                    <a:lstStyle/>
                    <a:p>
                      <a:pPr algn="ctr" fontAlgn="ctr"/>
                      <a:r>
                        <a:rPr lang="ru-RU" sz="1050" u="none" strike="noStrike" kern="1200" dirty="0" smtClean="0">
                          <a:solidFill>
                            <a:schemeClr val="tx1"/>
                          </a:solidFill>
                          <a:effectLst/>
                          <a:latin typeface="+mn-lt"/>
                          <a:ea typeface="+mn-ea"/>
                          <a:cs typeface="+mn-cs"/>
                        </a:rPr>
                        <a:t>75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100</a:t>
                      </a:r>
                      <a:endParaRPr lang="ru-RU" sz="1050" u="none" strike="noStrike" kern="1200" dirty="0">
                        <a:solidFill>
                          <a:schemeClr val="tx1"/>
                        </a:solidFill>
                        <a:effectLst/>
                        <a:latin typeface="+mn-lt"/>
                        <a:ea typeface="+mn-ea"/>
                        <a:cs typeface="+mn-cs"/>
                      </a:endParaRPr>
                    </a:p>
                  </a:txBody>
                  <a:tcPr marL="6562" marR="6562" marT="6562" marB="0" anchor="ctr"/>
                </a:tc>
                <a:extLst>
                  <a:ext uri="{0D108BD9-81ED-4DB2-BD59-A6C34878D82A}">
                    <a16:rowId xmlns:a16="http://schemas.microsoft.com/office/drawing/2014/main" val="4214227573"/>
                  </a:ext>
                </a:extLst>
              </a:tr>
              <a:tr h="585989">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уровня </a:t>
                      </a:r>
                      <a:r>
                        <a:rPr lang="ru-RU" sz="1050" u="none" strike="noStrike" kern="1200" dirty="0" err="1" smtClean="0">
                          <a:solidFill>
                            <a:schemeClr val="tx1"/>
                          </a:solidFill>
                          <a:effectLst/>
                          <a:latin typeface="+mn-lt"/>
                          <a:ea typeface="+mn-ea"/>
                          <a:cs typeface="+mn-cs"/>
                        </a:rPr>
                        <a:t>криминогенности</a:t>
                      </a:r>
                      <a:r>
                        <a:rPr lang="ru-RU" sz="1050" u="none" strike="noStrike" kern="1200" dirty="0" smtClean="0">
                          <a:solidFill>
                            <a:schemeClr val="tx1"/>
                          </a:solidFill>
                          <a:effectLst/>
                          <a:latin typeface="+mn-lt"/>
                          <a:ea typeface="+mn-ea"/>
                          <a:cs typeface="+mn-cs"/>
                        </a:rPr>
                        <a:t> наркомании на 100 тыс. человек</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54,5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51,77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46,55</a:t>
                      </a:r>
                    </a:p>
                  </a:txBody>
                  <a:tcPr marL="9525" marR="9525" marT="9525" marB="0" anchor="ctr"/>
                </a:tc>
                <a:extLst>
                  <a:ext uri="{0D108BD9-81ED-4DB2-BD59-A6C34878D82A}">
                    <a16:rowId xmlns:a16="http://schemas.microsoft.com/office/drawing/2014/main" val="10005"/>
                  </a:ext>
                </a:extLst>
              </a:tr>
              <a:tr h="754451">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Сокращение среднего времени совместного реагирования нескольких экстренных оперативных служб на обращения населения по единому номеру «112» на территории муниципального образования</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Минута</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45,5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36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35</a:t>
                      </a:r>
                    </a:p>
                  </a:txBody>
                  <a:tcPr marL="9525" marR="9525" marT="9525" marB="0" anchor="ctr"/>
                </a:tc>
                <a:extLst>
                  <a:ext uri="{0D108BD9-81ED-4DB2-BD59-A6C34878D82A}">
                    <a16:rowId xmlns:a16="http://schemas.microsoft.com/office/drawing/2014/main" val="10006"/>
                  </a:ext>
                </a:extLst>
              </a:tr>
              <a:tr h="585989">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Снижение числа погибших при пожарах</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95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92,5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87,5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83</a:t>
                      </a:r>
                    </a:p>
                  </a:txBody>
                  <a:tcPr marL="9525" marR="9525" marT="9525" marB="0" anchor="ctr"/>
                </a:tc>
                <a:extLst>
                  <a:ext uri="{0D108BD9-81ED-4DB2-BD59-A6C34878D82A}">
                    <a16:rowId xmlns:a16="http://schemas.microsoft.com/office/drawing/2014/main" val="10007"/>
                  </a:ext>
                </a:extLst>
              </a:tr>
              <a:tr h="585989">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smtClean="0">
                          <a:solidFill>
                            <a:schemeClr val="tx1"/>
                          </a:solidFill>
                          <a:effectLst/>
                          <a:latin typeface="+mn-lt"/>
                          <a:ea typeface="+mn-ea"/>
                          <a:cs typeface="+mn-cs"/>
                        </a:rPr>
                        <a:t>Прирост уровня безопасности людей на водных объектах, расположенных на территории Московской области</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24</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26</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28</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32</a:t>
                      </a: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7406546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10" name="Объект 9">
            <a:extLst>
              <a:ext uri="{FF2B5EF4-FFF2-40B4-BE49-F238E27FC236}">
                <a16:creationId xmlns:a16="http://schemas.microsoft.com/office/drawing/2014/main" id="{B877E685-5093-4652-AE0C-8D92DB167CBC}"/>
              </a:ext>
            </a:extLst>
          </p:cNvPr>
          <p:cNvGraphicFramePr>
            <a:graphicFrameLocks noGrp="1"/>
          </p:cNvGraphicFramePr>
          <p:nvPr>
            <p:ph idx="1"/>
            <p:extLst/>
          </p:nvPr>
        </p:nvGraphicFramePr>
        <p:xfrm>
          <a:off x="348917" y="966380"/>
          <a:ext cx="11438693" cy="5399426"/>
        </p:xfrm>
        <a:graphic>
          <a:graphicData uri="http://schemas.openxmlformats.org/drawingml/2006/table">
            <a:tbl>
              <a:tblPr>
                <a:tableStyleId>{5C22544A-7EE6-4342-B048-85BDC9FD1C3A}</a:tableStyleId>
              </a:tblPr>
              <a:tblGrid>
                <a:gridCol w="545219">
                  <a:extLst>
                    <a:ext uri="{9D8B030D-6E8A-4147-A177-3AD203B41FA5}">
                      <a16:colId xmlns:a16="http://schemas.microsoft.com/office/drawing/2014/main" val="1239230207"/>
                    </a:ext>
                  </a:extLst>
                </a:gridCol>
                <a:gridCol w="3229104">
                  <a:extLst>
                    <a:ext uri="{9D8B030D-6E8A-4147-A177-3AD203B41FA5}">
                      <a16:colId xmlns:a16="http://schemas.microsoft.com/office/drawing/2014/main" val="1553721672"/>
                    </a:ext>
                  </a:extLst>
                </a:gridCol>
                <a:gridCol w="1148321">
                  <a:extLst>
                    <a:ext uri="{9D8B030D-6E8A-4147-A177-3AD203B41FA5}">
                      <a16:colId xmlns:a16="http://schemas.microsoft.com/office/drawing/2014/main" val="1247568029"/>
                    </a:ext>
                  </a:extLst>
                </a:gridCol>
                <a:gridCol w="934680">
                  <a:extLst>
                    <a:ext uri="{9D8B030D-6E8A-4147-A177-3AD203B41FA5}">
                      <a16:colId xmlns:a16="http://schemas.microsoft.com/office/drawing/2014/main" val="4084025544"/>
                    </a:ext>
                  </a:extLst>
                </a:gridCol>
                <a:gridCol w="630782">
                  <a:extLst>
                    <a:ext uri="{9D8B030D-6E8A-4147-A177-3AD203B41FA5}">
                      <a16:colId xmlns:a16="http://schemas.microsoft.com/office/drawing/2014/main" val="4007100656"/>
                    </a:ext>
                  </a:extLst>
                </a:gridCol>
                <a:gridCol w="981394">
                  <a:extLst>
                    <a:ext uri="{9D8B030D-6E8A-4147-A177-3AD203B41FA5}">
                      <a16:colId xmlns:a16="http://schemas.microsoft.com/office/drawing/2014/main" val="1386912279"/>
                    </a:ext>
                  </a:extLst>
                </a:gridCol>
                <a:gridCol w="959585">
                  <a:extLst>
                    <a:ext uri="{9D8B030D-6E8A-4147-A177-3AD203B41FA5}">
                      <a16:colId xmlns:a16="http://schemas.microsoft.com/office/drawing/2014/main" val="3965589857"/>
                    </a:ext>
                  </a:extLst>
                </a:gridCol>
                <a:gridCol w="1057725">
                  <a:extLst>
                    <a:ext uri="{9D8B030D-6E8A-4147-A177-3AD203B41FA5}">
                      <a16:colId xmlns:a16="http://schemas.microsoft.com/office/drawing/2014/main" val="2334975215"/>
                    </a:ext>
                  </a:extLst>
                </a:gridCol>
                <a:gridCol w="959585">
                  <a:extLst>
                    <a:ext uri="{9D8B030D-6E8A-4147-A177-3AD203B41FA5}">
                      <a16:colId xmlns:a16="http://schemas.microsoft.com/office/drawing/2014/main" val="3088992434"/>
                    </a:ext>
                  </a:extLst>
                </a:gridCol>
                <a:gridCol w="992298">
                  <a:extLst>
                    <a:ext uri="{9D8B030D-6E8A-4147-A177-3AD203B41FA5}">
                      <a16:colId xmlns:a16="http://schemas.microsoft.com/office/drawing/2014/main" val="2218577162"/>
                    </a:ext>
                  </a:extLst>
                </a:gridCol>
              </a:tblGrid>
              <a:tr h="610421">
                <a:tc>
                  <a:txBody>
                    <a:bodyPr/>
                    <a:lstStyle/>
                    <a:p>
                      <a:pPr algn="ctr" fontAlgn="ctr"/>
                      <a:r>
                        <a:rPr lang="ru-RU" sz="1050" u="none" strike="noStrike" kern="1200" dirty="0">
                          <a:solidFill>
                            <a:schemeClr val="tx1"/>
                          </a:solidFill>
                          <a:effectLst/>
                          <a:latin typeface="+mn-lt"/>
                          <a:ea typeface="+mn-ea"/>
                          <a:cs typeface="+mn-cs"/>
                        </a:rPr>
                        <a:t>№ п/п</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Единица измерения</a:t>
                      </a: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Базовое значение</a:t>
                      </a: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663" marR="3663" marT="3663"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096501983"/>
                  </a:ext>
                </a:extLst>
              </a:tr>
              <a:tr h="469472">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Обеспеченность населения защитными сооружениями гражданской обороны</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16</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18</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22</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24</a:t>
                      </a:r>
                    </a:p>
                  </a:txBody>
                  <a:tcPr marL="9525" marR="9525" marT="9525" marB="0" anchor="ctr"/>
                </a:tc>
                <a:extLst>
                  <a:ext uri="{0D108BD9-81ED-4DB2-BD59-A6C34878D82A}">
                    <a16:rowId xmlns:a16="http://schemas.microsoft.com/office/drawing/2014/main" val="2344867046"/>
                  </a:ext>
                </a:extLst>
              </a:tr>
              <a:tr h="469472">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Снижение уровня вовлеченности населения в незаконный оборот наркотиков на 100 тыс. человек</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единиц</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60,5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54,5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51,77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49</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46,55</a:t>
                      </a:r>
                    </a:p>
                  </a:txBody>
                  <a:tcPr marL="9525" marR="9525" marT="9525" marB="0" anchor="ctr"/>
                </a:tc>
                <a:extLst>
                  <a:ext uri="{0D108BD9-81ED-4DB2-BD59-A6C34878D82A}">
                    <a16:rowId xmlns:a16="http://schemas.microsoft.com/office/drawing/2014/main" val="1466336209"/>
                  </a:ext>
                </a:extLst>
              </a:tr>
              <a:tr h="490439">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Укомплектованность резервного фонда материальных ресурсов для ликвидации чрезвычайных ситуаций муниципального характера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57</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61</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69</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73</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77</a:t>
                      </a:r>
                    </a:p>
                  </a:txBody>
                  <a:tcPr marL="9525" marR="9525" marT="9525" marB="0" anchor="ctr"/>
                </a:tc>
                <a:extLst>
                  <a:ext uri="{0D108BD9-81ED-4DB2-BD59-A6C34878D82A}">
                    <a16:rowId xmlns:a16="http://schemas.microsoft.com/office/drawing/2014/main" val="1809553392"/>
                  </a:ext>
                </a:extLst>
              </a:tr>
              <a:tr h="780084">
                <a:tc>
                  <a:txBody>
                    <a:bodyPr/>
                    <a:lstStyle/>
                    <a:p>
                      <a:pPr algn="ctr" fontAlgn="ctr"/>
                      <a:r>
                        <a:rPr lang="ru-RU" sz="1050" u="none" strike="noStrike" kern="1200" dirty="0" smtClean="0">
                          <a:solidFill>
                            <a:schemeClr val="tx1"/>
                          </a:solidFill>
                          <a:effectLst/>
                          <a:latin typeface="+mn-lt"/>
                          <a:ea typeface="+mn-ea"/>
                          <a:cs typeface="+mn-cs"/>
                        </a:rPr>
                        <a:t>11.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Доля населения Московской области, проживающего в границах зоны действия технических средств оповещения (электрических, электронных сирен и мощных акустических системам) муниципальной системы оповещения населения (далее – МСОН)</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84</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85</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85</a:t>
                      </a:r>
                    </a:p>
                  </a:txBody>
                  <a:tcPr marL="9525" marR="9525" marT="9525" marB="0" anchor="ctr"/>
                </a:tc>
                <a:extLst>
                  <a:ext uri="{0D108BD9-81ED-4DB2-BD59-A6C34878D82A}">
                    <a16:rowId xmlns:a16="http://schemas.microsoft.com/office/drawing/2014/main" val="282610711"/>
                  </a:ext>
                </a:extLst>
              </a:tr>
              <a:tr h="597818">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Обеспеченность населения Московской области средствами индивидуальной защиты, медицинскими средствами индивидуальной защиты</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Показатель муниципальной программы </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70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80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90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ctr"/>
                      <a:r>
                        <a:rPr lang="ru-RU" sz="1050" u="none" strike="noStrike" kern="1200" dirty="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3464476265"/>
                  </a:ext>
                </a:extLst>
              </a:tr>
              <a:tr h="373619">
                <a:tc>
                  <a:txBody>
                    <a:bodyPr/>
                    <a:lstStyle/>
                    <a:p>
                      <a:pPr algn="ctr" fontAlgn="ctr"/>
                      <a:r>
                        <a:rPr lang="ru-RU" sz="1050" u="none" strike="noStrike" kern="1200" dirty="0">
                          <a:solidFill>
                            <a:schemeClr val="tx1"/>
                          </a:solidFill>
                          <a:effectLst/>
                          <a:latin typeface="+mn-lt"/>
                          <a:ea typeface="+mn-ea"/>
                          <a:cs typeface="+mn-cs"/>
                        </a:rPr>
                        <a:t>9</a:t>
                      </a: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«Жилище»</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a:solidFill>
                          <a:schemeClr val="tx1"/>
                        </a:solidFill>
                        <a:effectLst/>
                        <a:latin typeface="+mn-lt"/>
                        <a:ea typeface="+mn-ea"/>
                        <a:cs typeface="+mn-cs"/>
                      </a:endParaRPr>
                    </a:p>
                  </a:txBody>
                  <a:tcPr marL="9525" marR="9525" marT="9525" marB="0" anchor="ctr"/>
                </a:tc>
                <a:tc>
                  <a:txBody>
                    <a:bodyPr/>
                    <a:lstStyle/>
                    <a:p>
                      <a:pPr algn="ctr" fontAlgn="ct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6"/>
                  </a:ext>
                </a:extLst>
              </a:tr>
              <a:tr h="624778">
                <a:tc>
                  <a:txBody>
                    <a:bodyPr/>
                    <a:lstStyle/>
                    <a:p>
                      <a:pPr algn="ctr" fontAlgn="ctr"/>
                      <a:r>
                        <a:rPr lang="ru-RU" sz="1050" u="none" strike="noStrike" kern="1200" dirty="0" smtClean="0">
                          <a:solidFill>
                            <a:schemeClr val="tx1"/>
                          </a:solidFill>
                          <a:effectLst/>
                          <a:latin typeface="+mn-lt"/>
                          <a:ea typeface="+mn-ea"/>
                          <a:cs typeface="+mn-cs"/>
                        </a:rPr>
                        <a:t>1.</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Объем жилищного строительства</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p>
                      <a:pPr algn="ctr" fontAlgn="ct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Квадратные метры на 1000 жителей</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2,1</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7"/>
                  </a:ext>
                </a:extLst>
              </a:tr>
              <a:tr h="912177">
                <a:tc>
                  <a:txBody>
                    <a:bodyPr/>
                    <a:lstStyle/>
                    <a:p>
                      <a:pPr algn="ctr" fontAlgn="ctr"/>
                      <a:r>
                        <a:rPr lang="ru-RU" sz="1050" u="none" strike="noStrike" kern="1200" dirty="0" smtClean="0">
                          <a:solidFill>
                            <a:schemeClr val="tx1"/>
                          </a:solidFill>
                          <a:effectLst/>
                          <a:latin typeface="+mn-lt"/>
                          <a:ea typeface="+mn-ea"/>
                          <a:cs typeface="+mn-cs"/>
                        </a:rPr>
                        <a:t>2.</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algn="l" fontAlgn="ctr"/>
                      <a:r>
                        <a:rPr lang="ru-RU" sz="1050" u="none" strike="noStrike" kern="1200" dirty="0" smtClean="0">
                          <a:solidFill>
                            <a:schemeClr val="tx1"/>
                          </a:solidFill>
                          <a:effectLst/>
                          <a:latin typeface="+mn-lt"/>
                          <a:ea typeface="+mn-ea"/>
                          <a:cs typeface="+mn-cs"/>
                        </a:rPr>
                        <a:t>Количество семей, улучшивших жилищные условия</a:t>
                      </a:r>
                      <a:endParaRPr lang="ru-RU" sz="1050" u="none" strike="noStrike" kern="1200" dirty="0">
                        <a:solidFill>
                          <a:schemeClr val="tx1"/>
                        </a:solidFill>
                        <a:effectLst/>
                        <a:latin typeface="+mn-lt"/>
                        <a:ea typeface="+mn-ea"/>
                        <a:cs typeface="+mn-cs"/>
                      </a:endParaRPr>
                    </a:p>
                  </a:txBody>
                  <a:tcPr marL="3663" marR="3663" marT="3663"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663" marR="3663" marT="3663" marB="0" anchor="ctr"/>
                </a:tc>
                <a:tc>
                  <a:txBody>
                    <a:bodyPr/>
                    <a:lstStyle/>
                    <a:p>
                      <a:pPr algn="ctr" fontAlgn="ctr"/>
                      <a:r>
                        <a:rPr lang="ru-RU" sz="1050" u="none" strike="noStrike" kern="1200" dirty="0" smtClean="0">
                          <a:solidFill>
                            <a:schemeClr val="tx1"/>
                          </a:solidFill>
                          <a:effectLst/>
                          <a:latin typeface="+mn-lt"/>
                          <a:ea typeface="+mn-ea"/>
                          <a:cs typeface="+mn-cs"/>
                        </a:rPr>
                        <a:t>Тысяча семей</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9525" marR="9525" marT="9525" marB="0" anchor="ctr"/>
                </a:tc>
                <a:tc>
                  <a:txBody>
                    <a:bodyPr/>
                    <a:lstStyle/>
                    <a:p>
                      <a:pPr algn="ctr" fontAlgn="ct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9525" marR="9525" marT="9525" marB="0"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12836770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C71821D9-F39F-4DB2-81E8-A901CDB02E11}"/>
              </a:ext>
            </a:extLst>
          </p:cNvPr>
          <p:cNvGraphicFramePr>
            <a:graphicFrameLocks noGrp="1"/>
          </p:cNvGraphicFramePr>
          <p:nvPr>
            <p:ph idx="1"/>
            <p:extLst/>
          </p:nvPr>
        </p:nvGraphicFramePr>
        <p:xfrm>
          <a:off x="348915" y="878070"/>
          <a:ext cx="11438698" cy="5785611"/>
        </p:xfrm>
        <a:graphic>
          <a:graphicData uri="http://schemas.openxmlformats.org/drawingml/2006/table">
            <a:tbl>
              <a:tblPr>
                <a:tableStyleId>{5C22544A-7EE6-4342-B048-85BDC9FD1C3A}</a:tableStyleId>
              </a:tblPr>
              <a:tblGrid>
                <a:gridCol w="545219">
                  <a:extLst>
                    <a:ext uri="{9D8B030D-6E8A-4147-A177-3AD203B41FA5}">
                      <a16:colId xmlns:a16="http://schemas.microsoft.com/office/drawing/2014/main" val="1927474944"/>
                    </a:ext>
                  </a:extLst>
                </a:gridCol>
                <a:gridCol w="2955087">
                  <a:extLst>
                    <a:ext uri="{9D8B030D-6E8A-4147-A177-3AD203B41FA5}">
                      <a16:colId xmlns:a16="http://schemas.microsoft.com/office/drawing/2014/main" val="1549087464"/>
                    </a:ext>
                  </a:extLst>
                </a:gridCol>
                <a:gridCol w="1112247">
                  <a:extLst>
                    <a:ext uri="{9D8B030D-6E8A-4147-A177-3AD203B41FA5}">
                      <a16:colId xmlns:a16="http://schemas.microsoft.com/office/drawing/2014/main" val="2914859674"/>
                    </a:ext>
                  </a:extLst>
                </a:gridCol>
                <a:gridCol w="937777">
                  <a:extLst>
                    <a:ext uri="{9D8B030D-6E8A-4147-A177-3AD203B41FA5}">
                      <a16:colId xmlns:a16="http://schemas.microsoft.com/office/drawing/2014/main" val="3178880918"/>
                    </a:ext>
                  </a:extLst>
                </a:gridCol>
                <a:gridCol w="937777">
                  <a:extLst>
                    <a:ext uri="{9D8B030D-6E8A-4147-A177-3AD203B41FA5}">
                      <a16:colId xmlns:a16="http://schemas.microsoft.com/office/drawing/2014/main" val="960554198"/>
                    </a:ext>
                  </a:extLst>
                </a:gridCol>
                <a:gridCol w="981394">
                  <a:extLst>
                    <a:ext uri="{9D8B030D-6E8A-4147-A177-3AD203B41FA5}">
                      <a16:colId xmlns:a16="http://schemas.microsoft.com/office/drawing/2014/main" val="4201438245"/>
                    </a:ext>
                  </a:extLst>
                </a:gridCol>
                <a:gridCol w="959586">
                  <a:extLst>
                    <a:ext uri="{9D8B030D-6E8A-4147-A177-3AD203B41FA5}">
                      <a16:colId xmlns:a16="http://schemas.microsoft.com/office/drawing/2014/main" val="4184349756"/>
                    </a:ext>
                  </a:extLst>
                </a:gridCol>
                <a:gridCol w="1057726">
                  <a:extLst>
                    <a:ext uri="{9D8B030D-6E8A-4147-A177-3AD203B41FA5}">
                      <a16:colId xmlns:a16="http://schemas.microsoft.com/office/drawing/2014/main" val="3880554051"/>
                    </a:ext>
                  </a:extLst>
                </a:gridCol>
                <a:gridCol w="959586">
                  <a:extLst>
                    <a:ext uri="{9D8B030D-6E8A-4147-A177-3AD203B41FA5}">
                      <a16:colId xmlns:a16="http://schemas.microsoft.com/office/drawing/2014/main" val="4261699738"/>
                    </a:ext>
                  </a:extLst>
                </a:gridCol>
                <a:gridCol w="992299">
                  <a:extLst>
                    <a:ext uri="{9D8B030D-6E8A-4147-A177-3AD203B41FA5}">
                      <a16:colId xmlns:a16="http://schemas.microsoft.com/office/drawing/2014/main" val="1098210738"/>
                    </a:ext>
                  </a:extLst>
                </a:gridCol>
              </a:tblGrid>
              <a:tr h="341938">
                <a:tc>
                  <a:txBody>
                    <a:bodyPr/>
                    <a:lstStyle/>
                    <a:p>
                      <a:pPr algn="ctr" fontAlgn="ctr"/>
                      <a:r>
                        <a:rPr lang="ru-RU" sz="1050" u="none" strike="noStrike" kern="1200" dirty="0">
                          <a:solidFill>
                            <a:schemeClr val="tx1"/>
                          </a:solidFill>
                          <a:effectLst/>
                          <a:latin typeface="+mn-lt"/>
                          <a:ea typeface="+mn-ea"/>
                          <a:cs typeface="+mn-cs"/>
                        </a:rPr>
                        <a:t>№ п/п</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3732" marR="3732" marT="3732"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3732" marR="3732" marT="373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42763859"/>
                  </a:ext>
                </a:extLst>
              </a:tr>
              <a:tr h="513925">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l" fontAlgn="ctr"/>
                      <a:r>
                        <a:rPr lang="ru-RU" sz="1050" u="none" strike="noStrike" kern="1200" dirty="0">
                          <a:solidFill>
                            <a:schemeClr val="tx1"/>
                          </a:solidFill>
                          <a:effectLst/>
                          <a:latin typeface="+mn-lt"/>
                          <a:ea typeface="+mn-ea"/>
                          <a:cs typeface="+mn-cs"/>
                        </a:rPr>
                        <a:t>Муниципальная программа </a:t>
                      </a:r>
                      <a:r>
                        <a:rPr lang="ru-RU" sz="1050" u="none" strike="noStrike" kern="1200" dirty="0" smtClean="0">
                          <a:solidFill>
                            <a:schemeClr val="tx1"/>
                          </a:solidFill>
                          <a:effectLst/>
                          <a:latin typeface="+mn-lt"/>
                          <a:ea typeface="+mn-ea"/>
                          <a:cs typeface="+mn-cs"/>
                        </a:rPr>
                        <a:t>«Развитие инженерной инфраструктуры, </a:t>
                      </a:r>
                      <a:r>
                        <a:rPr lang="ru-RU" sz="1050" u="none" strike="noStrike" kern="1200" dirty="0" err="1" smtClean="0">
                          <a:solidFill>
                            <a:schemeClr val="tx1"/>
                          </a:solidFill>
                          <a:effectLst/>
                          <a:latin typeface="+mn-lt"/>
                          <a:ea typeface="+mn-ea"/>
                          <a:cs typeface="+mn-cs"/>
                        </a:rPr>
                        <a:t>энергоэффективности</a:t>
                      </a:r>
                      <a:r>
                        <a:rPr lang="ru-RU" sz="1050" u="none" strike="noStrike" kern="1200" dirty="0" smtClean="0">
                          <a:solidFill>
                            <a:schemeClr val="tx1"/>
                          </a:solidFill>
                          <a:effectLst/>
                          <a:latin typeface="+mn-lt"/>
                          <a:ea typeface="+mn-ea"/>
                          <a:cs typeface="+mn-cs"/>
                        </a:rPr>
                        <a:t> и отрасли обращения с </a:t>
                      </a:r>
                      <a:r>
                        <a:rPr lang="ru-RU" sz="1050" u="none" strike="noStrike" kern="1200" dirty="0" err="1" smtClean="0">
                          <a:solidFill>
                            <a:schemeClr val="tx1"/>
                          </a:solidFill>
                          <a:effectLst/>
                          <a:latin typeface="+mn-lt"/>
                          <a:ea typeface="+mn-ea"/>
                          <a:cs typeface="+mn-cs"/>
                        </a:rPr>
                        <a:t>отдохами</a:t>
                      </a:r>
                      <a:r>
                        <a:rPr lang="ru-RU" sz="1050" u="none" strike="noStrike" kern="1200" dirty="0" smtClean="0">
                          <a:solidFill>
                            <a:schemeClr val="tx1"/>
                          </a:solidFill>
                          <a:effectLst/>
                          <a:latin typeface="+mn-lt"/>
                          <a:ea typeface="+mn-ea"/>
                          <a:cs typeface="+mn-cs"/>
                        </a:rPr>
                        <a:t>»</a:t>
                      </a:r>
                      <a:endParaRPr lang="ru-RU" sz="1050" u="none" strike="noStrike" kern="1200" dirty="0">
                        <a:solidFill>
                          <a:schemeClr val="tx1"/>
                        </a:solidFill>
                        <a:effectLst/>
                        <a:latin typeface="+mn-lt"/>
                        <a:ea typeface="+mn-ea"/>
                        <a:cs typeface="+mn-cs"/>
                      </a:endParaRPr>
                    </a:p>
                  </a:txBody>
                  <a:tcPr marL="6562" marR="6562" marT="656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dirty="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tc>
                  <a:txBody>
                    <a:bodyPr/>
                    <a:lstStyle/>
                    <a:p>
                      <a:pPr algn="ctr" fontAlgn="ctr"/>
                      <a:r>
                        <a:rPr lang="ru-RU" sz="1050" u="none" strike="noStrike" kern="1200">
                          <a:solidFill>
                            <a:schemeClr val="tx1"/>
                          </a:solidFill>
                          <a:effectLst/>
                          <a:latin typeface="+mn-lt"/>
                          <a:ea typeface="+mn-ea"/>
                          <a:cs typeface="+mn-cs"/>
                        </a:rPr>
                        <a:t> </a:t>
                      </a:r>
                    </a:p>
                  </a:txBody>
                  <a:tcPr marL="3732" marR="3732" marT="3732" marB="0" anchor="ctr"/>
                </a:tc>
                <a:extLst>
                  <a:ext uri="{0D108BD9-81ED-4DB2-BD59-A6C34878D82A}">
                    <a16:rowId xmlns:a16="http://schemas.microsoft.com/office/drawing/2014/main" val="3516585535"/>
                  </a:ext>
                </a:extLst>
              </a:tr>
              <a:tr h="608905">
                <a:tc>
                  <a:txBody>
                    <a:bodyPr/>
                    <a:lstStyle/>
                    <a:p>
                      <a:pPr algn="ctr" fontAlgn="ctr"/>
                      <a:r>
                        <a:rPr lang="ru-RU" sz="1050" u="none" strike="noStrike" kern="1200" dirty="0" smtClean="0">
                          <a:solidFill>
                            <a:schemeClr val="tx1"/>
                          </a:solidFill>
                          <a:effectLst/>
                          <a:latin typeface="+mn-lt"/>
                          <a:ea typeface="+mn-ea"/>
                          <a:cs typeface="+mn-cs"/>
                        </a:rPr>
                        <a:t>1</a:t>
                      </a:r>
                      <a:r>
                        <a:rPr lang="ru-RU" sz="1050" u="none" strike="noStrike" kern="1200" dirty="0">
                          <a:solidFill>
                            <a:schemeClr val="tx1"/>
                          </a:solidFill>
                          <a:effectLst/>
                          <a:latin typeface="+mn-lt"/>
                          <a:ea typeface="+mn-ea"/>
                          <a:cs typeface="+mn-cs"/>
                        </a:rPr>
                        <a:t>.</a:t>
                      </a: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Капитально отремонтированы сети (участки) водоснабжения, водоотведения, теплоснабжения муниципальной собственности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4152893556"/>
                  </a:ext>
                </a:extLst>
              </a:tr>
              <a:tr h="510936">
                <a:tc>
                  <a:txBody>
                    <a:bodyPr/>
                    <a:lstStyle/>
                    <a:p>
                      <a:pPr algn="ctr" fontAlgn="ctr"/>
                      <a:r>
                        <a:rPr lang="ru-RU" sz="1050" u="none" strike="noStrike" kern="1200" dirty="0" smtClean="0">
                          <a:solidFill>
                            <a:schemeClr val="tx1"/>
                          </a:solidFill>
                          <a:effectLst/>
                          <a:latin typeface="+mn-lt"/>
                          <a:ea typeface="+mn-ea"/>
                          <a:cs typeface="+mn-cs"/>
                        </a:rPr>
                        <a:t>2</a:t>
                      </a:r>
                      <a:r>
                        <a:rPr lang="ru-RU" sz="1050" u="none" strike="noStrike" kern="1200" dirty="0">
                          <a:solidFill>
                            <a:schemeClr val="tx1"/>
                          </a:solidFill>
                          <a:effectLst/>
                          <a:latin typeface="+mn-lt"/>
                          <a:ea typeface="+mn-ea"/>
                          <a:cs typeface="+mn-cs"/>
                        </a:rPr>
                        <a:t>.</a:t>
                      </a: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Установлены автоматизированные системы контроля за газовой безопасностью в жилых помещениях (квартирах) многоквартирных домов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1785</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862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231507679"/>
                  </a:ext>
                </a:extLst>
              </a:tr>
              <a:tr h="510936">
                <a:tc>
                  <a:txBody>
                    <a:bodyPr/>
                    <a:lstStyle/>
                    <a:p>
                      <a:pPr algn="ctr" fontAlgn="ctr"/>
                      <a:r>
                        <a:rPr lang="ru-RU" sz="1050" u="none" strike="noStrike" kern="1200" dirty="0" smtClean="0">
                          <a:solidFill>
                            <a:schemeClr val="tx1"/>
                          </a:solidFill>
                          <a:effectLst/>
                          <a:latin typeface="+mn-lt"/>
                          <a:ea typeface="+mn-ea"/>
                          <a:cs typeface="+mn-cs"/>
                        </a:rPr>
                        <a:t>3.</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Оснащенность многоквартирных домов общедомовыми (коллективными) приборами учета потребляемых энергетических ресурсов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99,88</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152960025"/>
                  </a:ext>
                </a:extLst>
              </a:tr>
              <a:tr h="666972">
                <a:tc>
                  <a:txBody>
                    <a:bodyPr/>
                    <a:lstStyle/>
                    <a:p>
                      <a:pPr algn="ctr" fontAlgn="ctr"/>
                      <a:r>
                        <a:rPr lang="ru-RU" sz="1050" u="none" strike="noStrike" kern="1200" dirty="0" smtClean="0">
                          <a:solidFill>
                            <a:schemeClr val="tx1"/>
                          </a:solidFill>
                          <a:effectLst/>
                          <a:latin typeface="+mn-lt"/>
                          <a:ea typeface="+mn-ea"/>
                          <a:cs typeface="+mn-cs"/>
                        </a:rPr>
                        <a:t>4.</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Приобретено и введено в эксплуатацию, капитально отремонтированы канализационные коллектора и канализационные насосные станции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2273208"/>
                  </a:ext>
                </a:extLst>
              </a:tr>
              <a:tr h="679935">
                <a:tc>
                  <a:txBody>
                    <a:bodyPr/>
                    <a:lstStyle/>
                    <a:p>
                      <a:pPr algn="ctr" fontAlgn="ctr"/>
                      <a:r>
                        <a:rPr lang="ru-RU" sz="1050" u="none" strike="noStrike" kern="1200" dirty="0" smtClean="0">
                          <a:solidFill>
                            <a:schemeClr val="tx1"/>
                          </a:solidFill>
                          <a:effectLst/>
                          <a:latin typeface="+mn-lt"/>
                          <a:ea typeface="+mn-ea"/>
                          <a:cs typeface="+mn-cs"/>
                        </a:rPr>
                        <a:t>5.</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зданий, строений, сооружений муниципальной собственности, соответствующих нормальному уровню энергетической эффективности и выше (A, B, C, D)</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50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88,2</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90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93</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96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2503239317"/>
                  </a:ext>
                </a:extLst>
              </a:tr>
              <a:tr h="510936">
                <a:tc>
                  <a:txBody>
                    <a:bodyPr/>
                    <a:lstStyle/>
                    <a:p>
                      <a:pPr algn="ctr" fontAlgn="ctr"/>
                      <a:r>
                        <a:rPr lang="ru-RU" sz="1050" u="none" strike="noStrike" kern="1200" dirty="0" smtClean="0">
                          <a:solidFill>
                            <a:schemeClr val="tx1"/>
                          </a:solidFill>
                          <a:effectLst/>
                          <a:latin typeface="+mn-lt"/>
                          <a:ea typeface="+mn-ea"/>
                          <a:cs typeface="+mn-cs"/>
                        </a:rPr>
                        <a:t>6.</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Приобретено и введено в эксплуатацию, капитально отремонтировано объектов водоснабжения муниципальной собственности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5</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532039787"/>
                  </a:ext>
                </a:extLst>
              </a:tr>
              <a:tr h="392172">
                <a:tc>
                  <a:txBody>
                    <a:bodyPr/>
                    <a:lstStyle/>
                    <a:p>
                      <a:pPr algn="ctr" fontAlgn="ctr"/>
                      <a:r>
                        <a:rPr lang="ru-RU" sz="1050" u="none" strike="noStrike" kern="1200" dirty="0" smtClean="0">
                          <a:solidFill>
                            <a:schemeClr val="tx1"/>
                          </a:solidFill>
                          <a:effectLst/>
                          <a:latin typeface="+mn-lt"/>
                          <a:ea typeface="+mn-ea"/>
                          <a:cs typeface="+mn-cs"/>
                        </a:rPr>
                        <a:t>7.</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многоквартирных домов с присвоенными классами </a:t>
                      </a:r>
                      <a:r>
                        <a:rPr lang="ru-RU" sz="1050" u="none" strike="noStrike" kern="1200" dirty="0" err="1" smtClean="0">
                          <a:solidFill>
                            <a:schemeClr val="tx1"/>
                          </a:solidFill>
                          <a:effectLst/>
                          <a:latin typeface="+mn-lt"/>
                          <a:ea typeface="+mn-ea"/>
                          <a:cs typeface="+mn-cs"/>
                        </a:rPr>
                        <a:t>энергоэффективности</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732" marR="3732" marT="3732" marB="0" anchor="ctr"/>
                </a:tc>
                <a:tc>
                  <a:txBody>
                    <a:bodyPr/>
                    <a:lstStyle/>
                    <a:p>
                      <a:pPr algn="ctr" fontAlgn="t"/>
                      <a:r>
                        <a:rPr lang="ru-RU" sz="1050" u="none" strike="noStrike" kern="1200" dirty="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56,1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56,6</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61,1</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66,6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71,6</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76,6</a:t>
                      </a:r>
                    </a:p>
                  </a:txBody>
                  <a:tcPr marL="9525" marR="9525" marT="9525" marB="0" anchor="ctr"/>
                </a:tc>
                <a:extLst>
                  <a:ext uri="{0D108BD9-81ED-4DB2-BD59-A6C34878D82A}">
                    <a16:rowId xmlns:a16="http://schemas.microsoft.com/office/drawing/2014/main" val="3463332465"/>
                  </a:ext>
                </a:extLst>
              </a:tr>
              <a:tr h="679935">
                <a:tc>
                  <a:txBody>
                    <a:bodyPr/>
                    <a:lstStyle/>
                    <a:p>
                      <a:pPr algn="ctr" fontAlgn="ctr"/>
                      <a:r>
                        <a:rPr lang="ru-RU" sz="1050" u="none" strike="noStrike" kern="1200" dirty="0" smtClean="0">
                          <a:solidFill>
                            <a:schemeClr val="tx1"/>
                          </a:solidFill>
                          <a:effectLst/>
                          <a:latin typeface="+mn-lt"/>
                          <a:ea typeface="+mn-ea"/>
                          <a:cs typeface="+mn-cs"/>
                        </a:rPr>
                        <a:t>8.</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algn="l" fontAlgn="ctr"/>
                      <a:r>
                        <a:rPr lang="ru-RU" sz="1050" u="none" strike="noStrike" kern="1200" dirty="0" smtClean="0">
                          <a:solidFill>
                            <a:schemeClr val="tx1"/>
                          </a:solidFill>
                          <a:effectLst/>
                          <a:latin typeface="+mn-lt"/>
                          <a:ea typeface="+mn-ea"/>
                          <a:cs typeface="+mn-cs"/>
                        </a:rPr>
                        <a:t>Доля зданий, строений, сооружений органов местного самоуправления и муниципальных учреждений, оснащенных приборами учета потребляемых энергетических ресурсов</a:t>
                      </a:r>
                      <a:endParaRPr lang="ru-RU" sz="1050" u="none" strike="noStrike" kern="1200" dirty="0">
                        <a:solidFill>
                          <a:schemeClr val="tx1"/>
                        </a:solidFill>
                        <a:effectLst/>
                        <a:latin typeface="+mn-lt"/>
                        <a:ea typeface="+mn-ea"/>
                        <a:cs typeface="+mn-cs"/>
                      </a:endParaRPr>
                    </a:p>
                  </a:txBody>
                  <a:tcPr marL="3732" marR="3732" marT="373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732" marR="3732" marT="3732"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98,21</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3266549627"/>
                  </a:ext>
                </a:extLst>
              </a:tr>
            </a:tbl>
          </a:graphicData>
        </a:graphic>
      </p:graphicFrame>
    </p:spTree>
    <p:extLst>
      <p:ext uri="{BB962C8B-B14F-4D97-AF65-F5344CB8AC3E}">
        <p14:creationId xmlns:p14="http://schemas.microsoft.com/office/powerpoint/2010/main" val="22963165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ACB0588-3EE8-4716-80C8-5A8FE4683695}"/>
              </a:ext>
            </a:extLst>
          </p:cNvPr>
          <p:cNvGraphicFramePr>
            <a:graphicFrameLocks noGrp="1"/>
          </p:cNvGraphicFramePr>
          <p:nvPr>
            <p:ph idx="1"/>
            <p:extLst/>
          </p:nvPr>
        </p:nvGraphicFramePr>
        <p:xfrm>
          <a:off x="360946" y="1022683"/>
          <a:ext cx="11453827" cy="5271978"/>
        </p:xfrm>
        <a:graphic>
          <a:graphicData uri="http://schemas.openxmlformats.org/drawingml/2006/table">
            <a:tbl>
              <a:tblPr>
                <a:tableStyleId>{5C22544A-7EE6-4342-B048-85BDC9FD1C3A}</a:tableStyleId>
              </a:tblPr>
              <a:tblGrid>
                <a:gridCol w="545940">
                  <a:extLst>
                    <a:ext uri="{9D8B030D-6E8A-4147-A177-3AD203B41FA5}">
                      <a16:colId xmlns:a16="http://schemas.microsoft.com/office/drawing/2014/main" val="876561384"/>
                    </a:ext>
                  </a:extLst>
                </a:gridCol>
                <a:gridCol w="3737303">
                  <a:extLst>
                    <a:ext uri="{9D8B030D-6E8A-4147-A177-3AD203B41FA5}">
                      <a16:colId xmlns:a16="http://schemas.microsoft.com/office/drawing/2014/main" val="1538704736"/>
                    </a:ext>
                  </a:extLst>
                </a:gridCol>
                <a:gridCol w="1010653">
                  <a:extLst>
                    <a:ext uri="{9D8B030D-6E8A-4147-A177-3AD203B41FA5}">
                      <a16:colId xmlns:a16="http://schemas.microsoft.com/office/drawing/2014/main" val="4147526204"/>
                    </a:ext>
                  </a:extLst>
                </a:gridCol>
                <a:gridCol w="842211">
                  <a:extLst>
                    <a:ext uri="{9D8B030D-6E8A-4147-A177-3AD203B41FA5}">
                      <a16:colId xmlns:a16="http://schemas.microsoft.com/office/drawing/2014/main" val="2929378952"/>
                    </a:ext>
                  </a:extLst>
                </a:gridCol>
                <a:gridCol w="697831">
                  <a:extLst>
                    <a:ext uri="{9D8B030D-6E8A-4147-A177-3AD203B41FA5}">
                      <a16:colId xmlns:a16="http://schemas.microsoft.com/office/drawing/2014/main" val="611853726"/>
                    </a:ext>
                  </a:extLst>
                </a:gridCol>
                <a:gridCol w="878305">
                  <a:extLst>
                    <a:ext uri="{9D8B030D-6E8A-4147-A177-3AD203B41FA5}">
                      <a16:colId xmlns:a16="http://schemas.microsoft.com/office/drawing/2014/main" val="2808816176"/>
                    </a:ext>
                  </a:extLst>
                </a:gridCol>
                <a:gridCol w="902369">
                  <a:extLst>
                    <a:ext uri="{9D8B030D-6E8A-4147-A177-3AD203B41FA5}">
                      <a16:colId xmlns:a16="http://schemas.microsoft.com/office/drawing/2014/main" val="2329968278"/>
                    </a:ext>
                  </a:extLst>
                </a:gridCol>
                <a:gridCol w="902368">
                  <a:extLst>
                    <a:ext uri="{9D8B030D-6E8A-4147-A177-3AD203B41FA5}">
                      <a16:colId xmlns:a16="http://schemas.microsoft.com/office/drawing/2014/main" val="2118922845"/>
                    </a:ext>
                  </a:extLst>
                </a:gridCol>
                <a:gridCol w="806116">
                  <a:extLst>
                    <a:ext uri="{9D8B030D-6E8A-4147-A177-3AD203B41FA5}">
                      <a16:colId xmlns:a16="http://schemas.microsoft.com/office/drawing/2014/main" val="3734821041"/>
                    </a:ext>
                  </a:extLst>
                </a:gridCol>
                <a:gridCol w="1130731">
                  <a:extLst>
                    <a:ext uri="{9D8B030D-6E8A-4147-A177-3AD203B41FA5}">
                      <a16:colId xmlns:a16="http://schemas.microsoft.com/office/drawing/2014/main" val="805900172"/>
                    </a:ext>
                  </a:extLst>
                </a:gridCol>
              </a:tblGrid>
              <a:tr h="518702">
                <a:tc>
                  <a:txBody>
                    <a:bodyPr/>
                    <a:lstStyle/>
                    <a:p>
                      <a:pPr algn="ctr" fontAlgn="ctr"/>
                      <a:r>
                        <a:rPr lang="ru-RU" sz="1050" u="none" strike="noStrike" kern="1200" dirty="0">
                          <a:solidFill>
                            <a:schemeClr val="tx1"/>
                          </a:solidFill>
                          <a:effectLst/>
                          <a:latin typeface="+mn-lt"/>
                          <a:ea typeface="+mn-ea"/>
                          <a:cs typeface="+mn-cs"/>
                        </a:rPr>
                        <a:t>№ п/п</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Наименование муниципальной программы/подпрограммы/показателя</a:t>
                      </a:r>
                    </a:p>
                  </a:txBody>
                  <a:tcPr marL="2567" marR="2567" marT="2567" marB="0" anchor="ctr"/>
                </a:tc>
                <a:tc>
                  <a:txBody>
                    <a:bodyPr/>
                    <a:lstStyle/>
                    <a:p>
                      <a:pPr algn="ctr" fontAlgn="ctr"/>
                      <a:r>
                        <a:rPr lang="ru-RU" sz="1050" u="none" strike="noStrike" kern="1200" dirty="0" smtClean="0">
                          <a:solidFill>
                            <a:schemeClr val="tx1"/>
                          </a:solidFill>
                          <a:effectLst/>
                          <a:latin typeface="+mn-lt"/>
                          <a:ea typeface="+mn-ea"/>
                          <a:cs typeface="+mn-cs"/>
                        </a:rPr>
                        <a:t>Вид </a:t>
                      </a:r>
                      <a:r>
                        <a:rPr lang="ru-RU" sz="1050" u="none" strike="noStrike" kern="1200" dirty="0">
                          <a:solidFill>
                            <a:schemeClr val="tx1"/>
                          </a:solidFill>
                          <a:effectLst/>
                          <a:latin typeface="+mn-lt"/>
                          <a:ea typeface="+mn-ea"/>
                          <a:cs typeface="+mn-cs"/>
                        </a:rPr>
                        <a:t>показателя</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Единица измерения</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Базовое значение</a:t>
                      </a:r>
                    </a:p>
                  </a:txBody>
                  <a:tcPr marL="2567" marR="2567" marT="2567" marB="0" anchor="ctr"/>
                </a:tc>
                <a:tc>
                  <a:txBody>
                    <a:bodyPr/>
                    <a:lstStyle/>
                    <a:p>
                      <a:pPr algn="ctr" fontAlgn="ctr"/>
                      <a:r>
                        <a:rPr lang="ru-RU" sz="1050" u="none" strike="noStrike" kern="1200" dirty="0">
                          <a:solidFill>
                            <a:schemeClr val="tx1"/>
                          </a:solidFill>
                          <a:effectLst/>
                          <a:latin typeface="+mn-lt"/>
                          <a:ea typeface="+mn-ea"/>
                          <a:cs typeface="+mn-cs"/>
                        </a:rPr>
                        <a:t>Достигнутое </a:t>
                      </a:r>
                    </a:p>
                    <a:p>
                      <a:pPr algn="ctr" fontAlgn="ctr"/>
                      <a:r>
                        <a:rPr lang="ru-RU" sz="1050" u="none" strike="noStrike" kern="1200" dirty="0" smtClean="0">
                          <a:solidFill>
                            <a:schemeClr val="tx1"/>
                          </a:solidFill>
                          <a:effectLst/>
                          <a:latin typeface="+mn-lt"/>
                          <a:ea typeface="+mn-ea"/>
                          <a:cs typeface="+mn-cs"/>
                        </a:rPr>
                        <a:t>2023 </a:t>
                      </a:r>
                      <a:r>
                        <a:rPr lang="ru-RU" sz="1050" u="none" strike="noStrike" kern="1200" dirty="0">
                          <a:solidFill>
                            <a:schemeClr val="tx1"/>
                          </a:solidFill>
                          <a:effectLst/>
                          <a:latin typeface="+mn-lt"/>
                          <a:ea typeface="+mn-ea"/>
                          <a:cs typeface="+mn-cs"/>
                        </a:rPr>
                        <a:t>года</a:t>
                      </a:r>
                    </a:p>
                  </a:txBody>
                  <a:tcPr marL="2567" marR="2567" marT="2567"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22920497"/>
                  </a:ext>
                </a:extLst>
              </a:tr>
              <a:tr h="510955">
                <a:tc>
                  <a:txBody>
                    <a:bodyPr/>
                    <a:lstStyle/>
                    <a:p>
                      <a:pPr algn="ctr" fontAlgn="ctr"/>
                      <a:r>
                        <a:rPr lang="ru-RU" sz="1050" u="none" strike="noStrike" kern="1200" dirty="0" smtClean="0">
                          <a:solidFill>
                            <a:schemeClr val="tx1"/>
                          </a:solidFill>
                          <a:effectLst/>
                          <a:latin typeface="+mn-lt"/>
                          <a:ea typeface="+mn-ea"/>
                          <a:cs typeface="+mn-cs"/>
                        </a:rPr>
                        <a:t>9.</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объекты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extLst>
                  <a:ext uri="{0D108BD9-81ED-4DB2-BD59-A6C34878D82A}">
                    <a16:rowId xmlns:a16="http://schemas.microsoft.com/office/drawing/2014/main" val="2466258806"/>
                  </a:ext>
                </a:extLst>
              </a:tr>
              <a:tr h="529490">
                <a:tc>
                  <a:txBody>
                    <a:bodyPr/>
                    <a:lstStyle/>
                    <a:p>
                      <a:pPr algn="ctr" fontAlgn="ctr"/>
                      <a:r>
                        <a:rPr lang="ru-RU" sz="1050" u="none" strike="noStrike" kern="1200" dirty="0" smtClean="0">
                          <a:solidFill>
                            <a:schemeClr val="tx1"/>
                          </a:solidFill>
                          <a:effectLst/>
                          <a:latin typeface="+mn-lt"/>
                          <a:ea typeface="+mn-ea"/>
                          <a:cs typeface="+mn-cs"/>
                        </a:rPr>
                        <a:t>10.</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Капитально отремонтированы объекты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23</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4</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427001777"/>
                  </a:ext>
                </a:extLst>
              </a:tr>
              <a:tr h="518321">
                <a:tc>
                  <a:txBody>
                    <a:bodyPr/>
                    <a:lstStyle/>
                    <a:p>
                      <a:pPr algn="ctr" fontAlgn="ctr"/>
                      <a:r>
                        <a:rPr lang="ru-RU" sz="1050" u="none" strike="noStrike" kern="1200" dirty="0" smtClean="0">
                          <a:solidFill>
                            <a:schemeClr val="tx1"/>
                          </a:solidFill>
                          <a:effectLst/>
                          <a:latin typeface="+mn-lt"/>
                          <a:ea typeface="+mn-ea"/>
                          <a:cs typeface="+mn-cs"/>
                        </a:rPr>
                        <a:t>11.</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Количество разработанных проектно-сметных документаций, предназначенных для выполнения работ по строительству и реконструкции объектов водоотведения</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767507772"/>
                  </a:ext>
                </a:extLst>
              </a:tr>
              <a:tr h="613751">
                <a:tc>
                  <a:txBody>
                    <a:bodyPr/>
                    <a:lstStyle/>
                    <a:p>
                      <a:pPr algn="ctr" fontAlgn="ctr"/>
                      <a:r>
                        <a:rPr lang="ru-RU" sz="1050" u="none" strike="noStrike" kern="1200" dirty="0" smtClean="0">
                          <a:solidFill>
                            <a:schemeClr val="tx1"/>
                          </a:solidFill>
                          <a:effectLst/>
                          <a:latin typeface="+mn-lt"/>
                          <a:ea typeface="+mn-ea"/>
                          <a:cs typeface="+mn-cs"/>
                        </a:rPr>
                        <a:t>12.</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Осуществлен авторский надзор за выполнением работ на объектах строительства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090645931"/>
                  </a:ext>
                </a:extLst>
              </a:tr>
              <a:tr h="518321">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13.</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Доля актуальных схем теплоснабжения, водоснабжения и водоотведения, программ комплексного развития систем коммунальной инфраструктуры</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Процент</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100</a:t>
                      </a:r>
                    </a:p>
                  </a:txBody>
                  <a:tcPr marL="9525" marR="9525" marT="9525" marB="0" anchor="ctr"/>
                </a:tc>
                <a:extLst>
                  <a:ext uri="{0D108BD9-81ED-4DB2-BD59-A6C34878D82A}">
                    <a16:rowId xmlns:a16="http://schemas.microsoft.com/office/drawing/2014/main" val="1682163377"/>
                  </a:ext>
                </a:extLst>
              </a:tr>
              <a:tr h="652651">
                <a:tc>
                  <a:txBody>
                    <a:bodyPr/>
                    <a:lstStyle/>
                    <a:p>
                      <a:pPr algn="ctr" fontAlgn="ctr"/>
                      <a:r>
                        <a:rPr lang="ru-RU" sz="1050" u="none" strike="noStrike" kern="1200" dirty="0" smtClean="0">
                          <a:solidFill>
                            <a:schemeClr val="tx1"/>
                          </a:solidFill>
                          <a:effectLst/>
                          <a:latin typeface="+mn-lt"/>
                          <a:ea typeface="+mn-ea"/>
                          <a:cs typeface="+mn-cs"/>
                        </a:rPr>
                        <a:t>14.</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сети (участки) водоснабжения, водоотведения, теплоснабжения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2753644170"/>
                  </a:ext>
                </a:extLst>
              </a:tr>
              <a:tr h="529490">
                <a:tc>
                  <a:txBody>
                    <a:bodyPr/>
                    <a:lstStyle/>
                    <a:p>
                      <a:pPr algn="ctr" fontAlgn="ctr"/>
                      <a:r>
                        <a:rPr lang="ru-RU" sz="1050" u="none" strike="noStrike" kern="1200" dirty="0">
                          <a:solidFill>
                            <a:schemeClr val="tx1"/>
                          </a:solidFill>
                          <a:effectLst/>
                          <a:latin typeface="+mn-lt"/>
                          <a:ea typeface="+mn-ea"/>
                          <a:cs typeface="+mn-cs"/>
                        </a:rPr>
                        <a:t> </a:t>
                      </a:r>
                      <a:r>
                        <a:rPr lang="ru-RU" sz="1050" u="none" strike="noStrike" kern="1200" dirty="0" smtClean="0">
                          <a:solidFill>
                            <a:schemeClr val="tx1"/>
                          </a:solidFill>
                          <a:effectLst/>
                          <a:latin typeface="+mn-lt"/>
                          <a:ea typeface="+mn-ea"/>
                          <a:cs typeface="+mn-cs"/>
                        </a:rPr>
                        <a:t>15.</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a:solidFill>
                            <a:schemeClr val="tx1"/>
                          </a:solidFill>
                          <a:effectLst/>
                          <a:latin typeface="+mn-lt"/>
                          <a:ea typeface="+mn-ea"/>
                          <a:cs typeface="+mn-cs"/>
                        </a:rPr>
                        <a:t>Техническое обслуживание газопроводов и газового оборудования</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dirty="0">
                          <a:solidFill>
                            <a:schemeClr val="tx1"/>
                          </a:solidFill>
                          <a:effectLst/>
                          <a:latin typeface="+mn-lt"/>
                          <a:ea typeface="+mn-ea"/>
                          <a:cs typeface="+mn-cs"/>
                        </a:rPr>
                        <a:t>Месяц</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tc>
                  <a:txBody>
                    <a:bodyPr/>
                    <a:lstStyle/>
                    <a:p>
                      <a:pPr algn="ctr" fontAlgn="t"/>
                      <a:r>
                        <a:rPr lang="ru-RU" sz="1050" u="none" strike="noStrike" kern="1200">
                          <a:solidFill>
                            <a:schemeClr val="tx1"/>
                          </a:solidFill>
                          <a:effectLst/>
                          <a:latin typeface="+mn-lt"/>
                          <a:ea typeface="+mn-ea"/>
                          <a:cs typeface="+mn-cs"/>
                        </a:rPr>
                        <a:t>12</a:t>
                      </a:r>
                    </a:p>
                  </a:txBody>
                  <a:tcPr marL="9525" marR="9525" marT="9525" marB="0" anchor="ctr"/>
                </a:tc>
                <a:extLst>
                  <a:ext uri="{0D108BD9-81ED-4DB2-BD59-A6C34878D82A}">
                    <a16:rowId xmlns:a16="http://schemas.microsoft.com/office/drawing/2014/main" val="211127404"/>
                  </a:ext>
                </a:extLst>
              </a:tr>
              <a:tr h="880297">
                <a:tc>
                  <a:txBody>
                    <a:bodyPr/>
                    <a:lstStyle/>
                    <a:p>
                      <a:pPr algn="ctr" fontAlgn="ctr"/>
                      <a:r>
                        <a:rPr lang="ru-RU" sz="1050" u="none" strike="noStrike" kern="1200" dirty="0" smtClean="0">
                          <a:solidFill>
                            <a:schemeClr val="tx1"/>
                          </a:solidFill>
                          <a:effectLst/>
                          <a:latin typeface="+mn-lt"/>
                          <a:ea typeface="+mn-ea"/>
                          <a:cs typeface="+mn-cs"/>
                        </a:rPr>
                        <a:t>16.</a:t>
                      </a:r>
                      <a:endParaRPr lang="ru-RU" sz="1050" u="none" strike="noStrike" kern="1200" dirty="0">
                        <a:solidFill>
                          <a:schemeClr val="tx1"/>
                        </a:solidFill>
                        <a:effectLst/>
                        <a:latin typeface="+mn-lt"/>
                        <a:ea typeface="+mn-ea"/>
                        <a:cs typeface="+mn-cs"/>
                      </a:endParaRPr>
                    </a:p>
                  </a:txBody>
                  <a:tcPr marL="2567" marR="2567" marT="2567" marB="0" anchor="ctr"/>
                </a:tc>
                <a:tc>
                  <a:txBody>
                    <a:bodyPr/>
                    <a:lstStyle/>
                    <a:p>
                      <a:pPr algn="l" fontAlgn="t"/>
                      <a:r>
                        <a:rPr lang="ru-RU" sz="1050" u="none" strike="noStrike" kern="1200" dirty="0">
                          <a:solidFill>
                            <a:schemeClr val="tx1"/>
                          </a:solidFill>
                          <a:effectLst/>
                          <a:latin typeface="+mn-lt"/>
                          <a:ea typeface="+mn-ea"/>
                          <a:cs typeface="+mn-cs"/>
                        </a:rPr>
                        <a:t>Построены и реконструированы объекты очистки сточных вод муниципальной собственности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2567" marR="2567" marT="2567" marB="0" anchor="ctr"/>
                </a:tc>
                <a:tc>
                  <a:txBody>
                    <a:bodyPr/>
                    <a:lstStyle/>
                    <a:p>
                      <a:pPr algn="ctr" fontAlgn="t"/>
                      <a:r>
                        <a:rPr lang="ru-RU" sz="1050" u="none" strike="noStrike" kern="1200" dirty="0">
                          <a:solidFill>
                            <a:schemeClr val="tx1"/>
                          </a:solidFill>
                          <a:effectLst/>
                          <a:latin typeface="+mn-lt"/>
                          <a:ea typeface="+mn-ea"/>
                          <a:cs typeface="+mn-cs"/>
                        </a:rPr>
                        <a:t>Единица</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tc>
                  <a:txBody>
                    <a:bodyPr/>
                    <a:lstStyle/>
                    <a:p>
                      <a:pPr algn="ctr" fontAlgn="t"/>
                      <a:r>
                        <a:rPr lang="ru-RU" sz="1050" u="none" strike="noStrike" kern="1200" dirty="0">
                          <a:solidFill>
                            <a:schemeClr val="tx1"/>
                          </a:solidFill>
                          <a:effectLst/>
                          <a:latin typeface="+mn-lt"/>
                          <a:ea typeface="+mn-ea"/>
                          <a:cs typeface="+mn-cs"/>
                        </a:rPr>
                        <a:t>0</a:t>
                      </a:r>
                    </a:p>
                  </a:txBody>
                  <a:tcPr marL="9525" marR="9525" marT="9525" marB="0" anchor="ctr"/>
                </a:tc>
                <a:extLst>
                  <a:ext uri="{0D108BD9-81ED-4DB2-BD59-A6C34878D82A}">
                    <a16:rowId xmlns:a16="http://schemas.microsoft.com/office/drawing/2014/main" val="1748598289"/>
                  </a:ext>
                </a:extLst>
              </a:tr>
            </a:tbl>
          </a:graphicData>
        </a:graphic>
      </p:graphicFrame>
    </p:spTree>
    <p:extLst>
      <p:ext uri="{BB962C8B-B14F-4D97-AF65-F5344CB8AC3E}">
        <p14:creationId xmlns:p14="http://schemas.microsoft.com/office/powerpoint/2010/main" val="40224727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17892D64-8D19-444D-AC21-67B8E432B778}"/>
              </a:ext>
            </a:extLst>
          </p:cNvPr>
          <p:cNvGraphicFramePr>
            <a:graphicFrameLocks noGrp="1"/>
          </p:cNvGraphicFramePr>
          <p:nvPr>
            <p:ph idx="1"/>
            <p:extLst/>
          </p:nvPr>
        </p:nvGraphicFramePr>
        <p:xfrm>
          <a:off x="348915" y="1562465"/>
          <a:ext cx="11456801" cy="4605283"/>
        </p:xfrm>
        <a:graphic>
          <a:graphicData uri="http://schemas.openxmlformats.org/drawingml/2006/table">
            <a:tbl>
              <a:tblPr>
                <a:tableStyleId>{5C22544A-7EE6-4342-B048-85BDC9FD1C3A}</a:tableStyleId>
              </a:tblPr>
              <a:tblGrid>
                <a:gridCol w="546082">
                  <a:extLst>
                    <a:ext uri="{9D8B030D-6E8A-4147-A177-3AD203B41FA5}">
                      <a16:colId xmlns:a16="http://schemas.microsoft.com/office/drawing/2014/main" val="587067471"/>
                    </a:ext>
                  </a:extLst>
                </a:gridCol>
                <a:gridCol w="2959765">
                  <a:extLst>
                    <a:ext uri="{9D8B030D-6E8A-4147-A177-3AD203B41FA5}">
                      <a16:colId xmlns:a16="http://schemas.microsoft.com/office/drawing/2014/main" val="1865382949"/>
                    </a:ext>
                  </a:extLst>
                </a:gridCol>
                <a:gridCol w="1282722">
                  <a:extLst>
                    <a:ext uri="{9D8B030D-6E8A-4147-A177-3AD203B41FA5}">
                      <a16:colId xmlns:a16="http://schemas.microsoft.com/office/drawing/2014/main" val="3227077419"/>
                    </a:ext>
                  </a:extLst>
                </a:gridCol>
                <a:gridCol w="770547">
                  <a:extLst>
                    <a:ext uri="{9D8B030D-6E8A-4147-A177-3AD203B41FA5}">
                      <a16:colId xmlns:a16="http://schemas.microsoft.com/office/drawing/2014/main" val="1882371566"/>
                    </a:ext>
                  </a:extLst>
                </a:gridCol>
                <a:gridCol w="939261">
                  <a:extLst>
                    <a:ext uri="{9D8B030D-6E8A-4147-A177-3AD203B41FA5}">
                      <a16:colId xmlns:a16="http://schemas.microsoft.com/office/drawing/2014/main" val="1325791829"/>
                    </a:ext>
                  </a:extLst>
                </a:gridCol>
                <a:gridCol w="982948">
                  <a:extLst>
                    <a:ext uri="{9D8B030D-6E8A-4147-A177-3AD203B41FA5}">
                      <a16:colId xmlns:a16="http://schemas.microsoft.com/office/drawing/2014/main" val="623282929"/>
                    </a:ext>
                  </a:extLst>
                </a:gridCol>
                <a:gridCol w="961104">
                  <a:extLst>
                    <a:ext uri="{9D8B030D-6E8A-4147-A177-3AD203B41FA5}">
                      <a16:colId xmlns:a16="http://schemas.microsoft.com/office/drawing/2014/main" val="4197123921"/>
                    </a:ext>
                  </a:extLst>
                </a:gridCol>
                <a:gridCol w="1059399">
                  <a:extLst>
                    <a:ext uri="{9D8B030D-6E8A-4147-A177-3AD203B41FA5}">
                      <a16:colId xmlns:a16="http://schemas.microsoft.com/office/drawing/2014/main" val="3064992950"/>
                    </a:ext>
                  </a:extLst>
                </a:gridCol>
                <a:gridCol w="961104">
                  <a:extLst>
                    <a:ext uri="{9D8B030D-6E8A-4147-A177-3AD203B41FA5}">
                      <a16:colId xmlns:a16="http://schemas.microsoft.com/office/drawing/2014/main" val="502327074"/>
                    </a:ext>
                  </a:extLst>
                </a:gridCol>
                <a:gridCol w="993869">
                  <a:extLst>
                    <a:ext uri="{9D8B030D-6E8A-4147-A177-3AD203B41FA5}">
                      <a16:colId xmlns:a16="http://schemas.microsoft.com/office/drawing/2014/main" val="1678725499"/>
                    </a:ext>
                  </a:extLst>
                </a:gridCol>
              </a:tblGrid>
              <a:tr h="423679">
                <a:tc>
                  <a:txBody>
                    <a:bodyPr/>
                    <a:lstStyle/>
                    <a:p>
                      <a:pPr algn="ctr" fontAlgn="ctr"/>
                      <a:r>
                        <a:rPr lang="ru-RU" sz="1050" u="none" strike="noStrike" dirty="0" smtClean="0">
                          <a:effectLst/>
                        </a:rPr>
                        <a:t>11</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«Развитие инженерной инфраструктуры и энергоэффективности»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dirty="0">
                          <a:effectLst/>
                        </a:rPr>
                        <a:t> </a:t>
                      </a:r>
                      <a:endParaRPr lang="ru-RU" sz="1050" b="0"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Arial" panose="020B060402020202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tc>
                  <a:txBody>
                    <a:bodyPr/>
                    <a:lstStyle/>
                    <a:p>
                      <a:pPr algn="ctr" fontAlgn="ctr"/>
                      <a:r>
                        <a:rPr lang="ru-RU" sz="1050" u="none" strike="noStrike">
                          <a:effectLst/>
                        </a:rPr>
                        <a:t> </a:t>
                      </a:r>
                      <a:endParaRPr lang="ru-RU" sz="1050" b="0" i="0" u="none" strike="noStrike">
                        <a:solidFill>
                          <a:srgbClr val="000000"/>
                        </a:solidFill>
                        <a:effectLst/>
                        <a:latin typeface="Calibri" panose="020F0502020204030204" pitchFamily="34" charset="0"/>
                      </a:endParaRPr>
                    </a:p>
                  </a:txBody>
                  <a:tcPr marL="4200" marR="4200" marT="4200" marB="0" anchor="ctr"/>
                </a:tc>
                <a:extLst>
                  <a:ext uri="{0D108BD9-81ED-4DB2-BD59-A6C34878D82A}">
                    <a16:rowId xmlns:a16="http://schemas.microsoft.com/office/drawing/2014/main" val="2854038463"/>
                  </a:ext>
                </a:extLst>
              </a:tr>
              <a:tr h="639733">
                <a:tc>
                  <a:txBody>
                    <a:bodyPr/>
                    <a:lstStyle/>
                    <a:p>
                      <a:pPr algn="ctr" fontAlgn="ctr"/>
                      <a:r>
                        <a:rPr lang="ru-RU" sz="1050" b="0" i="0" u="none" strike="noStrike">
                          <a:effectLst/>
                          <a:latin typeface="Calibri" panose="020F0502020204030204" pitchFamily="34" charset="0"/>
                        </a:rPr>
                        <a:t>1.</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Увеличение среднемесячной заработной платы работников организаций, не относящихся к субъектам малого предпринимательства</a:t>
                      </a:r>
                    </a:p>
                  </a:txBody>
                  <a:tcPr marL="9525" marR="9525" marT="9525" marB="0"/>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105,97</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112,0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105,5</a:t>
                      </a:r>
                    </a:p>
                  </a:txBody>
                  <a:tcPr marL="9525" marR="9525" marT="9525" marB="0" anchor="ctr"/>
                </a:tc>
                <a:extLst>
                  <a:ext uri="{0D108BD9-81ED-4DB2-BD59-A6C34878D82A}">
                    <a16:rowId xmlns:a16="http://schemas.microsoft.com/office/drawing/2014/main" val="1525993976"/>
                  </a:ext>
                </a:extLst>
              </a:tr>
              <a:tr h="473723">
                <a:tc>
                  <a:txBody>
                    <a:bodyPr/>
                    <a:lstStyle/>
                    <a:p>
                      <a:pPr algn="ctr" fontAlgn="ctr"/>
                      <a:r>
                        <a:rPr lang="ru-RU" sz="1050" b="0" i="0" u="none" strike="noStrike">
                          <a:effectLst/>
                          <a:latin typeface="Calibri" panose="020F0502020204030204" pitchFamily="34" charset="0"/>
                        </a:rPr>
                        <a:t>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Количество созданных рабочих мест</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1472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3500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1652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1740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1835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1870</a:t>
                      </a:r>
                    </a:p>
                  </a:txBody>
                  <a:tcPr marL="9525" marR="9525" marT="9525" marB="0" anchor="ctr"/>
                </a:tc>
                <a:extLst>
                  <a:ext uri="{0D108BD9-81ED-4DB2-BD59-A6C34878D82A}">
                    <a16:rowId xmlns:a16="http://schemas.microsoft.com/office/drawing/2014/main" val="2291928829"/>
                  </a:ext>
                </a:extLst>
              </a:tr>
              <a:tr h="639733">
                <a:tc>
                  <a:txBody>
                    <a:bodyPr/>
                    <a:lstStyle/>
                    <a:p>
                      <a:pPr algn="ctr" fontAlgn="ctr"/>
                      <a:r>
                        <a:rPr lang="ru-RU" sz="1050" b="0" i="0" u="none" strike="noStrike">
                          <a:effectLst/>
                          <a:latin typeface="Calibri" panose="020F0502020204030204" pitchFamily="34" charset="0"/>
                        </a:rPr>
                        <a:t>3.</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Объем инвестиций, привлеченных в основной капитал (без учета бюджетных инвестиций), на душу населения</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Тысяча рублей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104,48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89,06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94,23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97,73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101,49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106,77</a:t>
                      </a:r>
                    </a:p>
                  </a:txBody>
                  <a:tcPr marL="9525" marR="9525" marT="9525" marB="0" anchor="ctr"/>
                </a:tc>
                <a:extLst>
                  <a:ext uri="{0D108BD9-81ED-4DB2-BD59-A6C34878D82A}">
                    <a16:rowId xmlns:a16="http://schemas.microsoft.com/office/drawing/2014/main" val="818537686"/>
                  </a:ext>
                </a:extLst>
              </a:tr>
              <a:tr h="639733">
                <a:tc>
                  <a:txBody>
                    <a:bodyPr/>
                    <a:lstStyle/>
                    <a:p>
                      <a:pPr algn="ctr" fontAlgn="ctr"/>
                      <a:r>
                        <a:rPr lang="ru-RU" sz="1050" b="0" i="0" u="none" strike="noStrike">
                          <a:effectLst/>
                          <a:latin typeface="Calibri" panose="020F0502020204030204" pitchFamily="34" charset="0"/>
                        </a:rPr>
                        <a:t>4.</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Индекс совокупной результативности реализации мероприятий, направленных на развитие конкуренции</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2636101378"/>
                  </a:ext>
                </a:extLst>
              </a:tr>
              <a:tr h="790789">
                <a:tc>
                  <a:txBody>
                    <a:bodyPr/>
                    <a:lstStyle/>
                    <a:p>
                      <a:pPr algn="ctr" fontAlgn="ctr"/>
                      <a:r>
                        <a:rPr lang="ru-RU" sz="1050" b="0" i="0" u="none" strike="noStrike">
                          <a:effectLst/>
                          <a:latin typeface="Calibri" panose="020F0502020204030204" pitchFamily="34" charset="0"/>
                        </a:rPr>
                        <a:t>5.</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Доля среднесписочной численности работников (без внешних совместителей) малых и средних предприятий в среднесписочной численности работников (без внешних совместителей) всех предприятий и организаций</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37,93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40,22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40,34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38,55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38,75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38,98</a:t>
                      </a:r>
                    </a:p>
                  </a:txBody>
                  <a:tcPr marL="9525" marR="9525" marT="9525" marB="0" anchor="ctr"/>
                </a:tc>
                <a:extLst>
                  <a:ext uri="{0D108BD9-81ED-4DB2-BD59-A6C34878D82A}">
                    <a16:rowId xmlns:a16="http://schemas.microsoft.com/office/drawing/2014/main" val="1139186428"/>
                  </a:ext>
                </a:extLst>
              </a:tr>
              <a:tr h="430696">
                <a:tc>
                  <a:txBody>
                    <a:bodyPr/>
                    <a:lstStyle/>
                    <a:p>
                      <a:pPr algn="ctr" fontAlgn="ctr"/>
                      <a:r>
                        <a:rPr lang="ru-RU" sz="1050" b="0" i="0" u="none" strike="noStrike">
                          <a:effectLst/>
                          <a:latin typeface="Calibri" panose="020F0502020204030204" pitchFamily="34" charset="0"/>
                        </a:rPr>
                        <a:t>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Число субъектов МСП в расчете на 10 тыс. человек населения</a:t>
                      </a:r>
                    </a:p>
                  </a:txBody>
                  <a:tcPr marL="9525" marR="9525" marT="9525" marB="0"/>
                </a:tc>
                <a:tc>
                  <a:txBody>
                    <a:bodyPr/>
                    <a:lstStyle/>
                    <a:p>
                      <a:pPr algn="ctr" fontAlgn="ctr"/>
                      <a:r>
                        <a:rPr lang="ru-RU" sz="1050" u="none" strike="noStrike" kern="120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528,01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578,88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600,02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621,41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643,8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665,9</a:t>
                      </a:r>
                    </a:p>
                  </a:txBody>
                  <a:tcPr marL="9525" marR="9525" marT="9525" marB="0" anchor="ctr"/>
                </a:tc>
                <a:extLst>
                  <a:ext uri="{0D108BD9-81ED-4DB2-BD59-A6C34878D82A}">
                    <a16:rowId xmlns:a16="http://schemas.microsoft.com/office/drawing/2014/main" val="1417252565"/>
                  </a:ext>
                </a:extLst>
              </a:tr>
              <a:tr h="430637">
                <a:tc>
                  <a:txBody>
                    <a:bodyPr/>
                    <a:lstStyle/>
                    <a:p>
                      <a:pPr algn="ctr" fontAlgn="ctr"/>
                      <a:r>
                        <a:rPr lang="ru-RU" sz="1050" b="0" i="0" u="none" strike="noStrike">
                          <a:effectLst/>
                          <a:latin typeface="Calibri" panose="020F0502020204030204" pitchFamily="34" charset="0"/>
                        </a:rPr>
                        <a:t>7.</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Количество вновь созданных субъектов малого и среднего бизнеса</a:t>
                      </a:r>
                    </a:p>
                  </a:txBody>
                  <a:tcPr marL="9525" marR="9525" marT="9525" marB="0"/>
                </a:tc>
                <a:tc>
                  <a:txBody>
                    <a:bodyPr/>
                    <a:lstStyle/>
                    <a:p>
                      <a:pPr algn="ctr" fontAlgn="ctr"/>
                      <a:r>
                        <a:rPr lang="ru-RU" sz="1050" u="none" strike="noStrike" kern="1200" dirty="0" smtClean="0">
                          <a:solidFill>
                            <a:schemeClr val="tx1"/>
                          </a:solidFill>
                          <a:effectLst/>
                          <a:latin typeface="+mn-lt"/>
                          <a:ea typeface="+mn-ea"/>
                          <a:cs typeface="+mn-cs"/>
                        </a:rPr>
                        <a:t>Целевые показатели (Региональный проект)</a:t>
                      </a:r>
                      <a:endParaRPr lang="ru-RU" sz="1050" u="none" strike="noStrike" kern="1200" dirty="0">
                        <a:solidFill>
                          <a:schemeClr val="tx1"/>
                        </a:solidFill>
                        <a:effectLst/>
                        <a:latin typeface="+mn-lt"/>
                        <a:ea typeface="+mn-ea"/>
                        <a:cs typeface="+mn-cs"/>
                      </a:endParaRPr>
                    </a:p>
                  </a:txBody>
                  <a:tcPr marL="4200" marR="4200" marT="4200"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250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968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185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190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195</a:t>
                      </a:r>
                    </a:p>
                  </a:txBody>
                  <a:tcPr marL="9525" marR="9525" marT="9525" marB="0" anchor="ctr"/>
                </a:tc>
                <a:extLst>
                  <a:ext uri="{0D108BD9-81ED-4DB2-BD59-A6C34878D82A}">
                    <a16:rowId xmlns:a16="http://schemas.microsoft.com/office/drawing/2014/main" val="2333845379"/>
                  </a:ext>
                </a:extLst>
              </a:tr>
            </a:tbl>
          </a:graphicData>
        </a:graphic>
      </p:graphicFrame>
      <p:graphicFrame>
        <p:nvGraphicFramePr>
          <p:cNvPr id="9" name="Таблица 8">
            <a:extLst>
              <a:ext uri="{FF2B5EF4-FFF2-40B4-BE49-F238E27FC236}">
                <a16:creationId xmlns:a16="http://schemas.microsoft.com/office/drawing/2014/main" id="{4804BD46-14FD-4C90-96FE-0A7D6C97D384}"/>
              </a:ext>
            </a:extLst>
          </p:cNvPr>
          <p:cNvGraphicFramePr>
            <a:graphicFrameLocks noGrp="1"/>
          </p:cNvGraphicFramePr>
          <p:nvPr>
            <p:extLst/>
          </p:nvPr>
        </p:nvGraphicFramePr>
        <p:xfrm>
          <a:off x="348915" y="1168981"/>
          <a:ext cx="11456804" cy="486622"/>
        </p:xfrm>
        <a:graphic>
          <a:graphicData uri="http://schemas.openxmlformats.org/drawingml/2006/table">
            <a:tbl>
              <a:tblPr>
                <a:tableStyleId>{5C22544A-7EE6-4342-B048-85BDC9FD1C3A}</a:tableStyleId>
              </a:tblPr>
              <a:tblGrid>
                <a:gridCol w="546082">
                  <a:extLst>
                    <a:ext uri="{9D8B030D-6E8A-4147-A177-3AD203B41FA5}">
                      <a16:colId xmlns:a16="http://schemas.microsoft.com/office/drawing/2014/main" val="3198852533"/>
                    </a:ext>
                  </a:extLst>
                </a:gridCol>
                <a:gridCol w="2950127">
                  <a:extLst>
                    <a:ext uri="{9D8B030D-6E8A-4147-A177-3AD203B41FA5}">
                      <a16:colId xmlns:a16="http://schemas.microsoft.com/office/drawing/2014/main" val="100462460"/>
                    </a:ext>
                  </a:extLst>
                </a:gridCol>
                <a:gridCol w="1120579">
                  <a:extLst>
                    <a:ext uri="{9D8B030D-6E8A-4147-A177-3AD203B41FA5}">
                      <a16:colId xmlns:a16="http://schemas.microsoft.com/office/drawing/2014/main" val="3839593264"/>
                    </a:ext>
                  </a:extLst>
                </a:gridCol>
                <a:gridCol w="941287">
                  <a:extLst>
                    <a:ext uri="{9D8B030D-6E8A-4147-A177-3AD203B41FA5}">
                      <a16:colId xmlns:a16="http://schemas.microsoft.com/office/drawing/2014/main" val="3772606846"/>
                    </a:ext>
                  </a:extLst>
                </a:gridCol>
                <a:gridCol w="941286">
                  <a:extLst>
                    <a:ext uri="{9D8B030D-6E8A-4147-A177-3AD203B41FA5}">
                      <a16:colId xmlns:a16="http://schemas.microsoft.com/office/drawing/2014/main" val="3274892508"/>
                    </a:ext>
                  </a:extLst>
                </a:gridCol>
                <a:gridCol w="986111">
                  <a:extLst>
                    <a:ext uri="{9D8B030D-6E8A-4147-A177-3AD203B41FA5}">
                      <a16:colId xmlns:a16="http://schemas.microsoft.com/office/drawing/2014/main" val="3259292306"/>
                    </a:ext>
                  </a:extLst>
                </a:gridCol>
                <a:gridCol w="950251">
                  <a:extLst>
                    <a:ext uri="{9D8B030D-6E8A-4147-A177-3AD203B41FA5}">
                      <a16:colId xmlns:a16="http://schemas.microsoft.com/office/drawing/2014/main" val="3785425180"/>
                    </a:ext>
                  </a:extLst>
                </a:gridCol>
                <a:gridCol w="1066791">
                  <a:extLst>
                    <a:ext uri="{9D8B030D-6E8A-4147-A177-3AD203B41FA5}">
                      <a16:colId xmlns:a16="http://schemas.microsoft.com/office/drawing/2014/main" val="2340479255"/>
                    </a:ext>
                  </a:extLst>
                </a:gridCol>
                <a:gridCol w="950252">
                  <a:extLst>
                    <a:ext uri="{9D8B030D-6E8A-4147-A177-3AD203B41FA5}">
                      <a16:colId xmlns:a16="http://schemas.microsoft.com/office/drawing/2014/main" val="4141696793"/>
                    </a:ext>
                  </a:extLst>
                </a:gridCol>
                <a:gridCol w="1004038">
                  <a:extLst>
                    <a:ext uri="{9D8B030D-6E8A-4147-A177-3AD203B41FA5}">
                      <a16:colId xmlns:a16="http://schemas.microsoft.com/office/drawing/2014/main" val="3629964221"/>
                    </a:ext>
                  </a:extLst>
                </a:gridCol>
              </a:tblGrid>
              <a:tr h="391815">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2567" marR="2567" marT="2567"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Единица измерения</a:t>
                      </a:r>
                    </a:p>
                  </a:txBody>
                  <a:tcPr marL="2567" marR="2567" marT="2567"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518240956"/>
                  </a:ext>
                </a:extLst>
              </a:tr>
            </a:tbl>
          </a:graphicData>
        </a:graphic>
      </p:graphicFrame>
    </p:spTree>
    <p:extLst>
      <p:ext uri="{BB962C8B-B14F-4D97-AF65-F5344CB8AC3E}">
        <p14:creationId xmlns:p14="http://schemas.microsoft.com/office/powerpoint/2010/main" val="23729378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59</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E03E0EAE-4633-4BC7-83D5-2BF961F82755}"/>
              </a:ext>
            </a:extLst>
          </p:cNvPr>
          <p:cNvGraphicFramePr>
            <a:graphicFrameLocks noGrp="1"/>
          </p:cNvGraphicFramePr>
          <p:nvPr>
            <p:ph idx="1"/>
            <p:extLst/>
          </p:nvPr>
        </p:nvGraphicFramePr>
        <p:xfrm>
          <a:off x="153910" y="860080"/>
          <a:ext cx="11633700" cy="5652560"/>
        </p:xfrm>
        <a:graphic>
          <a:graphicData uri="http://schemas.openxmlformats.org/drawingml/2006/table">
            <a:tbl>
              <a:tblPr>
                <a:tableStyleId>{5C22544A-7EE6-4342-B048-85BDC9FD1C3A}</a:tableStyleId>
              </a:tblPr>
              <a:tblGrid>
                <a:gridCol w="579737">
                  <a:extLst>
                    <a:ext uri="{9D8B030D-6E8A-4147-A177-3AD203B41FA5}">
                      <a16:colId xmlns:a16="http://schemas.microsoft.com/office/drawing/2014/main" val="3615331327"/>
                    </a:ext>
                  </a:extLst>
                </a:gridCol>
                <a:gridCol w="3790227">
                  <a:extLst>
                    <a:ext uri="{9D8B030D-6E8A-4147-A177-3AD203B41FA5}">
                      <a16:colId xmlns:a16="http://schemas.microsoft.com/office/drawing/2014/main" val="3161324884"/>
                    </a:ext>
                  </a:extLst>
                </a:gridCol>
                <a:gridCol w="1576137">
                  <a:extLst>
                    <a:ext uri="{9D8B030D-6E8A-4147-A177-3AD203B41FA5}">
                      <a16:colId xmlns:a16="http://schemas.microsoft.com/office/drawing/2014/main" val="4066772058"/>
                    </a:ext>
                  </a:extLst>
                </a:gridCol>
                <a:gridCol w="1106905">
                  <a:extLst>
                    <a:ext uri="{9D8B030D-6E8A-4147-A177-3AD203B41FA5}">
                      <a16:colId xmlns:a16="http://schemas.microsoft.com/office/drawing/2014/main" val="3393607368"/>
                    </a:ext>
                  </a:extLst>
                </a:gridCol>
                <a:gridCol w="782052">
                  <a:extLst>
                    <a:ext uri="{9D8B030D-6E8A-4147-A177-3AD203B41FA5}">
                      <a16:colId xmlns:a16="http://schemas.microsoft.com/office/drawing/2014/main" val="1375381929"/>
                    </a:ext>
                  </a:extLst>
                </a:gridCol>
                <a:gridCol w="842211">
                  <a:extLst>
                    <a:ext uri="{9D8B030D-6E8A-4147-A177-3AD203B41FA5}">
                      <a16:colId xmlns:a16="http://schemas.microsoft.com/office/drawing/2014/main" val="3995988003"/>
                    </a:ext>
                  </a:extLst>
                </a:gridCol>
                <a:gridCol w="697832">
                  <a:extLst>
                    <a:ext uri="{9D8B030D-6E8A-4147-A177-3AD203B41FA5}">
                      <a16:colId xmlns:a16="http://schemas.microsoft.com/office/drawing/2014/main" val="4042217359"/>
                    </a:ext>
                  </a:extLst>
                </a:gridCol>
                <a:gridCol w="757989">
                  <a:extLst>
                    <a:ext uri="{9D8B030D-6E8A-4147-A177-3AD203B41FA5}">
                      <a16:colId xmlns:a16="http://schemas.microsoft.com/office/drawing/2014/main" val="2245688226"/>
                    </a:ext>
                  </a:extLst>
                </a:gridCol>
                <a:gridCol w="770021">
                  <a:extLst>
                    <a:ext uri="{9D8B030D-6E8A-4147-A177-3AD203B41FA5}">
                      <a16:colId xmlns:a16="http://schemas.microsoft.com/office/drawing/2014/main" val="2046369124"/>
                    </a:ext>
                  </a:extLst>
                </a:gridCol>
                <a:gridCol w="730589">
                  <a:extLst>
                    <a:ext uri="{9D8B030D-6E8A-4147-A177-3AD203B41FA5}">
                      <a16:colId xmlns:a16="http://schemas.microsoft.com/office/drawing/2014/main" val="3670994108"/>
                    </a:ext>
                  </a:extLst>
                </a:gridCol>
              </a:tblGrid>
              <a:tr h="353864">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4296" marR="4296" marT="4296"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90192762"/>
                  </a:ext>
                </a:extLst>
              </a:tr>
              <a:tr h="1348782">
                <a:tc>
                  <a:txBody>
                    <a:bodyPr/>
                    <a:lstStyle/>
                    <a:p>
                      <a:pPr algn="ctr" fontAlgn="ctr"/>
                      <a:r>
                        <a:rPr lang="ru-RU" sz="1050" b="0" i="0" u="none" strike="noStrike" dirty="0">
                          <a:effectLst/>
                          <a:latin typeface="Calibri" panose="020F0502020204030204" pitchFamily="34" charset="0"/>
                        </a:rPr>
                        <a:t>8.</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Количество объектов недвижимого имущества, предоставленных субъектам малого и среднего предпринимательства и физическим лицам, не являющимся индивидуальными предпринимателями и применяющим специальный налоговый режим «налог на профессиональный доход» в рамках оказания имущественной поддержи и (или) предоставления муниципальной преференции для поддержки субъектов малого и среднего предпринимательства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единиц</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1971474502"/>
                  </a:ext>
                </a:extLst>
              </a:tr>
              <a:tr h="1600826">
                <a:tc>
                  <a:txBody>
                    <a:bodyPr/>
                    <a:lstStyle/>
                    <a:p>
                      <a:pPr algn="ctr" fontAlgn="ctr"/>
                      <a:r>
                        <a:rPr lang="ru-RU" sz="1050" b="0" i="0" u="none" strike="noStrike">
                          <a:effectLst/>
                          <a:latin typeface="Calibri" panose="020F0502020204030204" pitchFamily="34" charset="0"/>
                        </a:rPr>
                        <a:t>9.</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Количество заключенных договоров с субъектами малого и среднего предпринимательства для размещения нестационарных торговых объектов на территории парков культуры и отдыха городских округов Московской области без проведения торгов на льготных условиях при организации: мобильной торговли (в мобильных пунктах быстрого питания (</a:t>
                      </a:r>
                      <a:r>
                        <a:rPr lang="ru-RU" sz="1050" b="0" i="0" u="none" strike="noStrike" dirty="0" err="1">
                          <a:solidFill>
                            <a:srgbClr val="000000"/>
                          </a:solidFill>
                          <a:effectLst/>
                          <a:latin typeface="Calibri" panose="020F0502020204030204" pitchFamily="34" charset="0"/>
                        </a:rPr>
                        <a:t>фудтраках</a:t>
                      </a:r>
                      <a:r>
                        <a:rPr lang="ru-RU" sz="1050" b="0" i="0" u="none" strike="noStrike" dirty="0">
                          <a:solidFill>
                            <a:srgbClr val="000000"/>
                          </a:solidFill>
                          <a:effectLst/>
                          <a:latin typeface="Calibri" panose="020F0502020204030204" pitchFamily="34" charset="0"/>
                        </a:rPr>
                        <a:t>) и передвижных сооружениях (тележках), торговли в киосках малых площадью до 9 кв. м включительно и торговых автоматах (</a:t>
                      </a:r>
                      <a:r>
                        <a:rPr lang="ru-RU" sz="1050" b="0" i="0" u="none" strike="noStrike" dirty="0" err="1">
                          <a:solidFill>
                            <a:srgbClr val="000000"/>
                          </a:solidFill>
                          <a:effectLst/>
                          <a:latin typeface="Calibri" panose="020F0502020204030204" pitchFamily="34" charset="0"/>
                        </a:rPr>
                        <a:t>вендинговых</a:t>
                      </a:r>
                      <a:r>
                        <a:rPr lang="ru-RU" sz="1050" b="0" i="0" u="none" strike="noStrike" dirty="0">
                          <a:solidFill>
                            <a:srgbClr val="000000"/>
                          </a:solidFill>
                          <a:effectLst/>
                          <a:latin typeface="Calibri" panose="020F0502020204030204" pitchFamily="34" charset="0"/>
                        </a:rPr>
                        <a:t> автоматах)</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единиц</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5</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6</a:t>
                      </a:r>
                    </a:p>
                  </a:txBody>
                  <a:tcPr marL="9525" marR="9525" marT="9525" marB="0" anchor="ctr"/>
                </a:tc>
                <a:extLst>
                  <a:ext uri="{0D108BD9-81ED-4DB2-BD59-A6C34878D82A}">
                    <a16:rowId xmlns:a16="http://schemas.microsoft.com/office/drawing/2014/main" val="143629560"/>
                  </a:ext>
                </a:extLst>
              </a:tr>
              <a:tr h="385004">
                <a:tc>
                  <a:txBody>
                    <a:bodyPr/>
                    <a:lstStyle/>
                    <a:p>
                      <a:pPr algn="ctr" fontAlgn="ctr"/>
                      <a:r>
                        <a:rPr lang="ru-RU" sz="1050" b="0" i="0" u="none" strike="noStrike">
                          <a:effectLst/>
                          <a:latin typeface="Calibri" panose="020F0502020204030204" pitchFamily="34" charset="0"/>
                        </a:rPr>
                        <a:t>10.</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Обеспеченность населения площадью торговых объектов </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Кв. м.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853,1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872,7</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789,6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790,4</a:t>
                      </a:r>
                    </a:p>
                  </a:txBody>
                  <a:tcPr marL="9525" marR="9525" marT="9525" marB="0" anchor="ctr"/>
                </a:tc>
                <a:extLst>
                  <a:ext uri="{0D108BD9-81ED-4DB2-BD59-A6C34878D82A}">
                    <a16:rowId xmlns:a16="http://schemas.microsoft.com/office/drawing/2014/main" val="372672657"/>
                  </a:ext>
                </a:extLst>
              </a:tr>
              <a:tr h="610442">
                <a:tc>
                  <a:txBody>
                    <a:bodyPr/>
                    <a:lstStyle/>
                    <a:p>
                      <a:pPr algn="ctr" fontAlgn="ctr"/>
                      <a:r>
                        <a:rPr lang="ru-RU" sz="1050" b="0" i="0" u="none" strike="noStrike">
                          <a:effectLst/>
                          <a:latin typeface="Calibri" panose="020F0502020204030204" pitchFamily="34" charset="0"/>
                        </a:rPr>
                        <a:t>11.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Обеспеченность населения предприятиями общественного питания</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Пос. мест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39,29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36,86</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36,93</a:t>
                      </a:r>
                    </a:p>
                  </a:txBody>
                  <a:tcPr marL="9525" marR="9525" marT="9525" marB="0" anchor="ctr"/>
                </a:tc>
                <a:extLst>
                  <a:ext uri="{0D108BD9-81ED-4DB2-BD59-A6C34878D82A}">
                    <a16:rowId xmlns:a16="http://schemas.microsoft.com/office/drawing/2014/main" val="63266904"/>
                  </a:ext>
                </a:extLst>
              </a:tr>
              <a:tr h="610442">
                <a:tc>
                  <a:txBody>
                    <a:bodyPr/>
                    <a:lstStyle/>
                    <a:p>
                      <a:pPr algn="ctr" fontAlgn="ctr"/>
                      <a:r>
                        <a:rPr lang="ru-RU" sz="1050" b="0" i="0" u="none" strike="noStrike">
                          <a:effectLst/>
                          <a:latin typeface="Calibri" panose="020F0502020204030204" pitchFamily="34" charset="0"/>
                        </a:rPr>
                        <a:t>12.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2024 Обеспеченность населения предприятиями бытового обслуживания</a:t>
                      </a:r>
                    </a:p>
                  </a:txBody>
                  <a:tcPr marL="9525" marR="9525" marT="9525" marB="0"/>
                </a:tc>
                <a:tc>
                  <a:txBody>
                    <a:bodyPr/>
                    <a:lstStyle/>
                    <a:p>
                      <a:pPr algn="ctr" fontAlgn="ctr"/>
                      <a:r>
                        <a:rPr lang="ru-RU" sz="1100" u="none" strike="noStrike" kern="120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раб. мест /на 1000 жителей</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4,78</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4,47</a:t>
                      </a:r>
                    </a:p>
                  </a:txBody>
                  <a:tcPr marL="9525" marR="9525" marT="9525" marB="0" anchor="ctr"/>
                </a:tc>
                <a:extLst>
                  <a:ext uri="{0D108BD9-81ED-4DB2-BD59-A6C34878D82A}">
                    <a16:rowId xmlns:a16="http://schemas.microsoft.com/office/drawing/2014/main" val="3406157218"/>
                  </a:ext>
                </a:extLst>
              </a:tr>
              <a:tr h="610442">
                <a:tc>
                  <a:txBody>
                    <a:bodyPr/>
                    <a:lstStyle/>
                    <a:p>
                      <a:pPr algn="ctr" fontAlgn="ctr"/>
                      <a:r>
                        <a:rPr lang="ru-RU" sz="1050" b="0" i="0" u="none" strike="noStrike">
                          <a:effectLst/>
                          <a:latin typeface="Calibri" panose="020F0502020204030204" pitchFamily="34" charset="0"/>
                        </a:rPr>
                        <a:t>13.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2024 Доля обращений по вопросу защиты прав потребителей от общего количества поступивших обращений</a:t>
                      </a:r>
                    </a:p>
                  </a:txBody>
                  <a:tcPr marL="9525" marR="9525" marT="9525" marB="0"/>
                </a:tc>
                <a:tc>
                  <a:txBody>
                    <a:bodyPr/>
                    <a:lstStyle/>
                    <a:p>
                      <a:pPr algn="ctr" fontAlgn="ctr"/>
                      <a:r>
                        <a:rPr lang="ru-RU" sz="1100" u="none" strike="noStrike" kern="1200" dirty="0" smtClean="0">
                          <a:solidFill>
                            <a:schemeClr val="tx1"/>
                          </a:solidFill>
                          <a:effectLst/>
                          <a:latin typeface="+mn-lt"/>
                          <a:ea typeface="+mn-ea"/>
                          <a:cs typeface="+mn-cs"/>
                        </a:rPr>
                        <a:t>Целевые показатели (Региональный проект)</a:t>
                      </a:r>
                      <a:endParaRPr lang="ru-RU" sz="1100" u="none" strike="noStrike" kern="1200" dirty="0">
                        <a:solidFill>
                          <a:schemeClr val="tx1"/>
                        </a:solidFill>
                        <a:effectLst/>
                        <a:latin typeface="+mn-lt"/>
                        <a:ea typeface="+mn-ea"/>
                        <a:cs typeface="+mn-cs"/>
                      </a:endParaRPr>
                    </a:p>
                  </a:txBody>
                  <a:tcPr marL="4296" marR="4296" marT="4296"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0,3</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0,2</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0,2</a:t>
                      </a:r>
                    </a:p>
                  </a:txBody>
                  <a:tcPr marL="9525" marR="9525" marT="9525" marB="0" anchor="ctr"/>
                </a:tc>
                <a:extLst>
                  <a:ext uri="{0D108BD9-81ED-4DB2-BD59-A6C34878D82A}">
                    <a16:rowId xmlns:a16="http://schemas.microsoft.com/office/drawing/2014/main" val="112849614"/>
                  </a:ext>
                </a:extLst>
              </a:tr>
            </a:tbl>
          </a:graphicData>
        </a:graphic>
      </p:graphicFrame>
    </p:spTree>
    <p:extLst>
      <p:ext uri="{BB962C8B-B14F-4D97-AF65-F5344CB8AC3E}">
        <p14:creationId xmlns:p14="http://schemas.microsoft.com/office/powerpoint/2010/main" val="1563402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6</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959443022"/>
              </p:ext>
            </p:extLst>
          </p:nvPr>
        </p:nvGraphicFramePr>
        <p:xfrm>
          <a:off x="153911" y="894079"/>
          <a:ext cx="11743449" cy="4685596"/>
        </p:xfrm>
        <a:graphic>
          <a:graphicData uri="http://schemas.openxmlformats.org/drawingml/2006/table">
            <a:tbl>
              <a:tblPr>
                <a:tableStyleId>{5C22544A-7EE6-4342-B048-85BDC9FD1C3A}</a:tableStyleId>
              </a:tblPr>
              <a:tblGrid>
                <a:gridCol w="3315919">
                  <a:extLst>
                    <a:ext uri="{9D8B030D-6E8A-4147-A177-3AD203B41FA5}">
                      <a16:colId xmlns:a16="http://schemas.microsoft.com/office/drawing/2014/main" val="444094345"/>
                    </a:ext>
                  </a:extLst>
                </a:gridCol>
                <a:gridCol w="933558">
                  <a:extLst>
                    <a:ext uri="{9D8B030D-6E8A-4147-A177-3AD203B41FA5}">
                      <a16:colId xmlns:a16="http://schemas.microsoft.com/office/drawing/2014/main" val="259913780"/>
                    </a:ext>
                  </a:extLst>
                </a:gridCol>
                <a:gridCol w="956515">
                  <a:extLst>
                    <a:ext uri="{9D8B030D-6E8A-4147-A177-3AD203B41FA5}">
                      <a16:colId xmlns:a16="http://schemas.microsoft.com/office/drawing/2014/main" val="4088317492"/>
                    </a:ext>
                  </a:extLst>
                </a:gridCol>
                <a:gridCol w="987123">
                  <a:extLst>
                    <a:ext uri="{9D8B030D-6E8A-4147-A177-3AD203B41FA5}">
                      <a16:colId xmlns:a16="http://schemas.microsoft.com/office/drawing/2014/main" val="1361735704"/>
                    </a:ext>
                  </a:extLst>
                </a:gridCol>
                <a:gridCol w="1002427">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60208">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86502">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21049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Промышленное </a:t>
                      </a:r>
                      <a:r>
                        <a:rPr lang="ru-RU" sz="800" b="1" i="0" u="none" strike="noStrike" dirty="0">
                          <a:solidFill>
                            <a:srgbClr val="000000"/>
                          </a:solidFill>
                          <a:effectLst/>
                          <a:latin typeface="Arial" panose="020B0604020202020204" pitchFamily="34" charset="0"/>
                          <a:cs typeface="Arial" panose="020B0604020202020204" pitchFamily="34" charset="0"/>
                        </a:rPr>
                        <a:t>производство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73001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err="1">
                          <a:solidFill>
                            <a:srgbClr val="000000"/>
                          </a:solidFill>
                          <a:effectLst/>
                          <a:latin typeface="Arial" panose="020B0604020202020204" pitchFamily="34" charset="0"/>
                          <a:cs typeface="Arial" panose="020B0604020202020204" pitchFamily="34" charset="0"/>
                        </a:rPr>
                        <a:t>млн.руб.в</a:t>
                      </a:r>
                      <a:r>
                        <a:rPr lang="ru-RU" sz="800" b="0" i="0" u="none" strike="noStrike" dirty="0">
                          <a:solidFill>
                            <a:srgbClr val="000000"/>
                          </a:solidFill>
                          <a:effectLst/>
                          <a:latin typeface="Arial" panose="020B0604020202020204" pitchFamily="34" charset="0"/>
                          <a:cs typeface="Arial" panose="020B0604020202020204" pitchFamily="34" charset="0"/>
                        </a:rPr>
                        <a:t>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44 379,9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68 699,6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80 035,0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88 038,5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89 639,2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97 282,5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100 844,1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107 983,6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113 953,8</a:t>
                      </a:r>
                    </a:p>
                  </a:txBody>
                  <a:tcPr marL="9525" marR="9525" marT="9525" marB="0" anchor="ctr"/>
                </a:tc>
                <a:extLst>
                  <a:ext uri="{0D108BD9-81ED-4DB2-BD59-A6C34878D82A}">
                    <a16:rowId xmlns:a16="http://schemas.microsoft.com/office/drawing/2014/main" val="3426044676"/>
                  </a:ext>
                </a:extLst>
              </a:tr>
              <a:tr h="269544">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Малое </a:t>
                      </a:r>
                      <a:r>
                        <a:rPr lang="ru-RU" sz="800" b="1" i="0" u="none" strike="noStrike" dirty="0">
                          <a:solidFill>
                            <a:srgbClr val="000000"/>
                          </a:solidFill>
                          <a:effectLst/>
                          <a:latin typeface="Arial" panose="020B0604020202020204" pitchFamily="34" charset="0"/>
                          <a:cs typeface="Arial" panose="020B0604020202020204" pitchFamily="34" charset="0"/>
                        </a:rPr>
                        <a:t>и среднее предпринимательство</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2863614157"/>
                  </a:ext>
                </a:extLst>
              </a:tr>
              <a:tr h="35939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Число малых и средних предприятий, включая микропредприятия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единица</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2 456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2 553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2 770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2 775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2 895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2 911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3 071</a:t>
                      </a:r>
                    </a:p>
                  </a:txBody>
                  <a:tcPr marL="9525" marR="9525" marT="9525" marB="0" anchor="ctr"/>
                </a:tc>
                <a:extLst>
                  <a:ext uri="{0D108BD9-81ED-4DB2-BD59-A6C34878D82A}">
                    <a16:rowId xmlns:a16="http://schemas.microsoft.com/office/drawing/2014/main" val="1452794486"/>
                  </a:ext>
                </a:extLst>
              </a:tr>
              <a:tr h="21414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Инвестиции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720615212"/>
                  </a:ext>
                </a:extLst>
              </a:tr>
              <a:tr h="586257">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Инвестиции в основной капитал за счет всех источников финансирования (без субъектов малого предпринимательства и объемов инвестиций, не наблюдаемых прямыми статистическими методами) - всего</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20 028,42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18 532,40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12 584,36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13 571,85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13 765,27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14 375,20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14 834,77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15 155,20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15 904,77</a:t>
                      </a:r>
                    </a:p>
                  </a:txBody>
                  <a:tcPr marL="9525" marR="9525" marT="9525" marB="0" anchor="ctr"/>
                </a:tc>
                <a:extLst>
                  <a:ext uri="{0D108BD9-81ED-4DB2-BD59-A6C34878D82A}">
                    <a16:rowId xmlns:a16="http://schemas.microsoft.com/office/drawing/2014/main" val="1893767417"/>
                  </a:ext>
                </a:extLst>
              </a:tr>
              <a:tr h="202180">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Торговля </a:t>
                      </a:r>
                      <a:r>
                        <a:rPr lang="ru-RU" sz="800" b="1" i="0" u="none" strike="noStrike" dirty="0">
                          <a:solidFill>
                            <a:srgbClr val="000000"/>
                          </a:solidFill>
                          <a:effectLst/>
                          <a:latin typeface="Arial" panose="020B0604020202020204" pitchFamily="34" charset="0"/>
                          <a:cs typeface="Arial" panose="020B0604020202020204" pitchFamily="34" charset="0"/>
                        </a:rPr>
                        <a:t>и услуги</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3414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Площадь торговых объектов предприятий розничной торговли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тыс. кв. м</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102,9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113,0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114,0</a:t>
                      </a:r>
                    </a:p>
                  </a:txBody>
                  <a:tcPr marL="9525" marR="9525" marT="9525" marB="0" anchor="ctr"/>
                </a:tc>
                <a:extLst>
                  <a:ext uri="{0D108BD9-81ED-4DB2-BD59-A6C34878D82A}">
                    <a16:rowId xmlns:a16="http://schemas.microsoft.com/office/drawing/2014/main" val="2346891762"/>
                  </a:ext>
                </a:extLst>
              </a:tr>
              <a:tr h="298743">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Обеспеченность населения площадью торговых объектов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кв.метров на 1000 чел.</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826,7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860,9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897,9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909,1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916,7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921,8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928,8</a:t>
                      </a:r>
                    </a:p>
                  </a:txBody>
                  <a:tcPr marL="9525" marR="9525" marT="9525" marB="0" anchor="ctr"/>
                </a:tc>
                <a:extLst>
                  <a:ext uri="{0D108BD9-81ED-4DB2-BD59-A6C34878D82A}">
                    <a16:rowId xmlns:a16="http://schemas.microsoft.com/office/drawing/2014/main" val="3127473807"/>
                  </a:ext>
                </a:extLst>
              </a:tr>
              <a:tr h="424508">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Оборот розничной торговли по крупным и средним организациям (без организаций с численностью работающих менее 15 человек):</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006903519"/>
                  </a:ext>
                </a:extLst>
              </a:tr>
              <a:tr h="202180">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в ценах соответствующих лет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млн. рублей</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20 854,1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23 386,5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30 000,2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32 572,4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32 698,3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35 230,2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35 638,9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38 141,6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38 880,9</a:t>
                      </a:r>
                    </a:p>
                  </a:txBody>
                  <a:tcPr marL="9525" marR="9525" marT="9525" marB="0" anchor="ctr"/>
                </a:tc>
                <a:extLst>
                  <a:ext uri="{0D108BD9-81ED-4DB2-BD59-A6C34878D82A}">
                    <a16:rowId xmlns:a16="http://schemas.microsoft.com/office/drawing/2014/main" val="1835674414"/>
                  </a:ext>
                </a:extLst>
              </a:tr>
            </a:tbl>
          </a:graphicData>
        </a:graphic>
      </p:graphicFrame>
    </p:spTree>
    <p:extLst>
      <p:ext uri="{BB962C8B-B14F-4D97-AF65-F5344CB8AC3E}">
        <p14:creationId xmlns:p14="http://schemas.microsoft.com/office/powerpoint/2010/main" val="235858937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60</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EA93CF15-4291-4E57-97BB-9E45F5B6BCD8}"/>
              </a:ext>
            </a:extLst>
          </p:cNvPr>
          <p:cNvGraphicFramePr>
            <a:graphicFrameLocks noGrp="1"/>
          </p:cNvGraphicFramePr>
          <p:nvPr>
            <p:ph idx="1"/>
            <p:extLst/>
          </p:nvPr>
        </p:nvGraphicFramePr>
        <p:xfrm>
          <a:off x="253497" y="783346"/>
          <a:ext cx="11516008" cy="4728426"/>
        </p:xfrm>
        <a:graphic>
          <a:graphicData uri="http://schemas.openxmlformats.org/drawingml/2006/table">
            <a:tbl>
              <a:tblPr>
                <a:tableStyleId>{5C22544A-7EE6-4342-B048-85BDC9FD1C3A}</a:tableStyleId>
              </a:tblPr>
              <a:tblGrid>
                <a:gridCol w="548904">
                  <a:extLst>
                    <a:ext uri="{9D8B030D-6E8A-4147-A177-3AD203B41FA5}">
                      <a16:colId xmlns:a16="http://schemas.microsoft.com/office/drawing/2014/main" val="3905357529"/>
                    </a:ext>
                  </a:extLst>
                </a:gridCol>
                <a:gridCol w="2975060">
                  <a:extLst>
                    <a:ext uri="{9D8B030D-6E8A-4147-A177-3AD203B41FA5}">
                      <a16:colId xmlns:a16="http://schemas.microsoft.com/office/drawing/2014/main" val="477442020"/>
                    </a:ext>
                  </a:extLst>
                </a:gridCol>
                <a:gridCol w="1119765">
                  <a:extLst>
                    <a:ext uri="{9D8B030D-6E8A-4147-A177-3AD203B41FA5}">
                      <a16:colId xmlns:a16="http://schemas.microsoft.com/office/drawing/2014/main" val="3923417871"/>
                    </a:ext>
                  </a:extLst>
                </a:gridCol>
                <a:gridCol w="944115">
                  <a:extLst>
                    <a:ext uri="{9D8B030D-6E8A-4147-A177-3AD203B41FA5}">
                      <a16:colId xmlns:a16="http://schemas.microsoft.com/office/drawing/2014/main" val="2861421340"/>
                    </a:ext>
                  </a:extLst>
                </a:gridCol>
                <a:gridCol w="944115">
                  <a:extLst>
                    <a:ext uri="{9D8B030D-6E8A-4147-A177-3AD203B41FA5}">
                      <a16:colId xmlns:a16="http://schemas.microsoft.com/office/drawing/2014/main" val="2114002009"/>
                    </a:ext>
                  </a:extLst>
                </a:gridCol>
                <a:gridCol w="988027">
                  <a:extLst>
                    <a:ext uri="{9D8B030D-6E8A-4147-A177-3AD203B41FA5}">
                      <a16:colId xmlns:a16="http://schemas.microsoft.com/office/drawing/2014/main" val="408050901"/>
                    </a:ext>
                  </a:extLst>
                </a:gridCol>
                <a:gridCol w="966071">
                  <a:extLst>
                    <a:ext uri="{9D8B030D-6E8A-4147-A177-3AD203B41FA5}">
                      <a16:colId xmlns:a16="http://schemas.microsoft.com/office/drawing/2014/main" val="55095842"/>
                    </a:ext>
                  </a:extLst>
                </a:gridCol>
                <a:gridCol w="1064874">
                  <a:extLst>
                    <a:ext uri="{9D8B030D-6E8A-4147-A177-3AD203B41FA5}">
                      <a16:colId xmlns:a16="http://schemas.microsoft.com/office/drawing/2014/main" val="3231242699"/>
                    </a:ext>
                  </a:extLst>
                </a:gridCol>
                <a:gridCol w="966071">
                  <a:extLst>
                    <a:ext uri="{9D8B030D-6E8A-4147-A177-3AD203B41FA5}">
                      <a16:colId xmlns:a16="http://schemas.microsoft.com/office/drawing/2014/main" val="270525793"/>
                    </a:ext>
                  </a:extLst>
                </a:gridCol>
                <a:gridCol w="999006">
                  <a:extLst>
                    <a:ext uri="{9D8B030D-6E8A-4147-A177-3AD203B41FA5}">
                      <a16:colId xmlns:a16="http://schemas.microsoft.com/office/drawing/2014/main" val="1286723470"/>
                    </a:ext>
                  </a:extLst>
                </a:gridCol>
              </a:tblGrid>
              <a:tr h="540128">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Наименование муниципальной программы/подпрограммы/показателя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dirty="0" smtClean="0">
                          <a:effectLst/>
                        </a:rPr>
                        <a:t>Вид </a:t>
                      </a:r>
                      <a:r>
                        <a:rPr lang="ru-RU" sz="1000" u="none" strike="noStrike" dirty="0">
                          <a:effectLst/>
                        </a:rPr>
                        <a:t>показателя</a:t>
                      </a:r>
                      <a:endParaRPr lang="ru-RU" sz="1000" b="0" i="0" u="none" strike="noStrike" dirty="0">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Единица измерения</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880537003"/>
                  </a:ext>
                </a:extLst>
              </a:tr>
              <a:tr h="238807">
                <a:tc>
                  <a:txBody>
                    <a:bodyPr/>
                    <a:lstStyle/>
                    <a:p>
                      <a:pPr algn="ctr" fontAlgn="ctr"/>
                      <a:r>
                        <a:rPr lang="ru-RU" sz="1050" u="none" strike="noStrike" dirty="0" smtClean="0">
                          <a:effectLst/>
                        </a:rPr>
                        <a:t>12</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l" fontAlgn="ctr"/>
                      <a:r>
                        <a:rPr lang="ru-RU" sz="1050" u="none" strike="noStrike" dirty="0">
                          <a:effectLst/>
                        </a:rPr>
                        <a:t>Муниципальная программа </a:t>
                      </a:r>
                      <a:r>
                        <a:rPr lang="ru-RU" sz="1050" u="none" strike="noStrike" dirty="0" smtClean="0">
                          <a:effectLst/>
                        </a:rPr>
                        <a:t>«Управление имуществом и муниципальными финансами»</a:t>
                      </a:r>
                      <a:endParaRPr lang="ru-RU" sz="1050" b="1" i="0" u="none" strike="noStrike" dirty="0">
                        <a:solidFill>
                          <a:srgbClr val="000000"/>
                        </a:solidFill>
                        <a:effectLst/>
                        <a:latin typeface="Arial" panose="020B0604020202020204" pitchFamily="34" charset="0"/>
                      </a:endParaRPr>
                    </a:p>
                  </a:txBody>
                  <a:tcPr marL="4200" marR="4200" marT="4200"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Arial" panose="020B060402020202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tc>
                  <a:txBody>
                    <a:bodyPr/>
                    <a:lstStyle/>
                    <a:p>
                      <a:pPr algn="ctr" fontAlgn="ctr"/>
                      <a:r>
                        <a:rPr lang="ru-RU" sz="1000" u="none" strike="noStrike">
                          <a:effectLst/>
                        </a:rPr>
                        <a:t> </a:t>
                      </a:r>
                      <a:endParaRPr lang="ru-RU" sz="1000" b="0" i="0" u="none" strike="noStrike">
                        <a:solidFill>
                          <a:srgbClr val="000000"/>
                        </a:solidFill>
                        <a:effectLst/>
                        <a:latin typeface="Calibri" panose="020F0502020204030204" pitchFamily="34" charset="0"/>
                      </a:endParaRPr>
                    </a:p>
                  </a:txBody>
                  <a:tcPr marL="4704" marR="4704" marT="4704" marB="0" anchor="ctr"/>
                </a:tc>
                <a:extLst>
                  <a:ext uri="{0D108BD9-81ED-4DB2-BD59-A6C34878D82A}">
                    <a16:rowId xmlns:a16="http://schemas.microsoft.com/office/drawing/2014/main" val="1551569063"/>
                  </a:ext>
                </a:extLst>
              </a:tr>
              <a:tr h="238807">
                <a:tc>
                  <a:txBody>
                    <a:bodyPr/>
                    <a:lstStyle/>
                    <a:p>
                      <a:pPr algn="ctr" fontAlgn="ctr"/>
                      <a:r>
                        <a:rPr lang="ru-RU" sz="1050" b="0" i="0" u="none" strike="noStrike" dirty="0">
                          <a:solidFill>
                            <a:srgbClr val="000000"/>
                          </a:solidFill>
                          <a:effectLst/>
                          <a:latin typeface="Calibri" panose="020F0502020204030204" pitchFamily="34" charset="0"/>
                        </a:rPr>
                        <a:t>1.</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Предоставление земельных участков многодетным семьям</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998803548"/>
                  </a:ext>
                </a:extLst>
              </a:tr>
              <a:tr h="702119">
                <a:tc>
                  <a:txBody>
                    <a:bodyPr/>
                    <a:lstStyle/>
                    <a:p>
                      <a:pPr algn="ctr" fontAlgn="ctr"/>
                      <a:r>
                        <a:rPr lang="ru-RU" sz="1050" b="0" i="0" u="none" strike="noStrike" dirty="0">
                          <a:solidFill>
                            <a:srgbClr val="000000"/>
                          </a:solidFill>
                          <a:effectLst/>
                          <a:latin typeface="Calibri" panose="020F0502020204030204" pitchFamily="34" charset="0"/>
                        </a:rPr>
                        <a:t>2.</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Поступления доходов в бюджет муниципального образования от распоряжения муниципальным имуществом и землей</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882508695"/>
                  </a:ext>
                </a:extLst>
              </a:tr>
              <a:tr h="702119">
                <a:tc>
                  <a:txBody>
                    <a:bodyPr/>
                    <a:lstStyle/>
                    <a:p>
                      <a:pPr algn="ctr" fontAlgn="ctr"/>
                      <a:r>
                        <a:rPr lang="ru-RU" sz="1050" b="0" i="0" u="none" strike="noStrike" dirty="0">
                          <a:solidFill>
                            <a:srgbClr val="000000"/>
                          </a:solidFill>
                          <a:effectLst/>
                          <a:latin typeface="Calibri" panose="020F0502020204030204" pitchFamily="34" charset="0"/>
                        </a:rPr>
                        <a:t>3.</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Доля проведенных аукционов на право заключения договоров аренды земельных участков для субъектов малого и среднего предпринимательства к общему количеству таких торгов</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 ГП)</a:t>
                      </a:r>
                      <a:endParaRPr lang="ru-RU" sz="1050" b="0" i="0" u="none" strike="noStrike" kern="1200" dirty="0">
                        <a:solidFill>
                          <a:srgbClr val="000000"/>
                        </a:solidFill>
                        <a:effectLst/>
                        <a:latin typeface="Calibri" panose="020F0502020204030204" pitchFamily="34" charset="0"/>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extLst>
                  <a:ext uri="{0D108BD9-81ED-4DB2-BD59-A6C34878D82A}">
                    <a16:rowId xmlns:a16="http://schemas.microsoft.com/office/drawing/2014/main" val="301713908"/>
                  </a:ext>
                </a:extLst>
              </a:tr>
              <a:tr h="1165431">
                <a:tc>
                  <a:txBody>
                    <a:bodyPr/>
                    <a:lstStyle/>
                    <a:p>
                      <a:pPr algn="ctr" fontAlgn="ctr"/>
                      <a:r>
                        <a:rPr lang="ru-RU" sz="1050" b="0" i="0" u="none" strike="noStrike" dirty="0">
                          <a:solidFill>
                            <a:srgbClr val="000000"/>
                          </a:solidFill>
                          <a:effectLst/>
                          <a:latin typeface="Calibri" panose="020F0502020204030204" pitchFamily="34" charset="0"/>
                        </a:rPr>
                        <a:t>4.</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проведенной диспансеризации муниципальных служащих в общем количестве запланированной диспансеризации муниципальных служащих</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011638366"/>
                  </a:ext>
                </a:extLst>
              </a:tr>
              <a:tr h="702119">
                <a:tc>
                  <a:txBody>
                    <a:bodyPr/>
                    <a:lstStyle/>
                    <a:p>
                      <a:pPr algn="ctr" fontAlgn="ctr"/>
                      <a:r>
                        <a:rPr lang="ru-RU" sz="1050" b="0" i="0" u="none" strike="noStrike" dirty="0">
                          <a:solidFill>
                            <a:srgbClr val="000000"/>
                          </a:solidFill>
                          <a:effectLst/>
                          <a:latin typeface="Calibri" panose="020F0502020204030204" pitchFamily="34" charset="0"/>
                        </a:rPr>
                        <a:t>5.</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обращений граждан, рассмотренных без нарушений установленных сроков, в общем количестве обращений граждан</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704" marR="4704" marT="4704"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987838211"/>
                  </a:ext>
                </a:extLst>
              </a:tr>
            </a:tbl>
          </a:graphicData>
        </a:graphic>
      </p:graphicFrame>
    </p:spTree>
    <p:extLst>
      <p:ext uri="{BB962C8B-B14F-4D97-AF65-F5344CB8AC3E}">
        <p14:creationId xmlns:p14="http://schemas.microsoft.com/office/powerpoint/2010/main" val="16981490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61</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48763D28-D322-4904-AB17-4F8EFD5F3C63}"/>
              </a:ext>
            </a:extLst>
          </p:cNvPr>
          <p:cNvGraphicFramePr>
            <a:graphicFrameLocks noGrp="1"/>
          </p:cNvGraphicFramePr>
          <p:nvPr>
            <p:ph idx="1"/>
            <p:extLst/>
          </p:nvPr>
        </p:nvGraphicFramePr>
        <p:xfrm>
          <a:off x="153910" y="966116"/>
          <a:ext cx="11615598" cy="4707586"/>
        </p:xfrm>
        <a:graphic>
          <a:graphicData uri="http://schemas.openxmlformats.org/drawingml/2006/table">
            <a:tbl>
              <a:tblPr>
                <a:tableStyleId>{5C22544A-7EE6-4342-B048-85BDC9FD1C3A}</a:tableStyleId>
              </a:tblPr>
              <a:tblGrid>
                <a:gridCol w="553651">
                  <a:extLst>
                    <a:ext uri="{9D8B030D-6E8A-4147-A177-3AD203B41FA5}">
                      <a16:colId xmlns:a16="http://schemas.microsoft.com/office/drawing/2014/main" val="746986614"/>
                    </a:ext>
                  </a:extLst>
                </a:gridCol>
                <a:gridCol w="3000789">
                  <a:extLst>
                    <a:ext uri="{9D8B030D-6E8A-4147-A177-3AD203B41FA5}">
                      <a16:colId xmlns:a16="http://schemas.microsoft.com/office/drawing/2014/main" val="3518967108"/>
                    </a:ext>
                  </a:extLst>
                </a:gridCol>
                <a:gridCol w="1129447">
                  <a:extLst>
                    <a:ext uri="{9D8B030D-6E8A-4147-A177-3AD203B41FA5}">
                      <a16:colId xmlns:a16="http://schemas.microsoft.com/office/drawing/2014/main" val="717336439"/>
                    </a:ext>
                  </a:extLst>
                </a:gridCol>
                <a:gridCol w="952280">
                  <a:extLst>
                    <a:ext uri="{9D8B030D-6E8A-4147-A177-3AD203B41FA5}">
                      <a16:colId xmlns:a16="http://schemas.microsoft.com/office/drawing/2014/main" val="16564001"/>
                    </a:ext>
                  </a:extLst>
                </a:gridCol>
                <a:gridCol w="952280">
                  <a:extLst>
                    <a:ext uri="{9D8B030D-6E8A-4147-A177-3AD203B41FA5}">
                      <a16:colId xmlns:a16="http://schemas.microsoft.com/office/drawing/2014/main" val="854827010"/>
                    </a:ext>
                  </a:extLst>
                </a:gridCol>
                <a:gridCol w="996571">
                  <a:extLst>
                    <a:ext uri="{9D8B030D-6E8A-4147-A177-3AD203B41FA5}">
                      <a16:colId xmlns:a16="http://schemas.microsoft.com/office/drawing/2014/main" val="7415912"/>
                    </a:ext>
                  </a:extLst>
                </a:gridCol>
                <a:gridCol w="974426">
                  <a:extLst>
                    <a:ext uri="{9D8B030D-6E8A-4147-A177-3AD203B41FA5}">
                      <a16:colId xmlns:a16="http://schemas.microsoft.com/office/drawing/2014/main" val="500630314"/>
                    </a:ext>
                  </a:extLst>
                </a:gridCol>
                <a:gridCol w="1074083">
                  <a:extLst>
                    <a:ext uri="{9D8B030D-6E8A-4147-A177-3AD203B41FA5}">
                      <a16:colId xmlns:a16="http://schemas.microsoft.com/office/drawing/2014/main" val="2226587755"/>
                    </a:ext>
                  </a:extLst>
                </a:gridCol>
                <a:gridCol w="974426">
                  <a:extLst>
                    <a:ext uri="{9D8B030D-6E8A-4147-A177-3AD203B41FA5}">
                      <a16:colId xmlns:a16="http://schemas.microsoft.com/office/drawing/2014/main" val="827587623"/>
                    </a:ext>
                  </a:extLst>
                </a:gridCol>
                <a:gridCol w="1007645">
                  <a:extLst>
                    <a:ext uri="{9D8B030D-6E8A-4147-A177-3AD203B41FA5}">
                      <a16:colId xmlns:a16="http://schemas.microsoft.com/office/drawing/2014/main" val="526442544"/>
                    </a:ext>
                  </a:extLst>
                </a:gridCol>
              </a:tblGrid>
              <a:tr h="200812">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a:effectLst/>
                        </a:rPr>
                        <a:t>Наименование муниципальной программы/подпрограммы/показателя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dirty="0" smtClean="0">
                          <a:effectLst/>
                        </a:rPr>
                        <a:t>Вид </a:t>
                      </a:r>
                      <a:r>
                        <a:rPr lang="ru-RU" sz="1050" u="none" strike="noStrike" dirty="0">
                          <a:effectLst/>
                        </a:rPr>
                        <a:t>показателя</a:t>
                      </a:r>
                      <a:endParaRPr lang="ru-RU" sz="1050" b="0" i="0" u="none" strike="noStrike" dirty="0">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4273" marR="4273" marT="4273"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406739252"/>
                  </a:ext>
                </a:extLst>
              </a:tr>
              <a:tr h="181782">
                <a:tc>
                  <a:txBody>
                    <a:bodyPr/>
                    <a:lstStyle/>
                    <a:p>
                      <a:pPr algn="ctr" fontAlgn="ctr"/>
                      <a:r>
                        <a:rPr lang="ru-RU" sz="1050" b="0" i="0" u="none" strike="noStrike">
                          <a:solidFill>
                            <a:srgbClr val="000000"/>
                          </a:solidFill>
                          <a:effectLst/>
                          <a:latin typeface="Calibri" panose="020F0502020204030204" pitchFamily="34" charset="0"/>
                        </a:rPr>
                        <a:t>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производственного травматизма в общем количестве работников администрации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4047826251"/>
                  </a:ext>
                </a:extLst>
              </a:tr>
              <a:tr h="101946">
                <a:tc>
                  <a:txBody>
                    <a:bodyPr/>
                    <a:lstStyle/>
                    <a:p>
                      <a:pPr algn="ctr" fontAlgn="ctr"/>
                      <a:r>
                        <a:rPr lang="ru-RU" sz="1050" b="0" i="0" u="none" strike="noStrike">
                          <a:solidFill>
                            <a:srgbClr val="000000"/>
                          </a:solidFill>
                          <a:effectLst/>
                          <a:latin typeface="Calibri" panose="020F0502020204030204" pitchFamily="34" charset="0"/>
                        </a:rPr>
                        <a:t>7.</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выплаченных объемов денежного содержания, прочих и иных выплат от запланированных к выплате</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855870301"/>
                  </a:ext>
                </a:extLst>
              </a:tr>
              <a:tr h="363562">
                <a:tc>
                  <a:txBody>
                    <a:bodyPr/>
                    <a:lstStyle/>
                    <a:p>
                      <a:pPr algn="ctr" fontAlgn="ctr"/>
                      <a:r>
                        <a:rPr lang="ru-RU" sz="1050" b="0" i="0" u="none" strike="noStrike">
                          <a:solidFill>
                            <a:srgbClr val="000000"/>
                          </a:solidFill>
                          <a:effectLst/>
                          <a:latin typeface="Calibri" panose="020F0502020204030204" pitchFamily="34" charset="0"/>
                        </a:rPr>
                        <a:t>8.</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взысканию задолженности по арендной плате за муниципальное имущество и землю</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1001622132"/>
                  </a:ext>
                </a:extLst>
              </a:tr>
              <a:tr h="200812">
                <a:tc>
                  <a:txBody>
                    <a:bodyPr/>
                    <a:lstStyle/>
                    <a:p>
                      <a:pPr algn="ctr" fontAlgn="ctr"/>
                      <a:r>
                        <a:rPr lang="ru-RU" sz="1050" b="0" i="0" u="none" strike="noStrike">
                          <a:solidFill>
                            <a:srgbClr val="000000"/>
                          </a:solidFill>
                          <a:effectLst/>
                          <a:latin typeface="Calibri" panose="020F0502020204030204" pitchFamily="34" charset="0"/>
                        </a:rPr>
                        <a:t>9.</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Доля незарегистрированных объектов недвижимого имущества, вовлеченных в налоговый оборот по результатам МЗК</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90</a:t>
                      </a:r>
                    </a:p>
                  </a:txBody>
                  <a:tcPr marL="9525" marR="9525" marT="9525" marB="0" anchor="ctr"/>
                </a:tc>
                <a:extLst>
                  <a:ext uri="{0D108BD9-81ED-4DB2-BD59-A6C34878D82A}">
                    <a16:rowId xmlns:a16="http://schemas.microsoft.com/office/drawing/2014/main" val="1132150478"/>
                  </a:ext>
                </a:extLst>
              </a:tr>
              <a:tr h="398545">
                <a:tc>
                  <a:txBody>
                    <a:bodyPr/>
                    <a:lstStyle/>
                    <a:p>
                      <a:pPr algn="ctr" fontAlgn="ctr"/>
                      <a:r>
                        <a:rPr lang="ru-RU" sz="1050" b="0" i="0" u="none" strike="noStrike">
                          <a:solidFill>
                            <a:srgbClr val="000000"/>
                          </a:solidFill>
                          <a:effectLst/>
                          <a:latin typeface="Calibri" panose="020F0502020204030204" pitchFamily="34" charset="0"/>
                        </a:rPr>
                        <a:t>10.</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расторжению договоров аренды земельных участков и размещению на Инвестиционном портале Московской области</a:t>
                      </a:r>
                    </a:p>
                  </a:txBody>
                  <a:tcPr marL="9525" marR="9525" marT="9525" marB="0"/>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dirty="0">
                          <a:solidFill>
                            <a:srgbClr val="000000"/>
                          </a:solidFill>
                          <a:effectLst/>
                          <a:latin typeface="Calibri" panose="020F0502020204030204" pitchFamily="34" charset="0"/>
                        </a:rPr>
                        <a:t>балл</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886868341"/>
                  </a:ext>
                </a:extLst>
              </a:tr>
              <a:tr h="200812">
                <a:tc>
                  <a:txBody>
                    <a:bodyPr/>
                    <a:lstStyle/>
                    <a:p>
                      <a:pPr algn="ctr" fontAlgn="ctr"/>
                      <a:r>
                        <a:rPr lang="ru-RU" sz="1050" b="0" i="0" u="none" strike="noStrike">
                          <a:solidFill>
                            <a:srgbClr val="000000"/>
                          </a:solidFill>
                          <a:effectLst/>
                          <a:latin typeface="Calibri" panose="020F0502020204030204" pitchFamily="34" charset="0"/>
                        </a:rPr>
                        <a:t>11.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Проверка использования земель</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30824872"/>
                  </a:ext>
                </a:extLst>
              </a:tr>
              <a:tr h="363562">
                <a:tc>
                  <a:txBody>
                    <a:bodyPr/>
                    <a:lstStyle/>
                    <a:p>
                      <a:pPr algn="ctr" fontAlgn="ctr"/>
                      <a:r>
                        <a:rPr lang="ru-RU" sz="1050" b="0" i="0" u="none" strike="noStrike">
                          <a:solidFill>
                            <a:srgbClr val="000000"/>
                          </a:solidFill>
                          <a:effectLst/>
                          <a:latin typeface="Calibri" panose="020F0502020204030204" pitchFamily="34" charset="0"/>
                        </a:rPr>
                        <a:t>12.</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Заключение контракта на получение официальной статистической информации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Единица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a:t>
                      </a:r>
                    </a:p>
                  </a:txBody>
                  <a:tcPr marL="9525" marR="9525" marT="9525" marB="0" anchor="ctr"/>
                </a:tc>
                <a:extLst>
                  <a:ext uri="{0D108BD9-81ED-4DB2-BD59-A6C34878D82A}">
                    <a16:rowId xmlns:a16="http://schemas.microsoft.com/office/drawing/2014/main" val="565610954"/>
                  </a:ext>
                </a:extLst>
              </a:tr>
              <a:tr h="299678">
                <a:tc>
                  <a:txBody>
                    <a:bodyPr/>
                    <a:lstStyle/>
                    <a:p>
                      <a:pPr algn="ctr" fontAlgn="ctr"/>
                      <a:r>
                        <a:rPr lang="ru-RU" sz="1050" b="0" i="0" u="none" strike="noStrike">
                          <a:solidFill>
                            <a:srgbClr val="000000"/>
                          </a:solidFill>
                          <a:effectLst/>
                          <a:latin typeface="Calibri" panose="020F0502020204030204" pitchFamily="34" charset="0"/>
                        </a:rPr>
                        <a:t>13.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Обеспечение поступлений налоговых и неналоговых доходов в бюджет городского округа Долгопрудный на уровне утвержденных плановых назначений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4273" marR="4273" marT="4273"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100,0</a:t>
                      </a:r>
                    </a:p>
                  </a:txBody>
                  <a:tcPr marL="9525" marR="9525" marT="9525" marB="0" anchor="ctr"/>
                </a:tc>
                <a:extLst>
                  <a:ext uri="{0D108BD9-81ED-4DB2-BD59-A6C34878D82A}">
                    <a16:rowId xmlns:a16="http://schemas.microsoft.com/office/drawing/2014/main" val="2135784579"/>
                  </a:ext>
                </a:extLst>
              </a:tr>
            </a:tbl>
          </a:graphicData>
        </a:graphic>
      </p:graphicFrame>
    </p:spTree>
    <p:extLst>
      <p:ext uri="{BB962C8B-B14F-4D97-AF65-F5344CB8AC3E}">
        <p14:creationId xmlns:p14="http://schemas.microsoft.com/office/powerpoint/2010/main" val="224617938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62</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A0D6F408-8A50-44C6-9805-9F6F8033DB94}"/>
              </a:ext>
            </a:extLst>
          </p:cNvPr>
          <p:cNvGraphicFramePr>
            <a:graphicFrameLocks noGrp="1"/>
          </p:cNvGraphicFramePr>
          <p:nvPr>
            <p:ph idx="1"/>
            <p:extLst/>
          </p:nvPr>
        </p:nvGraphicFramePr>
        <p:xfrm>
          <a:off x="262549" y="887240"/>
          <a:ext cx="11579383" cy="4391691"/>
        </p:xfrm>
        <a:graphic>
          <a:graphicData uri="http://schemas.openxmlformats.org/drawingml/2006/table">
            <a:tbl>
              <a:tblPr>
                <a:tableStyleId>{5C22544A-7EE6-4342-B048-85BDC9FD1C3A}</a:tableStyleId>
              </a:tblPr>
              <a:tblGrid>
                <a:gridCol w="551925">
                  <a:extLst>
                    <a:ext uri="{9D8B030D-6E8A-4147-A177-3AD203B41FA5}">
                      <a16:colId xmlns:a16="http://schemas.microsoft.com/office/drawing/2014/main" val="3961274246"/>
                    </a:ext>
                  </a:extLst>
                </a:gridCol>
                <a:gridCol w="2991433">
                  <a:extLst>
                    <a:ext uri="{9D8B030D-6E8A-4147-A177-3AD203B41FA5}">
                      <a16:colId xmlns:a16="http://schemas.microsoft.com/office/drawing/2014/main" val="474040565"/>
                    </a:ext>
                  </a:extLst>
                </a:gridCol>
                <a:gridCol w="1125926">
                  <a:extLst>
                    <a:ext uri="{9D8B030D-6E8A-4147-A177-3AD203B41FA5}">
                      <a16:colId xmlns:a16="http://schemas.microsoft.com/office/drawing/2014/main" val="3981792935"/>
                    </a:ext>
                  </a:extLst>
                </a:gridCol>
                <a:gridCol w="949311">
                  <a:extLst>
                    <a:ext uri="{9D8B030D-6E8A-4147-A177-3AD203B41FA5}">
                      <a16:colId xmlns:a16="http://schemas.microsoft.com/office/drawing/2014/main" val="757544979"/>
                    </a:ext>
                  </a:extLst>
                </a:gridCol>
                <a:gridCol w="949311">
                  <a:extLst>
                    <a:ext uri="{9D8B030D-6E8A-4147-A177-3AD203B41FA5}">
                      <a16:colId xmlns:a16="http://schemas.microsoft.com/office/drawing/2014/main" val="1953031697"/>
                    </a:ext>
                  </a:extLst>
                </a:gridCol>
                <a:gridCol w="993464">
                  <a:extLst>
                    <a:ext uri="{9D8B030D-6E8A-4147-A177-3AD203B41FA5}">
                      <a16:colId xmlns:a16="http://schemas.microsoft.com/office/drawing/2014/main" val="859758842"/>
                    </a:ext>
                  </a:extLst>
                </a:gridCol>
                <a:gridCol w="971388">
                  <a:extLst>
                    <a:ext uri="{9D8B030D-6E8A-4147-A177-3AD203B41FA5}">
                      <a16:colId xmlns:a16="http://schemas.microsoft.com/office/drawing/2014/main" val="2577074884"/>
                    </a:ext>
                  </a:extLst>
                </a:gridCol>
                <a:gridCol w="1070734">
                  <a:extLst>
                    <a:ext uri="{9D8B030D-6E8A-4147-A177-3AD203B41FA5}">
                      <a16:colId xmlns:a16="http://schemas.microsoft.com/office/drawing/2014/main" val="3534765993"/>
                    </a:ext>
                  </a:extLst>
                </a:gridCol>
                <a:gridCol w="971388">
                  <a:extLst>
                    <a:ext uri="{9D8B030D-6E8A-4147-A177-3AD203B41FA5}">
                      <a16:colId xmlns:a16="http://schemas.microsoft.com/office/drawing/2014/main" val="3679049624"/>
                    </a:ext>
                  </a:extLst>
                </a:gridCol>
                <a:gridCol w="1004503">
                  <a:extLst>
                    <a:ext uri="{9D8B030D-6E8A-4147-A177-3AD203B41FA5}">
                      <a16:colId xmlns:a16="http://schemas.microsoft.com/office/drawing/2014/main" val="113549904"/>
                    </a:ext>
                  </a:extLst>
                </a:gridCol>
              </a:tblGrid>
              <a:tr h="431197">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Наименование муниципальной программы/подпрограммы/показателя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a:effectLst/>
                        </a:rPr>
                        <a:t>Базовое значение</a:t>
                      </a:r>
                      <a:endParaRPr lang="ru-RU" sz="110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100" u="none" strike="noStrike" dirty="0">
                          <a:effectLst/>
                        </a:rPr>
                        <a:t>Достигнутое </a:t>
                      </a:r>
                      <a:r>
                        <a:rPr lang="ru-RU" sz="1100" u="none" strike="noStrike" dirty="0" smtClean="0">
                          <a:effectLst/>
                        </a:rPr>
                        <a:t>2023 </a:t>
                      </a:r>
                      <a:r>
                        <a:rPr lang="ru-RU" sz="1100" u="none" strike="noStrike" dirty="0">
                          <a:effectLst/>
                        </a:rPr>
                        <a:t>года</a:t>
                      </a:r>
                      <a:endParaRPr lang="ru-RU" sz="11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927071079"/>
                  </a:ext>
                </a:extLst>
              </a:tr>
              <a:tr h="428917">
                <a:tc>
                  <a:txBody>
                    <a:bodyPr/>
                    <a:lstStyle/>
                    <a:p>
                      <a:pPr algn="ctr" fontAlgn="ctr"/>
                      <a:r>
                        <a:rPr lang="ru-RU" sz="1050" b="0" i="0" u="none" strike="noStrike">
                          <a:solidFill>
                            <a:srgbClr val="000000"/>
                          </a:solidFill>
                          <a:effectLst/>
                          <a:latin typeface="Calibri" panose="020F0502020204030204" pitchFamily="34" charset="0"/>
                        </a:rPr>
                        <a:t>14.</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2023 Прирост земельного налога</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b="0" i="0" u="none" strike="noStrike" kern="1200" dirty="0" smtClean="0">
                          <a:solidFill>
                            <a:srgbClr val="000000"/>
                          </a:solidFill>
                          <a:effectLst/>
                          <a:latin typeface="Calibri" panose="020F0502020204030204" pitchFamily="34" charset="0"/>
                          <a:ea typeface="+mn-ea"/>
                          <a:cs typeface="+mn-cs"/>
                        </a:rPr>
                        <a:t>Целевые показатели (Указ Президента РФ)</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609497033"/>
                  </a:ext>
                </a:extLst>
              </a:tr>
              <a:tr h="643376">
                <a:tc>
                  <a:txBody>
                    <a:bodyPr/>
                    <a:lstStyle/>
                    <a:p>
                      <a:pPr algn="ctr" fontAlgn="ctr"/>
                      <a:r>
                        <a:rPr lang="ru-RU" sz="1050" b="0" i="0" u="none" strike="noStrike">
                          <a:solidFill>
                            <a:srgbClr val="000000"/>
                          </a:solidFill>
                          <a:effectLst/>
                          <a:latin typeface="Calibri" panose="020F0502020204030204" pitchFamily="34" charset="0"/>
                        </a:rPr>
                        <a:t>15.</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Доля    проведенных    процедур    закупок   в   общем   количестве   запланированных   процедур закупок</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616263926"/>
                  </a:ext>
                </a:extLst>
              </a:tr>
              <a:tr h="643376">
                <a:tc>
                  <a:txBody>
                    <a:bodyPr/>
                    <a:lstStyle/>
                    <a:p>
                      <a:pPr algn="ctr" fontAlgn="ctr"/>
                      <a:r>
                        <a:rPr lang="ru-RU" sz="1050" b="0" i="0" u="none" strike="noStrike">
                          <a:solidFill>
                            <a:srgbClr val="000000"/>
                          </a:solidFill>
                          <a:effectLst/>
                          <a:latin typeface="Calibri" panose="020F0502020204030204" pitchFamily="34" charset="0"/>
                        </a:rPr>
                        <a:t>16.</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уплаченных взносов в общем количестве от запланированных к уплате</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266837080"/>
                  </a:ext>
                </a:extLst>
              </a:tr>
              <a:tr h="643376">
                <a:tc>
                  <a:txBody>
                    <a:bodyPr/>
                    <a:lstStyle/>
                    <a:p>
                      <a:pPr algn="ctr" fontAlgn="ctr"/>
                      <a:r>
                        <a:rPr lang="ru-RU" sz="1050" b="0" i="0" u="none" strike="noStrike">
                          <a:solidFill>
                            <a:srgbClr val="000000"/>
                          </a:solidFill>
                          <a:effectLst/>
                          <a:latin typeface="Calibri" panose="020F0502020204030204" pitchFamily="34" charset="0"/>
                        </a:rPr>
                        <a:t>17.</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Эффективность работы по взысканию задолженности по арендной плате за земельные участки, государственная собственность на которые не разграничена</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dirty="0">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215211418"/>
                  </a:ext>
                </a:extLst>
              </a:tr>
              <a:tr h="643376">
                <a:tc>
                  <a:txBody>
                    <a:bodyPr/>
                    <a:lstStyle/>
                    <a:p>
                      <a:pPr algn="ctr" fontAlgn="ctr"/>
                      <a:r>
                        <a:rPr lang="ru-RU" sz="1050" b="0" i="0" u="none" strike="noStrike">
                          <a:solidFill>
                            <a:srgbClr val="000000"/>
                          </a:solidFill>
                          <a:effectLst/>
                          <a:latin typeface="Calibri" panose="020F0502020204030204" pitchFamily="34" charset="0"/>
                        </a:rPr>
                        <a:t>18.</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2023 Поступления доходов в бюджет муниципального образования от распоряжения земельными участками, государственная собственность на которые не разграничена</a:t>
                      </a:r>
                    </a:p>
                  </a:txBody>
                  <a:tcPr marL="9525" marR="9525" marT="9525" marB="0"/>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Целевые показатели (Отраслевой)</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3194405270"/>
                  </a:ext>
                </a:extLst>
              </a:tr>
              <a:tr h="643376">
                <a:tc>
                  <a:txBody>
                    <a:bodyPr/>
                    <a:lstStyle/>
                    <a:p>
                      <a:pPr algn="ctr" fontAlgn="ctr"/>
                      <a:r>
                        <a:rPr lang="ru-RU" sz="1050" b="0" i="0" u="none" strike="noStrike">
                          <a:solidFill>
                            <a:srgbClr val="000000"/>
                          </a:solidFill>
                          <a:effectLst/>
                          <a:latin typeface="Calibri" panose="020F0502020204030204" pitchFamily="34" charset="0"/>
                        </a:rPr>
                        <a:t>19.</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Отношение объема муниципального долга к годовому объему доходов  бюджета без учета безвозмездных поступлений и (или) поступлений налоговых доходов по дополнительным нормативам отчислений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100" u="none" strike="noStrike" kern="1200" dirty="0" smtClean="0">
                          <a:solidFill>
                            <a:schemeClr val="tx1"/>
                          </a:solidFill>
                          <a:effectLst/>
                          <a:latin typeface="+mn-lt"/>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0</a:t>
                      </a:r>
                    </a:p>
                  </a:txBody>
                  <a:tcPr marL="9525" marR="9525" marT="9525" marB="0" anchor="ctr"/>
                </a:tc>
                <a:extLst>
                  <a:ext uri="{0D108BD9-81ED-4DB2-BD59-A6C34878D82A}">
                    <a16:rowId xmlns:a16="http://schemas.microsoft.com/office/drawing/2014/main" val="3019493355"/>
                  </a:ext>
                </a:extLst>
              </a:tr>
            </a:tbl>
          </a:graphicData>
        </a:graphic>
      </p:graphicFrame>
    </p:spTree>
    <p:extLst>
      <p:ext uri="{BB962C8B-B14F-4D97-AF65-F5344CB8AC3E}">
        <p14:creationId xmlns:p14="http://schemas.microsoft.com/office/powerpoint/2010/main" val="370566263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63</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2F89F7BD-63AB-49E1-820E-31C9019A1DA8}"/>
              </a:ext>
            </a:extLst>
          </p:cNvPr>
          <p:cNvGraphicFramePr>
            <a:graphicFrameLocks noGrp="1"/>
          </p:cNvGraphicFramePr>
          <p:nvPr>
            <p:ph idx="1"/>
            <p:extLst/>
          </p:nvPr>
        </p:nvGraphicFramePr>
        <p:xfrm>
          <a:off x="297255" y="850723"/>
          <a:ext cx="11597490" cy="5533563"/>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2701473057"/>
                    </a:ext>
                  </a:extLst>
                </a:gridCol>
                <a:gridCol w="2996110">
                  <a:extLst>
                    <a:ext uri="{9D8B030D-6E8A-4147-A177-3AD203B41FA5}">
                      <a16:colId xmlns:a16="http://schemas.microsoft.com/office/drawing/2014/main" val="4054689755"/>
                    </a:ext>
                  </a:extLst>
                </a:gridCol>
                <a:gridCol w="1127688">
                  <a:extLst>
                    <a:ext uri="{9D8B030D-6E8A-4147-A177-3AD203B41FA5}">
                      <a16:colId xmlns:a16="http://schemas.microsoft.com/office/drawing/2014/main" val="1614473602"/>
                    </a:ext>
                  </a:extLst>
                </a:gridCol>
                <a:gridCol w="950795">
                  <a:extLst>
                    <a:ext uri="{9D8B030D-6E8A-4147-A177-3AD203B41FA5}">
                      <a16:colId xmlns:a16="http://schemas.microsoft.com/office/drawing/2014/main" val="1766099596"/>
                    </a:ext>
                  </a:extLst>
                </a:gridCol>
                <a:gridCol w="950795">
                  <a:extLst>
                    <a:ext uri="{9D8B030D-6E8A-4147-A177-3AD203B41FA5}">
                      <a16:colId xmlns:a16="http://schemas.microsoft.com/office/drawing/2014/main" val="835824744"/>
                    </a:ext>
                  </a:extLst>
                </a:gridCol>
                <a:gridCol w="995019">
                  <a:extLst>
                    <a:ext uri="{9D8B030D-6E8A-4147-A177-3AD203B41FA5}">
                      <a16:colId xmlns:a16="http://schemas.microsoft.com/office/drawing/2014/main" val="3156466299"/>
                    </a:ext>
                  </a:extLst>
                </a:gridCol>
                <a:gridCol w="972906">
                  <a:extLst>
                    <a:ext uri="{9D8B030D-6E8A-4147-A177-3AD203B41FA5}">
                      <a16:colId xmlns:a16="http://schemas.microsoft.com/office/drawing/2014/main" val="1332563599"/>
                    </a:ext>
                  </a:extLst>
                </a:gridCol>
                <a:gridCol w="1072409">
                  <a:extLst>
                    <a:ext uri="{9D8B030D-6E8A-4147-A177-3AD203B41FA5}">
                      <a16:colId xmlns:a16="http://schemas.microsoft.com/office/drawing/2014/main" val="1485671205"/>
                    </a:ext>
                  </a:extLst>
                </a:gridCol>
                <a:gridCol w="972906">
                  <a:extLst>
                    <a:ext uri="{9D8B030D-6E8A-4147-A177-3AD203B41FA5}">
                      <a16:colId xmlns:a16="http://schemas.microsoft.com/office/drawing/2014/main" val="3215083634"/>
                    </a:ext>
                  </a:extLst>
                </a:gridCol>
                <a:gridCol w="1006074">
                  <a:extLst>
                    <a:ext uri="{9D8B030D-6E8A-4147-A177-3AD203B41FA5}">
                      <a16:colId xmlns:a16="http://schemas.microsoft.com/office/drawing/2014/main" val="3210373264"/>
                    </a:ext>
                  </a:extLst>
                </a:gridCol>
              </a:tblGrid>
              <a:tr h="396996">
                <a:tc>
                  <a:txBody>
                    <a:bodyPr/>
                    <a:lstStyle/>
                    <a:p>
                      <a:pPr algn="ctr" fontAlgn="ctr"/>
                      <a:r>
                        <a:rPr lang="ru-RU" sz="1100" u="none" strike="noStrike" dirty="0">
                          <a:solidFill>
                            <a:schemeClr val="tx1"/>
                          </a:solidFill>
                          <a:effectLst/>
                        </a:rPr>
                        <a:t>№ п/п</a:t>
                      </a:r>
                      <a:endParaRPr lang="ru-RU" sz="1100" b="0" i="0" u="none" strike="noStrike" dirty="0">
                        <a:solidFill>
                          <a:schemeClr val="tx1"/>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a:effectLst/>
                        </a:rPr>
                        <a:t>Наименование муниципальной программы/подпрограммы/показателя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dirty="0" smtClean="0">
                          <a:effectLst/>
                        </a:rPr>
                        <a:t>Вид </a:t>
                      </a:r>
                      <a:r>
                        <a:rPr lang="ru-RU" sz="1100" u="none" strike="noStrike" dirty="0">
                          <a:effectLst/>
                        </a:rPr>
                        <a:t>показателя</a:t>
                      </a:r>
                      <a:endParaRPr lang="ru-RU" sz="1100" b="0" i="0" u="none" strike="noStrike" dirty="0">
                        <a:solidFill>
                          <a:srgbClr val="000000"/>
                        </a:solidFill>
                        <a:effectLst/>
                        <a:latin typeface="Arial" panose="020B0604020202020204" pitchFamily="34" charset="0"/>
                      </a:endParaRPr>
                    </a:p>
                  </a:txBody>
                  <a:tcPr marL="3952" marR="3952" marT="3952" marB="0" anchor="ctr"/>
                </a:tc>
                <a:tc>
                  <a:txBody>
                    <a:bodyPr/>
                    <a:lstStyle/>
                    <a:p>
                      <a:pPr algn="ctr" fontAlgn="ctr"/>
                      <a:r>
                        <a:rPr lang="ru-RU" sz="1100" u="none" strike="noStrike">
                          <a:effectLst/>
                        </a:rPr>
                        <a:t>Единица измерения</a:t>
                      </a:r>
                      <a:endParaRPr lang="ru-RU" sz="1100" b="0" i="0" u="none" strike="noStrike">
                        <a:solidFill>
                          <a:srgbClr val="000000"/>
                        </a:solidFill>
                        <a:effectLst/>
                        <a:latin typeface="Arial" panose="020B0604020202020204" pitchFamily="34" charset="0"/>
                      </a:endParaRPr>
                    </a:p>
                  </a:txBody>
                  <a:tcPr marL="3952" marR="3952" marT="3952" marB="0" anchor="ctr"/>
                </a:tc>
                <a:tc>
                  <a:txBody>
                    <a:bodyPr/>
                    <a:lstStyle/>
                    <a:p>
                      <a:pPr algn="ctr" fontAlgn="ctr"/>
                      <a:r>
                        <a:rPr lang="ru-RU" sz="1200" u="none" strike="noStrike">
                          <a:effectLst/>
                        </a:rPr>
                        <a:t>Базовое значение</a:t>
                      </a:r>
                      <a:endParaRPr lang="ru-RU" sz="120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200" u="none" strike="noStrike" dirty="0">
                          <a:effectLst/>
                        </a:rPr>
                        <a:t>Достигнутое </a:t>
                      </a:r>
                      <a:r>
                        <a:rPr lang="ru-RU" sz="1200" u="none" strike="noStrike" dirty="0" smtClean="0">
                          <a:effectLst/>
                        </a:rPr>
                        <a:t>2023 </a:t>
                      </a:r>
                      <a:r>
                        <a:rPr lang="ru-RU" sz="1200" u="none" strike="noStrike" dirty="0">
                          <a:effectLst/>
                        </a:rPr>
                        <a:t>года</a:t>
                      </a:r>
                      <a:endParaRPr lang="ru-RU" sz="120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542719341"/>
                  </a:ext>
                </a:extLst>
              </a:tr>
              <a:tr h="522031">
                <a:tc>
                  <a:txBody>
                    <a:bodyPr/>
                    <a:lstStyle/>
                    <a:p>
                      <a:pPr algn="ctr" fontAlgn="ctr"/>
                      <a:r>
                        <a:rPr lang="ru-RU" sz="1050" b="0" i="0" u="none" strike="noStrike">
                          <a:solidFill>
                            <a:srgbClr val="000000"/>
                          </a:solidFill>
                          <a:effectLst/>
                          <a:latin typeface="Calibri" panose="020F0502020204030204" pitchFamily="34" charset="0"/>
                        </a:rPr>
                        <a:t>20.</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Обеспечение разработки нового мобилизационного плана экономики городского округа Долгопрудный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dirty="0">
                          <a:solidFill>
                            <a:srgbClr val="000000"/>
                          </a:solidFill>
                          <a:effectLst/>
                          <a:latin typeface="Calibri" panose="020F0502020204030204" pitchFamily="34" charset="0"/>
                        </a:rPr>
                        <a:t>да/нет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да</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нет</a:t>
                      </a:r>
                    </a:p>
                  </a:txBody>
                  <a:tcPr marL="9525" marR="9525" marT="9525" marB="0" anchor="ctr"/>
                </a:tc>
                <a:extLst>
                  <a:ext uri="{0D108BD9-81ED-4DB2-BD59-A6C34878D82A}">
                    <a16:rowId xmlns:a16="http://schemas.microsoft.com/office/drawing/2014/main" val="3355815773"/>
                  </a:ext>
                </a:extLst>
              </a:tr>
              <a:tr h="516088">
                <a:tc>
                  <a:txBody>
                    <a:bodyPr/>
                    <a:lstStyle/>
                    <a:p>
                      <a:pPr algn="ctr" fontAlgn="ctr"/>
                      <a:r>
                        <a:rPr lang="ru-RU" sz="1050" b="0" i="0" u="none" strike="noStrike">
                          <a:solidFill>
                            <a:srgbClr val="000000"/>
                          </a:solidFill>
                          <a:effectLst/>
                          <a:latin typeface="Calibri" panose="020F0502020204030204" pitchFamily="34" charset="0"/>
                        </a:rPr>
                        <a:t>21.</a:t>
                      </a:r>
                    </a:p>
                  </a:txBody>
                  <a:tcPr marL="9525" marR="9525" marT="9525" marB="0" anchor="ctr"/>
                </a:tc>
                <a:tc>
                  <a:txBody>
                    <a:bodyPr/>
                    <a:lstStyle/>
                    <a:p>
                      <a:pPr algn="l" fontAlgn="t"/>
                      <a:r>
                        <a:rPr lang="ru-RU" sz="1050" b="0" i="0" u="none" strike="noStrike">
                          <a:solidFill>
                            <a:srgbClr val="000000"/>
                          </a:solidFill>
                          <a:effectLst/>
                          <a:latin typeface="Calibri" panose="020F0502020204030204" pitchFamily="34" charset="0"/>
                        </a:rPr>
                        <a:t>Повышение мобилизационной готовности</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2479812421"/>
                  </a:ext>
                </a:extLst>
              </a:tr>
              <a:tr h="516088">
                <a:tc>
                  <a:txBody>
                    <a:bodyPr/>
                    <a:lstStyle/>
                    <a:p>
                      <a:pPr algn="ctr" fontAlgn="ctr"/>
                      <a:r>
                        <a:rPr lang="ru-RU" sz="1050" b="0" i="0" u="none" strike="noStrike">
                          <a:solidFill>
                            <a:srgbClr val="000000"/>
                          </a:solidFill>
                          <a:effectLst/>
                          <a:latin typeface="Calibri" panose="020F0502020204030204" pitchFamily="34" charset="0"/>
                        </a:rPr>
                        <a:t>22.</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Доля отправленной </a:t>
                      </a:r>
                      <a:r>
                        <a:rPr lang="ru-RU" sz="1050" b="0" i="0" u="none" strike="noStrike" dirty="0" err="1">
                          <a:solidFill>
                            <a:srgbClr val="000000"/>
                          </a:solidFill>
                          <a:effectLst/>
                          <a:latin typeface="Calibri" panose="020F0502020204030204" pitchFamily="34" charset="0"/>
                        </a:rPr>
                        <a:t>грифованной</a:t>
                      </a:r>
                      <a:r>
                        <a:rPr lang="ru-RU" sz="1050" b="0" i="0" u="none" strike="noStrike" dirty="0">
                          <a:solidFill>
                            <a:srgbClr val="000000"/>
                          </a:solidFill>
                          <a:effectLst/>
                          <a:latin typeface="Calibri" panose="020F0502020204030204" pitchFamily="34" charset="0"/>
                        </a:rPr>
                        <a:t> корреспонденции в общем количестве запланированной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smtClean="0">
                          <a:solidFill>
                            <a:schemeClr val="tx1"/>
                          </a:solidFill>
                          <a:effectLst/>
                          <a:latin typeface="+mn-lt"/>
                          <a:ea typeface="+mn-ea"/>
                          <a:cs typeface="+mn-cs"/>
                        </a:rPr>
                        <a:t>Показатель муниципальной программы </a:t>
                      </a:r>
                      <a:endParaRPr lang="ru-RU" sz="1050" u="none" strike="noStrike" kern="1200" dirty="0" smtClean="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576221495"/>
                  </a:ext>
                </a:extLst>
              </a:tr>
              <a:tr h="692655">
                <a:tc>
                  <a:txBody>
                    <a:bodyPr/>
                    <a:lstStyle/>
                    <a:p>
                      <a:pPr algn="ctr" fontAlgn="ctr"/>
                      <a:r>
                        <a:rPr lang="ru-RU" sz="1050" b="0" i="0" u="none" strike="noStrike">
                          <a:solidFill>
                            <a:srgbClr val="000000"/>
                          </a:solidFill>
                          <a:effectLst/>
                          <a:latin typeface="Calibri" panose="020F0502020204030204" pitchFamily="34" charset="0"/>
                        </a:rPr>
                        <a:t>23.</a:t>
                      </a:r>
                    </a:p>
                  </a:txBody>
                  <a:tcPr marL="9525" marR="9525" marT="9525" marB="0" anchor="ctr"/>
                </a:tc>
                <a:tc>
                  <a:txBody>
                    <a:bodyPr/>
                    <a:lstStyle/>
                    <a:p>
                      <a:pPr algn="l" fontAlgn="t"/>
                      <a:r>
                        <a:rPr lang="ru-RU" sz="1050" b="0" i="0" u="none" strike="noStrike" dirty="0">
                          <a:solidFill>
                            <a:srgbClr val="000000"/>
                          </a:solidFill>
                          <a:effectLst/>
                          <a:latin typeface="Calibri" panose="020F0502020204030204" pitchFamily="34" charset="0"/>
                        </a:rPr>
                        <a:t>Отношение задолженности по налоговым платежам в бюджет городского округа Долгопрудный  к налоговым доходам бюджета городского округа Долгопрудный</a:t>
                      </a:r>
                    </a:p>
                  </a:txBody>
                  <a:tcPr marL="9525" marR="9525" marT="9525" marB="0"/>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u="none" strike="noStrike" kern="1200" dirty="0" smtClean="0">
                          <a:solidFill>
                            <a:schemeClr val="tx1"/>
                          </a:solidFill>
                          <a:effectLst/>
                          <a:latin typeface="+mn-lt"/>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a:solidFill>
                            <a:srgbClr val="000000"/>
                          </a:solidFill>
                          <a:effectLst/>
                          <a:latin typeface="Calibri" panose="020F0502020204030204" pitchFamily="34" charset="0"/>
                        </a:rPr>
                        <a:t>Процент</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tc>
                  <a:txBody>
                    <a:bodyPr/>
                    <a:lstStyle/>
                    <a:p>
                      <a:pPr algn="ctr" fontAlgn="ctr"/>
                      <a:r>
                        <a:rPr lang="ru-RU" sz="1050" b="0" i="0" u="none" strike="noStrike" dirty="0">
                          <a:solidFill>
                            <a:srgbClr val="000000"/>
                          </a:solidFill>
                          <a:effectLst/>
                          <a:latin typeface="Calibri" panose="020F0502020204030204" pitchFamily="34" charset="0"/>
                        </a:rPr>
                        <a:t>≤10,0</a:t>
                      </a:r>
                    </a:p>
                  </a:txBody>
                  <a:tcPr marL="9525" marR="9525" marT="9525" marB="0" anchor="ctr"/>
                </a:tc>
                <a:extLst>
                  <a:ext uri="{0D108BD9-81ED-4DB2-BD59-A6C34878D82A}">
                    <a16:rowId xmlns:a16="http://schemas.microsoft.com/office/drawing/2014/main" val="708186318"/>
                  </a:ext>
                </a:extLst>
              </a:tr>
              <a:tr h="68697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13</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«Развитие институтов гражданского общества, повышение эффективности местного самоуправления и реализации молодежной политики»</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276043594"/>
                  </a:ext>
                </a:extLst>
              </a:tr>
              <a:tr h="516088">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Уровень информированности населения в  средствах массовой  информации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u="none" strike="noStrike" kern="1200" baseline="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4002052135"/>
                  </a:ext>
                </a:extLst>
              </a:tr>
              <a:tr h="516088">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Уровень информированности населения в социальных сетях и мессенджерах</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3952" marR="3952" marT="3952" marB="0" anchor="ctr"/>
                </a:tc>
                <a:tc>
                  <a:txBody>
                    <a:bodyPr/>
                    <a:lstStyle/>
                    <a:p>
                      <a:pPr algn="ctr" fontAlgn="ctr"/>
                      <a:r>
                        <a:rPr lang="ru-RU" sz="1050" u="none" strike="noStrike" kern="1200" baseline="0" dirty="0" smtClean="0">
                          <a:solidFill>
                            <a:schemeClr val="tx1"/>
                          </a:solidFill>
                          <a:effectLst/>
                          <a:latin typeface="+mn-lt"/>
                          <a:ea typeface="+mn-ea"/>
                          <a:cs typeface="+mn-cs"/>
                        </a:rPr>
                        <a:t>Процент</a:t>
                      </a:r>
                      <a:endParaRPr lang="ru-RU" sz="1050" u="none" strike="noStrike" kern="1200" baseline="0" dirty="0">
                        <a:solidFill>
                          <a:schemeClr val="tx1"/>
                        </a:solidFill>
                        <a:effectLst/>
                        <a:latin typeface="+mn-lt"/>
                        <a:ea typeface="+mn-ea"/>
                        <a:cs typeface="+mn-cs"/>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100</a:t>
                      </a:r>
                      <a:endParaRPr lang="ru-RU" sz="1050" b="0" i="0" u="none" strike="noStrike" dirty="0">
                        <a:solidFill>
                          <a:srgbClr val="000000"/>
                        </a:solidFill>
                        <a:effectLst/>
                        <a:latin typeface="Calibri" panose="020F0502020204030204" pitchFamily="34" charset="0"/>
                      </a:endParaRPr>
                    </a:p>
                  </a:txBody>
                  <a:tcPr marL="3952" marR="3952" marT="3952" marB="0" anchor="ctr"/>
                </a:tc>
                <a:extLst>
                  <a:ext uri="{0D108BD9-81ED-4DB2-BD59-A6C34878D82A}">
                    <a16:rowId xmlns:a16="http://schemas.microsoft.com/office/drawing/2014/main" val="4273571252"/>
                  </a:ext>
                </a:extLst>
              </a:tr>
              <a:tr h="54046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участников мероприятий по укреплению единства российской нации и этнокультурному развитию народов России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Человек</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r>
                        <a:rPr lang="ru-RU" sz="1050" b="0" i="0" u="none" strike="noStrike" kern="1200" smtClean="0">
                          <a:solidFill>
                            <a:srgbClr val="000000"/>
                          </a:solidFill>
                          <a:effectLst/>
                          <a:latin typeface="Calibri" panose="020F0502020204030204" pitchFamily="34" charset="0"/>
                          <a:ea typeface="+mn-ea"/>
                          <a:cs typeface="+mn-cs"/>
                        </a:rPr>
                        <a:t>2 500</a:t>
                      </a:r>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3 500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2571348632"/>
                  </a:ext>
                </a:extLst>
              </a:tr>
              <a:tr h="54046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участников мероприятий по социально-культурной адаптации и интеграции иностранных граждан в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3952" marR="3952" marT="395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Человек</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t"/>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9525" marR="9525" marT="9525"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tc>
                  <a:txBody>
                    <a:bodyPr/>
                    <a:lstStyle/>
                    <a:p>
                      <a:pPr algn="ctr" fontAlgn="ctr"/>
                      <a:r>
                        <a:rPr lang="ru-RU" sz="1050" b="0" i="0" u="none" strike="noStrike" dirty="0" smtClean="0">
                          <a:solidFill>
                            <a:srgbClr val="000000"/>
                          </a:solidFill>
                          <a:effectLst/>
                          <a:latin typeface="Calibri" panose="020F0502020204030204" pitchFamily="34" charset="0"/>
                        </a:rPr>
                        <a:t>0</a:t>
                      </a:r>
                      <a:endParaRPr lang="ru-RU" sz="1050" b="0" i="0" u="none" strike="noStrike" kern="1200" dirty="0">
                        <a:solidFill>
                          <a:srgbClr val="000000"/>
                        </a:solidFill>
                        <a:effectLst/>
                        <a:latin typeface="Calibri" panose="020F0502020204030204" pitchFamily="34" charset="0"/>
                        <a:ea typeface="+mn-ea"/>
                        <a:cs typeface="+mn-cs"/>
                      </a:endParaRPr>
                    </a:p>
                  </a:txBody>
                  <a:tcPr marL="3952" marR="3952" marT="3952" marB="0" anchor="ctr"/>
                </a:tc>
                <a:extLst>
                  <a:ext uri="{0D108BD9-81ED-4DB2-BD59-A6C34878D82A}">
                    <a16:rowId xmlns:a16="http://schemas.microsoft.com/office/drawing/2014/main" val="346448470"/>
                  </a:ext>
                </a:extLst>
              </a:tr>
            </a:tbl>
          </a:graphicData>
        </a:graphic>
      </p:graphicFrame>
    </p:spTree>
    <p:extLst>
      <p:ext uri="{BB962C8B-B14F-4D97-AF65-F5344CB8AC3E}">
        <p14:creationId xmlns:p14="http://schemas.microsoft.com/office/powerpoint/2010/main" val="81032539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64</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BE447E9B-A199-423A-9C53-43F22E4B09CE}"/>
              </a:ext>
            </a:extLst>
          </p:cNvPr>
          <p:cNvGraphicFramePr>
            <a:graphicFrameLocks noGrp="1"/>
          </p:cNvGraphicFramePr>
          <p:nvPr>
            <p:ph idx="1"/>
            <p:extLst/>
          </p:nvPr>
        </p:nvGraphicFramePr>
        <p:xfrm>
          <a:off x="280657" y="851026"/>
          <a:ext cx="11552224" cy="4886995"/>
        </p:xfrm>
        <a:graphic>
          <a:graphicData uri="http://schemas.openxmlformats.org/drawingml/2006/table">
            <a:tbl>
              <a:tblPr>
                <a:tableStyleId>{5C22544A-7EE6-4342-B048-85BDC9FD1C3A}</a:tableStyleId>
              </a:tblPr>
              <a:tblGrid>
                <a:gridCol w="550630">
                  <a:extLst>
                    <a:ext uri="{9D8B030D-6E8A-4147-A177-3AD203B41FA5}">
                      <a16:colId xmlns:a16="http://schemas.microsoft.com/office/drawing/2014/main" val="2328597583"/>
                    </a:ext>
                  </a:extLst>
                </a:gridCol>
                <a:gridCol w="2984415">
                  <a:extLst>
                    <a:ext uri="{9D8B030D-6E8A-4147-A177-3AD203B41FA5}">
                      <a16:colId xmlns:a16="http://schemas.microsoft.com/office/drawing/2014/main" val="2260677149"/>
                    </a:ext>
                  </a:extLst>
                </a:gridCol>
                <a:gridCol w="1123285">
                  <a:extLst>
                    <a:ext uri="{9D8B030D-6E8A-4147-A177-3AD203B41FA5}">
                      <a16:colId xmlns:a16="http://schemas.microsoft.com/office/drawing/2014/main" val="1168792731"/>
                    </a:ext>
                  </a:extLst>
                </a:gridCol>
                <a:gridCol w="951450">
                  <a:extLst>
                    <a:ext uri="{9D8B030D-6E8A-4147-A177-3AD203B41FA5}">
                      <a16:colId xmlns:a16="http://schemas.microsoft.com/office/drawing/2014/main" val="3491624124"/>
                    </a:ext>
                  </a:extLst>
                </a:gridCol>
                <a:gridCol w="942720">
                  <a:extLst>
                    <a:ext uri="{9D8B030D-6E8A-4147-A177-3AD203B41FA5}">
                      <a16:colId xmlns:a16="http://schemas.microsoft.com/office/drawing/2014/main" val="1187162035"/>
                    </a:ext>
                  </a:extLst>
                </a:gridCol>
                <a:gridCol w="991134">
                  <a:extLst>
                    <a:ext uri="{9D8B030D-6E8A-4147-A177-3AD203B41FA5}">
                      <a16:colId xmlns:a16="http://schemas.microsoft.com/office/drawing/2014/main" val="1722246928"/>
                    </a:ext>
                  </a:extLst>
                </a:gridCol>
                <a:gridCol w="969110">
                  <a:extLst>
                    <a:ext uri="{9D8B030D-6E8A-4147-A177-3AD203B41FA5}">
                      <a16:colId xmlns:a16="http://schemas.microsoft.com/office/drawing/2014/main" val="2308220531"/>
                    </a:ext>
                  </a:extLst>
                </a:gridCol>
                <a:gridCol w="1068223">
                  <a:extLst>
                    <a:ext uri="{9D8B030D-6E8A-4147-A177-3AD203B41FA5}">
                      <a16:colId xmlns:a16="http://schemas.microsoft.com/office/drawing/2014/main" val="2958776191"/>
                    </a:ext>
                  </a:extLst>
                </a:gridCol>
                <a:gridCol w="969110">
                  <a:extLst>
                    <a:ext uri="{9D8B030D-6E8A-4147-A177-3AD203B41FA5}">
                      <a16:colId xmlns:a16="http://schemas.microsoft.com/office/drawing/2014/main" val="3181687445"/>
                    </a:ext>
                  </a:extLst>
                </a:gridCol>
                <a:gridCol w="1002147">
                  <a:extLst>
                    <a:ext uri="{9D8B030D-6E8A-4147-A177-3AD203B41FA5}">
                      <a16:colId xmlns:a16="http://schemas.microsoft.com/office/drawing/2014/main" val="1549368239"/>
                    </a:ext>
                  </a:extLst>
                </a:gridCol>
              </a:tblGrid>
              <a:tr h="410640">
                <a:tc>
                  <a:txBody>
                    <a:bodyPr/>
                    <a:lstStyle/>
                    <a:p>
                      <a:pPr algn="ctr" fontAlgn="ctr"/>
                      <a:r>
                        <a:rPr lang="ru-RU" sz="1050" u="none" strike="noStrike" dirty="0">
                          <a:solidFill>
                            <a:schemeClr val="tx1"/>
                          </a:solidFill>
                          <a:effectLst/>
                        </a:rPr>
                        <a:t>№ п/п</a:t>
                      </a:r>
                      <a:endParaRPr lang="ru-RU" sz="105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Наименование муниципальной программы/подпрограммы/показателя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dirty="0" smtClean="0">
                          <a:effectLst/>
                        </a:rPr>
                        <a:t>Вид </a:t>
                      </a:r>
                      <a:r>
                        <a:rPr lang="ru-RU" sz="1050" u="none" strike="noStrike" dirty="0">
                          <a:effectLst/>
                        </a:rPr>
                        <a:t>показателя</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Единица измерения</a:t>
                      </a:r>
                      <a:endParaRPr lang="ru-RU" sz="1050" b="0" i="0" u="none" strike="noStrike">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u="none" strike="noStrike">
                          <a:effectLst/>
                        </a:rPr>
                        <a:t>Базовое значение</a:t>
                      </a:r>
                      <a:endParaRPr lang="ru-RU" sz="1050" b="0" i="0" u="none" strike="noStrike">
                        <a:solidFill>
                          <a:srgbClr val="000000"/>
                        </a:solidFill>
                        <a:effectLst/>
                        <a:latin typeface="Arial" panose="020B0604020202020204" pitchFamily="34" charset="0"/>
                      </a:endParaRPr>
                    </a:p>
                  </a:txBody>
                  <a:tcPr marL="6181" marR="6181" marT="6181" marB="0" anchor="ctr"/>
                </a:tc>
                <a:tc>
                  <a:txBody>
                    <a:bodyPr/>
                    <a:lstStyle/>
                    <a:p>
                      <a:pPr algn="ctr" fontAlgn="ctr"/>
                      <a:r>
                        <a:rPr lang="ru-RU" sz="1050" u="none" strike="noStrike" dirty="0">
                          <a:effectLst/>
                        </a:rPr>
                        <a:t>Достигнутое </a:t>
                      </a:r>
                      <a:r>
                        <a:rPr lang="ru-RU" sz="1050" u="none" strike="noStrike" dirty="0" smtClean="0">
                          <a:effectLst/>
                        </a:rPr>
                        <a:t>2023 </a:t>
                      </a:r>
                      <a:r>
                        <a:rPr lang="ru-RU" sz="1050" u="none" strike="noStrike" dirty="0">
                          <a:effectLst/>
                        </a:rPr>
                        <a:t>года</a:t>
                      </a:r>
                      <a:endParaRPr lang="ru-RU" sz="1050" b="0" i="0" u="none" strike="noStrike" dirty="0">
                        <a:solidFill>
                          <a:srgbClr val="000000"/>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107160890"/>
                  </a:ext>
                </a:extLst>
              </a:tr>
              <a:tr h="41064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5.</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реализованных проектов инициативного бюджетирования от общего числа заявленных проектов</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процентов к общей численности</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8674682"/>
                  </a:ext>
                </a:extLst>
              </a:tr>
              <a:tr h="61595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6.</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молодежи,  задействованной в  мероприятиях по  вовлечению в творческую  деятельность, от общего числа молодежи в  городском округе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39</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3906658384"/>
                  </a:ext>
                </a:extLst>
              </a:tr>
              <a:tr h="61595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7.</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Доля молодежи, задействованной в мероприятиях по вовлечению в общественную жизнь, от общего числа молодежи в городском округе Московской области</a:t>
                      </a: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39</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0003"/>
                  </a:ext>
                </a:extLst>
              </a:tr>
              <a:tr h="53180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8.</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2023 Наличие незаконных рекламных конструкций, установленных на территории муниципального образования</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3126706980"/>
                  </a:ext>
                </a:extLst>
              </a:tr>
              <a:tr h="42110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14</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«Развитие и функционирование дорожно-транспортного комплекса»</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4092256592"/>
                  </a:ext>
                </a:extLst>
              </a:tr>
              <a:tr h="102659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Обеспечение организации транспортного обслуживания населения на муниципальных маршрутах регулярных перевозок по регулируемым тарифам в границах муниципального образования Московской области, включенных в Перечень маршрутов регулярных перевозок по регулируемым тарифам, на которых отдельным категориям граждан предоставляются меры социальной поддержки, утверждаемый Правительством Московской области</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Процент</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8755376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65</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17C7EB03-5C64-4F3C-8F13-7E0A0BBF6BB4}"/>
              </a:ext>
            </a:extLst>
          </p:cNvPr>
          <p:cNvGraphicFramePr>
            <a:graphicFrameLocks noGrp="1"/>
          </p:cNvGraphicFramePr>
          <p:nvPr>
            <p:ph idx="1"/>
            <p:extLst/>
          </p:nvPr>
        </p:nvGraphicFramePr>
        <p:xfrm>
          <a:off x="307818" y="867127"/>
          <a:ext cx="11461689" cy="5605862"/>
        </p:xfrm>
        <a:graphic>
          <a:graphicData uri="http://schemas.openxmlformats.org/drawingml/2006/table">
            <a:tbl>
              <a:tblPr>
                <a:tableStyleId>{5C22544A-7EE6-4342-B048-85BDC9FD1C3A}</a:tableStyleId>
              </a:tblPr>
              <a:tblGrid>
                <a:gridCol w="546315">
                  <a:extLst>
                    <a:ext uri="{9D8B030D-6E8A-4147-A177-3AD203B41FA5}">
                      <a16:colId xmlns:a16="http://schemas.microsoft.com/office/drawing/2014/main" val="2418663963"/>
                    </a:ext>
                  </a:extLst>
                </a:gridCol>
                <a:gridCol w="2961027">
                  <a:extLst>
                    <a:ext uri="{9D8B030D-6E8A-4147-A177-3AD203B41FA5}">
                      <a16:colId xmlns:a16="http://schemas.microsoft.com/office/drawing/2014/main" val="226521530"/>
                    </a:ext>
                  </a:extLst>
                </a:gridCol>
                <a:gridCol w="1114482">
                  <a:extLst>
                    <a:ext uri="{9D8B030D-6E8A-4147-A177-3AD203B41FA5}">
                      <a16:colId xmlns:a16="http://schemas.microsoft.com/office/drawing/2014/main" val="3112572790"/>
                    </a:ext>
                  </a:extLst>
                </a:gridCol>
                <a:gridCol w="939663">
                  <a:extLst>
                    <a:ext uri="{9D8B030D-6E8A-4147-A177-3AD203B41FA5}">
                      <a16:colId xmlns:a16="http://schemas.microsoft.com/office/drawing/2014/main" val="2342029125"/>
                    </a:ext>
                  </a:extLst>
                </a:gridCol>
                <a:gridCol w="939663">
                  <a:extLst>
                    <a:ext uri="{9D8B030D-6E8A-4147-A177-3AD203B41FA5}">
                      <a16:colId xmlns:a16="http://schemas.microsoft.com/office/drawing/2014/main" val="2401358849"/>
                    </a:ext>
                  </a:extLst>
                </a:gridCol>
                <a:gridCol w="983367">
                  <a:extLst>
                    <a:ext uri="{9D8B030D-6E8A-4147-A177-3AD203B41FA5}">
                      <a16:colId xmlns:a16="http://schemas.microsoft.com/office/drawing/2014/main" val="3630323590"/>
                    </a:ext>
                  </a:extLst>
                </a:gridCol>
                <a:gridCol w="961514">
                  <a:extLst>
                    <a:ext uri="{9D8B030D-6E8A-4147-A177-3AD203B41FA5}">
                      <a16:colId xmlns:a16="http://schemas.microsoft.com/office/drawing/2014/main" val="3579153101"/>
                    </a:ext>
                  </a:extLst>
                </a:gridCol>
                <a:gridCol w="1059851">
                  <a:extLst>
                    <a:ext uri="{9D8B030D-6E8A-4147-A177-3AD203B41FA5}">
                      <a16:colId xmlns:a16="http://schemas.microsoft.com/office/drawing/2014/main" val="3802733584"/>
                    </a:ext>
                  </a:extLst>
                </a:gridCol>
                <a:gridCol w="961514">
                  <a:extLst>
                    <a:ext uri="{9D8B030D-6E8A-4147-A177-3AD203B41FA5}">
                      <a16:colId xmlns:a16="http://schemas.microsoft.com/office/drawing/2014/main" val="1524333560"/>
                    </a:ext>
                  </a:extLst>
                </a:gridCol>
                <a:gridCol w="994293">
                  <a:extLst>
                    <a:ext uri="{9D8B030D-6E8A-4147-A177-3AD203B41FA5}">
                      <a16:colId xmlns:a16="http://schemas.microsoft.com/office/drawing/2014/main" val="881488776"/>
                    </a:ext>
                  </a:extLst>
                </a:gridCol>
              </a:tblGrid>
              <a:tr h="275716">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Единица измерения</a:t>
                      </a:r>
                    </a:p>
                  </a:txBody>
                  <a:tcPr marL="5346" marR="5346" marT="5346"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1871487314"/>
                  </a:ext>
                </a:extLst>
              </a:tr>
              <a:tr h="275716">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Количество погибших в дорожно-транспортных происшествиях, человек на 100 тысяч населения</a:t>
                      </a:r>
                      <a:endParaRPr lang="ru-RU" sz="1050" b="0" i="0" u="none" strike="noStrike" kern="1200" dirty="0">
                        <a:solidFill>
                          <a:srgbClr val="000000"/>
                        </a:solidFill>
                        <a:effectLst/>
                        <a:latin typeface="Calibri" panose="020F0502020204030204" pitchFamily="34" charset="0"/>
                        <a:ea typeface="+mn-ea"/>
                        <a:cs typeface="+mn-cs"/>
                      </a:endParaRP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 на 100000 человек</a:t>
                      </a:r>
                    </a:p>
                  </a:txBody>
                  <a:tcPr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1,95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10,53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44864936"/>
                  </a:ext>
                </a:extLst>
              </a:tr>
              <a:tr h="275716">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Количество объектов, на которых реализуются мероприятия по обеспечению транспортной безопасности</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единиц</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638376347"/>
                  </a:ext>
                </a:extLst>
              </a:tr>
              <a:tr h="546903">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l" fontAlgn="ctr"/>
                      <a:r>
                        <a:rPr lang="ru-RU" sz="1050" b="0" i="0" u="none" strike="noStrike" kern="1200" dirty="0" smtClean="0">
                          <a:solidFill>
                            <a:srgbClr val="000000"/>
                          </a:solidFill>
                          <a:effectLst/>
                          <a:latin typeface="Calibri" panose="020F0502020204030204" pitchFamily="34" charset="0"/>
                          <a:ea typeface="+mn-ea"/>
                          <a:cs typeface="+mn-cs"/>
                        </a:rPr>
                        <a:t>Доля автомобильных дорог местного значения, соответствующих нормативным требованиям</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marL="5346" marR="5346" marT="5346"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Процент</a:t>
                      </a: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90</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98,35</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2012519713"/>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15</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«Цифровое муниципальное образование»</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marL="0" algn="ctr" defTabSz="914400" rtl="0" eaLnBrk="1" fontAlgn="ctr" latinLnBrk="0" hangingPunct="1"/>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tc>
                  <a:txBody>
                    <a:bodyPr/>
                    <a:lstStyle/>
                    <a:p>
                      <a:pPr algn="ctr" fontAlgn="ctr"/>
                      <a:endParaRPr lang="ru-RU" sz="1050" b="0" i="0" u="none" strike="noStrike" kern="1200">
                        <a:solidFill>
                          <a:srgbClr val="000000"/>
                        </a:solidFill>
                        <a:effectLst/>
                        <a:latin typeface="Calibri" panose="020F0502020204030204" pitchFamily="34" charset="0"/>
                        <a:ea typeface="+mn-ea"/>
                        <a:cs typeface="+mn-cs"/>
                      </a:endParaRPr>
                    </a:p>
                  </a:txBody>
                  <a:tcPr marL="5346" marR="5346" marT="5346" marB="0" anchor="ctr"/>
                </a:tc>
                <a:extLst>
                  <a:ext uri="{0D108BD9-81ED-4DB2-BD59-A6C34878D82A}">
                    <a16:rowId xmlns:a16="http://schemas.microsoft.com/office/drawing/2014/main" val="3885586825"/>
                  </a:ext>
                </a:extLst>
              </a:tr>
              <a:tr h="74954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Образовательные организации обеспечены материально-технической базой для внедрения цифровой образовательной среды</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115410172"/>
                  </a:ext>
                </a:extLst>
              </a:tr>
              <a:tr h="411309">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2.</a:t>
                      </a:r>
                      <a:endParaRPr lang="ru-RU" sz="1050" b="0" i="0" u="none" strike="noStrike" kern="1200" dirty="0">
                        <a:solidFill>
                          <a:schemeClr val="tx1"/>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Доля обращений за получением муниципальных (государственных) услуг в электронном виде с использованием РПГУ без необходимости личного посещения органов местного самоуправления и МФЦ от общего количества таких услуг</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95,6</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95,8</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96</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96,2</a:t>
                      </a:r>
                    </a:p>
                  </a:txBody>
                  <a:tcPr anchor="ctr"/>
                </a:tc>
                <a:extLst>
                  <a:ext uri="{0D108BD9-81ED-4DB2-BD59-A6C34878D82A}">
                    <a16:rowId xmlns:a16="http://schemas.microsoft.com/office/drawing/2014/main" val="393567503"/>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Уровень удовлетворенности граждан качеством предоставления государственных и муниципальных услуг в МФЦ</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95,53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97,46</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97,48</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97,50</a:t>
                      </a:r>
                    </a:p>
                  </a:txBody>
                  <a:tcPr anchor="ctr"/>
                </a:tc>
                <a:extLst>
                  <a:ext uri="{0D108BD9-81ED-4DB2-BD59-A6C34878D82A}">
                    <a16:rowId xmlns:a16="http://schemas.microsoft.com/office/drawing/2014/main" val="2699484281"/>
                  </a:ext>
                </a:extLst>
              </a:tr>
              <a:tr h="41130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5346" marR="5346" marT="5346"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Доля юридически значимого электронного документооборота в органах местного самоуправления и подведомственных им учреждениях в Московской области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97</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99</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61414588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66</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7CE260B6-0AC8-48C8-83E1-2B7FF4042629}"/>
              </a:ext>
            </a:extLst>
          </p:cNvPr>
          <p:cNvGraphicFramePr>
            <a:graphicFrameLocks noGrp="1"/>
          </p:cNvGraphicFramePr>
          <p:nvPr>
            <p:ph idx="1"/>
            <p:extLst/>
          </p:nvPr>
        </p:nvGraphicFramePr>
        <p:xfrm>
          <a:off x="289712" y="999649"/>
          <a:ext cx="11443579" cy="5675842"/>
        </p:xfrm>
        <a:graphic>
          <a:graphicData uri="http://schemas.openxmlformats.org/drawingml/2006/table">
            <a:tbl>
              <a:tblPr>
                <a:tableStyleId>{5C22544A-7EE6-4342-B048-85BDC9FD1C3A}</a:tableStyleId>
              </a:tblPr>
              <a:tblGrid>
                <a:gridCol w="545451">
                  <a:extLst>
                    <a:ext uri="{9D8B030D-6E8A-4147-A177-3AD203B41FA5}">
                      <a16:colId xmlns:a16="http://schemas.microsoft.com/office/drawing/2014/main" val="3054606468"/>
                    </a:ext>
                  </a:extLst>
                </a:gridCol>
                <a:gridCol w="3438074">
                  <a:extLst>
                    <a:ext uri="{9D8B030D-6E8A-4147-A177-3AD203B41FA5}">
                      <a16:colId xmlns:a16="http://schemas.microsoft.com/office/drawing/2014/main" val="289384207"/>
                    </a:ext>
                  </a:extLst>
                </a:gridCol>
                <a:gridCol w="1131683">
                  <a:extLst>
                    <a:ext uri="{9D8B030D-6E8A-4147-A177-3AD203B41FA5}">
                      <a16:colId xmlns:a16="http://schemas.microsoft.com/office/drawing/2014/main" val="938674211"/>
                    </a:ext>
                  </a:extLst>
                </a:gridCol>
                <a:gridCol w="731185">
                  <a:extLst>
                    <a:ext uri="{9D8B030D-6E8A-4147-A177-3AD203B41FA5}">
                      <a16:colId xmlns:a16="http://schemas.microsoft.com/office/drawing/2014/main" val="2571162253"/>
                    </a:ext>
                  </a:extLst>
                </a:gridCol>
                <a:gridCol w="644484">
                  <a:extLst>
                    <a:ext uri="{9D8B030D-6E8A-4147-A177-3AD203B41FA5}">
                      <a16:colId xmlns:a16="http://schemas.microsoft.com/office/drawing/2014/main" val="1310296353"/>
                    </a:ext>
                  </a:extLst>
                </a:gridCol>
                <a:gridCol w="981813">
                  <a:extLst>
                    <a:ext uri="{9D8B030D-6E8A-4147-A177-3AD203B41FA5}">
                      <a16:colId xmlns:a16="http://schemas.microsoft.com/office/drawing/2014/main" val="1303468196"/>
                    </a:ext>
                  </a:extLst>
                </a:gridCol>
                <a:gridCol w="959995">
                  <a:extLst>
                    <a:ext uri="{9D8B030D-6E8A-4147-A177-3AD203B41FA5}">
                      <a16:colId xmlns:a16="http://schemas.microsoft.com/office/drawing/2014/main" val="3042368692"/>
                    </a:ext>
                  </a:extLst>
                </a:gridCol>
                <a:gridCol w="1058177">
                  <a:extLst>
                    <a:ext uri="{9D8B030D-6E8A-4147-A177-3AD203B41FA5}">
                      <a16:colId xmlns:a16="http://schemas.microsoft.com/office/drawing/2014/main" val="924486237"/>
                    </a:ext>
                  </a:extLst>
                </a:gridCol>
                <a:gridCol w="959995">
                  <a:extLst>
                    <a:ext uri="{9D8B030D-6E8A-4147-A177-3AD203B41FA5}">
                      <a16:colId xmlns:a16="http://schemas.microsoft.com/office/drawing/2014/main" val="2915610932"/>
                    </a:ext>
                  </a:extLst>
                </a:gridCol>
                <a:gridCol w="992722">
                  <a:extLst>
                    <a:ext uri="{9D8B030D-6E8A-4147-A177-3AD203B41FA5}">
                      <a16:colId xmlns:a16="http://schemas.microsoft.com/office/drawing/2014/main" val="1919861385"/>
                    </a:ext>
                  </a:extLst>
                </a:gridCol>
              </a:tblGrid>
              <a:tr h="274692">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 п/п</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Наименование муниципальной программы/подпрограммы/показателя</a:t>
                      </a: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Вид </a:t>
                      </a:r>
                      <a:r>
                        <a:rPr lang="ru-RU" sz="1050" b="0" i="0" u="none" strike="noStrike" kern="1200" dirty="0">
                          <a:solidFill>
                            <a:schemeClr val="tx1"/>
                          </a:solidFill>
                          <a:effectLst/>
                          <a:latin typeface="Calibri" panose="020F0502020204030204" pitchFamily="34" charset="0"/>
                          <a:ea typeface="+mn-ea"/>
                          <a:cs typeface="+mn-cs"/>
                        </a:rPr>
                        <a:t>показателя</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Единица измерения</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Базовое значение</a:t>
                      </a:r>
                    </a:p>
                  </a:txBody>
                  <a:tcPr marL="4300" marR="4300" marT="4300" marB="0"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Достигнутое </a:t>
                      </a:r>
                      <a:r>
                        <a:rPr lang="ru-RU" sz="1050" b="0" i="0" u="none" strike="noStrike" kern="1200" dirty="0" smtClean="0">
                          <a:solidFill>
                            <a:schemeClr val="tx1"/>
                          </a:solidFill>
                          <a:effectLst/>
                          <a:latin typeface="Calibri" panose="020F0502020204030204" pitchFamily="34" charset="0"/>
                          <a:ea typeface="+mn-ea"/>
                          <a:cs typeface="+mn-cs"/>
                        </a:rPr>
                        <a:t>2023 </a:t>
                      </a:r>
                      <a:r>
                        <a:rPr lang="ru-RU" sz="1050" b="0" i="0" u="none" strike="noStrike" kern="1200" dirty="0">
                          <a:solidFill>
                            <a:schemeClr val="tx1"/>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809809769"/>
                  </a:ext>
                </a:extLst>
              </a:tr>
              <a:tr h="406617">
                <a:tc>
                  <a:txBody>
                    <a:bodyPr/>
                    <a:lstStyle/>
                    <a:p>
                      <a:pPr algn="ctr" fontAlgn="ctr"/>
                      <a:r>
                        <a:rPr lang="ru-RU" sz="900" b="1" i="0" u="none" strike="noStrike" dirty="0" smtClean="0">
                          <a:solidFill>
                            <a:schemeClr val="tx1"/>
                          </a:solidFill>
                          <a:effectLst/>
                          <a:latin typeface="Arial" panose="020B0604020202020204" pitchFamily="34" charset="0"/>
                        </a:rPr>
                        <a:t>5.</a:t>
                      </a:r>
                      <a:endParaRPr lang="ru-RU" sz="900" b="1" i="0" u="none" strike="noStrike" dirty="0">
                        <a:solidFill>
                          <a:schemeClr val="tx1"/>
                        </a:solidFill>
                        <a:effectLst/>
                        <a:latin typeface="Arial" panose="020B0604020202020204" pitchFamily="34" charset="0"/>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муниципальных (государственных) услуг, предоставленных без нарушения регламентного срока при оказании услуг в электронном виде на региональном портале государственных услуг</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98</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2844329475"/>
                  </a:ext>
                </a:extLst>
              </a:tr>
              <a:tr h="449641">
                <a:tc>
                  <a:txBody>
                    <a:bodyPr/>
                    <a:lstStyle/>
                    <a:p>
                      <a:pPr algn="ctr" fontAlgn="ctr"/>
                      <a:r>
                        <a:rPr lang="ru-RU" sz="900" b="0" i="0" u="none" strike="noStrike" dirty="0" smtClean="0">
                          <a:solidFill>
                            <a:schemeClr val="tx1"/>
                          </a:solidFill>
                          <a:effectLst/>
                          <a:latin typeface="Arial" panose="020B0604020202020204" pitchFamily="34" charset="0"/>
                        </a:rPr>
                        <a:t>6.</a:t>
                      </a:r>
                      <a:endParaRPr lang="ru-RU" sz="900" b="0" i="0" u="none" strike="noStrike" dirty="0">
                        <a:solidFill>
                          <a:schemeClr val="tx1"/>
                        </a:solidFill>
                        <a:effectLst/>
                        <a:latin typeface="Arial" panose="020B0604020202020204" pitchFamily="34" charset="0"/>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рабочих мест, обеспеченных необходимым компьютерным оборудованием и услугами связи в соответствии с требованиями нормативных правовых актов Московской области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3991335689"/>
                  </a:ext>
                </a:extLst>
              </a:tr>
              <a:tr h="272480">
                <a:tc>
                  <a:txBody>
                    <a:bodyPr/>
                    <a:lstStyle/>
                    <a:p>
                      <a:pPr algn="ctr" fontAlgn="ctr"/>
                      <a:r>
                        <a:rPr lang="ru-RU" sz="900" u="none" strike="noStrike" kern="1200" dirty="0" smtClean="0">
                          <a:solidFill>
                            <a:schemeClr val="tx1"/>
                          </a:solidFill>
                          <a:effectLst/>
                          <a:latin typeface="+mn-lt"/>
                          <a:ea typeface="+mn-ea"/>
                          <a:cs typeface="+mn-cs"/>
                        </a:rPr>
                        <a:t>7.</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Стоимостная доля закупаемого и (или) арендуемого ОМСУ муниципального образования Московской области отечественного программного обеспечения</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(Региональный проект)</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75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75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95</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95</a:t>
                      </a:r>
                    </a:p>
                  </a:txBody>
                  <a:tcPr anchor="ctr"/>
                </a:tc>
                <a:extLst>
                  <a:ext uri="{0D108BD9-81ED-4DB2-BD59-A6C34878D82A}">
                    <a16:rowId xmlns:a16="http://schemas.microsoft.com/office/drawing/2014/main" val="975464111"/>
                  </a:ext>
                </a:extLst>
              </a:tr>
              <a:tr h="406617">
                <a:tc>
                  <a:txBody>
                    <a:bodyPr/>
                    <a:lstStyle/>
                    <a:p>
                      <a:pPr algn="ctr" fontAlgn="ctr"/>
                      <a:r>
                        <a:rPr lang="ru-RU" sz="900" u="none" strike="noStrike" kern="1200" dirty="0" smtClean="0">
                          <a:solidFill>
                            <a:schemeClr val="tx1"/>
                          </a:solidFill>
                          <a:effectLst/>
                          <a:latin typeface="+mn-lt"/>
                          <a:ea typeface="+mn-ea"/>
                          <a:cs typeface="+mn-cs"/>
                        </a:rPr>
                        <a:t>8.</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Увеличение доли защищенных по требованиям безопасности информации информационных систем, используемых ОМСУ муниципального образования Московской области, в соответствии с категорией обрабатываемой информации, а также персональных компьютеров, используемых на рабочих местах работников, обеспеченных антивирусным программным обеспечением с регулярным обновлением соответствующих баз</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2161970305"/>
                  </a:ext>
                </a:extLst>
              </a:tr>
              <a:tr h="140491">
                <a:tc>
                  <a:txBody>
                    <a:bodyPr/>
                    <a:lstStyle/>
                    <a:p>
                      <a:pPr algn="ctr" fontAlgn="ctr"/>
                      <a:r>
                        <a:rPr lang="ru-RU" sz="900" u="none" strike="noStrike" kern="1200" dirty="0" smtClean="0">
                          <a:solidFill>
                            <a:schemeClr val="tx1"/>
                          </a:solidFill>
                          <a:effectLst/>
                          <a:latin typeface="+mn-lt"/>
                          <a:ea typeface="+mn-ea"/>
                          <a:cs typeface="+mn-cs"/>
                        </a:rPr>
                        <a:t>9.</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работников ОМСУ муниципального образования Московской области, обеспеченных средствами электронной подписи в соответствии с установленными требованиями</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tc>
                  <a:txBody>
                    <a:bodyPr/>
                    <a:lstStyle/>
                    <a:p>
                      <a:pPr algn="ctr" fontAlgn="ctr"/>
                      <a:r>
                        <a:rPr lang="ru-RU" sz="1050" b="0" i="0" u="none" strike="noStrike" kern="1200" dirty="0" smtClean="0">
                          <a:solidFill>
                            <a:schemeClr val="tx1"/>
                          </a:solidFill>
                          <a:effectLst/>
                          <a:latin typeface="Calibri" panose="020F0502020204030204" pitchFamily="34" charset="0"/>
                          <a:ea typeface="+mn-ea"/>
                          <a:cs typeface="+mn-cs"/>
                        </a:rPr>
                        <a:t>100</a:t>
                      </a:r>
                      <a:endParaRPr lang="ru-RU" sz="1050" b="0" i="0" u="none" strike="noStrike" kern="1200" dirty="0">
                        <a:solidFill>
                          <a:schemeClr val="tx1"/>
                        </a:solidFill>
                        <a:effectLst/>
                        <a:latin typeface="Calibri" panose="020F0502020204030204" pitchFamily="34" charset="0"/>
                        <a:ea typeface="+mn-ea"/>
                        <a:cs typeface="+mn-cs"/>
                      </a:endParaRPr>
                    </a:p>
                  </a:txBody>
                  <a:tcPr marL="4300" marR="4300" marT="4300" marB="0" anchor="ctr"/>
                </a:tc>
                <a:extLst>
                  <a:ext uri="{0D108BD9-81ED-4DB2-BD59-A6C34878D82A}">
                    <a16:rowId xmlns:a16="http://schemas.microsoft.com/office/drawing/2014/main" val="3845182222"/>
                  </a:ext>
                </a:extLst>
              </a:tr>
              <a:tr h="140491">
                <a:tc>
                  <a:txBody>
                    <a:bodyPr/>
                    <a:lstStyle/>
                    <a:p>
                      <a:pPr algn="ctr" fontAlgn="ctr"/>
                      <a:r>
                        <a:rPr lang="ru-RU" sz="900" u="none" strike="noStrike" kern="1200" dirty="0" smtClean="0">
                          <a:solidFill>
                            <a:schemeClr val="tx1"/>
                          </a:solidFill>
                          <a:effectLst/>
                          <a:latin typeface="+mn-lt"/>
                          <a:ea typeface="+mn-ea"/>
                          <a:cs typeface="+mn-cs"/>
                        </a:rPr>
                        <a:t>10.</a:t>
                      </a:r>
                      <a:endParaRPr lang="ru-RU" sz="900" u="none" strike="noStrike" kern="1200" dirty="0">
                        <a:solidFill>
                          <a:schemeClr val="tx1"/>
                        </a:solidFill>
                        <a:effectLst/>
                        <a:latin typeface="+mn-lt"/>
                        <a:ea typeface="+mn-ea"/>
                        <a:cs typeface="+mn-cs"/>
                      </a:endParaRPr>
                    </a:p>
                  </a:txBody>
                  <a:tcPr marL="4300" marR="4300" marT="4300" marB="0"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2024 Доля домохозяйств, которым обеспечена возможность фиксированного широкополосного доступа к информационно-телекоммуникационной сети «Интернет»</a:t>
                      </a:r>
                    </a:p>
                  </a:txBody>
                  <a:tcPr anchor="ctr"/>
                </a:tc>
                <a:tc>
                  <a:txBody>
                    <a:bodyPr/>
                    <a:lstStyle/>
                    <a:p>
                      <a:pPr fontAlgn="ctr"/>
                      <a:r>
                        <a:rPr lang="ru-RU" sz="1050" b="0" i="0" u="none" strike="noStrike" kern="1200">
                          <a:solidFill>
                            <a:schemeClr val="tx1"/>
                          </a:solidFill>
                          <a:effectLst/>
                          <a:latin typeface="Calibri" panose="020F0502020204030204" pitchFamily="34" charset="0"/>
                          <a:ea typeface="+mn-ea"/>
                          <a:cs typeface="+mn-cs"/>
                        </a:rPr>
                        <a:t>Целевые показатели (Указ Президента РФ)</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88</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90</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92</a:t>
                      </a:r>
                    </a:p>
                  </a:txBody>
                  <a:tcPr anchor="ctr"/>
                </a:tc>
                <a:tc>
                  <a:txBody>
                    <a:bodyPr/>
                    <a:lstStyle/>
                    <a:p>
                      <a:pPr algn="ctr" fontAlgn="ctr"/>
                      <a:r>
                        <a:rPr lang="ru-RU" sz="1050" b="0" i="0" u="none" strike="noStrike" kern="1200">
                          <a:solidFill>
                            <a:schemeClr val="tx1"/>
                          </a:solidFill>
                          <a:effectLst/>
                          <a:latin typeface="Calibri" panose="020F0502020204030204" pitchFamily="34" charset="0"/>
                          <a:ea typeface="+mn-ea"/>
                          <a:cs typeface="+mn-cs"/>
                        </a:rPr>
                        <a:t>94</a:t>
                      </a:r>
                    </a:p>
                  </a:txBody>
                  <a:tcPr anchor="ctr"/>
                </a:tc>
                <a:tc>
                  <a:txBody>
                    <a:bodyPr/>
                    <a:lstStyle/>
                    <a:p>
                      <a:pPr algn="ctr" fontAlgn="ctr"/>
                      <a:r>
                        <a:rPr lang="ru-RU" sz="1050" b="0" i="0" u="none" strike="noStrike" kern="1200" dirty="0">
                          <a:solidFill>
                            <a:schemeClr val="tx1"/>
                          </a:solidFill>
                          <a:effectLst/>
                          <a:latin typeface="Calibri" panose="020F0502020204030204" pitchFamily="34" charset="0"/>
                          <a:ea typeface="+mn-ea"/>
                          <a:cs typeface="+mn-cs"/>
                        </a:rPr>
                        <a:t>96</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29822440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67</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8" name="Объект 7">
            <a:extLst>
              <a:ext uri="{FF2B5EF4-FFF2-40B4-BE49-F238E27FC236}">
                <a16:creationId xmlns:a16="http://schemas.microsoft.com/office/drawing/2014/main" id="{A9FBA5EA-5AF6-4873-A1F9-8F20AEB78A89}"/>
              </a:ext>
            </a:extLst>
          </p:cNvPr>
          <p:cNvGraphicFramePr>
            <a:graphicFrameLocks noGrp="1"/>
          </p:cNvGraphicFramePr>
          <p:nvPr>
            <p:ph idx="1"/>
            <p:extLst/>
          </p:nvPr>
        </p:nvGraphicFramePr>
        <p:xfrm>
          <a:off x="380245" y="1013987"/>
          <a:ext cx="11425474" cy="5280673"/>
        </p:xfrm>
        <a:graphic>
          <a:graphicData uri="http://schemas.openxmlformats.org/drawingml/2006/table">
            <a:tbl>
              <a:tblPr>
                <a:tableStyleId>{5C22544A-7EE6-4342-B048-85BDC9FD1C3A}</a:tableStyleId>
              </a:tblPr>
              <a:tblGrid>
                <a:gridCol w="544589">
                  <a:extLst>
                    <a:ext uri="{9D8B030D-6E8A-4147-A177-3AD203B41FA5}">
                      <a16:colId xmlns:a16="http://schemas.microsoft.com/office/drawing/2014/main" val="2490072526"/>
                    </a:ext>
                  </a:extLst>
                </a:gridCol>
                <a:gridCol w="2951671">
                  <a:extLst>
                    <a:ext uri="{9D8B030D-6E8A-4147-A177-3AD203B41FA5}">
                      <a16:colId xmlns:a16="http://schemas.microsoft.com/office/drawing/2014/main" val="3113605677"/>
                    </a:ext>
                  </a:extLst>
                </a:gridCol>
                <a:gridCol w="1110961">
                  <a:extLst>
                    <a:ext uri="{9D8B030D-6E8A-4147-A177-3AD203B41FA5}">
                      <a16:colId xmlns:a16="http://schemas.microsoft.com/office/drawing/2014/main" val="2175263380"/>
                    </a:ext>
                  </a:extLst>
                </a:gridCol>
                <a:gridCol w="936693">
                  <a:extLst>
                    <a:ext uri="{9D8B030D-6E8A-4147-A177-3AD203B41FA5}">
                      <a16:colId xmlns:a16="http://schemas.microsoft.com/office/drawing/2014/main" val="1042818359"/>
                    </a:ext>
                  </a:extLst>
                </a:gridCol>
                <a:gridCol w="936693">
                  <a:extLst>
                    <a:ext uri="{9D8B030D-6E8A-4147-A177-3AD203B41FA5}">
                      <a16:colId xmlns:a16="http://schemas.microsoft.com/office/drawing/2014/main" val="4277444487"/>
                    </a:ext>
                  </a:extLst>
                </a:gridCol>
                <a:gridCol w="980259">
                  <a:extLst>
                    <a:ext uri="{9D8B030D-6E8A-4147-A177-3AD203B41FA5}">
                      <a16:colId xmlns:a16="http://schemas.microsoft.com/office/drawing/2014/main" val="414398931"/>
                    </a:ext>
                  </a:extLst>
                </a:gridCol>
                <a:gridCol w="1094659">
                  <a:extLst>
                    <a:ext uri="{9D8B030D-6E8A-4147-A177-3AD203B41FA5}">
                      <a16:colId xmlns:a16="http://schemas.microsoft.com/office/drawing/2014/main" val="2613613483"/>
                    </a:ext>
                  </a:extLst>
                </a:gridCol>
                <a:gridCol w="920320">
                  <a:extLst>
                    <a:ext uri="{9D8B030D-6E8A-4147-A177-3AD203B41FA5}">
                      <a16:colId xmlns:a16="http://schemas.microsoft.com/office/drawing/2014/main" val="3250291467"/>
                    </a:ext>
                  </a:extLst>
                </a:gridCol>
                <a:gridCol w="958477">
                  <a:extLst>
                    <a:ext uri="{9D8B030D-6E8A-4147-A177-3AD203B41FA5}">
                      <a16:colId xmlns:a16="http://schemas.microsoft.com/office/drawing/2014/main" val="121905274"/>
                    </a:ext>
                  </a:extLst>
                </a:gridCol>
                <a:gridCol w="991152">
                  <a:extLst>
                    <a:ext uri="{9D8B030D-6E8A-4147-A177-3AD203B41FA5}">
                      <a16:colId xmlns:a16="http://schemas.microsoft.com/office/drawing/2014/main" val="3734696693"/>
                    </a:ext>
                  </a:extLst>
                </a:gridCol>
              </a:tblGrid>
              <a:tr h="553045">
                <a:tc>
                  <a:txBody>
                    <a:bodyPr/>
                    <a:lstStyle/>
                    <a:p>
                      <a:pPr algn="ctr" fontAlgn="ctr"/>
                      <a:r>
                        <a:rPr lang="ru-RU" sz="1000" u="none" strike="noStrike" dirty="0">
                          <a:solidFill>
                            <a:schemeClr val="tx1"/>
                          </a:solidFill>
                          <a:effectLst/>
                        </a:rPr>
                        <a:t>№ п/п</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a:solidFill>
                            <a:schemeClr val="tx1"/>
                          </a:solidFill>
                          <a:effectLst/>
                        </a:rPr>
                        <a:t>Наименование муниципальной программы/подпрограммы/показателя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dirty="0" smtClean="0">
                          <a:solidFill>
                            <a:schemeClr val="tx1"/>
                          </a:solidFill>
                          <a:effectLst/>
                        </a:rPr>
                        <a:t>Вид </a:t>
                      </a:r>
                      <a:r>
                        <a:rPr lang="ru-RU" sz="1000" u="none" strike="noStrike" dirty="0">
                          <a:solidFill>
                            <a:schemeClr val="tx1"/>
                          </a:solidFill>
                          <a:effectLst/>
                        </a:rPr>
                        <a:t>показателя</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Единица измерения</a:t>
                      </a:r>
                      <a:endParaRPr lang="ru-RU" sz="1000" b="0" i="0" u="none" strike="noStrike">
                        <a:solidFill>
                          <a:schemeClr val="tx1"/>
                        </a:solidFill>
                        <a:effectLst/>
                        <a:latin typeface="Arial" panose="020B0604020202020204" pitchFamily="34" charset="0"/>
                      </a:endParaRPr>
                    </a:p>
                  </a:txBody>
                  <a:tcPr marL="6562" marR="6562" marT="6562" marB="0" anchor="ctr"/>
                </a:tc>
                <a:tc>
                  <a:txBody>
                    <a:bodyPr/>
                    <a:lstStyle/>
                    <a:p>
                      <a:pPr algn="ctr" fontAlgn="ctr"/>
                      <a:r>
                        <a:rPr lang="ru-RU" sz="1000" u="none" strike="noStrike">
                          <a:solidFill>
                            <a:schemeClr val="tx1"/>
                          </a:solidFill>
                          <a:effectLst/>
                        </a:rPr>
                        <a:t>Базовое значение</a:t>
                      </a:r>
                      <a:endParaRPr lang="ru-RU" sz="1000" b="0" i="0" u="none" strike="noStrike">
                        <a:solidFill>
                          <a:schemeClr val="tx1"/>
                        </a:solidFill>
                        <a:effectLst/>
                        <a:latin typeface="Arial" panose="020B0604020202020204" pitchFamily="34" charset="0"/>
                      </a:endParaRPr>
                    </a:p>
                  </a:txBody>
                  <a:tcPr marL="6181" marR="6181" marT="6181" marB="0" anchor="ctr"/>
                </a:tc>
                <a:tc>
                  <a:txBody>
                    <a:bodyPr/>
                    <a:lstStyle/>
                    <a:p>
                      <a:pPr algn="ctr" fontAlgn="ctr"/>
                      <a:r>
                        <a:rPr lang="ru-RU" sz="1000" u="none" strike="noStrike" dirty="0">
                          <a:solidFill>
                            <a:schemeClr val="tx1"/>
                          </a:solidFill>
                          <a:effectLst/>
                        </a:rPr>
                        <a:t>Достигнутое </a:t>
                      </a:r>
                      <a:r>
                        <a:rPr lang="ru-RU" sz="1000" u="none" strike="noStrike" dirty="0" smtClean="0">
                          <a:solidFill>
                            <a:schemeClr val="tx1"/>
                          </a:solidFill>
                          <a:effectLst/>
                        </a:rPr>
                        <a:t>2023 </a:t>
                      </a:r>
                      <a:r>
                        <a:rPr lang="ru-RU" sz="1000" u="none" strike="noStrike" dirty="0">
                          <a:solidFill>
                            <a:schemeClr val="tx1"/>
                          </a:solidFill>
                          <a:effectLst/>
                        </a:rPr>
                        <a:t>года</a:t>
                      </a:r>
                      <a:endParaRPr lang="ru-RU" sz="1000" b="0" i="0" u="none" strike="noStrike" dirty="0">
                        <a:solidFill>
                          <a:schemeClr val="tx1"/>
                        </a:solidFill>
                        <a:effectLst/>
                        <a:latin typeface="Arial" panose="020B0604020202020204" pitchFamily="34" charset="0"/>
                      </a:endParaRP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2870436372"/>
                  </a:ext>
                </a:extLst>
              </a:tr>
              <a:tr h="1603282">
                <a:tc>
                  <a:txBody>
                    <a:bodyPr/>
                    <a:lstStyle/>
                    <a:p>
                      <a:pPr algn="ctr" fontAlgn="ctr"/>
                      <a:r>
                        <a:rPr lang="ru-RU" sz="1000" u="none" strike="noStrike" dirty="0" smtClean="0">
                          <a:solidFill>
                            <a:schemeClr val="tx1"/>
                          </a:solidFill>
                          <a:effectLst/>
                        </a:rPr>
                        <a:t>11.</a:t>
                      </a:r>
                      <a:endParaRPr lang="ru-RU" sz="1000" b="1" i="0" u="none" strike="noStrike" dirty="0">
                        <a:solidFill>
                          <a:schemeClr val="tx1"/>
                        </a:solidFill>
                        <a:effectLst/>
                        <a:latin typeface="Arial" panose="020B0604020202020204" pitchFamily="34" charset="0"/>
                      </a:endParaRPr>
                    </a:p>
                  </a:txBody>
                  <a:tcPr marL="6562" marR="6562" marT="6562" marB="0" anchor="ctr"/>
                </a:tc>
                <a:tc>
                  <a:txBody>
                    <a:bodyPr/>
                    <a:lstStyle/>
                    <a:p>
                      <a:pPr fontAlgn="ctr"/>
                      <a:r>
                        <a:rPr lang="ru-RU" sz="1050" b="0" i="0" u="none" strike="noStrike" kern="1200" dirty="0" smtClean="0">
                          <a:solidFill>
                            <a:schemeClr val="tx1"/>
                          </a:solidFill>
                          <a:effectLst/>
                          <a:latin typeface="Calibri" panose="020F0502020204030204" pitchFamily="34" charset="0"/>
                          <a:ea typeface="+mn-ea"/>
                          <a:cs typeface="+mn-cs"/>
                        </a:rPr>
                        <a:t>2024 </a:t>
                      </a:r>
                      <a:r>
                        <a:rPr lang="ru-RU" sz="1050" b="0" i="0" u="none" strike="noStrike" kern="1200" dirty="0">
                          <a:solidFill>
                            <a:schemeClr val="tx1"/>
                          </a:solidFill>
                          <a:effectLst/>
                          <a:latin typeface="Calibri" panose="020F0502020204030204" pitchFamily="34" charset="0"/>
                          <a:ea typeface="+mn-ea"/>
                          <a:cs typeface="+mn-cs"/>
                        </a:rPr>
                        <a:t>Быстро/качественно решаем - Доля сообщений, отправленных на портал «</a:t>
                      </a:r>
                      <a:r>
                        <a:rPr lang="ru-RU" sz="1050" b="0" i="0" u="none" strike="noStrike" kern="1200" dirty="0" err="1">
                          <a:solidFill>
                            <a:schemeClr val="tx1"/>
                          </a:solidFill>
                          <a:effectLst/>
                          <a:latin typeface="Calibri" panose="020F0502020204030204" pitchFamily="34" charset="0"/>
                          <a:ea typeface="+mn-ea"/>
                          <a:cs typeface="+mn-cs"/>
                        </a:rPr>
                        <a:t>Добродел</a:t>
                      </a:r>
                      <a:r>
                        <a:rPr lang="ru-RU" sz="1050" b="0" i="0" u="none" strike="noStrike" kern="1200" dirty="0">
                          <a:solidFill>
                            <a:schemeClr val="tx1"/>
                          </a:solidFill>
                          <a:effectLst/>
                          <a:latin typeface="Calibri" panose="020F0502020204030204" pitchFamily="34" charset="0"/>
                          <a:ea typeface="+mn-ea"/>
                          <a:cs typeface="+mn-cs"/>
                        </a:rPr>
                        <a:t>» пользователями  с подтвержденной учётной записью ЕСИА, которые имеют признак повторной отправки, повторного переноса сроков решения, нарушения срока предоставления ответа</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Целевые показатели (Отраслевой)</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Процент</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tc>
                  <a:txBody>
                    <a:bodyPr/>
                    <a:lstStyle/>
                    <a:p>
                      <a:pPr fontAlgn="ctr"/>
                      <a:r>
                        <a:rPr lang="ru-RU" sz="1050" b="0" i="0" u="none" strike="noStrike" kern="1200" dirty="0">
                          <a:solidFill>
                            <a:schemeClr val="tx1"/>
                          </a:solidFill>
                          <a:effectLst/>
                          <a:latin typeface="Calibri" panose="020F0502020204030204" pitchFamily="34" charset="0"/>
                          <a:ea typeface="+mn-ea"/>
                          <a:cs typeface="+mn-cs"/>
                        </a:rPr>
                        <a:t>1</a:t>
                      </a:r>
                    </a:p>
                  </a:txBody>
                  <a:tcPr anchor="ctr"/>
                </a:tc>
                <a:extLst>
                  <a:ext uri="{0D108BD9-81ED-4DB2-BD59-A6C34878D82A}">
                    <a16:rowId xmlns:a16="http://schemas.microsoft.com/office/drawing/2014/main" val="2499557320"/>
                  </a:ext>
                </a:extLst>
              </a:tr>
              <a:tr h="55304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16</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«Архитектура и градостроительство»</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6562" marR="6562" marT="656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6562" marR="6562" marT="6562" marB="0" anchor="ctr"/>
                </a:tc>
                <a:extLst>
                  <a:ext uri="{0D108BD9-81ED-4DB2-BD59-A6C34878D82A}">
                    <a16:rowId xmlns:a16="http://schemas.microsoft.com/office/drawing/2014/main" val="28423459"/>
                  </a:ext>
                </a:extLst>
              </a:tr>
              <a:tr h="160328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Обеспечение подготовки документации по планировке территории в соответствии с документами территориального планирования Московской области, документами территориального планирования муниципального образования Московской области</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да/нет</a:t>
                      </a:r>
                    </a:p>
                  </a:txBody>
                  <a:tcPr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да</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1232610405"/>
                  </a:ext>
                </a:extLst>
              </a:tr>
              <a:tr h="968019">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Обеспеченность актуальными документами территориального планирования и градостроительного зонирования городского округа Московской области</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100</a:t>
                      </a:r>
                      <a:endParaRPr lang="ru-RU" sz="1050" b="0" i="0" u="none" strike="noStrike" kern="1200" dirty="0">
                        <a:solidFill>
                          <a:srgbClr val="000000"/>
                        </a:solidFill>
                        <a:effectLst/>
                        <a:latin typeface="Calibri" panose="020F0502020204030204" pitchFamily="34" charset="0"/>
                        <a:ea typeface="+mn-ea"/>
                        <a:cs typeface="+mn-cs"/>
                      </a:endParaRPr>
                    </a:p>
                  </a:txBody>
                  <a:tcPr marL="6562" marR="6562" marT="6562" marB="0" anchor="ctr"/>
                </a:tc>
                <a:extLst>
                  <a:ext uri="{0D108BD9-81ED-4DB2-BD59-A6C34878D82A}">
                    <a16:rowId xmlns:a16="http://schemas.microsoft.com/office/drawing/2014/main" val="41160634"/>
                  </a:ext>
                </a:extLst>
              </a:tr>
            </a:tbl>
          </a:graphicData>
        </a:graphic>
      </p:graphicFrame>
    </p:spTree>
    <p:extLst>
      <p:ext uri="{BB962C8B-B14F-4D97-AF65-F5344CB8AC3E}">
        <p14:creationId xmlns:p14="http://schemas.microsoft.com/office/powerpoint/2010/main" val="275908519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76ABE35-EE31-4586-BF2E-7BF9729091A9}"/>
              </a:ext>
            </a:extLst>
          </p:cNvPr>
          <p:cNvSpPr>
            <a:spLocks noGrp="1"/>
          </p:cNvSpPr>
          <p:nvPr>
            <p:ph type="title"/>
          </p:nvPr>
        </p:nvSpPr>
        <p:spPr>
          <a:xfrm>
            <a:off x="845127" y="170694"/>
            <a:ext cx="11192963" cy="539587"/>
          </a:xfrm>
        </p:spPr>
        <p:txBody>
          <a:bodyPr>
            <a:noAutofit/>
          </a:bodyPr>
          <a:lstStyle/>
          <a:p>
            <a:pPr algn="ctr"/>
            <a:r>
              <a:rPr lang="ru-RU" sz="2400" dirty="0"/>
              <a:t>Реализация муниципальных программ</a:t>
            </a:r>
            <a:br>
              <a:rPr lang="ru-RU" sz="2400" dirty="0"/>
            </a:br>
            <a:r>
              <a:rPr lang="ru-RU" sz="2400" dirty="0"/>
              <a:t> городского округа Долгопрудный в разрезе целевых показателей в динамике</a:t>
            </a:r>
          </a:p>
        </p:txBody>
      </p:sp>
      <p:sp>
        <p:nvSpPr>
          <p:cNvPr id="4" name="Номер слайда 3">
            <a:extLst>
              <a:ext uri="{FF2B5EF4-FFF2-40B4-BE49-F238E27FC236}">
                <a16:creationId xmlns:a16="http://schemas.microsoft.com/office/drawing/2014/main" id="{6F302A7F-1EA8-4336-863D-1EEEBC559F5F}"/>
              </a:ext>
            </a:extLst>
          </p:cNvPr>
          <p:cNvSpPr>
            <a:spLocks noGrp="1"/>
          </p:cNvSpPr>
          <p:nvPr>
            <p:ph type="sldNum" sz="quarter" idx="12"/>
          </p:nvPr>
        </p:nvSpPr>
        <p:spPr>
          <a:xfrm>
            <a:off x="9448800" y="6492240"/>
            <a:ext cx="2743200" cy="365125"/>
          </a:xfrm>
        </p:spPr>
        <p:txBody>
          <a:bodyPr/>
          <a:lstStyle/>
          <a:p>
            <a:fld id="{E4EB6E89-BA87-4003-BD23-6BDF40F3EBED}" type="slidenum">
              <a:rPr lang="ru-RU" smtClean="0"/>
              <a:pPr/>
              <a:t>68</a:t>
            </a:fld>
            <a:endParaRPr lang="ru-RU"/>
          </a:p>
        </p:txBody>
      </p:sp>
      <p:pic>
        <p:nvPicPr>
          <p:cNvPr id="6" name="Объект 6">
            <a:extLst>
              <a:ext uri="{FF2B5EF4-FFF2-40B4-BE49-F238E27FC236}">
                <a16:creationId xmlns:a16="http://schemas.microsoft.com/office/drawing/2014/main" id="{4CE9F828-CB7F-4197-B7C9-2991DABD01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7" name="Объект 6">
            <a:extLst>
              <a:ext uri="{FF2B5EF4-FFF2-40B4-BE49-F238E27FC236}">
                <a16:creationId xmlns:a16="http://schemas.microsoft.com/office/drawing/2014/main" id="{F6FFBB9D-2653-493F-B537-F829F97AD8FD}"/>
              </a:ext>
            </a:extLst>
          </p:cNvPr>
          <p:cNvGraphicFramePr>
            <a:graphicFrameLocks noGrp="1"/>
          </p:cNvGraphicFramePr>
          <p:nvPr>
            <p:ph idx="1"/>
            <p:extLst/>
          </p:nvPr>
        </p:nvGraphicFramePr>
        <p:xfrm>
          <a:off x="297255" y="825079"/>
          <a:ext cx="11597489" cy="5811314"/>
        </p:xfrm>
        <a:graphic>
          <a:graphicData uri="http://schemas.openxmlformats.org/drawingml/2006/table">
            <a:tbl>
              <a:tblPr>
                <a:tableStyleId>{5C22544A-7EE6-4342-B048-85BDC9FD1C3A}</a:tableStyleId>
              </a:tblPr>
              <a:tblGrid>
                <a:gridCol w="552788">
                  <a:extLst>
                    <a:ext uri="{9D8B030D-6E8A-4147-A177-3AD203B41FA5}">
                      <a16:colId xmlns:a16="http://schemas.microsoft.com/office/drawing/2014/main" val="3759378489"/>
                    </a:ext>
                  </a:extLst>
                </a:gridCol>
                <a:gridCol w="2996110">
                  <a:extLst>
                    <a:ext uri="{9D8B030D-6E8A-4147-A177-3AD203B41FA5}">
                      <a16:colId xmlns:a16="http://schemas.microsoft.com/office/drawing/2014/main" val="185855054"/>
                    </a:ext>
                  </a:extLst>
                </a:gridCol>
                <a:gridCol w="1151149">
                  <a:extLst>
                    <a:ext uri="{9D8B030D-6E8A-4147-A177-3AD203B41FA5}">
                      <a16:colId xmlns:a16="http://schemas.microsoft.com/office/drawing/2014/main" val="4017642865"/>
                    </a:ext>
                  </a:extLst>
                </a:gridCol>
                <a:gridCol w="927333">
                  <a:extLst>
                    <a:ext uri="{9D8B030D-6E8A-4147-A177-3AD203B41FA5}">
                      <a16:colId xmlns:a16="http://schemas.microsoft.com/office/drawing/2014/main" val="516227180"/>
                    </a:ext>
                  </a:extLst>
                </a:gridCol>
                <a:gridCol w="950795">
                  <a:extLst>
                    <a:ext uri="{9D8B030D-6E8A-4147-A177-3AD203B41FA5}">
                      <a16:colId xmlns:a16="http://schemas.microsoft.com/office/drawing/2014/main" val="3267391926"/>
                    </a:ext>
                  </a:extLst>
                </a:gridCol>
                <a:gridCol w="995017">
                  <a:extLst>
                    <a:ext uri="{9D8B030D-6E8A-4147-A177-3AD203B41FA5}">
                      <a16:colId xmlns:a16="http://schemas.microsoft.com/office/drawing/2014/main" val="1174304099"/>
                    </a:ext>
                  </a:extLst>
                </a:gridCol>
                <a:gridCol w="972907">
                  <a:extLst>
                    <a:ext uri="{9D8B030D-6E8A-4147-A177-3AD203B41FA5}">
                      <a16:colId xmlns:a16="http://schemas.microsoft.com/office/drawing/2014/main" val="3291682863"/>
                    </a:ext>
                  </a:extLst>
                </a:gridCol>
                <a:gridCol w="1072409">
                  <a:extLst>
                    <a:ext uri="{9D8B030D-6E8A-4147-A177-3AD203B41FA5}">
                      <a16:colId xmlns:a16="http://schemas.microsoft.com/office/drawing/2014/main" val="4238471381"/>
                    </a:ext>
                  </a:extLst>
                </a:gridCol>
                <a:gridCol w="972907">
                  <a:extLst>
                    <a:ext uri="{9D8B030D-6E8A-4147-A177-3AD203B41FA5}">
                      <a16:colId xmlns:a16="http://schemas.microsoft.com/office/drawing/2014/main" val="2016797145"/>
                    </a:ext>
                  </a:extLst>
                </a:gridCol>
                <a:gridCol w="1006074">
                  <a:extLst>
                    <a:ext uri="{9D8B030D-6E8A-4147-A177-3AD203B41FA5}">
                      <a16:colId xmlns:a16="http://schemas.microsoft.com/office/drawing/2014/main" val="218032588"/>
                    </a:ext>
                  </a:extLst>
                </a:gridCol>
              </a:tblGrid>
              <a:tr h="394014">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п/п</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Наименование муниципальной программы/подпрограммы/показателя</a:t>
                      </a:r>
                    </a:p>
                  </a:txBody>
                  <a:tcPr marL="3732" marR="3732" marT="3732" marB="0" anchor="ctr"/>
                </a:tc>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Вид </a:t>
                      </a:r>
                      <a:r>
                        <a:rPr lang="ru-RU" sz="1050" b="0" i="0" u="none" strike="noStrike" kern="1200" dirty="0">
                          <a:solidFill>
                            <a:srgbClr val="000000"/>
                          </a:solidFill>
                          <a:effectLst/>
                          <a:latin typeface="Calibri" panose="020F0502020204030204" pitchFamily="34" charset="0"/>
                          <a:ea typeface="+mn-ea"/>
                          <a:cs typeface="+mn-cs"/>
                        </a:rPr>
                        <a:t>показателя</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Единица измерения</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Базовое значение</a:t>
                      </a:r>
                    </a:p>
                  </a:txBody>
                  <a:tcPr marL="6181" marR="6181" marT="6181"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Достигнутое </a:t>
                      </a:r>
                      <a:r>
                        <a:rPr lang="ru-RU" sz="1050" b="0" i="0" u="none" strike="noStrike" kern="1200" dirty="0" smtClean="0">
                          <a:solidFill>
                            <a:srgbClr val="000000"/>
                          </a:solidFill>
                          <a:effectLst/>
                          <a:latin typeface="Calibri" panose="020F0502020204030204" pitchFamily="34" charset="0"/>
                          <a:ea typeface="+mn-ea"/>
                          <a:cs typeface="+mn-cs"/>
                        </a:rPr>
                        <a:t>2023 </a:t>
                      </a:r>
                      <a:r>
                        <a:rPr lang="ru-RU" sz="1050" b="0" i="0" u="none" strike="noStrike" kern="1200" dirty="0">
                          <a:solidFill>
                            <a:srgbClr val="000000"/>
                          </a:solidFill>
                          <a:effectLst/>
                          <a:latin typeface="Calibri" panose="020F0502020204030204" pitchFamily="34" charset="0"/>
                          <a:ea typeface="+mn-ea"/>
                          <a:cs typeface="+mn-cs"/>
                        </a:rPr>
                        <a:t>года</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2024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2025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2026 </a:t>
                      </a:r>
                      <a:r>
                        <a:rPr lang="ru-RU" sz="1050" b="0" i="0" u="none" strike="noStrike" kern="1200" dirty="0">
                          <a:solidFill>
                            <a:schemeClr val="tx1"/>
                          </a:solidFill>
                          <a:effectLst/>
                          <a:latin typeface="+mn-lt"/>
                          <a:ea typeface="+mn-ea"/>
                          <a:cs typeface="+mn-cs"/>
                        </a:rPr>
                        <a:t>год</a:t>
                      </a:r>
                    </a:p>
                  </a:txBody>
                  <a:tcPr marL="6562" marR="6562" marT="6562" marB="0" anchor="ctr"/>
                </a:tc>
                <a:tc>
                  <a:txBody>
                    <a:bodyPr/>
                    <a:lstStyle/>
                    <a:p>
                      <a:pPr algn="ctr" fontAlgn="ctr"/>
                      <a:r>
                        <a:rPr lang="ru-RU" sz="1050" b="0" i="0" u="none" strike="noStrike" kern="1200" dirty="0" smtClean="0">
                          <a:solidFill>
                            <a:schemeClr val="tx1"/>
                          </a:solidFill>
                          <a:effectLst/>
                          <a:latin typeface="+mn-lt"/>
                          <a:ea typeface="+mn-ea"/>
                          <a:cs typeface="+mn-cs"/>
                        </a:rPr>
                        <a:t>Плановые значения 2027 </a:t>
                      </a:r>
                      <a:r>
                        <a:rPr lang="ru-RU" sz="1050" b="0" i="0" u="none" strike="noStrike" kern="1200" dirty="0">
                          <a:solidFill>
                            <a:schemeClr val="tx1"/>
                          </a:solidFill>
                          <a:effectLst/>
                          <a:latin typeface="+mn-lt"/>
                          <a:ea typeface="+mn-ea"/>
                          <a:cs typeface="+mn-cs"/>
                        </a:rPr>
                        <a:t>год</a:t>
                      </a:r>
                    </a:p>
                  </a:txBody>
                  <a:tcPr marL="6562" marR="6562" marT="6562" marB="0" anchor="ctr"/>
                </a:tc>
                <a:extLst>
                  <a:ext uri="{0D108BD9-81ED-4DB2-BD59-A6C34878D82A}">
                    <a16:rowId xmlns:a16="http://schemas.microsoft.com/office/drawing/2014/main" val="3915400895"/>
                  </a:ext>
                </a:extLst>
              </a:tr>
              <a:tr h="39116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17</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l" fontAlgn="ctr"/>
                      <a:r>
                        <a:rPr lang="ru-RU" sz="1050" b="0" i="0" u="none" strike="noStrike" kern="1200" dirty="0">
                          <a:solidFill>
                            <a:srgbClr val="000000"/>
                          </a:solidFill>
                          <a:effectLst/>
                          <a:latin typeface="Calibri" panose="020F0502020204030204" pitchFamily="34" charset="0"/>
                          <a:ea typeface="+mn-ea"/>
                          <a:cs typeface="+mn-cs"/>
                        </a:rPr>
                        <a:t>Муниципальная программа </a:t>
                      </a:r>
                      <a:r>
                        <a:rPr lang="ru-RU" sz="1050" b="0" i="0" u="none" strike="noStrike" kern="1200" dirty="0" smtClean="0">
                          <a:solidFill>
                            <a:srgbClr val="000000"/>
                          </a:solidFill>
                          <a:effectLst/>
                          <a:latin typeface="Calibri" panose="020F0502020204030204" pitchFamily="34" charset="0"/>
                          <a:ea typeface="+mn-ea"/>
                          <a:cs typeface="+mn-cs"/>
                        </a:rPr>
                        <a:t>«Формирование современной комфортной городской среды»</a:t>
                      </a:r>
                      <a:endParaRPr lang="ru-RU" sz="1050" b="0" i="0" u="none" strike="noStrike" kern="1200" dirty="0">
                        <a:solidFill>
                          <a:srgbClr val="000000"/>
                        </a:solidFill>
                        <a:effectLst/>
                        <a:latin typeface="Calibri" panose="020F0502020204030204" pitchFamily="34" charset="0"/>
                        <a:ea typeface="+mn-ea"/>
                        <a:cs typeface="+mn-cs"/>
                      </a:endParaRPr>
                    </a:p>
                  </a:txBody>
                  <a:tcPr marL="4200" marR="4200" marT="4200"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 </a:t>
                      </a:r>
                    </a:p>
                  </a:txBody>
                  <a:tcPr marL="3732" marR="3732" marT="3732" marB="0" anchor="ctr"/>
                </a:tc>
                <a:extLst>
                  <a:ext uri="{0D108BD9-81ED-4DB2-BD59-A6C34878D82A}">
                    <a16:rowId xmlns:a16="http://schemas.microsoft.com/office/drawing/2014/main" val="3652939084"/>
                  </a:ext>
                </a:extLst>
              </a:tr>
              <a:tr h="541835">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1.</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Количество </a:t>
                      </a:r>
                      <a:r>
                        <a:rPr lang="ru-RU" sz="1050" b="0" i="0" u="none" strike="noStrike" kern="1200" dirty="0">
                          <a:solidFill>
                            <a:srgbClr val="000000"/>
                          </a:solidFill>
                          <a:effectLst/>
                          <a:latin typeface="Calibri" panose="020F0502020204030204" pitchFamily="34" charset="0"/>
                          <a:ea typeface="+mn-ea"/>
                          <a:cs typeface="+mn-cs"/>
                        </a:rPr>
                        <a:t>замененных </a:t>
                      </a:r>
                      <a:r>
                        <a:rPr lang="ru-RU" sz="1050" b="0" i="0" u="none" strike="noStrike" kern="1200" dirty="0" err="1">
                          <a:solidFill>
                            <a:srgbClr val="000000"/>
                          </a:solidFill>
                          <a:effectLst/>
                          <a:latin typeface="Calibri" panose="020F0502020204030204" pitchFamily="34" charset="0"/>
                          <a:ea typeface="+mn-ea"/>
                          <a:cs typeface="+mn-cs"/>
                        </a:rPr>
                        <a:t>неэнергоэффективных</a:t>
                      </a:r>
                      <a:r>
                        <a:rPr lang="ru-RU" sz="1050" b="0" i="0" u="none" strike="noStrike" kern="1200" dirty="0">
                          <a:solidFill>
                            <a:srgbClr val="000000"/>
                          </a:solidFill>
                          <a:effectLst/>
                          <a:latin typeface="Calibri" panose="020F0502020204030204" pitchFamily="34" charset="0"/>
                          <a:ea typeface="+mn-ea"/>
                          <a:cs typeface="+mn-cs"/>
                        </a:rPr>
                        <a:t> светильников наружного освещения</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1254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592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605719675"/>
                  </a:ext>
                </a:extLst>
              </a:tr>
              <a:tr h="68946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2.</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smtClean="0">
                          <a:solidFill>
                            <a:srgbClr val="000000"/>
                          </a:solidFill>
                          <a:effectLst/>
                          <a:latin typeface="Calibri" panose="020F0502020204030204" pitchFamily="34" charset="0"/>
                          <a:ea typeface="+mn-ea"/>
                          <a:cs typeface="+mn-cs"/>
                        </a:rPr>
                        <a:t>Уровень </a:t>
                      </a:r>
                      <a:r>
                        <a:rPr lang="ru-RU" sz="1050" b="0" i="0" u="none" strike="noStrike" kern="1200" dirty="0">
                          <a:solidFill>
                            <a:srgbClr val="000000"/>
                          </a:solidFill>
                          <a:effectLst/>
                          <a:latin typeface="Calibri" panose="020F0502020204030204" pitchFamily="34" charset="0"/>
                          <a:ea typeface="+mn-ea"/>
                          <a:cs typeface="+mn-cs"/>
                        </a:rPr>
                        <a:t>освещенности территорий общественного пользования в пределах городской черты на конец года, не менее</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88,37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88,37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88,54</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51696298"/>
                  </a:ext>
                </a:extLst>
              </a:tr>
              <a:tr h="689460">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3.</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Обеспечено содержание дворовых территорий и общественных пространств за счет бюджетных средств</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Тысяча кв. км</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402,73</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2606286331"/>
                  </a:ext>
                </a:extLst>
              </a:tr>
              <a:tr h="49641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4.</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Количество установленных шкафов управления наружным освещением</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20921281"/>
                  </a:ext>
                </a:extLst>
              </a:tr>
              <a:tr h="496412">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5.</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Количество благоустроенных общественных территорий</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821435100"/>
                  </a:ext>
                </a:extLst>
              </a:tr>
              <a:tr h="50221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6.</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Замена детских игровых площадок</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smtClean="0">
                          <a:solidFill>
                            <a:srgbClr val="000000"/>
                          </a:solidFill>
                          <a:effectLst/>
                          <a:latin typeface="Calibri" panose="020F0502020204030204" pitchFamily="34" charset="0"/>
                          <a:ea typeface="+mn-ea"/>
                          <a:cs typeface="+mn-cs"/>
                        </a:rPr>
                        <a:t>Показатель муниципальной программы </a:t>
                      </a:r>
                      <a:endParaRPr lang="ru-RU" sz="1050" b="0" i="0" u="none" strike="noStrike" kern="1200" dirty="0" smtClean="0">
                        <a:solidFill>
                          <a:srgbClr val="000000"/>
                        </a:solidFill>
                        <a:effectLst/>
                        <a:latin typeface="Calibri" panose="020F0502020204030204" pitchFamily="34" charset="0"/>
                        <a:ea typeface="+mn-ea"/>
                        <a:cs typeface="+mn-cs"/>
                      </a:endParaRP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Единица</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17</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12</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622446630"/>
                  </a:ext>
                </a:extLst>
              </a:tr>
              <a:tr h="1268607">
                <a:tc>
                  <a:txBody>
                    <a:bodyPr/>
                    <a:lstStyle/>
                    <a:p>
                      <a:pPr algn="ctr" fontAlgn="ctr"/>
                      <a:r>
                        <a:rPr lang="ru-RU" sz="1050" b="0" i="0" u="none" strike="noStrike" kern="1200" dirty="0" smtClean="0">
                          <a:solidFill>
                            <a:srgbClr val="000000"/>
                          </a:solidFill>
                          <a:effectLst/>
                          <a:latin typeface="Calibri" panose="020F0502020204030204" pitchFamily="34" charset="0"/>
                          <a:ea typeface="+mn-ea"/>
                          <a:cs typeface="+mn-cs"/>
                        </a:rPr>
                        <a:t>7.</a:t>
                      </a:r>
                      <a:endParaRPr lang="ru-RU" sz="1050" b="0" i="0" u="none" strike="noStrike" kern="1200" dirty="0">
                        <a:solidFill>
                          <a:srgbClr val="000000"/>
                        </a:solidFill>
                        <a:effectLst/>
                        <a:latin typeface="Calibri" panose="020F0502020204030204" pitchFamily="34" charset="0"/>
                        <a:ea typeface="+mn-ea"/>
                        <a:cs typeface="+mn-cs"/>
                      </a:endParaRPr>
                    </a:p>
                  </a:txBody>
                  <a:tcPr marL="3732" marR="3732" marT="3732" marB="0"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Доля граждан, принявших участие в решении вопросов развития городской среды, от общего количества граждан в возрасте от 14 лет, проживающих в муниципальных образованиях, на территориях которых реализуются проекты по созданию комфортной городской среды</a:t>
                      </a:r>
                    </a:p>
                  </a:txBody>
                  <a:tcPr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Показатель муниципальной программы </a:t>
                      </a:r>
                    </a:p>
                  </a:txBody>
                  <a:tcPr anchor="ctr"/>
                </a:tc>
                <a:tc>
                  <a:txBody>
                    <a:bodyPr/>
                    <a:lstStyle/>
                    <a:p>
                      <a:pPr fontAlgn="ctr"/>
                      <a:r>
                        <a:rPr lang="ru-RU" sz="1050" b="0" i="0" u="none" strike="noStrike" kern="1200" dirty="0">
                          <a:solidFill>
                            <a:srgbClr val="000000"/>
                          </a:solidFill>
                          <a:effectLst/>
                          <a:latin typeface="Calibri" panose="020F0502020204030204" pitchFamily="34" charset="0"/>
                          <a:ea typeface="+mn-ea"/>
                          <a:cs typeface="+mn-cs"/>
                        </a:rPr>
                        <a:t>Процент</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30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a:solidFill>
                            <a:srgbClr val="000000"/>
                          </a:solidFill>
                          <a:effectLst/>
                          <a:latin typeface="Calibri" panose="020F0502020204030204" pitchFamily="34" charset="0"/>
                          <a:ea typeface="+mn-ea"/>
                          <a:cs typeface="+mn-cs"/>
                        </a:rPr>
                        <a:t>0</a:t>
                      </a:r>
                    </a:p>
                  </a:txBody>
                  <a:tcPr anchor="ctr"/>
                </a:tc>
                <a:tc>
                  <a:txBody>
                    <a:bodyPr/>
                    <a:lstStyle/>
                    <a:p>
                      <a:pPr algn="ctr" fontAlgn="ctr"/>
                      <a:r>
                        <a:rPr lang="ru-RU" sz="1050" b="0" i="0" u="none" strike="noStrike" kern="1200" dirty="0">
                          <a:solidFill>
                            <a:srgbClr val="000000"/>
                          </a:solidFill>
                          <a:effectLst/>
                          <a:latin typeface="Calibri" panose="020F0502020204030204" pitchFamily="34" charset="0"/>
                          <a:ea typeface="+mn-ea"/>
                          <a:cs typeface="+mn-cs"/>
                        </a:rPr>
                        <a:t>0</a:t>
                      </a:r>
                    </a:p>
                  </a:txBody>
                  <a:tcPr anchor="ct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73675075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424651"/>
            <a:ext cx="11277600" cy="100450"/>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69</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1073672287"/>
              </p:ext>
            </p:extLst>
          </p:nvPr>
        </p:nvGraphicFramePr>
        <p:xfrm>
          <a:off x="534155" y="789776"/>
          <a:ext cx="11411008" cy="5697729"/>
        </p:xfrm>
        <a:graphic>
          <a:graphicData uri="http://schemas.openxmlformats.org/drawingml/2006/table">
            <a:tbl>
              <a:tblPr>
                <a:tableStyleId>{8A107856-5554-42FB-B03E-39F5DBC370BA}</a:tableStyleId>
              </a:tblPr>
              <a:tblGrid>
                <a:gridCol w="247578">
                  <a:extLst>
                    <a:ext uri="{9D8B030D-6E8A-4147-A177-3AD203B41FA5}">
                      <a16:colId xmlns:a16="http://schemas.microsoft.com/office/drawing/2014/main" val="3173738563"/>
                    </a:ext>
                  </a:extLst>
                </a:gridCol>
                <a:gridCol w="2844757">
                  <a:extLst>
                    <a:ext uri="{9D8B030D-6E8A-4147-A177-3AD203B41FA5}">
                      <a16:colId xmlns:a16="http://schemas.microsoft.com/office/drawing/2014/main" val="1175069003"/>
                    </a:ext>
                  </a:extLst>
                </a:gridCol>
                <a:gridCol w="1190861">
                  <a:extLst>
                    <a:ext uri="{9D8B030D-6E8A-4147-A177-3AD203B41FA5}">
                      <a16:colId xmlns:a16="http://schemas.microsoft.com/office/drawing/2014/main" val="2359325872"/>
                    </a:ext>
                  </a:extLst>
                </a:gridCol>
                <a:gridCol w="739832">
                  <a:extLst>
                    <a:ext uri="{9D8B030D-6E8A-4147-A177-3AD203B41FA5}">
                      <a16:colId xmlns:a16="http://schemas.microsoft.com/office/drawing/2014/main" val="3513692141"/>
                    </a:ext>
                  </a:extLst>
                </a:gridCol>
                <a:gridCol w="4214553">
                  <a:extLst>
                    <a:ext uri="{9D8B030D-6E8A-4147-A177-3AD203B41FA5}">
                      <a16:colId xmlns:a16="http://schemas.microsoft.com/office/drawing/2014/main" val="2406719285"/>
                    </a:ext>
                  </a:extLst>
                </a:gridCol>
                <a:gridCol w="706582">
                  <a:extLst>
                    <a:ext uri="{9D8B030D-6E8A-4147-A177-3AD203B41FA5}">
                      <a16:colId xmlns:a16="http://schemas.microsoft.com/office/drawing/2014/main" val="154824804"/>
                    </a:ext>
                  </a:extLst>
                </a:gridCol>
                <a:gridCol w="748145">
                  <a:extLst>
                    <a:ext uri="{9D8B030D-6E8A-4147-A177-3AD203B41FA5}">
                      <a16:colId xmlns:a16="http://schemas.microsoft.com/office/drawing/2014/main" val="1561384155"/>
                    </a:ext>
                  </a:extLst>
                </a:gridCol>
                <a:gridCol w="718700">
                  <a:extLst>
                    <a:ext uri="{9D8B030D-6E8A-4147-A177-3AD203B41FA5}">
                      <a16:colId xmlns:a16="http://schemas.microsoft.com/office/drawing/2014/main" val="3694796067"/>
                    </a:ext>
                  </a:extLst>
                </a:gridCol>
              </a:tblGrid>
              <a:tr h="467163">
                <a:tc>
                  <a:txBody>
                    <a:bodyPr/>
                    <a:lstStyle/>
                    <a:p>
                      <a:pPr algn="ctr" fontAlgn="b"/>
                      <a:r>
                        <a:rPr lang="ru-RU" sz="1000" b="1" u="none" strike="noStrike" dirty="0">
                          <a:solidFill>
                            <a:schemeClr val="tx1"/>
                          </a:solidFill>
                          <a:effectLst/>
                          <a:latin typeface="+mn-lt"/>
                        </a:rPr>
                        <a:t>№</a:t>
                      </a:r>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u="none" strike="noStrike" dirty="0">
                          <a:solidFill>
                            <a:schemeClr val="tx1"/>
                          </a:solidFill>
                          <a:effectLst/>
                          <a:latin typeface="+mn-lt"/>
                        </a:rPr>
                        <a:t>Наименование мер социальной поддержки</a:t>
                      </a:r>
                      <a:endParaRPr lang="ru-RU" sz="1000" b="1"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0" u="none" strike="noStrike" dirty="0">
                          <a:solidFill>
                            <a:schemeClr val="tx1"/>
                          </a:solidFill>
                          <a:effectLst/>
                          <a:latin typeface="+mn-lt"/>
                        </a:rPr>
                        <a:t>Ц</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л</a:t>
                      </a:r>
                      <a:r>
                        <a:rPr lang="ru-RU" sz="1000" b="1" i="0" u="none" strike="noStrike" dirty="0">
                          <a:solidFill>
                            <a:schemeClr val="tx1"/>
                          </a:solidFill>
                          <a:effectLst/>
                          <a:latin typeface="+mn-lt"/>
                        </a:rPr>
                        <a:t>е</a:t>
                      </a:r>
                      <a:r>
                        <a:rPr lang="en-US" sz="1000" b="1" i="0" u="none" strike="noStrike" dirty="0">
                          <a:solidFill>
                            <a:schemeClr val="tx1"/>
                          </a:solidFill>
                          <a:effectLst/>
                          <a:latin typeface="+mn-lt"/>
                        </a:rPr>
                        <a:t>в</a:t>
                      </a:r>
                      <a:r>
                        <a:rPr lang="ru-RU" sz="1000" b="1" i="0" u="none" strike="noStrike" dirty="0">
                          <a:solidFill>
                            <a:schemeClr val="tx1"/>
                          </a:solidFill>
                          <a:effectLst/>
                          <a:latin typeface="+mn-lt"/>
                        </a:rPr>
                        <a:t>а</a:t>
                      </a:r>
                      <a:r>
                        <a:rPr lang="en-US" sz="1000" b="1" i="0" u="none" strike="noStrike" dirty="0">
                          <a:solidFill>
                            <a:schemeClr val="tx1"/>
                          </a:solidFill>
                          <a:effectLst/>
                          <a:latin typeface="+mn-lt"/>
                        </a:rPr>
                        <a:t>я </a:t>
                      </a:r>
                      <a:r>
                        <a:rPr lang="ru-RU" sz="1000" b="1" i="0" u="none" strike="noStrike" dirty="0">
                          <a:solidFill>
                            <a:schemeClr val="tx1"/>
                          </a:solidFill>
                          <a:effectLst/>
                          <a:latin typeface="+mn-lt"/>
                        </a:rPr>
                        <a:t>г</a:t>
                      </a:r>
                      <a:r>
                        <a:rPr lang="en-US" sz="1000" b="1" i="0" u="none" strike="noStrike" dirty="0">
                          <a:solidFill>
                            <a:schemeClr val="tx1"/>
                          </a:solidFill>
                          <a:effectLst/>
                          <a:latin typeface="+mn-lt"/>
                        </a:rPr>
                        <a:t>р</a:t>
                      </a:r>
                      <a:r>
                        <a:rPr lang="ru-RU" sz="1000" b="1" i="0" u="none" strike="noStrike" dirty="0">
                          <a:solidFill>
                            <a:schemeClr val="tx1"/>
                          </a:solidFill>
                          <a:effectLst/>
                          <a:latin typeface="+mn-lt"/>
                        </a:rPr>
                        <a:t>у</a:t>
                      </a:r>
                      <a:r>
                        <a:rPr lang="en-US" sz="1000" b="1" i="0" u="none" strike="noStrike" dirty="0">
                          <a:solidFill>
                            <a:schemeClr val="tx1"/>
                          </a:solidFill>
                          <a:effectLst/>
                          <a:latin typeface="+mn-lt"/>
                        </a:rPr>
                        <a:t>п</a:t>
                      </a:r>
                      <a:r>
                        <a:rPr lang="ru-RU" sz="1000" b="1" i="0" u="none" strike="noStrike" dirty="0">
                          <a:solidFill>
                            <a:schemeClr val="tx1"/>
                          </a:solidFill>
                          <a:effectLst/>
                          <a:latin typeface="+mn-lt"/>
                        </a:rPr>
                        <a:t>п</a:t>
                      </a:r>
                      <a:r>
                        <a:rPr lang="en-US" sz="1000" b="1" i="0" u="none" strike="noStrike" dirty="0">
                          <a:solidFill>
                            <a:schemeClr val="tx1"/>
                          </a:solidFill>
                          <a:effectLst/>
                          <a:latin typeface="+mn-lt"/>
                        </a:rPr>
                        <a:t>а</a:t>
                      </a:r>
                      <a:endParaRPr lang="ru-RU" sz="1000" b="1" i="0" u="none" strike="noStrike" dirty="0">
                        <a:solidFill>
                          <a:schemeClr val="tx1"/>
                        </a:solidFill>
                        <a:effectLst/>
                        <a:latin typeface="+mn-lt"/>
                      </a:endParaRPr>
                    </a:p>
                    <a:p>
                      <a:pPr algn="ctr" fontAlgn="b"/>
                      <a:endParaRPr lang="ru-RU" sz="1000" b="1" i="0" u="none" strike="noStrike" dirty="0">
                        <a:solidFill>
                          <a:schemeClr val="tx1"/>
                        </a:solidFill>
                        <a:effectLst/>
                        <a:latin typeface="+mn-lt"/>
                      </a:endParaRPr>
                    </a:p>
                  </a:txBody>
                  <a:tcPr marL="2378" marR="2378" marT="2378" marB="0" anchor="ctr"/>
                </a:tc>
                <a:tc>
                  <a:txBody>
                    <a:bodyPr/>
                    <a:lstStyle/>
                    <a:p>
                      <a:pPr algn="ctr" fontAlgn="b"/>
                      <a:r>
                        <a:rPr lang="ru-RU" sz="1000" b="1" i="0" u="none" strike="noStrike" dirty="0">
                          <a:solidFill>
                            <a:schemeClr val="tx1"/>
                          </a:solidFill>
                          <a:effectLst/>
                          <a:latin typeface="+mn-lt"/>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i="0" u="none" strike="noStrike" dirty="0">
                        <a:solidFill>
                          <a:schemeClr val="tx1"/>
                        </a:solidFill>
                        <a:effectLst/>
                        <a:latin typeface="+mn-lt"/>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p>
                      <a:pPr algn="ctr" fontAlgn="b"/>
                      <a:endParaRPr lang="ru-RU" sz="1000" b="1"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141626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Мероприятие, посвященное Дню знаний для детей из многодетных, неполных, малоимущих семей, семей, оказавшихся в трудной жизненной ситуации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 семей участников СВО</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270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extLst>
                  <a:ext uri="{0D108BD9-81ED-4DB2-BD59-A6C34878D82A}">
                    <a16:rowId xmlns:a16="http://schemas.microsoft.com/office/drawing/2014/main" val="318347590"/>
                  </a:ext>
                </a:extLst>
              </a:tr>
              <a:tr h="444967">
                <a:tc>
                  <a:txBody>
                    <a:bodyPr/>
                    <a:lstStyle/>
                    <a:p>
                      <a:pPr algn="ctr" fontAlgn="b"/>
                      <a:r>
                        <a:rPr lang="ru-RU" sz="1000" b="0" i="0" u="none" strike="noStrike" dirty="0">
                          <a:solidFill>
                            <a:schemeClr val="tx1"/>
                          </a:solidFill>
                          <a:effectLst/>
                          <a:latin typeface="+mn-lt"/>
                        </a:rPr>
                        <a:t>2</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Социальные новогодние елки</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Дети из многодетных малообеспеченных семей, семей участников СВО</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1700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«Социальная защита населения» на 2023- 2027 годы»</a:t>
                      </a:r>
                      <a:endParaRPr lang="ru-RU" sz="1000" b="0" i="0" u="none" strike="noStrike" dirty="0">
                        <a:solidFill>
                          <a:schemeClr val="tx1"/>
                        </a:solidFill>
                        <a:effectLst/>
                        <a:latin typeface="+mn-lt"/>
                      </a:endParaRPr>
                    </a:p>
                  </a:txBody>
                  <a:tcPr marL="2378" marR="2378" marT="2378"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tc>
                  <a:txBody>
                    <a:bodyPr/>
                    <a:lstStyle/>
                    <a:p>
                      <a:pPr algn="ctr" fontAlgn="ctr"/>
                      <a:r>
                        <a:rPr lang="ru-RU" sz="1000" b="0" i="0" u="none" strike="noStrike" dirty="0">
                          <a:solidFill>
                            <a:schemeClr val="tx1"/>
                          </a:solidFill>
                          <a:effectLst/>
                          <a:latin typeface="+mn-lt"/>
                        </a:rPr>
                        <a:t>1 996,00</a:t>
                      </a:r>
                    </a:p>
                  </a:txBody>
                  <a:tcPr marL="8313" marR="8313" marT="8313" marB="0" anchor="ctr"/>
                </a:tc>
                <a:extLst>
                  <a:ext uri="{0D108BD9-81ED-4DB2-BD59-A6C34878D82A}">
                    <a16:rowId xmlns:a16="http://schemas.microsoft.com/office/drawing/2014/main" val="2016207927"/>
                  </a:ext>
                </a:extLst>
              </a:tr>
              <a:tr h="592522">
                <a:tc>
                  <a:txBody>
                    <a:bodyPr/>
                    <a:lstStyle/>
                    <a:p>
                      <a:pPr algn="ctr" fontAlgn="b"/>
                      <a:r>
                        <a:rPr lang="ru-RU" sz="1000" b="0" i="0" u="none" strike="noStrike" dirty="0">
                          <a:solidFill>
                            <a:schemeClr val="tx1"/>
                          </a:solidFill>
                          <a:effectLst/>
                          <a:latin typeface="+mn-lt"/>
                        </a:rPr>
                        <a:t>3</a:t>
                      </a:r>
                    </a:p>
                  </a:txBody>
                  <a:tcPr marL="2378" marR="2378" marT="2378" marB="0" anchor="ctr"/>
                </a:tc>
                <a:tc>
                  <a:txBody>
                    <a:bodyPr/>
                    <a:lstStyle/>
                    <a:p>
                      <a:pPr algn="l" fontAlgn="t"/>
                      <a:r>
                        <a:rPr lang="ru-RU" sz="1000" u="none" strike="noStrike" dirty="0">
                          <a:solidFill>
                            <a:schemeClr val="tx1"/>
                          </a:solidFill>
                          <a:effectLst/>
                          <a:latin typeface="+mn-lt"/>
                        </a:rPr>
                        <a:t>Мероприятие, посвященное Всемирному Дню борьбы с сахарным диабетом</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Дети инвалиды, инвалиды детства</a:t>
                      </a:r>
                    </a:p>
                  </a:txBody>
                  <a:tcPr marL="2378" marR="2378" marT="2378" marB="0" anchor="ctr"/>
                </a:tc>
                <a:tc>
                  <a:txBody>
                    <a:bodyPr/>
                    <a:lstStyle/>
                    <a:p>
                      <a:pPr algn="ctr" fontAlgn="t"/>
                      <a:r>
                        <a:rPr lang="ru-RU" sz="1000" b="0" i="0" u="none" strike="noStrike" dirty="0">
                          <a:solidFill>
                            <a:schemeClr val="tx1"/>
                          </a:solidFill>
                          <a:effectLst/>
                          <a:latin typeface="+mn-lt"/>
                        </a:rPr>
                        <a:t>75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«Социальная защита населения» на 2023- 2027 годы»</a:t>
                      </a:r>
                      <a:endParaRPr lang="ru-RU" sz="1000" b="0" i="0" u="none" strike="noStrike" dirty="0">
                        <a:solidFill>
                          <a:schemeClr val="tx1"/>
                        </a:solidFill>
                        <a:effectLst/>
                        <a:latin typeface="+mn-lt"/>
                      </a:endParaRPr>
                    </a:p>
                  </a:txBody>
                  <a:tcPr marL="2378" marR="2378" marT="2378"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tc>
                  <a:txBody>
                    <a:bodyPr/>
                    <a:lstStyle/>
                    <a:p>
                      <a:pPr algn="ctr" fontAlgn="t"/>
                      <a:r>
                        <a:rPr lang="ru-RU" sz="1000" b="0" i="0" u="none" strike="noStrike" dirty="0">
                          <a:solidFill>
                            <a:schemeClr val="tx1"/>
                          </a:solidFill>
                          <a:effectLst/>
                          <a:latin typeface="+mn-lt"/>
                        </a:rPr>
                        <a:t>200,00</a:t>
                      </a:r>
                    </a:p>
                  </a:txBody>
                  <a:tcPr marL="8313" marR="8313" marT="8313" marB="0" anchor="ctr"/>
                </a:tc>
                <a:extLst>
                  <a:ext uri="{0D108BD9-81ED-4DB2-BD59-A6C34878D82A}">
                    <a16:rowId xmlns:a16="http://schemas.microsoft.com/office/drawing/2014/main" val="3234431231"/>
                  </a:ext>
                </a:extLst>
              </a:tr>
              <a:tr h="592522">
                <a:tc>
                  <a:txBody>
                    <a:bodyPr/>
                    <a:lstStyle/>
                    <a:p>
                      <a:pPr algn="ctr" fontAlgn="b"/>
                      <a:r>
                        <a:rPr lang="ru-RU" sz="1000" b="0" i="0" u="none" strike="noStrike" dirty="0">
                          <a:solidFill>
                            <a:schemeClr val="tx1"/>
                          </a:solidFill>
                          <a:effectLst/>
                          <a:latin typeface="+mn-lt"/>
                        </a:rPr>
                        <a:t>4</a:t>
                      </a:r>
                    </a:p>
                  </a:txBody>
                  <a:tcPr marL="2378" marR="2378" marT="2378" marB="0" anchor="ctr"/>
                </a:tc>
                <a:tc>
                  <a:txBody>
                    <a:bodyPr/>
                    <a:lstStyle/>
                    <a:p>
                      <a:pPr algn="l" fontAlgn="t"/>
                      <a:r>
                        <a:rPr lang="ru-RU" sz="1000" u="none" strike="noStrike" dirty="0">
                          <a:solidFill>
                            <a:schemeClr val="tx1"/>
                          </a:solidFill>
                          <a:effectLst/>
                          <a:latin typeface="+mn-lt"/>
                        </a:rPr>
                        <a:t>Организация выплаты пенсии за выслугу лет лицам, замещающим муниципальные должности и должности муниципальной службы, в связи с выходом на пенсию</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Пенсионеры</a:t>
                      </a:r>
                    </a:p>
                  </a:txBody>
                  <a:tcPr marL="2378" marR="2378" marT="2378" marB="0" anchor="ctr"/>
                </a:tc>
                <a:tc>
                  <a:txBody>
                    <a:bodyPr/>
                    <a:lstStyle/>
                    <a:p>
                      <a:pPr algn="ctr" fontAlgn="t"/>
                      <a:r>
                        <a:rPr lang="ru-RU" sz="1000" b="0" i="0" u="none" strike="noStrike" dirty="0">
                          <a:solidFill>
                            <a:schemeClr val="tx1"/>
                          </a:solidFill>
                          <a:effectLst/>
                          <a:latin typeface="+mn-lt"/>
                        </a:rPr>
                        <a:t>65</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Закон Московской области от 28.12.2016 №194/2016-ОЗ «О пенсии за выслугу лет лицам, замещавшим муниципальные должности или должности муниципальной службы в органах местного самоуправления и избирательных комиссиях муниципальных образований Московской области»</a:t>
                      </a:r>
                    </a:p>
                  </a:txBody>
                  <a:tcPr marL="2378" marR="2378" marT="2378" marB="0" anchor="ctr"/>
                </a:tc>
                <a:tc>
                  <a:txBody>
                    <a:bodyPr/>
                    <a:lstStyle/>
                    <a:p>
                      <a:pPr marL="0" algn="ctr" defTabSz="914400" rtl="0" eaLnBrk="1" fontAlgn="ctr" latinLnBrk="0" hangingPunct="1">
                        <a:lnSpc>
                          <a:spcPct val="115000"/>
                        </a:lnSpc>
                      </a:pPr>
                      <a:r>
                        <a:rPr lang="ru-RU" sz="1000" b="0" kern="0" dirty="0">
                          <a:solidFill>
                            <a:schemeClr val="dk1"/>
                          </a:solidFill>
                          <a:effectLst/>
                          <a:latin typeface="+mj-lt"/>
                          <a:ea typeface="Arial Unicode MS"/>
                          <a:cs typeface="Arial" panose="020B0604020202020204" pitchFamily="34" charset="0"/>
                        </a:rPr>
                        <a:t>7 538,6</a:t>
                      </a:r>
                    </a:p>
                  </a:txBody>
                  <a:tcPr marL="9525" marR="9525" marT="9525" marB="0" anchor="ctr"/>
                </a:tc>
                <a:tc>
                  <a:txBody>
                    <a:bodyPr/>
                    <a:lstStyle/>
                    <a:p>
                      <a:pPr marL="0" algn="ctr" defTabSz="914400" rtl="0" eaLnBrk="1" fontAlgn="ctr" latinLnBrk="0" hangingPunct="1">
                        <a:lnSpc>
                          <a:spcPct val="115000"/>
                        </a:lnSpc>
                      </a:pPr>
                      <a:r>
                        <a:rPr lang="ru-RU" sz="1000" b="0" kern="0" dirty="0" smtClean="0">
                          <a:solidFill>
                            <a:schemeClr val="dk1"/>
                          </a:solidFill>
                          <a:effectLst/>
                          <a:latin typeface="+mn-lt"/>
                          <a:ea typeface="Arial Unicode MS"/>
                          <a:cs typeface="Arial" panose="020B0604020202020204" pitchFamily="34" charset="0"/>
                        </a:rPr>
                        <a:t>7 538,6</a:t>
                      </a:r>
                    </a:p>
                  </a:txBody>
                  <a:tcPr marL="19685" marR="0" marT="0" marB="6985" anchor="ctr"/>
                </a:tc>
                <a:tc>
                  <a:txBody>
                    <a:bodyPr/>
                    <a:lstStyle/>
                    <a:p>
                      <a:pPr marL="0" algn="ctr" defTabSz="914400" rtl="0" eaLnBrk="1" fontAlgn="ctr" latinLnBrk="0" hangingPunct="1">
                        <a:lnSpc>
                          <a:spcPct val="115000"/>
                        </a:lnSpc>
                      </a:pPr>
                      <a:r>
                        <a:rPr lang="ru-RU" sz="1000" b="0" kern="0" dirty="0" smtClean="0">
                          <a:solidFill>
                            <a:schemeClr val="dk1"/>
                          </a:solidFill>
                          <a:effectLst/>
                          <a:latin typeface="+mn-lt"/>
                          <a:ea typeface="Arial Unicode MS"/>
                          <a:cs typeface="Arial" panose="020B0604020202020204" pitchFamily="34" charset="0"/>
                        </a:rPr>
                        <a:t>7 538,6</a:t>
                      </a:r>
                    </a:p>
                  </a:txBody>
                  <a:tcPr marL="19685" marR="0" marT="0" marB="6985" anchor="ctr"/>
                </a:tc>
                <a:extLst>
                  <a:ext uri="{0D108BD9-81ED-4DB2-BD59-A6C34878D82A}">
                    <a16:rowId xmlns:a16="http://schemas.microsoft.com/office/drawing/2014/main" val="1111903099"/>
                  </a:ext>
                </a:extLst>
              </a:tr>
              <a:tr h="887631">
                <a:tc>
                  <a:txBody>
                    <a:bodyPr/>
                    <a:lstStyle/>
                    <a:p>
                      <a:pPr algn="ctr" fontAlgn="b"/>
                      <a:r>
                        <a:rPr lang="ru-RU" sz="1000" b="0" i="0" u="none" strike="noStrike" dirty="0">
                          <a:solidFill>
                            <a:schemeClr val="tx1"/>
                          </a:solidFill>
                          <a:effectLst/>
                          <a:latin typeface="+mn-lt"/>
                        </a:rPr>
                        <a:t>5</a:t>
                      </a:r>
                    </a:p>
                  </a:txBody>
                  <a:tcPr marL="2378" marR="2378" marT="2378" marB="0" anchor="ctr"/>
                </a:tc>
                <a:tc>
                  <a:txBody>
                    <a:bodyPr/>
                    <a:lstStyle/>
                    <a:p>
                      <a:pPr algn="l" fontAlgn="t"/>
                      <a:r>
                        <a:rPr lang="ru-RU" sz="1000" u="none" strike="noStrike" dirty="0">
                          <a:solidFill>
                            <a:schemeClr val="tx1"/>
                          </a:solidFill>
                          <a:effectLst/>
                          <a:latin typeface="+mn-lt"/>
                        </a:rPr>
                        <a:t>Оказание единовременной социальной помощи</a:t>
                      </a:r>
                      <a:endParaRPr lang="ru-RU" sz="1000" b="0" i="0" u="none" strike="noStrike" dirty="0">
                        <a:solidFill>
                          <a:schemeClr val="tx1"/>
                        </a:solidFill>
                        <a:effectLst/>
                        <a:latin typeface="+mn-lt"/>
                      </a:endParaRP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Малообеспеченные граждане, граждане находящиеся в трудной  жизненной ситуации</a:t>
                      </a:r>
                    </a:p>
                  </a:txBody>
                  <a:tcPr marL="2378" marR="2378" marT="2378" marB="0" anchor="ctr"/>
                </a:tc>
                <a:tc>
                  <a:txBody>
                    <a:bodyPr/>
                    <a:lstStyle/>
                    <a:p>
                      <a:pPr algn="ctr" fontAlgn="t"/>
                      <a:r>
                        <a:rPr lang="en-US" sz="1000" b="0" i="0" u="none" strike="noStrike" dirty="0">
                          <a:solidFill>
                            <a:schemeClr val="tx1"/>
                          </a:solidFill>
                          <a:effectLst/>
                          <a:latin typeface="+mn-lt"/>
                        </a:rPr>
                        <a:t>6</a:t>
                      </a:r>
                      <a:r>
                        <a:rPr lang="ru-RU" sz="1000" b="0" i="0" u="none" strike="noStrike" dirty="0">
                          <a:solidFill>
                            <a:schemeClr val="tx1"/>
                          </a:solidFill>
                          <a:effectLst/>
                          <a:latin typeface="+mn-lt"/>
                        </a:rPr>
                        <a:t>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27.04.2020 № 221-ПА/н «Об утверждении Порядка предоставления адресной социальной помощи жителям в городском округе Долгопрудный Московской области»</a:t>
                      </a:r>
                    </a:p>
                  </a:txBody>
                  <a:tcPr marL="2378" marR="2378" marT="2378"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tc>
                  <a:txBody>
                    <a:bodyPr/>
                    <a:lstStyle/>
                    <a:p>
                      <a:pPr marL="0" algn="ctr" defTabSz="914400" rtl="0" eaLnBrk="1" fontAlgn="t" latinLnBrk="0" hangingPunct="1"/>
                      <a:r>
                        <a:rPr lang="ru-RU" sz="1000" b="0" i="0" u="none" strike="noStrike" kern="1200" dirty="0">
                          <a:solidFill>
                            <a:schemeClr val="tx1"/>
                          </a:solidFill>
                          <a:effectLst/>
                          <a:latin typeface="+mn-lt"/>
                          <a:ea typeface="+mn-ea"/>
                          <a:cs typeface="+mn-cs"/>
                        </a:rPr>
                        <a:t>600,00</a:t>
                      </a:r>
                    </a:p>
                  </a:txBody>
                  <a:tcPr marL="8313" marR="8313" marT="8313" marB="0" anchor="ctr"/>
                </a:tc>
                <a:extLst>
                  <a:ext uri="{0D108BD9-81ED-4DB2-BD59-A6C34878D82A}">
                    <a16:rowId xmlns:a16="http://schemas.microsoft.com/office/drawing/2014/main" val="3667680481"/>
                  </a:ext>
                </a:extLst>
              </a:tr>
              <a:tr h="444967">
                <a:tc>
                  <a:txBody>
                    <a:bodyPr/>
                    <a:lstStyle/>
                    <a:p>
                      <a:pPr algn="ctr" fontAlgn="b"/>
                      <a:r>
                        <a:rPr lang="ru-RU" sz="1000" b="0" i="0" u="none" strike="noStrike" dirty="0">
                          <a:solidFill>
                            <a:schemeClr val="tx1"/>
                          </a:solidFill>
                          <a:effectLst/>
                          <a:latin typeface="+mn-lt"/>
                        </a:rPr>
                        <a:t>6</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социальной помощи жителям города, находящимся на социальном обслуживании в рамках Международного дня пожилого человека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находящиеся на социальном обслуживании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программы городского округа Долгопрудный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«Социальная защита населения» на 2023- 2027 годы»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250,00</a:t>
                      </a:r>
                    </a:p>
                  </a:txBody>
                  <a:tcPr marL="8313" marR="8313" marT="8313" marB="0" anchor="ctr"/>
                </a:tc>
                <a:extLst>
                  <a:ext uri="{0D108BD9-81ED-4DB2-BD59-A6C34878D82A}">
                    <a16:rowId xmlns:a16="http://schemas.microsoft.com/office/drawing/2014/main" val="4099728466"/>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53647"/>
            <a:ext cx="760490" cy="342008"/>
          </a:xfrm>
          <a:prstGeom prst="rect">
            <a:avLst/>
          </a:prstGeom>
        </p:spPr>
      </p:pic>
    </p:spTree>
    <p:extLst>
      <p:ext uri="{BB962C8B-B14F-4D97-AF65-F5344CB8AC3E}">
        <p14:creationId xmlns:p14="http://schemas.microsoft.com/office/powerpoint/2010/main" val="1319692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859154B-BA2B-4232-A093-A36CC40B898D}"/>
              </a:ext>
            </a:extLst>
          </p:cNvPr>
          <p:cNvSpPr>
            <a:spLocks noGrp="1"/>
          </p:cNvSpPr>
          <p:nvPr>
            <p:ph type="title"/>
          </p:nvPr>
        </p:nvSpPr>
        <p:spPr>
          <a:xfrm>
            <a:off x="1066800" y="237241"/>
            <a:ext cx="10058400" cy="403781"/>
          </a:xfrm>
        </p:spPr>
        <p:txBody>
          <a:bodyPr vert="horz" lIns="91440" tIns="45720" rIns="91440" bIns="45720" rtlCol="0" anchor="ctr">
            <a:normAutofit fontScale="90000"/>
          </a:bodyPr>
          <a:lstStyle/>
          <a:p>
            <a:pPr algn="ctr"/>
            <a:r>
              <a:rPr lang="ru-RU" sz="2400" dirty="0">
                <a:latin typeface="Century Gothic" panose="020B0502020202020204" pitchFamily="34" charset="0"/>
              </a:rPr>
              <a:t>Основные показатели социально-экономического развития </a:t>
            </a:r>
          </a:p>
        </p:txBody>
      </p:sp>
      <p:pic>
        <p:nvPicPr>
          <p:cNvPr id="7" name="Объект 6">
            <a:extLst>
              <a:ext uri="{FF2B5EF4-FFF2-40B4-BE49-F238E27FC236}">
                <a16:creationId xmlns:a16="http://schemas.microsoft.com/office/drawing/2014/main" id="{7E753F43-9FFE-4B24-8629-01A7E40120B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p:spPr>
      </p:pic>
      <p:sp>
        <p:nvSpPr>
          <p:cNvPr id="5" name="Номер слайда 4">
            <a:extLst>
              <a:ext uri="{FF2B5EF4-FFF2-40B4-BE49-F238E27FC236}">
                <a16:creationId xmlns:a16="http://schemas.microsoft.com/office/drawing/2014/main" id="{EEDDC82F-EA33-48FF-85E8-C21A7F0EFC77}"/>
              </a:ext>
            </a:extLst>
          </p:cNvPr>
          <p:cNvSpPr>
            <a:spLocks noGrp="1"/>
          </p:cNvSpPr>
          <p:nvPr>
            <p:ph type="sldNum" sz="quarter" idx="12"/>
          </p:nvPr>
        </p:nvSpPr>
        <p:spPr>
          <a:xfrm>
            <a:off x="10728960" y="6529319"/>
            <a:ext cx="1463040" cy="274320"/>
          </a:xfrm>
        </p:spPr>
        <p:txBody>
          <a:bodyPr/>
          <a:lstStyle/>
          <a:p>
            <a:fld id="{5C57661F-B2B1-4F5C-A5BA-3FA02C8F7456}" type="slidenum">
              <a:rPr lang="ru-RU" smtClean="0"/>
              <a:t>7</a:t>
            </a:fld>
            <a:endParaRPr lang="ru-RU" dirty="0"/>
          </a:p>
        </p:txBody>
      </p:sp>
      <p:graphicFrame>
        <p:nvGraphicFramePr>
          <p:cNvPr id="8" name="Таблица 7">
            <a:extLst>
              <a:ext uri="{FF2B5EF4-FFF2-40B4-BE49-F238E27FC236}">
                <a16:creationId xmlns:a16="http://schemas.microsoft.com/office/drawing/2014/main" id="{AA357BD4-04DD-4D89-93B3-3CE498E6CF78}"/>
              </a:ext>
            </a:extLst>
          </p:cNvPr>
          <p:cNvGraphicFramePr>
            <a:graphicFrameLocks noGrp="1"/>
          </p:cNvGraphicFramePr>
          <p:nvPr>
            <p:extLst>
              <p:ext uri="{D42A27DB-BD31-4B8C-83A1-F6EECF244321}">
                <p14:modId xmlns:p14="http://schemas.microsoft.com/office/powerpoint/2010/main" val="964590025"/>
              </p:ext>
            </p:extLst>
          </p:nvPr>
        </p:nvGraphicFramePr>
        <p:xfrm>
          <a:off x="153911" y="894079"/>
          <a:ext cx="11743449" cy="4185530"/>
        </p:xfrm>
        <a:graphic>
          <a:graphicData uri="http://schemas.openxmlformats.org/drawingml/2006/table">
            <a:tbl>
              <a:tblPr>
                <a:tableStyleId>{5C22544A-7EE6-4342-B048-85BDC9FD1C3A}</a:tableStyleId>
              </a:tblPr>
              <a:tblGrid>
                <a:gridCol w="3361830">
                  <a:extLst>
                    <a:ext uri="{9D8B030D-6E8A-4147-A177-3AD203B41FA5}">
                      <a16:colId xmlns:a16="http://schemas.microsoft.com/office/drawing/2014/main" val="444094345"/>
                    </a:ext>
                  </a:extLst>
                </a:gridCol>
                <a:gridCol w="1530424">
                  <a:extLst>
                    <a:ext uri="{9D8B030D-6E8A-4147-A177-3AD203B41FA5}">
                      <a16:colId xmlns:a16="http://schemas.microsoft.com/office/drawing/2014/main" val="259913780"/>
                    </a:ext>
                  </a:extLst>
                </a:gridCol>
                <a:gridCol w="696343">
                  <a:extLst>
                    <a:ext uri="{9D8B030D-6E8A-4147-A177-3AD203B41FA5}">
                      <a16:colId xmlns:a16="http://schemas.microsoft.com/office/drawing/2014/main" val="4088317492"/>
                    </a:ext>
                  </a:extLst>
                </a:gridCol>
                <a:gridCol w="772864">
                  <a:extLst>
                    <a:ext uri="{9D8B030D-6E8A-4147-A177-3AD203B41FA5}">
                      <a16:colId xmlns:a16="http://schemas.microsoft.com/office/drawing/2014/main" val="1361735704"/>
                    </a:ext>
                  </a:extLst>
                </a:gridCol>
                <a:gridCol w="834081">
                  <a:extLst>
                    <a:ext uri="{9D8B030D-6E8A-4147-A177-3AD203B41FA5}">
                      <a16:colId xmlns:a16="http://schemas.microsoft.com/office/drawing/2014/main" val="587384664"/>
                    </a:ext>
                  </a:extLst>
                </a:gridCol>
                <a:gridCol w="726951">
                  <a:extLst>
                    <a:ext uri="{9D8B030D-6E8A-4147-A177-3AD203B41FA5}">
                      <a16:colId xmlns:a16="http://schemas.microsoft.com/office/drawing/2014/main" val="1818014747"/>
                    </a:ext>
                  </a:extLst>
                </a:gridCol>
                <a:gridCol w="864689">
                  <a:extLst>
                    <a:ext uri="{9D8B030D-6E8A-4147-A177-3AD203B41FA5}">
                      <a16:colId xmlns:a16="http://schemas.microsoft.com/office/drawing/2014/main" val="1275821649"/>
                    </a:ext>
                  </a:extLst>
                </a:gridCol>
                <a:gridCol w="742255">
                  <a:extLst>
                    <a:ext uri="{9D8B030D-6E8A-4147-A177-3AD203B41FA5}">
                      <a16:colId xmlns:a16="http://schemas.microsoft.com/office/drawing/2014/main" val="3753148827"/>
                    </a:ext>
                  </a:extLst>
                </a:gridCol>
                <a:gridCol w="703995">
                  <a:extLst>
                    <a:ext uri="{9D8B030D-6E8A-4147-A177-3AD203B41FA5}">
                      <a16:colId xmlns:a16="http://schemas.microsoft.com/office/drawing/2014/main" val="3028726362"/>
                    </a:ext>
                  </a:extLst>
                </a:gridCol>
                <a:gridCol w="724400">
                  <a:extLst>
                    <a:ext uri="{9D8B030D-6E8A-4147-A177-3AD203B41FA5}">
                      <a16:colId xmlns:a16="http://schemas.microsoft.com/office/drawing/2014/main" val="905252796"/>
                    </a:ext>
                  </a:extLst>
                </a:gridCol>
                <a:gridCol w="785617">
                  <a:extLst>
                    <a:ext uri="{9D8B030D-6E8A-4147-A177-3AD203B41FA5}">
                      <a16:colId xmlns:a16="http://schemas.microsoft.com/office/drawing/2014/main" val="252195373"/>
                    </a:ext>
                  </a:extLst>
                </a:gridCol>
              </a:tblGrid>
              <a:tr h="254701">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Показатели</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rowSpan="2">
                  <a:txBody>
                    <a:bodyPr/>
                    <a:lstStyle/>
                    <a:p>
                      <a:pPr algn="ctr" fontAlgn="ctr"/>
                      <a:r>
                        <a:rPr lang="ru-RU" sz="800" b="1" i="0" u="none" strike="noStrike" dirty="0">
                          <a:solidFill>
                            <a:srgbClr val="000000"/>
                          </a:solidFill>
                          <a:effectLst/>
                          <a:latin typeface="Arial" panose="020B0604020202020204" pitchFamily="34" charset="0"/>
                          <a:cs typeface="Arial" panose="020B0604020202020204" pitchFamily="34" charset="0"/>
                        </a:rPr>
                        <a:t>Единицы измерения</a:t>
                      </a:r>
                      <a:endParaRPr lang="ru-RU" sz="800" b="1" i="0" u="none" strike="noStrike" dirty="0">
                        <a:solidFill>
                          <a:srgbClr val="000000"/>
                        </a:solidFill>
                        <a:effectLst/>
                        <a:latin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Отчет</a:t>
                      </a:r>
                    </a:p>
                  </a:txBody>
                  <a:tcPr marL="9525" marR="9525" marT="9525" marB="0" anchor="ctr">
                    <a:solidFill>
                      <a:schemeClr val="accent1">
                        <a:lumMod val="60000"/>
                        <a:lumOff val="40000"/>
                      </a:schemeClr>
                    </a:solidFill>
                  </a:tcPr>
                </a:tc>
                <a:tc hMerge="1">
                  <a:txBody>
                    <a:bodyPr/>
                    <a:lstStyle/>
                    <a:p>
                      <a:endParaRPr lang="ru-RU"/>
                    </a:p>
                  </a:txBody>
                  <a:tcPr/>
                </a:tc>
                <a:tc>
                  <a:txBody>
                    <a:bodyPr/>
                    <a:lstStyle/>
                    <a:p>
                      <a:pPr marL="0" algn="ctr" defTabSz="914400" rtl="0" eaLnBrk="1" fontAlgn="ctr" latinLnBrk="0" hangingPunct="1"/>
                      <a:r>
                        <a:rPr lang="ru-RU" sz="800" b="1" i="0" u="none" strike="noStrike" kern="1200" dirty="0" smtClean="0">
                          <a:solidFill>
                            <a:srgbClr val="000000"/>
                          </a:solidFill>
                          <a:effectLst/>
                          <a:latin typeface="Arial" panose="020B0604020202020204" pitchFamily="34" charset="0"/>
                          <a:ea typeface="+mn-ea"/>
                          <a:cs typeface="Arial" panose="020B0604020202020204" pitchFamily="34" charset="0"/>
                        </a:rPr>
                        <a:t>План</a:t>
                      </a:r>
                      <a:endParaRPr lang="ru-RU" sz="800" b="1" i="0" u="none" strike="noStrike" kern="1200" dirty="0">
                        <a:solidFill>
                          <a:srgbClr val="000000"/>
                        </a:solidFill>
                        <a:effectLst/>
                        <a:latin typeface="Arial" panose="020B0604020202020204" pitchFamily="34" charset="0"/>
                        <a:ea typeface="+mn-ea"/>
                        <a:cs typeface="Arial" panose="020B0604020202020204" pitchFamily="34" charset="0"/>
                      </a:endParaRPr>
                    </a:p>
                  </a:txBody>
                  <a:tcPr marL="9525" marR="9525" marT="9525" marB="0" anchor="ctr">
                    <a:solidFill>
                      <a:schemeClr val="accent1">
                        <a:lumMod val="60000"/>
                        <a:lumOff val="40000"/>
                      </a:schemeClr>
                    </a:solidFill>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2025</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2026</a:t>
                      </a:r>
                    </a:p>
                  </a:txBody>
                  <a:tcPr marL="9525" marR="9525" marT="9525" marB="0" anchor="ctr">
                    <a:solidFill>
                      <a:schemeClr val="accent1">
                        <a:lumMod val="60000"/>
                        <a:lumOff val="40000"/>
                      </a:schemeClr>
                    </a:solidFill>
                  </a:tcPr>
                </a:tc>
                <a:tc hMerge="1">
                  <a:txBody>
                    <a:bodyPr/>
                    <a:lstStyle/>
                    <a:p>
                      <a:endParaRPr lang="ru-RU"/>
                    </a:p>
                  </a:txBody>
                  <a:tcPr/>
                </a:tc>
                <a:tc gridSpan="2">
                  <a:txBody>
                    <a:bodyPr/>
                    <a:lstStyle/>
                    <a:p>
                      <a:pPr marL="0" algn="ctr" defTabSz="914400" rtl="0" eaLnBrk="1" fontAlgn="ctr" latinLnBrk="0" hangingPunct="1"/>
                      <a:r>
                        <a:rPr lang="ru-RU" sz="800" b="1" i="0" u="none" strike="noStrike" kern="1200">
                          <a:solidFill>
                            <a:srgbClr val="000000"/>
                          </a:solidFill>
                          <a:effectLst/>
                          <a:latin typeface="Arial" panose="020B0604020202020204" pitchFamily="34" charset="0"/>
                          <a:ea typeface="+mn-ea"/>
                          <a:cs typeface="Arial" panose="020B0604020202020204" pitchFamily="34" charset="0"/>
                        </a:rPr>
                        <a:t>2027</a:t>
                      </a:r>
                    </a:p>
                  </a:txBody>
                  <a:tcPr marL="9525" marR="9525" marT="9525" marB="0" anchor="ctr">
                    <a:solidFill>
                      <a:schemeClr val="accent1">
                        <a:lumMod val="60000"/>
                        <a:lumOff val="40000"/>
                      </a:schemeClr>
                    </a:solidFill>
                  </a:tcPr>
                </a:tc>
                <a:tc hMerge="1">
                  <a:txBody>
                    <a:bodyPr/>
                    <a:lstStyle/>
                    <a:p>
                      <a:endParaRPr lang="ru-RU"/>
                    </a:p>
                  </a:txBody>
                  <a:tcPr/>
                </a:tc>
                <a:extLst>
                  <a:ext uri="{0D108BD9-81ED-4DB2-BD59-A6C34878D82A}">
                    <a16:rowId xmlns:a16="http://schemas.microsoft.com/office/drawing/2014/main" val="774159088"/>
                  </a:ext>
                </a:extLst>
              </a:tr>
              <a:tr h="574089">
                <a:tc vMerge="1">
                  <a:txBody>
                    <a:bodyPr/>
                    <a:lstStyle/>
                    <a:p>
                      <a:endParaRPr lang="ru-RU"/>
                    </a:p>
                  </a:txBody>
                  <a:tcPr/>
                </a:tc>
                <a:tc vMerge="1">
                  <a:txBody>
                    <a:bodyPr/>
                    <a:lstStyle/>
                    <a:p>
                      <a:endParaRPr lang="ru-RU"/>
                    </a:p>
                  </a:txBody>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2022</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2023</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2024</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1 (консервативный)</a:t>
                      </a:r>
                    </a:p>
                  </a:txBody>
                  <a:tcPr marL="9525" marR="9525" marT="9525" marB="0" anchor="ctr">
                    <a:solidFill>
                      <a:schemeClr val="accent1">
                        <a:lumMod val="60000"/>
                        <a:lumOff val="40000"/>
                      </a:schemeClr>
                    </a:solidFill>
                  </a:tcPr>
                </a:tc>
                <a:tc>
                  <a:txBody>
                    <a:bodyPr/>
                    <a:lstStyle/>
                    <a:p>
                      <a:pPr marL="0" algn="ctr" defTabSz="914400" rtl="0" eaLnBrk="1" fontAlgn="ctr" latinLnBrk="0" hangingPunct="1"/>
                      <a:r>
                        <a:rPr lang="ru-RU" sz="800" b="1" i="0" u="none" strike="noStrike" kern="1200" dirty="0">
                          <a:solidFill>
                            <a:srgbClr val="000000"/>
                          </a:solidFill>
                          <a:effectLst/>
                          <a:latin typeface="Arial" panose="020B0604020202020204" pitchFamily="34" charset="0"/>
                          <a:ea typeface="+mn-ea"/>
                          <a:cs typeface="Arial" panose="020B0604020202020204" pitchFamily="34" charset="0"/>
                        </a:rPr>
                        <a:t>Прогноз вариант 2 (базовый)</a:t>
                      </a:r>
                    </a:p>
                  </a:txBody>
                  <a:tcPr marL="9525" marR="9525" marT="9525" marB="0" anchor="ctr">
                    <a:solidFill>
                      <a:schemeClr val="accent1">
                        <a:lumMod val="60000"/>
                        <a:lumOff val="40000"/>
                      </a:schemeClr>
                    </a:solidFill>
                  </a:tcPr>
                </a:tc>
                <a:extLst>
                  <a:ext uri="{0D108BD9-81ED-4DB2-BD59-A6C34878D82A}">
                    <a16:rowId xmlns:a16="http://schemas.microsoft.com/office/drawing/2014/main" val="2863942336"/>
                  </a:ext>
                </a:extLst>
              </a:tr>
              <a:tr h="206045">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Труд </a:t>
                      </a:r>
                      <a:r>
                        <a:rPr lang="ru-RU" sz="800" b="1" i="0" u="none" strike="noStrike" dirty="0">
                          <a:solidFill>
                            <a:srgbClr val="000000"/>
                          </a:solidFill>
                          <a:effectLst/>
                          <a:latin typeface="Arial" panose="020B0604020202020204" pitchFamily="34" charset="0"/>
                          <a:cs typeface="Arial" panose="020B0604020202020204" pitchFamily="34" charset="0"/>
                        </a:rPr>
                        <a:t>и заработная плата</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dirty="0">
                          <a:solidFill>
                            <a:srgbClr val="000000"/>
                          </a:solidFill>
                          <a:effectLst/>
                          <a:latin typeface="Arial" panose="020B0604020202020204" pitchFamily="34" charset="0"/>
                          <a:cs typeface="Arial" panose="020B0604020202020204" pitchFamily="34" charset="0"/>
                        </a:rPr>
                        <a:t> </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054196774"/>
                  </a:ext>
                </a:extLst>
              </a:tr>
              <a:tr h="29022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Количество созданных рабочих мест</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единица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1 797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5 168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2 200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1 040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1 150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1 115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1 265</a:t>
                      </a:r>
                    </a:p>
                  </a:txBody>
                  <a:tcPr marL="9525" marR="9525" marT="9525" marB="0" anchor="ctr"/>
                </a:tc>
                <a:extLst>
                  <a:ext uri="{0D108BD9-81ED-4DB2-BD59-A6C34878D82A}">
                    <a16:rowId xmlns:a16="http://schemas.microsoft.com/office/drawing/2014/main" val="3426044676"/>
                  </a:ext>
                </a:extLst>
              </a:tr>
              <a:tr h="29242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Численность официально зарегистрированных безработных, на конец года</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134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91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75</a:t>
                      </a:r>
                    </a:p>
                  </a:txBody>
                  <a:tcPr marL="9525" marR="9525" marT="9525" marB="0" anchor="ctr"/>
                </a:tc>
                <a:extLst>
                  <a:ext uri="{0D108BD9-81ED-4DB2-BD59-A6C34878D82A}">
                    <a16:rowId xmlns:a16="http://schemas.microsoft.com/office/drawing/2014/main" val="3303530368"/>
                  </a:ext>
                </a:extLst>
              </a:tr>
              <a:tr h="294642">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Фонд начисленной заработной платы всех работников</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млн. рублей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32 225,8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37 661,7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47 055,4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53 189,0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55 035,8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59 901,8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62 974,3</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67 302,7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72 086,3</a:t>
                      </a:r>
                    </a:p>
                  </a:txBody>
                  <a:tcPr marL="9525" marR="9525" marT="9525" marB="0" anchor="ctr"/>
                </a:tc>
                <a:extLst>
                  <a:ext uri="{0D108BD9-81ED-4DB2-BD59-A6C34878D82A}">
                    <a16:rowId xmlns:a16="http://schemas.microsoft.com/office/drawing/2014/main" val="1866926461"/>
                  </a:ext>
                </a:extLst>
              </a:tr>
              <a:tr h="263839">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Темп роста фонда заработной платы</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процент к предыдущему году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111,1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116,9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124,9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113,0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117,0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114,4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112,4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114,5</a:t>
                      </a:r>
                    </a:p>
                  </a:txBody>
                  <a:tcPr marL="9525" marR="9525" marT="9525" marB="0" anchor="ctr"/>
                </a:tc>
                <a:extLst>
                  <a:ext uri="{0D108BD9-81ED-4DB2-BD59-A6C34878D82A}">
                    <a16:rowId xmlns:a16="http://schemas.microsoft.com/office/drawing/2014/main" val="2863614157"/>
                  </a:ext>
                </a:extLst>
              </a:tr>
              <a:tr h="35178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Среднемесячная номинальная начисленная заработная плата работников (по полному кругу организаций)</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dirty="0">
                          <a:solidFill>
                            <a:srgbClr val="000000"/>
                          </a:solidFill>
                          <a:effectLst/>
                          <a:latin typeface="Arial" panose="020B0604020202020204" pitchFamily="34" charset="0"/>
                          <a:cs typeface="Arial" panose="020B0604020202020204" pitchFamily="34" charset="0"/>
                        </a:rPr>
                        <a:t>рубль</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87 389,6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101 404,7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126 824,4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143 031,9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147 659,9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160 798,1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168 405,7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180 589,2</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192 224,0</a:t>
                      </a:r>
                    </a:p>
                  </a:txBody>
                  <a:tcPr marL="9525" marR="9525" marT="9525" marB="0" anchor="ctr"/>
                </a:tc>
                <a:extLst>
                  <a:ext uri="{0D108BD9-81ED-4DB2-BD59-A6C34878D82A}">
                    <a16:rowId xmlns:a16="http://schemas.microsoft.com/office/drawing/2014/main" val="1452794486"/>
                  </a:ext>
                </a:extLst>
              </a:tr>
              <a:tr h="259419">
                <a:tc>
                  <a:txBody>
                    <a:bodyPr/>
                    <a:lstStyle/>
                    <a:p>
                      <a:pPr algn="l" fontAlgn="ctr"/>
                      <a:r>
                        <a:rPr lang="ru-RU" sz="800" b="1" i="0" u="none" strike="noStrike" dirty="0" smtClean="0">
                          <a:solidFill>
                            <a:srgbClr val="000000"/>
                          </a:solidFill>
                          <a:effectLst/>
                          <a:latin typeface="Arial" panose="020B0604020202020204" pitchFamily="34" charset="0"/>
                          <a:cs typeface="Arial" panose="020B0604020202020204" pitchFamily="34" charset="0"/>
                        </a:rPr>
                        <a:t>Образование</a:t>
                      </a:r>
                      <a:endParaRPr lang="ru-RU" sz="800" b="1"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1893767417"/>
                  </a:ext>
                </a:extLst>
              </a:tr>
              <a:tr h="197901">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Общее образование:</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 </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 </a:t>
                      </a:r>
                    </a:p>
                  </a:txBody>
                  <a:tcPr marL="9525" marR="9525" marT="9525" marB="0" anchor="ctr"/>
                </a:tc>
                <a:extLst>
                  <a:ext uri="{0D108BD9-81ED-4DB2-BD59-A6C34878D82A}">
                    <a16:rowId xmlns:a16="http://schemas.microsoft.com/office/drawing/2014/main" val="3171988953"/>
                  </a:ext>
                </a:extLst>
              </a:tr>
              <a:tr h="433135">
                <a:tc>
                  <a:txBody>
                    <a:bodyPr/>
                    <a:lstStyle/>
                    <a:p>
                      <a:pPr algn="l" fontAlgn="ctr"/>
                      <a:r>
                        <a:rPr lang="ru-RU" sz="800" b="0" i="0" u="none" strike="noStrike" dirty="0">
                          <a:solidFill>
                            <a:srgbClr val="000000"/>
                          </a:solidFill>
                          <a:effectLst/>
                          <a:latin typeface="Arial" panose="020B0604020202020204" pitchFamily="34" charset="0"/>
                          <a:cs typeface="Arial" panose="020B0604020202020204" pitchFamily="34" charset="0"/>
                        </a:rPr>
                        <a:t>Доля обучающихся в государственных (муниципальных) общеобразовательных организациях, занимающихся во вторую смену</a:t>
                      </a:r>
                      <a:endParaRPr lang="ru-RU"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процент</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19,5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16,6</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4,8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6,7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10,7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8,7</a:t>
                      </a:r>
                    </a:p>
                  </a:txBody>
                  <a:tcPr marL="9525" marR="9525" marT="9525" marB="0" anchor="ctr"/>
                </a:tc>
                <a:extLst>
                  <a:ext uri="{0D108BD9-81ED-4DB2-BD59-A6C34878D82A}">
                    <a16:rowId xmlns:a16="http://schemas.microsoft.com/office/drawing/2014/main" val="1006903519"/>
                  </a:ext>
                </a:extLst>
              </a:tr>
              <a:tr h="433135">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Численность обучающихся в государственных (муниципальных) общеобразовательных организациях, занимающихся во вторую смену</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2 480</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3 048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2 631</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1 098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785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1 424</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1 105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1 757</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1 431</a:t>
                      </a:r>
                    </a:p>
                  </a:txBody>
                  <a:tcPr marL="9525" marR="9525" marT="9525" marB="0" anchor="ctr"/>
                </a:tc>
                <a:extLst>
                  <a:ext uri="{0D108BD9-81ED-4DB2-BD59-A6C34878D82A}">
                    <a16:rowId xmlns:a16="http://schemas.microsoft.com/office/drawing/2014/main" val="1835674414"/>
                  </a:ext>
                </a:extLst>
              </a:tr>
              <a:tr h="334196">
                <a:tc>
                  <a:txBody>
                    <a:bodyPr/>
                    <a:lstStyle/>
                    <a:p>
                      <a:pPr algn="l" fontAlgn="ctr"/>
                      <a:r>
                        <a:rPr lang="ru-RU" sz="800" b="0" i="0" u="none" strike="noStrike">
                          <a:solidFill>
                            <a:srgbClr val="000000"/>
                          </a:solidFill>
                          <a:effectLst/>
                          <a:latin typeface="Arial" panose="020B0604020202020204" pitchFamily="34" charset="0"/>
                          <a:cs typeface="Arial" panose="020B0604020202020204" pitchFamily="34" charset="0"/>
                        </a:rPr>
                        <a:t> Общее число обучающихся в государственных (муниципальных) общеобразовательных организациях</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ru-RU" sz="800" b="0" i="0" u="none" strike="noStrike">
                          <a:solidFill>
                            <a:srgbClr val="000000"/>
                          </a:solidFill>
                          <a:effectLst/>
                          <a:latin typeface="Arial" panose="020B0604020202020204" pitchFamily="34" charset="0"/>
                          <a:cs typeface="Arial" panose="020B0604020202020204" pitchFamily="34" charset="0"/>
                        </a:rPr>
                        <a:t>человек</a:t>
                      </a:r>
                      <a:endParaRPr lang="ru-RU" sz="800" b="0" i="0" u="none" strike="noStrike">
                        <a:solidFill>
                          <a:srgbClr val="000000"/>
                        </a:solidFill>
                        <a:effectLst/>
                        <a:latin typeface="Arial" panose="020B0604020202020204" pitchFamily="34" charset="0"/>
                      </a:endParaRP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15 028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15 598</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15 805</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tc>
                  <a:txBody>
                    <a:bodyPr/>
                    <a:lstStyle/>
                    <a:p>
                      <a:pPr marL="0" algn="r" defTabSz="914400" rtl="0" eaLnBrk="1" fontAlgn="ctr" latinLnBrk="0" hangingPunct="1">
                        <a:spcAft>
                          <a:spcPts val="0"/>
                        </a:spcAft>
                      </a:pPr>
                      <a:r>
                        <a:rPr lang="ru-RU" sz="800" b="0" i="0" u="none" strike="noStrike" kern="1200" dirty="0">
                          <a:solidFill>
                            <a:srgbClr val="000000"/>
                          </a:solidFill>
                          <a:effectLst/>
                          <a:latin typeface="Arial" panose="020B0604020202020204" pitchFamily="34" charset="0"/>
                          <a:ea typeface="+mn-ea"/>
                          <a:cs typeface="Arial" panose="020B0604020202020204" pitchFamily="34" charset="0"/>
                        </a:rPr>
                        <a:t>16 419</a:t>
                      </a:r>
                    </a:p>
                  </a:txBody>
                  <a:tcPr marL="9525" marR="9525" marT="9525" marB="0" anchor="ctr"/>
                </a:tc>
                <a:extLst>
                  <a:ext uri="{0D108BD9-81ED-4DB2-BD59-A6C34878D82A}">
                    <a16:rowId xmlns:a16="http://schemas.microsoft.com/office/drawing/2014/main" val="518363310"/>
                  </a:ext>
                </a:extLst>
              </a:tr>
            </a:tbl>
          </a:graphicData>
        </a:graphic>
      </p:graphicFrame>
    </p:spTree>
    <p:extLst>
      <p:ext uri="{BB962C8B-B14F-4D97-AF65-F5344CB8AC3E}">
        <p14:creationId xmlns:p14="http://schemas.microsoft.com/office/powerpoint/2010/main" val="2501349311"/>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3" name="Объект 2">
            <a:extLst>
              <a:ext uri="{FF2B5EF4-FFF2-40B4-BE49-F238E27FC236}">
                <a16:creationId xmlns:a16="http://schemas.microsoft.com/office/drawing/2014/main" id="{9AD9B412-48F2-4A84-89D8-04BD7B7059CC}"/>
              </a:ext>
            </a:extLst>
          </p:cNvPr>
          <p:cNvSpPr>
            <a:spLocks noGrp="1"/>
          </p:cNvSpPr>
          <p:nvPr>
            <p:ph idx="1"/>
          </p:nvPr>
        </p:nvSpPr>
        <p:spPr/>
        <p:txBody>
          <a:bodyPr/>
          <a:lstStyle/>
          <a:p>
            <a:endParaRPr lang="ru-RU"/>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70</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2346240769"/>
              </p:ext>
            </p:extLst>
          </p:nvPr>
        </p:nvGraphicFramePr>
        <p:xfrm>
          <a:off x="304799" y="525101"/>
          <a:ext cx="11596255" cy="6196721"/>
        </p:xfrm>
        <a:graphic>
          <a:graphicData uri="http://schemas.openxmlformats.org/drawingml/2006/table">
            <a:tbl>
              <a:tblPr>
                <a:tableStyleId>{8A107856-5554-42FB-B03E-39F5DBC370BA}</a:tableStyleId>
              </a:tblPr>
              <a:tblGrid>
                <a:gridCol w="321719">
                  <a:extLst>
                    <a:ext uri="{9D8B030D-6E8A-4147-A177-3AD203B41FA5}">
                      <a16:colId xmlns:a16="http://schemas.microsoft.com/office/drawing/2014/main" val="3173738563"/>
                    </a:ext>
                  </a:extLst>
                </a:gridCol>
                <a:gridCol w="2662550">
                  <a:extLst>
                    <a:ext uri="{9D8B030D-6E8A-4147-A177-3AD203B41FA5}">
                      <a16:colId xmlns:a16="http://schemas.microsoft.com/office/drawing/2014/main" val="1175069003"/>
                    </a:ext>
                  </a:extLst>
                </a:gridCol>
                <a:gridCol w="1932650">
                  <a:extLst>
                    <a:ext uri="{9D8B030D-6E8A-4147-A177-3AD203B41FA5}">
                      <a16:colId xmlns:a16="http://schemas.microsoft.com/office/drawing/2014/main" val="2359325872"/>
                    </a:ext>
                  </a:extLst>
                </a:gridCol>
                <a:gridCol w="802238">
                  <a:extLst>
                    <a:ext uri="{9D8B030D-6E8A-4147-A177-3AD203B41FA5}">
                      <a16:colId xmlns:a16="http://schemas.microsoft.com/office/drawing/2014/main" val="3513692141"/>
                    </a:ext>
                  </a:extLst>
                </a:gridCol>
                <a:gridCol w="3817593">
                  <a:extLst>
                    <a:ext uri="{9D8B030D-6E8A-4147-A177-3AD203B41FA5}">
                      <a16:colId xmlns:a16="http://schemas.microsoft.com/office/drawing/2014/main" val="2406719285"/>
                    </a:ext>
                  </a:extLst>
                </a:gridCol>
                <a:gridCol w="661688">
                  <a:extLst>
                    <a:ext uri="{9D8B030D-6E8A-4147-A177-3AD203B41FA5}">
                      <a16:colId xmlns:a16="http://schemas.microsoft.com/office/drawing/2014/main" val="154824804"/>
                    </a:ext>
                  </a:extLst>
                </a:gridCol>
                <a:gridCol w="703044">
                  <a:extLst>
                    <a:ext uri="{9D8B030D-6E8A-4147-A177-3AD203B41FA5}">
                      <a16:colId xmlns:a16="http://schemas.microsoft.com/office/drawing/2014/main" val="1561384155"/>
                    </a:ext>
                  </a:extLst>
                </a:gridCol>
                <a:gridCol w="694773">
                  <a:extLst>
                    <a:ext uri="{9D8B030D-6E8A-4147-A177-3AD203B41FA5}">
                      <a16:colId xmlns:a16="http://schemas.microsoft.com/office/drawing/2014/main" val="3694796067"/>
                    </a:ext>
                  </a:extLst>
                </a:gridCol>
              </a:tblGrid>
              <a:tr h="608468">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образования, имеющим место жительства и работающим в микрорайонах Шереметьевский, Хлебниково, Павельцево, пользовавшихся льготой по </a:t>
                      </a:r>
                    </a:p>
                    <a:p>
                      <a:pPr marL="0" algn="l"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образования,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a:t>
                      </a:r>
                    </a:p>
                    <a:p>
                      <a:pPr marL="0" algn="ctr" defTabSz="914400" rtl="0" eaLnBrk="1" fontAlgn="b" latinLnBrk="0" hangingPunct="1"/>
                      <a:r>
                        <a:rPr lang="ru-RU" sz="1000" b="0" i="0" u="none" strike="noStrike" kern="1200" dirty="0">
                          <a:solidFill>
                            <a:schemeClr val="tx1"/>
                          </a:solidFill>
                          <a:effectLst/>
                          <a:latin typeface="+mn-lt"/>
                          <a:ea typeface="+mn-ea"/>
                          <a:cs typeface="+mn-cs"/>
                        </a:rPr>
                        <a:t>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175,00</a:t>
                      </a:r>
                    </a:p>
                  </a:txBody>
                  <a:tcPr marL="8313" marR="8313" marT="8313" marB="0" anchor="ctr"/>
                </a:tc>
                <a:extLst>
                  <a:ext uri="{0D108BD9-81ED-4DB2-BD59-A6C34878D82A}">
                    <a16:rowId xmlns:a16="http://schemas.microsoft.com/office/drawing/2014/main" val="1176181113"/>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8</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льгот работникам здравоохранения, имеющим место жительства и работающим в микрорайонах Шереметьевский, Хлебниково, Павельцево,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здравоохранения, имеющим место жительства и работающим в микрорайонах Шереметьевский, Хлебниково, </a:t>
                      </a:r>
                      <a:r>
                        <a:rPr lang="ru-RU" sz="1000" b="0" i="0" u="none" strike="noStrike" kern="1200" dirty="0" err="1">
                          <a:solidFill>
                            <a:schemeClr val="tx1"/>
                          </a:solidFill>
                          <a:effectLst/>
                          <a:latin typeface="+mn-lt"/>
                          <a:ea typeface="+mn-ea"/>
                          <a:cs typeface="+mn-cs"/>
                        </a:rPr>
                        <a:t>Павельцево</a:t>
                      </a:r>
                      <a:r>
                        <a:rPr lang="ru-RU" sz="1000" b="0" i="0" u="none" strike="noStrike" kern="1200" dirty="0">
                          <a:solidFill>
                            <a:schemeClr val="tx1"/>
                          </a:solidFill>
                          <a:effectLst/>
                          <a:latin typeface="+mn-lt"/>
                          <a:ea typeface="+mn-ea"/>
                          <a:cs typeface="+mn-cs"/>
                        </a:rPr>
                        <a:t>, пользовавшихся льготой по оплате ЖКХ как житель сельской местности и утративших право на нее в связи с изменением статуса г. Долгопрудного</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168,00</a:t>
                      </a:r>
                    </a:p>
                  </a:txBody>
                  <a:tcPr marL="8313" marR="8313" marT="8313" marB="0" anchor="ctr"/>
                </a:tc>
                <a:extLst>
                  <a:ext uri="{0D108BD9-81ED-4DB2-BD59-A6C34878D82A}">
                    <a16:rowId xmlns:a16="http://schemas.microsoft.com/office/drawing/2014/main" val="2787351809"/>
                  </a:ext>
                </a:extLst>
              </a:tr>
              <a:tr h="1462809">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9</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участникам, инвалидам Великой Отечественной войны и приравненных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Участники , инвалиды Великой Отечественной войны и приравненные к ним лицам</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20.04.2020 № 211-ПА/н «Об утверждении Порядка предоставления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ежегодных единовременных выплат отдельным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категориям граждан в связи с празднованием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Дня Победы на территории городского округа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1550,00</a:t>
                      </a:r>
                    </a:p>
                  </a:txBody>
                  <a:tcPr marL="9525" marR="9525" marT="9525" marB="0" anchor="ctr"/>
                </a:tc>
                <a:extLst>
                  <a:ext uri="{0D108BD9-81ED-4DB2-BD59-A6C34878D82A}">
                    <a16:rowId xmlns:a16="http://schemas.microsoft.com/office/drawing/2014/main" val="157421074"/>
                  </a:ext>
                </a:extLst>
              </a:tr>
              <a:tr h="58649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a:t>
                      </a:r>
                      <a:r>
                        <a:rPr lang="en-US" sz="1000" b="0" i="0" u="none" strike="noStrike" kern="1200" dirty="0">
                          <a:solidFill>
                            <a:schemeClr val="tx1"/>
                          </a:solidFill>
                          <a:effectLst/>
                          <a:latin typeface="+mn-lt"/>
                          <a:ea typeface="+mn-ea"/>
                          <a:cs typeface="+mn-cs"/>
                        </a:rPr>
                        <a:t>0</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при рождении третьего и последующих детей</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Многодетные семьи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13.07.2017 № 480-ПА/н «Об утверждении Порядка назначения единовременной выплаты при рождении (усыновлении) третьего и последующих детей в городском округе Долгопрудный Московской области»</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300,00</a:t>
                      </a:r>
                    </a:p>
                  </a:txBody>
                  <a:tcPr marL="9525" marR="9525" marT="9525" marB="0" anchor="ctr"/>
                </a:tc>
                <a:extLst>
                  <a:ext uri="{0D108BD9-81ED-4DB2-BD59-A6C34878D82A}">
                    <a16:rowId xmlns:a16="http://schemas.microsoft.com/office/drawing/2014/main" val="3588457694"/>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102669"/>
            <a:ext cx="760490" cy="342008"/>
          </a:xfrm>
          <a:prstGeom prst="rect">
            <a:avLst/>
          </a:prstGeom>
        </p:spPr>
      </p:pic>
    </p:spTree>
    <p:extLst>
      <p:ext uri="{BB962C8B-B14F-4D97-AF65-F5344CB8AC3E}">
        <p14:creationId xmlns:p14="http://schemas.microsoft.com/office/powerpoint/2010/main" val="370635663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E1DD2E-04DC-4BF3-8F0E-F61E1385D3F3}"/>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E2FAA489-1CE0-4C0C-9A6C-7C729AC97B1F}"/>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71</a:t>
            </a:fld>
            <a:endParaRPr lang="ru-RU" dirty="0"/>
          </a:p>
        </p:txBody>
      </p:sp>
      <p:graphicFrame>
        <p:nvGraphicFramePr>
          <p:cNvPr id="5" name="Объект 4">
            <a:extLst>
              <a:ext uri="{FF2B5EF4-FFF2-40B4-BE49-F238E27FC236}">
                <a16:creationId xmlns:a16="http://schemas.microsoft.com/office/drawing/2014/main" id="{ED4622CF-814C-486A-A552-AFC5897A3757}"/>
              </a:ext>
            </a:extLst>
          </p:cNvPr>
          <p:cNvGraphicFramePr>
            <a:graphicFrameLocks/>
          </p:cNvGraphicFramePr>
          <p:nvPr>
            <p:extLst>
              <p:ext uri="{D42A27DB-BD31-4B8C-83A1-F6EECF244321}">
                <p14:modId xmlns:p14="http://schemas.microsoft.com/office/powerpoint/2010/main" val="2630333409"/>
              </p:ext>
            </p:extLst>
          </p:nvPr>
        </p:nvGraphicFramePr>
        <p:xfrm>
          <a:off x="382384" y="821470"/>
          <a:ext cx="11621194" cy="5805468"/>
        </p:xfrm>
        <a:graphic>
          <a:graphicData uri="http://schemas.openxmlformats.org/drawingml/2006/table">
            <a:tbl>
              <a:tblPr>
                <a:tableStyleId>{8A107856-5554-42FB-B03E-39F5DBC370BA}</a:tableStyleId>
              </a:tblPr>
              <a:tblGrid>
                <a:gridCol w="289920">
                  <a:extLst>
                    <a:ext uri="{9D8B030D-6E8A-4147-A177-3AD203B41FA5}">
                      <a16:colId xmlns:a16="http://schemas.microsoft.com/office/drawing/2014/main" val="3173738563"/>
                    </a:ext>
                  </a:extLst>
                </a:gridCol>
                <a:gridCol w="3035172">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a:t>
                      </a:r>
                      <a:r>
                        <a:rPr lang="ru-RU" sz="1000" b="1" u="none" strike="noStrike" kern="1200" dirty="0" smtClean="0">
                          <a:solidFill>
                            <a:schemeClr val="tx1"/>
                          </a:solidFill>
                          <a:effectLst/>
                          <a:latin typeface="+mn-lt"/>
                          <a:ea typeface="+mn-ea"/>
                          <a:cs typeface="+mn-cs"/>
                        </a:rPr>
                        <a:t>2025 </a:t>
                      </a:r>
                      <a:r>
                        <a:rPr lang="ru-RU" sz="1000" b="1" u="none" strike="noStrike" kern="1200" dirty="0">
                          <a:solidFill>
                            <a:schemeClr val="tx1"/>
                          </a:solidFill>
                          <a:effectLst/>
                          <a:latin typeface="+mn-lt"/>
                          <a:ea typeface="+mn-ea"/>
                          <a:cs typeface="+mn-cs"/>
                        </a:rPr>
                        <a:t>год (</a:t>
                      </a:r>
                      <a:r>
                        <a:rPr lang="ru-RU" sz="1000" b="1" u="none" strike="noStrike" kern="1200" dirty="0" err="1">
                          <a:solidFill>
                            <a:schemeClr val="tx1"/>
                          </a:solidFill>
                          <a:effectLst/>
                          <a:latin typeface="+mn-lt"/>
                          <a:ea typeface="+mn-ea"/>
                          <a:cs typeface="+mn-cs"/>
                        </a:rPr>
                        <a:t>тыс.руб</a:t>
                      </a:r>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2026 год </a:t>
                      </a:r>
                      <a:r>
                        <a:rPr lang="ru-RU" sz="1000" b="1" u="none" strike="noStrike" kern="1200" noProof="0" dirty="0">
                          <a:solidFill>
                            <a:schemeClr val="tx1"/>
                          </a:solidFill>
                          <a:effectLst/>
                          <a:latin typeface="+mn-lt"/>
                          <a:ea typeface="+mn-ea"/>
                          <a:cs typeface="+mn-cs"/>
                        </a:rPr>
                        <a:t>(</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smtClean="0">
                          <a:solidFill>
                            <a:schemeClr val="tx1"/>
                          </a:solidFill>
                          <a:effectLst/>
                          <a:latin typeface="+mn-lt"/>
                          <a:ea typeface="+mn-ea"/>
                          <a:cs typeface="+mn-cs"/>
                        </a:rPr>
                        <a:t>2027 </a:t>
                      </a:r>
                      <a:r>
                        <a:rPr lang="ru-RU" sz="1000" b="1" u="none" strike="noStrike" kern="1200" noProof="0" dirty="0">
                          <a:solidFill>
                            <a:schemeClr val="tx1"/>
                          </a:solidFill>
                          <a:effectLst/>
                          <a:latin typeface="+mn-lt"/>
                          <a:ea typeface="+mn-ea"/>
                          <a:cs typeface="+mn-cs"/>
                        </a:rPr>
                        <a:t>год (</a:t>
                      </a:r>
                      <a:r>
                        <a:rPr lang="ru-RU" sz="1000" b="1" u="none" strike="noStrike" kern="1200" noProof="0" dirty="0" err="1">
                          <a:solidFill>
                            <a:schemeClr val="tx1"/>
                          </a:solidFill>
                          <a:effectLst/>
                          <a:latin typeface="+mn-lt"/>
                          <a:ea typeface="+mn-ea"/>
                          <a:cs typeface="+mn-cs"/>
                        </a:rPr>
                        <a:t>тыс.руб</a:t>
                      </a:r>
                      <a:r>
                        <a:rPr lang="ru-RU" sz="1000" b="1" u="none" strike="noStrike" kern="1200" noProof="0" dirty="0">
                          <a:solidFill>
                            <a:schemeClr val="tx1"/>
                          </a:solidFill>
                          <a:effectLst/>
                          <a:latin typeface="+mn-lt"/>
                          <a:ea typeface="+mn-ea"/>
                          <a:cs typeface="+mn-cs"/>
                        </a:rPr>
                        <a:t>.)</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11</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Единовременные выплаты врачам-педиатрам участковым и  врачам-терапевтам участковым, трудоустроившимся в ГБУЗ МО "ДЦГБ" </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Работники ГБУЗ МО «Долгопрудненская больница» и Долгопрудненской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12</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1 528,80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21528,80</a:t>
                      </a:r>
                    </a:p>
                  </a:txBody>
                  <a:tcPr marL="8313" marR="8313" marT="8313" marB="0" anchor="ctr"/>
                </a:tc>
                <a:extLst>
                  <a:ext uri="{0D108BD9-81ED-4DB2-BD59-A6C34878D82A}">
                    <a16:rowId xmlns:a16="http://schemas.microsoft.com/office/drawing/2014/main" val="3927028790"/>
                  </a:ext>
                </a:extLst>
              </a:tr>
              <a:tr h="424252">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12</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Предоставление молодым семьям социальных выплат на приобретение жилья или строительство индивидуального жилого дома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М</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л</a:t>
                      </a:r>
                      <a:r>
                        <a:rPr lang="ru-RU" sz="1000" b="0" i="0" u="none" strike="noStrike" kern="1200" dirty="0">
                          <a:solidFill>
                            <a:schemeClr val="tx1"/>
                          </a:solidFill>
                          <a:effectLst/>
                          <a:latin typeface="+mn-lt"/>
                          <a:ea typeface="+mn-ea"/>
                          <a:cs typeface="+mn-cs"/>
                        </a:rPr>
                        <a:t>о</a:t>
                      </a: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ы</a:t>
                      </a:r>
                      <a:r>
                        <a:rPr lang="en-US" sz="1000" b="0" i="0" u="none" strike="noStrike" kern="1200" dirty="0">
                          <a:solidFill>
                            <a:schemeClr val="tx1"/>
                          </a:solidFill>
                          <a:effectLst/>
                          <a:latin typeface="+mn-lt"/>
                          <a:ea typeface="+mn-ea"/>
                          <a:cs typeface="+mn-cs"/>
                        </a:rPr>
                        <a:t>е </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е</a:t>
                      </a:r>
                      <a:r>
                        <a:rPr lang="ru-RU" sz="1000" b="0" i="0" u="none" strike="noStrike" kern="1200" dirty="0">
                          <a:solidFill>
                            <a:schemeClr val="tx1"/>
                          </a:solidFill>
                          <a:effectLst/>
                          <a:latin typeface="+mn-lt"/>
                          <a:ea typeface="+mn-ea"/>
                          <a:cs typeface="+mn-cs"/>
                        </a:rPr>
                        <a:t>м</a:t>
                      </a:r>
                      <a:r>
                        <a:rPr lang="en-US" sz="1000" b="0" i="0" u="none" strike="noStrike" kern="1200" dirty="0">
                          <a:solidFill>
                            <a:schemeClr val="tx1"/>
                          </a:solidFill>
                          <a:effectLst/>
                          <a:latin typeface="+mn-lt"/>
                          <a:ea typeface="+mn-ea"/>
                          <a:cs typeface="+mn-cs"/>
                        </a:rPr>
                        <a:t>ь</a:t>
                      </a:r>
                      <a:r>
                        <a:rPr lang="ru-RU" sz="1000" b="0" i="0" u="none" strike="noStrike" kern="1200" dirty="0">
                          <a:solidFill>
                            <a:schemeClr val="tx1"/>
                          </a:solidFill>
                          <a:effectLst/>
                          <a:latin typeface="+mn-lt"/>
                          <a:ea typeface="+mn-ea"/>
                          <a:cs typeface="+mn-cs"/>
                        </a:rPr>
                        <a:t>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5 семей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Правительства МО от 04.10.2022 N 1072/35 (ред. от 20.09.2024) "О досрочном прекращении реализации государственной программы Московской области "Жилище" на 2017-2027 годы и утверждении государственной программы Московской области "Жилище" на 2023-2033 годы"</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17 617,8</a:t>
                      </a:r>
                      <a:endParaRPr lang="ru-RU" sz="1000" b="0" i="0" u="none" strike="noStrike" kern="1200" dirty="0" smtClean="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15 594,2</a:t>
                      </a:r>
                      <a:endParaRPr lang="ru-RU" sz="1000" b="0" i="0" u="none" strike="noStrike" kern="1200" dirty="0" smtClean="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15 800,2</a:t>
                      </a:r>
                      <a:endParaRPr lang="ru-RU" sz="1000" b="0" i="0" u="none" strike="noStrike" kern="1200" dirty="0" smtClean="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721480116"/>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13</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Компенсация социальных расходов медицинским работникам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Работники ГБУЗ МО «Долгопрудненская больница» и Долгопрудненской подстанции ГБУЗ МО "МОССМП" </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60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городского округа  Долгопрудный от 25.03.2022 № 150-ПА/н  «Об утверждении Порядка предоставления дополнительных мер социальной поддержки отдельным категориям педагогических и медицинских  работников   на   территории  городского  округа   Долгопрудный   Московской области»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3 000,00</a:t>
                      </a:r>
                    </a:p>
                  </a:txBody>
                  <a:tcPr marL="8313" marR="8313" marT="8313" marB="0" anchor="ctr"/>
                </a:tc>
                <a:extLst>
                  <a:ext uri="{0D108BD9-81ED-4DB2-BD59-A6C34878D82A}">
                    <a16:rowId xmlns:a16="http://schemas.microsoft.com/office/drawing/2014/main" val="770827453"/>
                  </a:ext>
                </a:extLst>
              </a:tr>
              <a:tr h="705622">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a:t>
                      </a:r>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Оказание государственной поддержки в решении жилищной проблемы детей-сирот и детей, оставшихся без попечения родителей, лиц из числа детей-сирот и детей, оставшихся без попечения родителей</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0" i="0" u="none" strike="noStrike" kern="1200" dirty="0">
                          <a:solidFill>
                            <a:schemeClr val="tx1"/>
                          </a:solidFill>
                          <a:effectLst/>
                          <a:latin typeface="+mn-lt"/>
                          <a:ea typeface="+mn-ea"/>
                          <a:cs typeface="+mn-cs"/>
                        </a:rPr>
                        <a:t>Д</a:t>
                      </a:r>
                      <a:r>
                        <a:rPr lang="ru-RU" sz="1000" b="0" i="0" u="none" strike="noStrike" kern="1200" dirty="0">
                          <a:solidFill>
                            <a:schemeClr val="tx1"/>
                          </a:solidFill>
                          <a:effectLst/>
                          <a:latin typeface="+mn-lt"/>
                          <a:ea typeface="+mn-ea"/>
                          <a:cs typeface="+mn-cs"/>
                        </a:rPr>
                        <a:t>е</a:t>
                      </a:r>
                      <a:r>
                        <a:rPr lang="en-US" sz="1000" b="0" i="0" u="none" strike="noStrike" kern="1200" dirty="0">
                          <a:solidFill>
                            <a:schemeClr val="tx1"/>
                          </a:solidFill>
                          <a:effectLst/>
                          <a:latin typeface="+mn-lt"/>
                          <a:ea typeface="+mn-ea"/>
                          <a:cs typeface="+mn-cs"/>
                        </a:rPr>
                        <a:t>т</a:t>
                      </a:r>
                      <a:r>
                        <a:rPr lang="ru-RU" sz="1000" b="0" i="0" u="none" strike="noStrike" kern="1200" dirty="0">
                          <a:solidFill>
                            <a:schemeClr val="tx1"/>
                          </a:solidFill>
                          <a:effectLst/>
                          <a:latin typeface="+mn-lt"/>
                          <a:ea typeface="+mn-ea"/>
                          <a:cs typeface="+mn-cs"/>
                        </a:rPr>
                        <a:t>и</a:t>
                      </a:r>
                      <a:r>
                        <a:rPr lang="en-US" sz="1000" b="0" i="0" u="none" strike="noStrike" kern="1200" dirty="0">
                          <a:solidFill>
                            <a:schemeClr val="tx1"/>
                          </a:solidFill>
                          <a:effectLst/>
                          <a:latin typeface="+mn-lt"/>
                          <a:ea typeface="+mn-ea"/>
                          <a:cs typeface="+mn-cs"/>
                        </a:rPr>
                        <a:t>-</a:t>
                      </a:r>
                      <a:r>
                        <a:rPr lang="ru-RU" sz="1000" b="0" i="0" u="none" strike="noStrike" kern="1200" dirty="0">
                          <a:solidFill>
                            <a:schemeClr val="tx1"/>
                          </a:solidFill>
                          <a:effectLst/>
                          <a:latin typeface="+mn-lt"/>
                          <a:ea typeface="+mn-ea"/>
                          <a:cs typeface="+mn-cs"/>
                        </a:rPr>
                        <a:t>с</a:t>
                      </a:r>
                      <a:r>
                        <a:rPr lang="en-US" sz="1000" b="0" i="0" u="none" strike="noStrike" kern="1200" dirty="0">
                          <a:solidFill>
                            <a:schemeClr val="tx1"/>
                          </a:solidFill>
                          <a:effectLst/>
                          <a:latin typeface="+mn-lt"/>
                          <a:ea typeface="+mn-ea"/>
                          <a:cs typeface="+mn-cs"/>
                        </a:rPr>
                        <a:t>и</a:t>
                      </a:r>
                      <a:r>
                        <a:rPr lang="ru-RU" sz="1000" b="0" i="0" u="none" strike="noStrike" kern="1200" dirty="0">
                          <a:solidFill>
                            <a:schemeClr val="tx1"/>
                          </a:solidFill>
                          <a:effectLst/>
                          <a:latin typeface="+mn-lt"/>
                          <a:ea typeface="+mn-ea"/>
                          <a:cs typeface="+mn-cs"/>
                        </a:rPr>
                        <a:t>р</a:t>
                      </a:r>
                      <a:r>
                        <a:rPr lang="en-US" sz="1000" b="0" i="0" u="none" strike="noStrike" kern="1200" dirty="0">
                          <a:solidFill>
                            <a:schemeClr val="tx1"/>
                          </a:solidFill>
                          <a:effectLst/>
                          <a:latin typeface="+mn-lt"/>
                          <a:ea typeface="+mn-ea"/>
                          <a:cs typeface="+mn-cs"/>
                        </a:rPr>
                        <a:t>о</a:t>
                      </a:r>
                      <a:r>
                        <a:rPr lang="ru-RU" sz="1000" b="0" i="0" u="none" strike="noStrike" kern="1200" dirty="0">
                          <a:solidFill>
                            <a:schemeClr val="tx1"/>
                          </a:solidFill>
                          <a:effectLst/>
                          <a:latin typeface="+mn-lt"/>
                          <a:ea typeface="+mn-ea"/>
                          <a:cs typeface="+mn-cs"/>
                        </a:rPr>
                        <a:t>т</a:t>
                      </a:r>
                      <a:r>
                        <a:rPr lang="en-US" sz="1000" b="0" i="0" u="none" strike="noStrike" kern="1200" dirty="0">
                          <a:solidFill>
                            <a:schemeClr val="tx1"/>
                          </a:solidFill>
                          <a:effectLst/>
                          <a:latin typeface="+mn-lt"/>
                          <a:ea typeface="+mn-ea"/>
                          <a:cs typeface="+mn-cs"/>
                        </a:rPr>
                        <a:t>ы</a:t>
                      </a:r>
                      <a:endParaRPr lang="ru-RU" sz="1000" b="0" i="0" u="none" strike="noStrike" kern="1200" dirty="0">
                        <a:solidFill>
                          <a:schemeClr val="tx1"/>
                        </a:solidFill>
                        <a:effectLst/>
                        <a:latin typeface="+mn-lt"/>
                        <a:ea typeface="+mn-ea"/>
                        <a:cs typeface="+mn-cs"/>
                      </a:endParaRPr>
                    </a:p>
                    <a:p>
                      <a:pPr marL="0" algn="ctr" defTabSz="914400" rtl="0" eaLnBrk="1" fontAlgn="b" latinLnBrk="0" hangingPunct="1"/>
                      <a:endParaRPr lang="ru-RU" sz="1000" b="0" i="0"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3</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smtClean="0">
                          <a:solidFill>
                            <a:schemeClr val="tx1"/>
                          </a:solidFill>
                          <a:effectLst/>
                          <a:latin typeface="+mn-lt"/>
                        </a:rPr>
                        <a:t>Постановление Правительства МО от 04.10.2022 N 1072/35 (ред. от 20.09.2024) "О досрочном прекращении реализации государственной программы Московской области "Жилище" на 2017-2027 годы и утверждении государственной программы Московской области "Жилище" на 2023-2033 годы"</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14 574,0</a:t>
                      </a:r>
                      <a:endParaRPr lang="ru-RU" sz="1000" b="0" i="0" u="none" strike="noStrike" kern="1200" dirty="0" smtClean="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21 860,0</a:t>
                      </a:r>
                      <a:endParaRPr lang="ru-RU" sz="1000" b="0" i="0" u="none" strike="noStrike" kern="1200" dirty="0" smtClean="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0" i="0" u="none" strike="noStrike" kern="1200" dirty="0" smtClean="0">
                          <a:solidFill>
                            <a:schemeClr val="tx1"/>
                          </a:solidFill>
                          <a:effectLst/>
                          <a:latin typeface="+mn-lt"/>
                          <a:ea typeface="+mn-ea"/>
                          <a:cs typeface="+mn-cs"/>
                        </a:rPr>
                        <a:t>21 860,0</a:t>
                      </a:r>
                      <a:endParaRPr lang="ru-RU" sz="1000" b="0" i="0" u="none" strike="noStrike" kern="1200" dirty="0" smtClean="0">
                        <a:solidFill>
                          <a:schemeClr val="tx1"/>
                        </a:solidFill>
                        <a:effectLst/>
                        <a:latin typeface="+mn-lt"/>
                        <a:ea typeface="+mn-ea"/>
                        <a:cs typeface="+mn-cs"/>
                      </a:endParaRPr>
                    </a:p>
                  </a:txBody>
                  <a:tcPr marL="2378" marR="2378" marT="2378" marB="0" anchor="ctr"/>
                </a:tc>
                <a:extLst>
                  <a:ext uri="{0D108BD9-81ED-4DB2-BD59-A6C34878D82A}">
                    <a16:rowId xmlns:a16="http://schemas.microsoft.com/office/drawing/2014/main" val="100518798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15</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Единовременная выплата донорам, безвозмездно сдающим кровь и (или) ее компоненты</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Доноры</a:t>
                      </a:r>
                    </a:p>
                  </a:txBody>
                  <a:tcPr marL="2378" marR="2378" marT="2378" marB="0" anchor="ct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1</a:t>
                      </a:r>
                      <a:r>
                        <a:rPr lang="ru-RU" sz="1000" b="0" i="0" u="none" strike="noStrike" kern="1200" dirty="0">
                          <a:solidFill>
                            <a:schemeClr val="tx1"/>
                          </a:solidFill>
                          <a:effectLst/>
                          <a:latin typeface="+mn-lt"/>
                          <a:ea typeface="+mn-ea"/>
                          <a:cs typeface="+mn-cs"/>
                        </a:rPr>
                        <a:t>00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kern="1200" dirty="0">
                          <a:solidFill>
                            <a:schemeClr val="dk1"/>
                          </a:solidFill>
                          <a:latin typeface="+mn-lt"/>
                          <a:ea typeface="+mn-ea"/>
                          <a:cs typeface="+mn-cs"/>
                        </a:rPr>
                        <a:t>Решение Совета депутатов города Долгопрудного от 16.02.2022 № 11-нр «Об утверждении Положения о дополнительных мерах социальной поддержки отдельных категорий граждан в городском округе Долгопрудный Московской области», постановление администрации города Долгопрудного от 26.06.2019 № 367-ПА/н «Об утверждении Порядка предоставления единовременной выплаты донорам»</a:t>
                      </a:r>
                      <a:endParaRPr lang="ru-RU" sz="1000" b="0" i="0" u="none" strike="noStrike" dirty="0">
                        <a:solidFill>
                          <a:schemeClr val="tx1"/>
                        </a:solidFill>
                        <a:effectLst/>
                        <a:latin typeface="+mn-lt"/>
                      </a:endParaRP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200,00</a:t>
                      </a:r>
                    </a:p>
                  </a:txBody>
                  <a:tcPr marL="9525" marR="9525" marT="9525" marB="0"/>
                </a:tc>
                <a:extLst>
                  <a:ext uri="{0D108BD9-81ED-4DB2-BD59-A6C34878D82A}">
                    <a16:rowId xmlns:a16="http://schemas.microsoft.com/office/drawing/2014/main" val="48492170"/>
                  </a:ext>
                </a:extLst>
              </a:tr>
            </a:tbl>
          </a:graphicData>
        </a:graphic>
      </p:graphicFrame>
      <p:pic>
        <p:nvPicPr>
          <p:cNvPr id="6" name="Объект 6">
            <a:extLst>
              <a:ext uri="{FF2B5EF4-FFF2-40B4-BE49-F238E27FC236}">
                <a16:creationId xmlns:a16="http://schemas.microsoft.com/office/drawing/2014/main" id="{4EA763B5-F2EE-477C-9332-EE0A19F8A9F5}"/>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3319708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651EB2-9099-FB08-DED9-83025B1C9A56}"/>
            </a:ext>
          </a:extLst>
        </p:cNvPr>
        <p:cNvGrpSpPr/>
        <p:nvPr/>
      </p:nvGrpSpPr>
      <p:grpSpPr>
        <a:xfrm>
          <a:off x="0" y="0"/>
          <a:ext cx="0" cy="0"/>
          <a:chOff x="0" y="0"/>
          <a:chExt cx="0" cy="0"/>
        </a:xfrm>
      </p:grpSpPr>
      <p:sp>
        <p:nvSpPr>
          <p:cNvPr id="2" name="Заголовок 1">
            <a:extLst>
              <a:ext uri="{FF2B5EF4-FFF2-40B4-BE49-F238E27FC236}">
                <a16:creationId xmlns:a16="http://schemas.microsoft.com/office/drawing/2014/main" id="{0ECAAE2F-B6A9-FE9E-52E1-32DA7721A6ED}"/>
              </a:ext>
            </a:extLst>
          </p:cNvPr>
          <p:cNvSpPr>
            <a:spLocks noGrp="1"/>
          </p:cNvSpPr>
          <p:nvPr>
            <p:ph type="title"/>
          </p:nvPr>
        </p:nvSpPr>
        <p:spPr>
          <a:xfrm>
            <a:off x="914400" y="159976"/>
            <a:ext cx="11277600" cy="365125"/>
          </a:xfrm>
        </p:spPr>
        <p:txBody>
          <a:bodyPr>
            <a:noAutofit/>
          </a:bodyPr>
          <a:lstStyle/>
          <a:p>
            <a:pPr algn="ctr"/>
            <a:r>
              <a:rPr lang="ru-RU" sz="2000" dirty="0">
                <a:latin typeface="Century Gothic" panose="020B0502020202020204" pitchFamily="34" charset="0"/>
              </a:rPr>
              <a:t/>
            </a:r>
            <a:br>
              <a:rPr lang="ru-RU" sz="2000" dirty="0">
                <a:latin typeface="Century Gothic" panose="020B0502020202020204" pitchFamily="34" charset="0"/>
              </a:rPr>
            </a:br>
            <a:r>
              <a:rPr lang="ru-RU" sz="2000" dirty="0">
                <a:latin typeface="Century Gothic" panose="020B0502020202020204" pitchFamily="34" charset="0"/>
              </a:rPr>
              <a:t>Информация о расходах бюджета с учетом интересов целевых групп пользователей</a:t>
            </a:r>
            <a:br>
              <a:rPr lang="ru-RU" sz="2000" dirty="0">
                <a:latin typeface="Century Gothic" panose="020B0502020202020204" pitchFamily="34" charset="0"/>
              </a:rPr>
            </a:br>
            <a:endParaRPr lang="ru-RU" sz="2000" dirty="0">
              <a:latin typeface="Century Gothic" panose="020B0502020202020204" pitchFamily="34" charset="0"/>
            </a:endParaRPr>
          </a:p>
        </p:txBody>
      </p:sp>
      <p:sp>
        <p:nvSpPr>
          <p:cNvPr id="4" name="Номер слайда 3">
            <a:extLst>
              <a:ext uri="{FF2B5EF4-FFF2-40B4-BE49-F238E27FC236}">
                <a16:creationId xmlns:a16="http://schemas.microsoft.com/office/drawing/2014/main" id="{AB76A47B-037C-34BD-3D62-839F52BAB86A}"/>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72</a:t>
            </a:fld>
            <a:endParaRPr lang="ru-RU" dirty="0"/>
          </a:p>
        </p:txBody>
      </p:sp>
      <p:graphicFrame>
        <p:nvGraphicFramePr>
          <p:cNvPr id="5" name="Объект 4">
            <a:extLst>
              <a:ext uri="{FF2B5EF4-FFF2-40B4-BE49-F238E27FC236}">
                <a16:creationId xmlns:a16="http://schemas.microsoft.com/office/drawing/2014/main" id="{9D46F793-CC23-9662-954D-4B9F2972A94F}"/>
              </a:ext>
            </a:extLst>
          </p:cNvPr>
          <p:cNvGraphicFramePr>
            <a:graphicFrameLocks/>
          </p:cNvGraphicFramePr>
          <p:nvPr>
            <p:extLst/>
          </p:nvPr>
        </p:nvGraphicFramePr>
        <p:xfrm>
          <a:off x="382384" y="821470"/>
          <a:ext cx="11621194" cy="2600312"/>
        </p:xfrm>
        <a:graphic>
          <a:graphicData uri="http://schemas.openxmlformats.org/drawingml/2006/table">
            <a:tbl>
              <a:tblPr>
                <a:tableStyleId>{8A107856-5554-42FB-B03E-39F5DBC370BA}</a:tableStyleId>
              </a:tblPr>
              <a:tblGrid>
                <a:gridCol w="331991">
                  <a:extLst>
                    <a:ext uri="{9D8B030D-6E8A-4147-A177-3AD203B41FA5}">
                      <a16:colId xmlns:a16="http://schemas.microsoft.com/office/drawing/2014/main" val="3173738563"/>
                    </a:ext>
                  </a:extLst>
                </a:gridCol>
                <a:gridCol w="2993101">
                  <a:extLst>
                    <a:ext uri="{9D8B030D-6E8A-4147-A177-3AD203B41FA5}">
                      <a16:colId xmlns:a16="http://schemas.microsoft.com/office/drawing/2014/main" val="1175069003"/>
                    </a:ext>
                  </a:extLst>
                </a:gridCol>
                <a:gridCol w="1138844">
                  <a:extLst>
                    <a:ext uri="{9D8B030D-6E8A-4147-A177-3AD203B41FA5}">
                      <a16:colId xmlns:a16="http://schemas.microsoft.com/office/drawing/2014/main" val="2359325872"/>
                    </a:ext>
                  </a:extLst>
                </a:gridCol>
                <a:gridCol w="897775">
                  <a:extLst>
                    <a:ext uri="{9D8B030D-6E8A-4147-A177-3AD203B41FA5}">
                      <a16:colId xmlns:a16="http://schemas.microsoft.com/office/drawing/2014/main" val="3513692141"/>
                    </a:ext>
                  </a:extLst>
                </a:gridCol>
                <a:gridCol w="4189614">
                  <a:extLst>
                    <a:ext uri="{9D8B030D-6E8A-4147-A177-3AD203B41FA5}">
                      <a16:colId xmlns:a16="http://schemas.microsoft.com/office/drawing/2014/main" val="2406719285"/>
                    </a:ext>
                  </a:extLst>
                </a:gridCol>
                <a:gridCol w="665018">
                  <a:extLst>
                    <a:ext uri="{9D8B030D-6E8A-4147-A177-3AD203B41FA5}">
                      <a16:colId xmlns:a16="http://schemas.microsoft.com/office/drawing/2014/main" val="154824804"/>
                    </a:ext>
                  </a:extLst>
                </a:gridCol>
                <a:gridCol w="706582">
                  <a:extLst>
                    <a:ext uri="{9D8B030D-6E8A-4147-A177-3AD203B41FA5}">
                      <a16:colId xmlns:a16="http://schemas.microsoft.com/office/drawing/2014/main" val="1561384155"/>
                    </a:ext>
                  </a:extLst>
                </a:gridCol>
                <a:gridCol w="698269">
                  <a:extLst>
                    <a:ext uri="{9D8B030D-6E8A-4147-A177-3AD203B41FA5}">
                      <a16:colId xmlns:a16="http://schemas.microsoft.com/office/drawing/2014/main" val="3694796067"/>
                    </a:ext>
                  </a:extLst>
                </a:gridCol>
              </a:tblGrid>
              <a:tr h="586106">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Наименование мер социальной поддержки</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ru-RU" sz="1000" b="1" u="none" strike="noStrike" kern="1200" dirty="0">
                        <a:solidFill>
                          <a:schemeClr val="tx1"/>
                        </a:solidFill>
                        <a:effectLst/>
                        <a:latin typeface="+mn-lt"/>
                        <a:ea typeface="+mn-ea"/>
                        <a:cs typeface="+mn-cs"/>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u="none" strike="noStrike" kern="1200" dirty="0">
                          <a:solidFill>
                            <a:schemeClr val="tx1"/>
                          </a:solidFill>
                          <a:effectLst/>
                          <a:latin typeface="+mn-lt"/>
                          <a:ea typeface="+mn-ea"/>
                          <a:cs typeface="+mn-cs"/>
                        </a:rPr>
                        <a:t>Ц</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л</a:t>
                      </a:r>
                      <a:r>
                        <a:rPr lang="ru-RU" sz="1000" b="1" u="none" strike="noStrike" kern="1200" dirty="0">
                          <a:solidFill>
                            <a:schemeClr val="tx1"/>
                          </a:solidFill>
                          <a:effectLst/>
                          <a:latin typeface="+mn-lt"/>
                          <a:ea typeface="+mn-ea"/>
                          <a:cs typeface="+mn-cs"/>
                        </a:rPr>
                        <a:t>е</a:t>
                      </a:r>
                      <a:r>
                        <a:rPr lang="en-US" sz="1000" b="1" u="none" strike="noStrike" kern="1200" dirty="0">
                          <a:solidFill>
                            <a:schemeClr val="tx1"/>
                          </a:solidFill>
                          <a:effectLst/>
                          <a:latin typeface="+mn-lt"/>
                          <a:ea typeface="+mn-ea"/>
                          <a:cs typeface="+mn-cs"/>
                        </a:rPr>
                        <a:t>в</a:t>
                      </a:r>
                      <a:r>
                        <a:rPr lang="ru-RU" sz="1000" b="1" u="none" strike="noStrike" kern="1200" dirty="0">
                          <a:solidFill>
                            <a:schemeClr val="tx1"/>
                          </a:solidFill>
                          <a:effectLst/>
                          <a:latin typeface="+mn-lt"/>
                          <a:ea typeface="+mn-ea"/>
                          <a:cs typeface="+mn-cs"/>
                        </a:rPr>
                        <a:t>а</a:t>
                      </a:r>
                      <a:r>
                        <a:rPr lang="en-US" sz="1000" b="1" u="none" strike="noStrike" kern="1200" dirty="0">
                          <a:solidFill>
                            <a:schemeClr val="tx1"/>
                          </a:solidFill>
                          <a:effectLst/>
                          <a:latin typeface="+mn-lt"/>
                          <a:ea typeface="+mn-ea"/>
                          <a:cs typeface="+mn-cs"/>
                        </a:rPr>
                        <a:t>я </a:t>
                      </a:r>
                      <a:r>
                        <a:rPr lang="ru-RU" sz="1000" b="1" u="none" strike="noStrike" kern="1200" dirty="0">
                          <a:solidFill>
                            <a:schemeClr val="tx1"/>
                          </a:solidFill>
                          <a:effectLst/>
                          <a:latin typeface="+mn-lt"/>
                          <a:ea typeface="+mn-ea"/>
                          <a:cs typeface="+mn-cs"/>
                        </a:rPr>
                        <a:t>г</a:t>
                      </a:r>
                      <a:r>
                        <a:rPr lang="en-US" sz="1000" b="1" u="none" strike="noStrike" kern="1200" dirty="0">
                          <a:solidFill>
                            <a:schemeClr val="tx1"/>
                          </a:solidFill>
                          <a:effectLst/>
                          <a:latin typeface="+mn-lt"/>
                          <a:ea typeface="+mn-ea"/>
                          <a:cs typeface="+mn-cs"/>
                        </a:rPr>
                        <a:t>р</a:t>
                      </a:r>
                      <a:r>
                        <a:rPr lang="ru-RU" sz="1000" b="1" u="none" strike="noStrike" kern="1200" dirty="0">
                          <a:solidFill>
                            <a:schemeClr val="tx1"/>
                          </a:solidFill>
                          <a:effectLst/>
                          <a:latin typeface="+mn-lt"/>
                          <a:ea typeface="+mn-ea"/>
                          <a:cs typeface="+mn-cs"/>
                        </a:rPr>
                        <a:t>у</a:t>
                      </a:r>
                      <a:r>
                        <a:rPr lang="en-US" sz="1000" b="1" u="none" strike="noStrike" kern="1200" dirty="0">
                          <a:solidFill>
                            <a:schemeClr val="tx1"/>
                          </a:solidFill>
                          <a:effectLst/>
                          <a:latin typeface="+mn-lt"/>
                          <a:ea typeface="+mn-ea"/>
                          <a:cs typeface="+mn-cs"/>
                        </a:rPr>
                        <a:t>п</a:t>
                      </a:r>
                      <a:r>
                        <a:rPr lang="ru-RU" sz="1000" b="1" u="none" strike="noStrike" kern="1200" dirty="0">
                          <a:solidFill>
                            <a:schemeClr val="tx1"/>
                          </a:solidFill>
                          <a:effectLst/>
                          <a:latin typeface="+mn-lt"/>
                          <a:ea typeface="+mn-ea"/>
                          <a:cs typeface="+mn-cs"/>
                        </a:rPr>
                        <a:t>п</a:t>
                      </a:r>
                      <a:r>
                        <a:rPr lang="en-US" sz="1000" b="1" u="none" strike="noStrike" kern="1200" dirty="0">
                          <a:solidFill>
                            <a:schemeClr val="tx1"/>
                          </a:solidFill>
                          <a:effectLst/>
                          <a:latin typeface="+mn-lt"/>
                          <a:ea typeface="+mn-ea"/>
                          <a:cs typeface="+mn-cs"/>
                        </a:rPr>
                        <a:t>а</a:t>
                      </a:r>
                      <a:endParaRPr lang="ru-RU" sz="1000" b="1" u="none" strike="noStrike" kern="1200" dirty="0">
                        <a:solidFill>
                          <a:schemeClr val="tx1"/>
                        </a:solidFill>
                        <a:effectLst/>
                        <a:latin typeface="+mn-lt"/>
                        <a:ea typeface="+mn-ea"/>
                        <a:cs typeface="+mn-cs"/>
                      </a:endParaRPr>
                    </a:p>
                    <a:p>
                      <a:pPr marL="0" algn="ctr" defTabSz="914400" rtl="0" eaLnBrk="1" fontAlgn="b" latinLnBrk="0" hangingPunct="1"/>
                      <a:endParaRPr lang="ru-RU" sz="1000" b="1" u="none" strike="noStrike" kern="1200" dirty="0">
                        <a:solidFill>
                          <a:schemeClr val="tx1"/>
                        </a:solidFill>
                        <a:effectLst/>
                        <a:latin typeface="+mn-lt"/>
                        <a:ea typeface="+mn-ea"/>
                        <a:cs typeface="+mn-cs"/>
                      </a:endParaRP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Численность представителей целевой группы (чел.)</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i="0" u="none" strike="noStrike" dirty="0">
                          <a:solidFill>
                            <a:schemeClr val="tx1"/>
                          </a:solidFill>
                          <a:effectLst/>
                          <a:latin typeface="+mn-lt"/>
                        </a:rPr>
                        <a:t>Нормативный правовой акт</a:t>
                      </a:r>
                    </a:p>
                  </a:txBody>
                  <a:tcPr marL="2378" marR="2378" marT="2378" marB="0" anchor="ctr"/>
                </a:tc>
                <a:tc>
                  <a:txBody>
                    <a:bodyPr/>
                    <a:lstStyle/>
                    <a:p>
                      <a:pPr marL="0" algn="ctr" defTabSz="914400" rtl="0" eaLnBrk="1" fontAlgn="b" latinLnBrk="0" hangingPunct="1"/>
                      <a:r>
                        <a:rPr lang="ru-RU" sz="1000" b="1" u="none" strike="noStrike" kern="1200" dirty="0">
                          <a:solidFill>
                            <a:schemeClr val="tx1"/>
                          </a:solidFill>
                          <a:effectLst/>
                          <a:latin typeface="+mn-lt"/>
                          <a:ea typeface="+mn-ea"/>
                          <a:cs typeface="+mn-cs"/>
                        </a:rPr>
                        <a:t>Плановые значения на 2025 год (тыс.руб.)</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2026 год (тыс.руб.)</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Плановые значения на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1" u="none" strike="noStrike" kern="1200" noProof="0" dirty="0">
                          <a:solidFill>
                            <a:schemeClr val="tx1"/>
                          </a:solidFill>
                          <a:effectLst/>
                          <a:latin typeface="+mn-lt"/>
                          <a:ea typeface="+mn-ea"/>
                          <a:cs typeface="+mn-cs"/>
                        </a:rPr>
                        <a:t>2027 год (тыс.руб.)</a:t>
                      </a:r>
                    </a:p>
                  </a:txBody>
                  <a:tcPr marL="2378" marR="2378" marT="2378" marB="0" anchor="ctr"/>
                </a:tc>
                <a:extLst>
                  <a:ext uri="{0D108BD9-81ED-4DB2-BD59-A6C34878D82A}">
                    <a16:rowId xmlns:a16="http://schemas.microsoft.com/office/drawing/2014/main" val="1699384114"/>
                  </a:ext>
                </a:extLst>
              </a:tr>
              <a:tr h="424252">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16</a:t>
                      </a:r>
                    </a:p>
                  </a:txBody>
                  <a:tcPr marL="2378" marR="2378" marT="2378" marB="0" anchor="ctr"/>
                </a:tc>
                <a:tc>
                  <a:txBody>
                    <a:bodyPr/>
                    <a:lstStyle/>
                    <a:p>
                      <a:pPr algn="l" fontAlgn="t"/>
                      <a:r>
                        <a:rPr lang="ru-RU" sz="1000" u="none" strike="noStrike" kern="1200" dirty="0">
                          <a:solidFill>
                            <a:schemeClr val="tx1"/>
                          </a:solidFill>
                          <a:effectLst/>
                          <a:latin typeface="+mn-lt"/>
                          <a:ea typeface="+mn-ea"/>
                          <a:cs typeface="+mn-cs"/>
                        </a:rPr>
                        <a:t>Мероприятия, посвященные Дню семьи, любви и верности, Дню отца, Дню матери, Дню города </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u="none" strike="noStrike" kern="1200" dirty="0">
                          <a:solidFill>
                            <a:schemeClr val="tx1"/>
                          </a:solidFill>
                          <a:effectLst/>
                          <a:latin typeface="+mn-lt"/>
                          <a:ea typeface="+mn-ea"/>
                          <a:cs typeface="+mn-cs"/>
                        </a:rPr>
                        <a:t>Жители города</a:t>
                      </a:r>
                    </a:p>
                  </a:txBody>
                  <a:tcPr marL="2378" marR="2378" marT="2378" marB="0" anchor="ctr"/>
                </a:tc>
                <a:tc>
                  <a:txBody>
                    <a:bodyPr/>
                    <a:lstStyle/>
                    <a:p>
                      <a:pPr algn="ctr" fontAlgn="t"/>
                      <a:r>
                        <a:rPr lang="ru-RU" sz="1000" u="none" strike="noStrike" kern="1200" dirty="0">
                          <a:solidFill>
                            <a:schemeClr val="tx1"/>
                          </a:solidFill>
                          <a:effectLst/>
                          <a:latin typeface="+mn-lt"/>
                          <a:ea typeface="+mn-ea"/>
                          <a:cs typeface="+mn-cs"/>
                        </a:rPr>
                        <a:t>230</a:t>
                      </a:r>
                    </a:p>
                  </a:txBody>
                  <a:tcPr marL="2378" marR="2378" marT="2378"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t"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tc>
                  <a:txBody>
                    <a:bodyPr/>
                    <a:lstStyle/>
                    <a:p>
                      <a:pPr algn="ctr" fontAlgn="ctr"/>
                      <a:r>
                        <a:rPr lang="ru-RU" sz="1000" b="0" i="0" u="none" strike="noStrike" dirty="0">
                          <a:solidFill>
                            <a:schemeClr val="tx1"/>
                          </a:solidFill>
                          <a:effectLst/>
                          <a:latin typeface="+mn-lt"/>
                        </a:rPr>
                        <a:t>350,00</a:t>
                      </a:r>
                    </a:p>
                  </a:txBody>
                  <a:tcPr marL="8313" marR="8313" marT="8313" marB="0" anchor="ctr"/>
                </a:tc>
                <a:extLst>
                  <a:ext uri="{0D108BD9-81ED-4DB2-BD59-A6C34878D82A}">
                    <a16:rowId xmlns:a16="http://schemas.microsoft.com/office/drawing/2014/main" val="3927028790"/>
                  </a:ext>
                </a:extLst>
              </a:tr>
              <a:tr h="481473">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17</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Мероприятие «Золотая свадьба»</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Жители города, отметившие юбилей совместной жизни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40</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Постановление администрации городского округа Долгопрудный от 30.12.2022 № 867-ПА/н «Об утверждении муниципальной</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программы городского округа Долгопрудный </a:t>
                      </a:r>
                    </a:p>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dirty="0">
                          <a:solidFill>
                            <a:schemeClr val="tx1"/>
                          </a:solidFill>
                          <a:effectLst/>
                          <a:latin typeface="+mn-lt"/>
                        </a:rPr>
                        <a:t>«Социальная защита населения» на 2023- 2027 годы»</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100,00</a:t>
                      </a:r>
                    </a:p>
                  </a:txBody>
                  <a:tcPr marL="2378" marR="2378" marT="2378" marB="0" anchor="ctr"/>
                </a:tc>
                <a:extLst>
                  <a:ext uri="{0D108BD9-81ED-4DB2-BD59-A6C34878D82A}">
                    <a16:rowId xmlns:a16="http://schemas.microsoft.com/office/drawing/2014/main" val="1721480116"/>
                  </a:ext>
                </a:extLst>
              </a:tr>
              <a:tr h="457271">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18</a:t>
                      </a:r>
                    </a:p>
                  </a:txBody>
                  <a:tcPr marL="2378" marR="2378" marT="2378" marB="0" anchor="ctr"/>
                </a:tc>
                <a:tc>
                  <a:txBody>
                    <a:bodyPr/>
                    <a:lstStyle/>
                    <a:p>
                      <a:pPr marL="0" algn="l" defTabSz="914400" rtl="0" eaLnBrk="1" fontAlgn="b" latinLnBrk="0" hangingPunct="1"/>
                      <a:r>
                        <a:rPr lang="ru-RU" sz="1000" b="0" i="0" u="none" strike="noStrike" kern="1200" dirty="0">
                          <a:solidFill>
                            <a:schemeClr val="tx1"/>
                          </a:solidFill>
                          <a:effectLst/>
                          <a:latin typeface="+mn-lt"/>
                          <a:ea typeface="+mn-ea"/>
                          <a:cs typeface="+mn-cs"/>
                        </a:rPr>
                        <a:t>Ежемесячная выплата участковым уполномоченным полиции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Участковые уполномоченные полиции</a:t>
                      </a:r>
                    </a:p>
                  </a:txBody>
                  <a:tcPr marL="2378" marR="2378" marT="2378" marB="0" anchor="ctr"/>
                </a:tc>
                <a:tc>
                  <a:txBody>
                    <a:bodyPr/>
                    <a:lstStyle/>
                    <a:p>
                      <a:pPr marL="0" algn="ctr" defTabSz="914400" rtl="0" eaLnBrk="1" fontAlgn="b" latinLnBrk="0" hangingPunct="1"/>
                      <a:r>
                        <a:rPr lang="ru-RU" sz="1000" b="0" i="0" u="none" strike="noStrike" kern="1200" dirty="0">
                          <a:solidFill>
                            <a:schemeClr val="tx1"/>
                          </a:solidFill>
                          <a:effectLst/>
                          <a:latin typeface="+mn-lt"/>
                          <a:ea typeface="+mn-ea"/>
                          <a:cs typeface="+mn-cs"/>
                        </a:rPr>
                        <a:t>25</a:t>
                      </a:r>
                    </a:p>
                  </a:txBody>
                  <a:tcPr marL="2378" marR="2378" marT="2378"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ru-RU" sz="1000" b="0" i="0" u="none" strike="noStrike" kern="1200" dirty="0">
                          <a:solidFill>
                            <a:schemeClr val="tx1"/>
                          </a:solidFill>
                          <a:effectLst/>
                          <a:latin typeface="+mn-lt"/>
                          <a:ea typeface="+mn-ea"/>
                          <a:cs typeface="+mn-cs"/>
                        </a:rPr>
                        <a:t>Решение Совета депутатов города Долгопрудного от 20.10.2023 № 123-нр « О ежемесячной выплате участковым уполномоченным полиции, исполняющим возложенные на полицию обязанности по охране общественного порядка и обеспечению общественной безопасности в городском округе Долгопрудный Московской области»</a:t>
                      </a:r>
                    </a:p>
                  </a:txBody>
                  <a:tcPr marL="2378" marR="2378" marT="2378" marB="0" anchor="ctr"/>
                </a:tc>
                <a:tc>
                  <a:txBody>
                    <a:bodyPr/>
                    <a:lstStyle/>
                    <a:p>
                      <a:pPr marR="8255" algn="ctr">
                        <a:lnSpc>
                          <a:spcPct val="115000"/>
                        </a:lnSpc>
                      </a:pPr>
                      <a:endParaRPr lang="ru-RU" sz="1000" b="1" kern="50" dirty="0">
                        <a:effectLst/>
                        <a:latin typeface="+mj-lt"/>
                        <a:ea typeface="Arial Unicode MS"/>
                        <a:cs typeface="Arial" panose="020B0604020202020204" pitchFamily="34" charset="0"/>
                      </a:endParaRPr>
                    </a:p>
                    <a:p>
                      <a:pPr marR="8255"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tc>
                  <a:txBody>
                    <a:bodyPr/>
                    <a:lstStyle/>
                    <a:p>
                      <a:pPr marR="8890" algn="ctr">
                        <a:lnSpc>
                          <a:spcPct val="115000"/>
                        </a:lnSpc>
                      </a:pPr>
                      <a:endParaRPr lang="ru-RU" sz="1000" b="1" kern="50" dirty="0">
                        <a:effectLst/>
                        <a:latin typeface="+mj-lt"/>
                        <a:ea typeface="Arial Unicode MS"/>
                        <a:cs typeface="Arial" panose="020B0604020202020204" pitchFamily="34" charset="0"/>
                      </a:endParaRPr>
                    </a:p>
                    <a:p>
                      <a:pPr marR="8890"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tc>
                  <a:txBody>
                    <a:bodyPr/>
                    <a:lstStyle/>
                    <a:p>
                      <a:pPr marR="8890" algn="ctr">
                        <a:lnSpc>
                          <a:spcPct val="115000"/>
                        </a:lnSpc>
                      </a:pPr>
                      <a:endParaRPr lang="ru-RU" sz="1000" b="1" kern="50" dirty="0">
                        <a:effectLst/>
                        <a:latin typeface="+mj-lt"/>
                        <a:ea typeface="Arial Unicode MS"/>
                        <a:cs typeface="Arial" panose="020B0604020202020204" pitchFamily="34" charset="0"/>
                      </a:endParaRPr>
                    </a:p>
                    <a:p>
                      <a:pPr marR="8890" algn="ctr">
                        <a:lnSpc>
                          <a:spcPct val="115000"/>
                        </a:lnSpc>
                      </a:pPr>
                      <a:r>
                        <a:rPr lang="ru-RU" sz="1000" b="1" kern="50" dirty="0">
                          <a:effectLst/>
                          <a:latin typeface="+mj-lt"/>
                          <a:ea typeface="Arial Unicode MS"/>
                          <a:cs typeface="Arial" panose="020B0604020202020204" pitchFamily="34" charset="0"/>
                        </a:rPr>
                        <a:t>3 586,20</a:t>
                      </a:r>
                      <a:endParaRPr lang="ru-RU" sz="1000" kern="50" dirty="0">
                        <a:effectLst/>
                        <a:latin typeface="+mj-lt"/>
                        <a:ea typeface="SimSun" panose="02010600030101010101" pitchFamily="2" charset="-122"/>
                        <a:cs typeface="Mangal" panose="02040503050203030202" pitchFamily="18" charset="0"/>
                      </a:endParaRPr>
                    </a:p>
                  </a:txBody>
                  <a:tcPr marL="19685" marR="0" marT="0" marB="6985"/>
                </a:tc>
                <a:extLst>
                  <a:ext uri="{0D108BD9-81ED-4DB2-BD59-A6C34878D82A}">
                    <a16:rowId xmlns:a16="http://schemas.microsoft.com/office/drawing/2014/main" val="770827453"/>
                  </a:ext>
                </a:extLst>
              </a:tr>
            </a:tbl>
          </a:graphicData>
        </a:graphic>
      </p:graphicFrame>
      <p:pic>
        <p:nvPicPr>
          <p:cNvPr id="6" name="Объект 6">
            <a:extLst>
              <a:ext uri="{FF2B5EF4-FFF2-40B4-BE49-F238E27FC236}">
                <a16:creationId xmlns:a16="http://schemas.microsoft.com/office/drawing/2014/main" id="{6910161E-7831-B58B-C515-C4B2C9172D7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3910" y="249969"/>
            <a:ext cx="760490" cy="342008"/>
          </a:xfrm>
          <a:prstGeom prst="rect">
            <a:avLst/>
          </a:prstGeom>
        </p:spPr>
      </p:pic>
    </p:spTree>
    <p:extLst>
      <p:ext uri="{BB962C8B-B14F-4D97-AF65-F5344CB8AC3E}">
        <p14:creationId xmlns:p14="http://schemas.microsoft.com/office/powerpoint/2010/main" val="352719718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9103466-61F1-461D-A7E7-68688B5677A8}"/>
              </a:ext>
            </a:extLst>
          </p:cNvPr>
          <p:cNvSpPr>
            <a:spLocks noGrp="1"/>
          </p:cNvSpPr>
          <p:nvPr>
            <p:ph type="title"/>
          </p:nvPr>
        </p:nvSpPr>
        <p:spPr>
          <a:xfrm>
            <a:off x="914400" y="280854"/>
            <a:ext cx="10515600" cy="490065"/>
          </a:xfrm>
        </p:spPr>
        <p:txBody>
          <a:bodyPr vert="horz" lIns="91440" tIns="45720" rIns="91440" bIns="45720" rtlCol="0" anchor="ctr">
            <a:noAutofit/>
          </a:bodyPr>
          <a:lstStyle/>
          <a:p>
            <a:pPr algn="ctr"/>
            <a:r>
              <a:rPr lang="ru-RU" sz="2400" dirty="0">
                <a:latin typeface="Century Gothic" panose="020B0502020202020204" pitchFamily="34" charset="0"/>
              </a:rPr>
              <a:t>Информация об общественно значимых проектах, реализуемых на территории городского округа Долгопрудный</a:t>
            </a:r>
          </a:p>
        </p:txBody>
      </p:sp>
      <p:sp>
        <p:nvSpPr>
          <p:cNvPr id="4" name="Номер слайда 3">
            <a:extLst>
              <a:ext uri="{FF2B5EF4-FFF2-40B4-BE49-F238E27FC236}">
                <a16:creationId xmlns:a16="http://schemas.microsoft.com/office/drawing/2014/main" id="{9D0C7980-36F9-47C6-91C1-25B1C2506B9A}"/>
              </a:ext>
            </a:extLst>
          </p:cNvPr>
          <p:cNvSpPr>
            <a:spLocks noGrp="1"/>
          </p:cNvSpPr>
          <p:nvPr>
            <p:ph type="sldNum" sz="quarter" idx="12"/>
          </p:nvPr>
        </p:nvSpPr>
        <p:spPr>
          <a:xfrm>
            <a:off x="11712632" y="6422617"/>
            <a:ext cx="329738" cy="270799"/>
          </a:xfrm>
        </p:spPr>
        <p:txBody>
          <a:bodyPr/>
          <a:lstStyle/>
          <a:p>
            <a:fld id="{E4EB6E89-BA87-4003-BD23-6BDF40F3EBED}" type="slidenum">
              <a:rPr lang="ru-RU" smtClean="0"/>
              <a:pPr/>
              <a:t>73</a:t>
            </a:fld>
            <a:endParaRPr lang="ru-RU" dirty="0"/>
          </a:p>
        </p:txBody>
      </p:sp>
      <p:pic>
        <p:nvPicPr>
          <p:cNvPr id="11" name="Объект 6">
            <a:extLst>
              <a:ext uri="{FF2B5EF4-FFF2-40B4-BE49-F238E27FC236}">
                <a16:creationId xmlns:a16="http://schemas.microsoft.com/office/drawing/2014/main" id="{7EF8B182-57F4-4CFF-B847-0CE53853D91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graphicFrame>
        <p:nvGraphicFramePr>
          <p:cNvPr id="5" name="Таблица 4">
            <a:extLst>
              <a:ext uri="{FF2B5EF4-FFF2-40B4-BE49-F238E27FC236}">
                <a16:creationId xmlns:a16="http://schemas.microsoft.com/office/drawing/2014/main" id="{00FBDDA7-A661-41F0-ABA3-AC8797AF4BA7}"/>
              </a:ext>
            </a:extLst>
          </p:cNvPr>
          <p:cNvGraphicFramePr>
            <a:graphicFrameLocks noGrp="1"/>
          </p:cNvGraphicFramePr>
          <p:nvPr>
            <p:extLst>
              <p:ext uri="{D42A27DB-BD31-4B8C-83A1-F6EECF244321}">
                <p14:modId xmlns:p14="http://schemas.microsoft.com/office/powerpoint/2010/main" val="4003781111"/>
              </p:ext>
            </p:extLst>
          </p:nvPr>
        </p:nvGraphicFramePr>
        <p:xfrm>
          <a:off x="552092" y="972589"/>
          <a:ext cx="11160541" cy="5266682"/>
        </p:xfrm>
        <a:graphic>
          <a:graphicData uri="http://schemas.openxmlformats.org/drawingml/2006/table">
            <a:tbl>
              <a:tblPr/>
              <a:tblGrid>
                <a:gridCol w="3222055">
                  <a:extLst>
                    <a:ext uri="{9D8B030D-6E8A-4147-A177-3AD203B41FA5}">
                      <a16:colId xmlns:a16="http://schemas.microsoft.com/office/drawing/2014/main" val="2182585363"/>
                    </a:ext>
                  </a:extLst>
                </a:gridCol>
                <a:gridCol w="778966">
                  <a:extLst>
                    <a:ext uri="{9D8B030D-6E8A-4147-A177-3AD203B41FA5}">
                      <a16:colId xmlns:a16="http://schemas.microsoft.com/office/drawing/2014/main" val="4190928552"/>
                    </a:ext>
                  </a:extLst>
                </a:gridCol>
                <a:gridCol w="703535">
                  <a:extLst>
                    <a:ext uri="{9D8B030D-6E8A-4147-A177-3AD203B41FA5}">
                      <a16:colId xmlns:a16="http://schemas.microsoft.com/office/drawing/2014/main" val="509877941"/>
                    </a:ext>
                  </a:extLst>
                </a:gridCol>
                <a:gridCol w="678707">
                  <a:extLst>
                    <a:ext uri="{9D8B030D-6E8A-4147-A177-3AD203B41FA5}">
                      <a16:colId xmlns:a16="http://schemas.microsoft.com/office/drawing/2014/main" val="1523653899"/>
                    </a:ext>
                  </a:extLst>
                </a:gridCol>
                <a:gridCol w="718629">
                  <a:extLst>
                    <a:ext uri="{9D8B030D-6E8A-4147-A177-3AD203B41FA5}">
                      <a16:colId xmlns:a16="http://schemas.microsoft.com/office/drawing/2014/main" val="3501938669"/>
                    </a:ext>
                  </a:extLst>
                </a:gridCol>
                <a:gridCol w="556014">
                  <a:extLst>
                    <a:ext uri="{9D8B030D-6E8A-4147-A177-3AD203B41FA5}">
                      <a16:colId xmlns:a16="http://schemas.microsoft.com/office/drawing/2014/main" val="2216934520"/>
                    </a:ext>
                  </a:extLst>
                </a:gridCol>
                <a:gridCol w="695260">
                  <a:extLst>
                    <a:ext uri="{9D8B030D-6E8A-4147-A177-3AD203B41FA5}">
                      <a16:colId xmlns:a16="http://schemas.microsoft.com/office/drawing/2014/main" val="2704573786"/>
                    </a:ext>
                  </a:extLst>
                </a:gridCol>
                <a:gridCol w="1115821">
                  <a:extLst>
                    <a:ext uri="{9D8B030D-6E8A-4147-A177-3AD203B41FA5}">
                      <a16:colId xmlns:a16="http://schemas.microsoft.com/office/drawing/2014/main" val="904359120"/>
                    </a:ext>
                  </a:extLst>
                </a:gridCol>
                <a:gridCol w="2691554">
                  <a:extLst>
                    <a:ext uri="{9D8B030D-6E8A-4147-A177-3AD203B41FA5}">
                      <a16:colId xmlns:a16="http://schemas.microsoft.com/office/drawing/2014/main" val="1955753520"/>
                    </a:ext>
                  </a:extLst>
                </a:gridCol>
              </a:tblGrid>
              <a:tr h="355658">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Наименование инвестиционных проектов</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Уточненное плановое значения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2024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2025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значения</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2026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 Плановые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значения </a:t>
                      </a:r>
                    </a:p>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2027 </a:t>
                      </a: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год (тыс. руб.)</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Arial" panose="020B0604020202020204" pitchFamily="34" charset="0"/>
                        </a:rPr>
                        <a:t>    </a:t>
                      </a:r>
                      <a:r>
                        <a:rPr lang="ru-RU" sz="1050" b="1" u="none" strike="noStrike" dirty="0">
                          <a:solidFill>
                            <a:schemeClr val="tx1"/>
                          </a:solidFill>
                          <a:effectLst>
                            <a:outerShdw blurRad="38100" dist="38100" dir="2700000" algn="tl">
                              <a:srgbClr val="000000">
                                <a:alpha val="43137"/>
                              </a:srgbClr>
                            </a:outerShdw>
                          </a:effectLst>
                        </a:rPr>
                        <a:t>Срок реализации</a:t>
                      </a:r>
                      <a:endParaRPr lang="ru-RU" sz="1050" b="1" i="0" u="none" strike="noStrike" dirty="0">
                        <a:solidFill>
                          <a:schemeClr val="tx1"/>
                        </a:solidFill>
                        <a:effectLst>
                          <a:outerShdw blurRad="38100" dist="38100" dir="2700000" algn="tl">
                            <a:srgbClr val="000000">
                              <a:alpha val="43137"/>
                            </a:srgbClr>
                          </a:outerShdw>
                        </a:effectLst>
                        <a:latin typeface="Arial" panose="020B0604020202020204" pitchFamily="34" charset="0"/>
                      </a:endParaRPr>
                    </a:p>
                    <a:p>
                      <a:pPr algn="l" fontAlgn="ct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hMerge="1">
                  <a:txBody>
                    <a:bodyPr/>
                    <a:lstStyle/>
                    <a:p>
                      <a:endParaRPr lang="ru-RU"/>
                    </a:p>
                  </a:txBody>
                  <a:tcPr/>
                </a:tc>
                <a:tc rowSpan="2">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Адрес местоположения объекта</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rowSpan="2">
                  <a:txBody>
                    <a:bodyPr/>
                    <a:lstStyle/>
                    <a:p>
                      <a:pPr algn="ctr" rtl="0" fontAlgn="ct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Результаты </a:t>
                      </a:r>
                      <a:r>
                        <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rPr>
                        <a:t>реализации проекта</a:t>
                      </a:r>
                      <a:endParaRPr lang="ru-RU" sz="1050" b="1" i="0" u="none" strike="noStrike" dirty="0" smtClean="0">
                        <a:solidFill>
                          <a:srgbClr val="000000"/>
                        </a:solidFill>
                        <a:effectLst>
                          <a:outerShdw blurRad="50800" dist="38100" algn="tr" rotWithShape="0">
                            <a:prstClr val="black">
                              <a:alpha val="40000"/>
                            </a:prstClr>
                          </a:outerShdw>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extLst>
                  <a:ext uri="{0D108BD9-81ED-4DB2-BD59-A6C34878D82A}">
                    <a16:rowId xmlns:a16="http://schemas.microsoft.com/office/drawing/2014/main" val="4013529772"/>
                  </a:ext>
                </a:extLst>
              </a:tr>
              <a:tr h="378417">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начало</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a:txBody>
                    <a:bodyPr/>
                    <a:lstStyle/>
                    <a:p>
                      <a:pPr algn="ctr" rtl="0" fontAlgn="ctr"/>
                      <a:r>
                        <a:rPr lang="ru-RU" sz="1050" b="1" i="0" u="none" strike="noStrike" dirty="0">
                          <a:solidFill>
                            <a:srgbClr val="000000"/>
                          </a:solidFill>
                          <a:effectLst>
                            <a:outerShdw blurRad="50800" dist="38100" algn="tr" rotWithShape="0">
                              <a:prstClr val="black">
                                <a:alpha val="40000"/>
                              </a:prstClr>
                            </a:outerShdw>
                          </a:effectLst>
                          <a:latin typeface="Calibri" panose="020F0502020204030204" pitchFamily="34" charset="0"/>
                        </a:rPr>
                        <a:t>окончание</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A9D18E"/>
                    </a:solidFill>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56238046"/>
                  </a:ext>
                </a:extLst>
              </a:tr>
              <a:tr h="442802">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Первомайская, д.40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3766,59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71565,20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a:solidFill>
                            <a:srgbClr val="000000"/>
                          </a:solidFill>
                          <a:effectLst/>
                          <a:latin typeface="Calibri" panose="020F0502020204030204" pitchFamily="34" charset="0"/>
                        </a:rPr>
                        <a:t>2025</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a:t>
                      </a:r>
                      <a:r>
                        <a:rPr lang="ru-RU" sz="1050" b="0" i="0" u="none" strike="noStrike" dirty="0" smtClean="0">
                          <a:solidFill>
                            <a:srgbClr val="000000"/>
                          </a:solidFill>
                          <a:effectLst/>
                          <a:latin typeface="Calibri" panose="020F0502020204030204" pitchFamily="34" charset="0"/>
                        </a:rPr>
                        <a:t>Долгопрудный ул. Первомайская, д.40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21668804"/>
                  </a:ext>
                </a:extLst>
              </a:tr>
              <a:tr h="151529">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2791,04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53029,81</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91821978"/>
                  </a:ext>
                </a:extLst>
              </a:tr>
              <a:tr h="819964">
                <a:tc>
                  <a:txBody>
                    <a:bodyPr/>
                    <a:lstStyle/>
                    <a:p>
                      <a:pPr algn="l" rtl="0" fontAlgn="ctr"/>
                      <a:r>
                        <a:rPr lang="ru-RU" sz="1050" b="0" i="0" u="none" strike="noStrike">
                          <a:solidFill>
                            <a:srgbClr val="000000"/>
                          </a:solidFill>
                          <a:effectLst/>
                          <a:latin typeface="Calibri" panose="020F0502020204030204" pitchFamily="34" charset="0"/>
                        </a:rPr>
                        <a:t>бюджет г.о.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975,55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18535,39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4031637434"/>
                  </a:ext>
                </a:extLst>
              </a:tr>
              <a:tr h="554417">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Заводская, д.15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4204,56</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dirty="0" smtClean="0">
                        <a:solidFill>
                          <a:srgbClr val="000000"/>
                        </a:solidFill>
                        <a:effectLst/>
                        <a:latin typeface="Calibri" panose="020F0502020204030204" pitchFamily="34" charset="0"/>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79886,74</a:t>
                      </a:r>
                      <a:endParaRPr lang="ru-RU" sz="1050" b="0" i="0" u="none" strike="noStrike" dirty="0">
                        <a:solidFill>
                          <a:srgbClr val="000000"/>
                        </a:solidFill>
                        <a:effectLst/>
                        <a:latin typeface="Calibri" panose="020F0502020204030204" pitchFamily="34" charset="0"/>
                      </a:endParaRP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p>
                    <a:p>
                      <a:pPr algn="ctr" fontAlgn="ct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a:solidFill>
                            <a:srgbClr val="000000"/>
                          </a:solidFill>
                          <a:effectLst/>
                          <a:latin typeface="Calibri" panose="020F0502020204030204" pitchFamily="34" charset="0"/>
                        </a:rPr>
                        <a:t>Московская область, г. Долгопрудный, ул. </a:t>
                      </a:r>
                      <a:r>
                        <a:rPr lang="ru-RU" sz="1050" b="0" i="0" u="none" strike="noStrike" dirty="0" smtClean="0">
                          <a:solidFill>
                            <a:srgbClr val="000000"/>
                          </a:solidFill>
                          <a:effectLst/>
                          <a:latin typeface="Calibri" panose="020F0502020204030204" pitchFamily="34" charset="0"/>
                        </a:rPr>
                        <a:t>ул. Заводская, д.15 </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p>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2487400992"/>
                  </a:ext>
                </a:extLst>
              </a:tr>
              <a:tr h="219029">
                <a:tc>
                  <a:txBody>
                    <a:bodyPr/>
                    <a:lstStyle/>
                    <a:p>
                      <a:pPr algn="l" rtl="0" fontAlgn="ctr"/>
                      <a:r>
                        <a:rPr lang="ru-RU" sz="1050" b="0" i="0" u="none" strike="noStrike">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3115,38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59196,07</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389667310"/>
                  </a:ext>
                </a:extLst>
              </a:tr>
              <a:tr h="154750">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1088,98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20690,67</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2354156664"/>
                  </a:ext>
                </a:extLst>
              </a:tr>
              <a:tr h="554417">
                <a:tc>
                  <a:txBody>
                    <a:bodyPr/>
                    <a:lstStyle/>
                    <a:p>
                      <a:pPr algn="l" rtl="0" fontAlgn="ctr"/>
                      <a:r>
                        <a:rPr lang="ru-RU" sz="1050" b="0" i="0" u="none" strike="noStrike" dirty="0" smtClean="0">
                          <a:solidFill>
                            <a:srgbClr val="000000"/>
                          </a:solidFill>
                          <a:effectLst/>
                          <a:latin typeface="Calibri" panose="020F0502020204030204" pitchFamily="34" charset="0"/>
                        </a:rPr>
                        <a:t>Капитальный ремонт котельной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Театральная, д.7 (в том числе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9410,33</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178796,19</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C5E0B4"/>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2024</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Московская область, г. Долгопрудный,</a:t>
                      </a:r>
                    </a:p>
                    <a:p>
                      <a:pPr algn="ctr" rtl="0" fontAlgn="ctr"/>
                      <a:r>
                        <a:rPr lang="ru-RU" sz="1050" b="0" i="0" u="none" strike="noStrike" dirty="0" smtClean="0">
                          <a:solidFill>
                            <a:srgbClr val="000000"/>
                          </a:solidFill>
                          <a:effectLst/>
                          <a:latin typeface="Calibri" panose="020F0502020204030204" pitchFamily="34" charset="0"/>
                        </a:rPr>
                        <a:t>ул. Театральная, д.7 </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algn="ctr" defTabSz="914400" rtl="0" eaLnBrk="1" fontAlgn="ctr" latinLnBrk="0" hangingPunct="1"/>
                      <a:r>
                        <a:rPr lang="ru-RU" sz="1050" b="0" i="0" u="none" strike="noStrike" kern="1200" dirty="0" smtClean="0">
                          <a:solidFill>
                            <a:srgbClr val="000000"/>
                          </a:solidFill>
                          <a:effectLst/>
                          <a:latin typeface="Calibri" panose="020F0502020204030204" pitchFamily="34" charset="0"/>
                          <a:ea typeface="+mn-ea"/>
                          <a:cs typeface="+mn-cs"/>
                        </a:rPr>
                        <a:t>Капитально отремонтированы объекты теплоснабжения муниципальной собственности</a:t>
                      </a:r>
                    </a:p>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600504485"/>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6973,05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132487,98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3898146512"/>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2437,28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46308,21</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a:solidFill>
                            <a:srgbClr val="000000"/>
                          </a:solidFill>
                          <a:effectLst/>
                          <a:latin typeface="Calibri" panose="020F0502020204030204" pitchFamily="34" charset="0"/>
                        </a:rPr>
                        <a:t>0,00</a:t>
                      </a:r>
                      <a:r>
                        <a:rPr lang="ru-RU" sz="1050" b="0" i="0" u="none" strike="noStrike" dirty="0">
                          <a:solidFill>
                            <a:srgbClr val="000000"/>
                          </a:solidFill>
                          <a:effectLst/>
                          <a:latin typeface="Arial" panose="020B0604020202020204" pitchFamily="34" charset="0"/>
                        </a:rPr>
                        <a:t>  </a:t>
                      </a: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endParaRPr lang="ru-RU"/>
                    </a:p>
                  </a:txBody>
                  <a:tcPr/>
                </a:tc>
                <a:tc vMerge="1">
                  <a:txBody>
                    <a:bodyPr/>
                    <a:lstStyle/>
                    <a:p>
                      <a:endParaRPr lang="ru-RU"/>
                    </a:p>
                  </a:txBody>
                  <a:tcPr/>
                </a:tc>
                <a:tc vMerge="1">
                  <a:txBody>
                    <a:bodyPr/>
                    <a:lstStyle/>
                    <a:p>
                      <a:endParaRPr lang="ru-RU"/>
                    </a:p>
                  </a:txBody>
                  <a:tcPr/>
                </a:tc>
                <a:tc vMerge="1">
                  <a:txBody>
                    <a:bodyPr/>
                    <a:lstStyle/>
                    <a:p>
                      <a:endParaRPr lang="ru-RU"/>
                    </a:p>
                  </a:txBody>
                  <a:tcPr/>
                </a:tc>
                <a:extLst>
                  <a:ext uri="{0D108BD9-81ED-4DB2-BD59-A6C34878D82A}">
                    <a16:rowId xmlns:a16="http://schemas.microsoft.com/office/drawing/2014/main" val="1232456930"/>
                  </a:ext>
                </a:extLst>
              </a:tr>
              <a:tr h="297166">
                <a:tc>
                  <a:txBody>
                    <a:bodyPr/>
                    <a:lstStyle/>
                    <a:p>
                      <a:pPr algn="l" rtl="0" fontAlgn="ctr"/>
                      <a:r>
                        <a:rPr lang="ru-RU" sz="1050" b="0" i="0" u="none" strike="noStrike" dirty="0" smtClean="0">
                          <a:solidFill>
                            <a:srgbClr val="000000"/>
                          </a:solidFill>
                          <a:effectLst/>
                          <a:latin typeface="Calibri" panose="020F0502020204030204" pitchFamily="34" charset="0"/>
                        </a:rPr>
                        <a:t>Строительство БМК по адресу: Московская область, </a:t>
                      </a:r>
                      <a:r>
                        <a:rPr lang="ru-RU" sz="1050" b="0" i="0" u="none" strike="noStrike" dirty="0" err="1" smtClean="0">
                          <a:solidFill>
                            <a:srgbClr val="000000"/>
                          </a:solidFill>
                          <a:effectLst/>
                          <a:latin typeface="Calibri" panose="020F0502020204030204" pitchFamily="34" charset="0"/>
                        </a:rPr>
                        <a:t>г.о</a:t>
                      </a:r>
                      <a:r>
                        <a:rPr lang="ru-RU" sz="1050" b="0" i="0" u="none" strike="noStrike" dirty="0" smtClean="0">
                          <a:solidFill>
                            <a:srgbClr val="000000"/>
                          </a:solidFill>
                          <a:effectLst/>
                          <a:latin typeface="Calibri" panose="020F0502020204030204" pitchFamily="34" charset="0"/>
                        </a:rPr>
                        <a:t>. Долгопрудный, ул. Циолковского (в </a:t>
                      </a:r>
                      <a:r>
                        <a:rPr lang="ru-RU" sz="1050" b="0" i="0" u="none" strike="noStrike" dirty="0" err="1" smtClean="0">
                          <a:solidFill>
                            <a:srgbClr val="000000"/>
                          </a:solidFill>
                          <a:effectLst/>
                          <a:latin typeface="Calibri" panose="020F0502020204030204" pitchFamily="34" charset="0"/>
                        </a:rPr>
                        <a:t>т.ч</a:t>
                      </a:r>
                      <a:r>
                        <a:rPr lang="ru-RU" sz="1050" b="0" i="0" u="none" strike="noStrike" dirty="0" smtClean="0">
                          <a:solidFill>
                            <a:srgbClr val="000000"/>
                          </a:solidFill>
                          <a:effectLst/>
                          <a:latin typeface="Calibri" panose="020F0502020204030204" pitchFamily="34" charset="0"/>
                        </a:rPr>
                        <a:t>. ПИР)</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algn="ctr" rtl="0" fontAlgn="ctr"/>
                      <a:r>
                        <a:rPr lang="ru-RU" sz="1050" b="0" i="0" u="none" strike="noStrike" dirty="0" smtClean="0">
                          <a:solidFill>
                            <a:srgbClr val="000000"/>
                          </a:solidFill>
                          <a:effectLst/>
                          <a:latin typeface="Calibri" panose="020F0502020204030204" pitchFamily="34" charset="0"/>
                        </a:rPr>
                        <a:t>298727,28</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348515,16</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348515,16</a:t>
                      </a:r>
                      <a:endParaRPr lang="ru-RU" sz="1050" b="0" i="0" u="none" strike="noStrike" dirty="0">
                        <a:solidFill>
                          <a:srgbClr val="000000"/>
                        </a:solidFill>
                        <a:effectLst/>
                        <a:latin typeface="Arial" panose="020B060402020202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6">
                        <a:lumMod val="40000"/>
                        <a:lumOff val="60000"/>
                      </a:schemeClr>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2025</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algn="ctr" rtl="0" fontAlgn="ctr"/>
                      <a:r>
                        <a:rPr lang="ru-RU" sz="1050" b="0" i="0" u="none" strike="noStrike" dirty="0" smtClean="0">
                          <a:solidFill>
                            <a:srgbClr val="000000"/>
                          </a:solidFill>
                          <a:effectLst/>
                          <a:latin typeface="Calibri" panose="020F0502020204030204" pitchFamily="34" charset="0"/>
                        </a:rPr>
                        <a:t>2027</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Calibri" panose="020F0502020204030204" pitchFamily="34" charset="0"/>
                        </a:rPr>
                        <a:t>Московская область, г. Долгопрудный,</a:t>
                      </a:r>
                    </a:p>
                    <a:p>
                      <a:pPr algn="ctr" rtl="0" fontAlgn="ctr"/>
                      <a:r>
                        <a:rPr lang="ru-RU" sz="1050" b="0" i="0" u="none" strike="noStrike" dirty="0" smtClean="0">
                          <a:solidFill>
                            <a:srgbClr val="000000"/>
                          </a:solidFill>
                          <a:effectLst/>
                          <a:latin typeface="Calibri" panose="020F0502020204030204" pitchFamily="34" charset="0"/>
                        </a:rPr>
                        <a:t>ул. Циолковского</a:t>
                      </a:r>
                    </a:p>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row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kern="1200" dirty="0" smtClean="0">
                          <a:solidFill>
                            <a:srgbClr val="000000"/>
                          </a:solidFill>
                          <a:effectLst/>
                          <a:latin typeface="Calibri" panose="020F0502020204030204" pitchFamily="34" charset="0"/>
                          <a:ea typeface="+mn-ea"/>
                          <a:cs typeface="+mn-cs"/>
                        </a:rPr>
                        <a:t>Построены и реконструированы объекты теплоснабжения муниципальной собственности</a:t>
                      </a:r>
                      <a:endParaRPr lang="ru-RU" sz="1050" b="0" i="0" u="none" strike="noStrike" kern="1200" dirty="0" smtClean="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1"/>
                  </a:ext>
                </a:extLst>
              </a:tr>
              <a:tr h="219029">
                <a:tc>
                  <a:txBody>
                    <a:bodyPr/>
                    <a:lstStyle/>
                    <a:p>
                      <a:pPr algn="l" rtl="0" fontAlgn="ctr"/>
                      <a:r>
                        <a:rPr lang="ru-RU" sz="1050" b="0" i="0" u="none" strike="noStrike" dirty="0">
                          <a:solidFill>
                            <a:srgbClr val="000000"/>
                          </a:solidFill>
                          <a:effectLst/>
                          <a:latin typeface="Calibri" panose="020F0502020204030204" pitchFamily="34" charset="0"/>
                        </a:rPr>
                        <a:t>бюджет МО</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221356,91</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258249,73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258249,73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2"/>
                  </a:ext>
                </a:extLst>
              </a:tr>
              <a:tr h="509153">
                <a:tc>
                  <a:txBody>
                    <a:bodyPr/>
                    <a:lstStyle/>
                    <a:p>
                      <a:pPr algn="l" rtl="0" fontAlgn="ctr"/>
                      <a:r>
                        <a:rPr lang="ru-RU" sz="1050" b="0" i="0" u="none" strike="noStrike" dirty="0">
                          <a:solidFill>
                            <a:srgbClr val="000000"/>
                          </a:solidFill>
                          <a:effectLst/>
                          <a:latin typeface="Calibri" panose="020F0502020204030204" pitchFamily="34" charset="0"/>
                        </a:rPr>
                        <a:t>бюджет </a:t>
                      </a:r>
                      <a:r>
                        <a:rPr lang="ru-RU" sz="1050" b="0" i="0" u="none" strike="noStrike" dirty="0" err="1">
                          <a:solidFill>
                            <a:srgbClr val="000000"/>
                          </a:solidFill>
                          <a:effectLst/>
                          <a:latin typeface="Calibri" panose="020F0502020204030204" pitchFamily="34" charset="0"/>
                        </a:rPr>
                        <a:t>г.о</a:t>
                      </a:r>
                      <a:r>
                        <a:rPr lang="ru-RU" sz="1050" b="0" i="0" u="none" strike="noStrike" dirty="0">
                          <a:solidFill>
                            <a:srgbClr val="000000"/>
                          </a:solidFill>
                          <a:effectLst/>
                          <a:latin typeface="Calibri" panose="020F0502020204030204" pitchFamily="34" charset="0"/>
                        </a:rPr>
                        <a:t>.</a:t>
                      </a:r>
                    </a:p>
                  </a:txBody>
                  <a:tcPr marL="291384"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algn="ctr" rtl="0" fontAlgn="b"/>
                      <a:r>
                        <a:rPr lang="ru-RU" sz="1050" b="0" i="0" u="none" strike="noStrike" dirty="0" smtClean="0">
                          <a:solidFill>
                            <a:srgbClr val="000000"/>
                          </a:solidFill>
                          <a:effectLst/>
                          <a:latin typeface="Calibri" panose="020F0502020204030204" pitchFamily="34" charset="0"/>
                        </a:rPr>
                        <a:t>0,00</a:t>
                      </a: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algn="ctr" defTabSz="914400" rtl="0" eaLnBrk="1" fontAlgn="b" latinLnBrk="0" hangingPunct="1"/>
                      <a:r>
                        <a:rPr lang="ru-RU" sz="1050" b="0" i="0" u="none" strike="noStrike" kern="1200" dirty="0" smtClean="0">
                          <a:solidFill>
                            <a:srgbClr val="000000"/>
                          </a:solidFill>
                          <a:effectLst/>
                          <a:latin typeface="Calibri" panose="020F0502020204030204" pitchFamily="34" charset="0"/>
                          <a:ea typeface="+mn-ea"/>
                          <a:cs typeface="+mn-cs"/>
                        </a:rPr>
                        <a:t>77370,37</a:t>
                      </a: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90265,43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ru-RU" sz="1050" b="0" i="0" u="none" strike="noStrike" dirty="0" smtClean="0">
                          <a:solidFill>
                            <a:srgbClr val="000000"/>
                          </a:solidFill>
                          <a:effectLst/>
                          <a:latin typeface="+mn-lt"/>
                        </a:rPr>
                        <a:t>90265,43</a:t>
                      </a:r>
                      <a:endParaRPr lang="ru-RU" sz="1050" b="0" i="0" u="none" strike="noStrike" dirty="0">
                        <a:solidFill>
                          <a:srgbClr val="000000"/>
                        </a:solidFill>
                        <a:effectLst/>
                        <a:latin typeface="+mn-lt"/>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BE5D6"/>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algn="ctr" rtl="0" fontAlgn="ctr"/>
                      <a:endParaRPr lang="ru-RU" sz="1050" b="0" i="0" u="none" strike="noStrike" dirty="0">
                        <a:solidFill>
                          <a:srgbClr val="000000"/>
                        </a:solidFill>
                        <a:effectLst/>
                        <a:latin typeface="Calibri" panose="020F0502020204030204" pitchFamily="34" charset="0"/>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ru-RU" sz="1050" b="0" i="0" u="none" strike="noStrike" kern="1200" dirty="0">
                        <a:solidFill>
                          <a:srgbClr val="000000"/>
                        </a:solidFill>
                        <a:effectLst/>
                        <a:latin typeface="Calibri" panose="020F0502020204030204" pitchFamily="34" charset="0"/>
                        <a:ea typeface="+mn-ea"/>
                        <a:cs typeface="+mn-cs"/>
                      </a:endParaRPr>
                    </a:p>
                  </a:txBody>
                  <a:tcPr marL="6475" marR="6475" marT="6475"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2CC"/>
                    </a:solidFill>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18923182"/>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38000">
              <a:schemeClr val="accent4">
                <a:lumMod val="20000"/>
                <a:lumOff val="80000"/>
              </a:schemeClr>
            </a:gs>
            <a:gs pos="100000">
              <a:schemeClr val="accent5">
                <a:lumMod val="20000"/>
                <a:lumOff val="80000"/>
              </a:schemeClr>
            </a:gs>
            <a:gs pos="76000">
              <a:schemeClr val="accent2">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0724" name="TextBox 6"/>
          <p:cNvSpPr txBox="1">
            <a:spLocks noChangeArrowheads="1"/>
          </p:cNvSpPr>
          <p:nvPr/>
        </p:nvSpPr>
        <p:spPr bwMode="auto">
          <a:xfrm>
            <a:off x="1004888" y="1241425"/>
            <a:ext cx="10169525" cy="400050"/>
          </a:xfrm>
          <a:prstGeom prst="rect">
            <a:avLst/>
          </a:prstGeom>
          <a:noFill/>
          <a:ln w="9525">
            <a:noFill/>
            <a:miter lim="800000"/>
            <a:headEnd/>
            <a:tailEnd/>
          </a:ln>
        </p:spPr>
        <p:txBody>
          <a:bodyPr anchor="ctr">
            <a:spAutoFit/>
          </a:bodyPr>
          <a:lstStyle/>
          <a:p>
            <a:pPr algn="ctr"/>
            <a:r>
              <a:rPr lang="ru-RU" sz="2000" b="1" dirty="0">
                <a:effectLst>
                  <a:outerShdw blurRad="38100" dist="38100" dir="2700000" algn="tl">
                    <a:srgbClr val="000000">
                      <a:alpha val="43137"/>
                    </a:srgbClr>
                  </a:outerShdw>
                </a:effectLst>
                <a:cs typeface="Aharoni" pitchFamily="2" charset="-79"/>
              </a:rPr>
              <a:t>Финансовое управление администрации городского округа Долгопрудный</a:t>
            </a:r>
          </a:p>
        </p:txBody>
      </p:sp>
      <p:sp>
        <p:nvSpPr>
          <p:cNvPr id="30725" name="Прямоугольник 7"/>
          <p:cNvSpPr>
            <a:spLocks noChangeArrowheads="1"/>
          </p:cNvSpPr>
          <p:nvPr/>
        </p:nvSpPr>
        <p:spPr bwMode="auto">
          <a:xfrm>
            <a:off x="742204" y="1981892"/>
            <a:ext cx="11087100" cy="4524315"/>
          </a:xfrm>
          <a:prstGeom prst="rect">
            <a:avLst/>
          </a:prstGeom>
          <a:noFill/>
          <a:ln w="9525">
            <a:noFill/>
            <a:miter lim="800000"/>
            <a:headEnd/>
            <a:tailEnd/>
          </a:ln>
        </p:spPr>
        <p:txBody>
          <a:bodyPr>
            <a:spAutoFit/>
          </a:bodyPr>
          <a:lstStyle/>
          <a:p>
            <a:r>
              <a:rPr lang="ru-RU" b="1" dirty="0"/>
              <a:t>Адрес местонахождения: </a:t>
            </a:r>
            <a:r>
              <a:rPr lang="ru-RU" dirty="0"/>
              <a:t>Московская область, </a:t>
            </a:r>
            <a:r>
              <a:rPr lang="ru-RU" dirty="0" err="1"/>
              <a:t>г.о</a:t>
            </a:r>
            <a:r>
              <a:rPr lang="ru-RU" dirty="0"/>
              <a:t>. Долгопрудный, Пацаева проспект, 17</a:t>
            </a:r>
          </a:p>
          <a:p>
            <a:endParaRPr lang="en-US" b="1" dirty="0"/>
          </a:p>
          <a:p>
            <a:r>
              <a:rPr lang="ru-RU" b="1" dirty="0"/>
              <a:t>Начальник Управления </a:t>
            </a:r>
            <a:r>
              <a:rPr lang="ru-RU" dirty="0"/>
              <a:t>– Алексеева Марина Александровна</a:t>
            </a:r>
          </a:p>
          <a:p>
            <a:endParaRPr lang="en-US" b="1" dirty="0"/>
          </a:p>
          <a:p>
            <a:r>
              <a:rPr lang="ru-RU" b="1" dirty="0"/>
              <a:t>Контактные телефоны: </a:t>
            </a:r>
            <a:r>
              <a:rPr lang="ru-RU" dirty="0"/>
              <a:t>8(495) 408-81-57</a:t>
            </a:r>
            <a:endParaRPr lang="ru-RU" b="1" dirty="0"/>
          </a:p>
          <a:p>
            <a:r>
              <a:rPr lang="ru-RU" dirty="0"/>
              <a:t>                                           8(495) 408-40-15</a:t>
            </a:r>
          </a:p>
          <a:p>
            <a:endParaRPr lang="ru-RU" dirty="0"/>
          </a:p>
          <a:p>
            <a:r>
              <a:rPr lang="en-US" b="1" dirty="0"/>
              <a:t>e-mail:</a:t>
            </a:r>
            <a:r>
              <a:rPr lang="en-US" dirty="0"/>
              <a:t> </a:t>
            </a:r>
            <a:r>
              <a:rPr lang="en-US" dirty="0">
                <a:hlinkClick r:id="rId2"/>
              </a:rPr>
              <a:t>dolgopfu@yandex.ru</a:t>
            </a:r>
            <a:endParaRPr lang="ru-RU" dirty="0"/>
          </a:p>
          <a:p>
            <a:endParaRPr lang="ru-RU" dirty="0"/>
          </a:p>
          <a:p>
            <a:r>
              <a:rPr lang="ru-RU" b="1" dirty="0"/>
              <a:t>Режим работы</a:t>
            </a:r>
            <a:r>
              <a:rPr lang="ru-RU" dirty="0"/>
              <a:t>: понедельник – четверг с 09:00 до 18:00</a:t>
            </a:r>
          </a:p>
          <a:p>
            <a:r>
              <a:rPr lang="ru-RU" dirty="0"/>
              <a:t>                              пятница с 09:00 до 17:00</a:t>
            </a:r>
          </a:p>
          <a:p>
            <a:r>
              <a:rPr lang="ru-RU" dirty="0"/>
              <a:t>                              обед с 13:00 - 14:00</a:t>
            </a:r>
          </a:p>
          <a:p>
            <a:r>
              <a:rPr lang="ru-RU"/>
              <a:t>                              суббота </a:t>
            </a:r>
            <a:r>
              <a:rPr lang="ru-RU" dirty="0"/>
              <a:t>и воскресенье – выходной </a:t>
            </a:r>
          </a:p>
          <a:p>
            <a:endParaRPr lang="ru-RU" dirty="0"/>
          </a:p>
          <a:p>
            <a:r>
              <a:rPr lang="ru-RU" dirty="0"/>
              <a:t>Личный прием граждан осуществляется согласно графику работы Финансового управления</a:t>
            </a:r>
            <a:br>
              <a:rPr lang="ru-RU" dirty="0"/>
            </a:br>
            <a:endParaRPr lang="ru-RU" dirty="0"/>
          </a:p>
        </p:txBody>
      </p:sp>
      <p:sp>
        <p:nvSpPr>
          <p:cNvPr id="2" name="Прямоугольник 1">
            <a:extLst>
              <a:ext uri="{FF2B5EF4-FFF2-40B4-BE49-F238E27FC236}">
                <a16:creationId xmlns:a16="http://schemas.microsoft.com/office/drawing/2014/main" id="{CD1C7248-3646-4B85-915B-9BFAE57C695F}"/>
              </a:ext>
            </a:extLst>
          </p:cNvPr>
          <p:cNvSpPr/>
          <p:nvPr/>
        </p:nvSpPr>
        <p:spPr>
          <a:xfrm>
            <a:off x="2540441" y="458977"/>
            <a:ext cx="7098418" cy="480131"/>
          </a:xfrm>
          <a:prstGeom prst="rect">
            <a:avLst/>
          </a:prstGeom>
        </p:spPr>
        <p:txBody>
          <a:bodyPr vert="horz" lIns="91440" tIns="45720" rIns="91440" bIns="45720" rtlCol="0" anchor="ctr">
            <a:noAutofit/>
          </a:bodyPr>
          <a:lstStyle/>
          <a:p>
            <a:pPr algn="ctr" defTabSz="914400">
              <a:lnSpc>
                <a:spcPct val="90000"/>
              </a:lnSpc>
              <a:spcBef>
                <a:spcPct val="0"/>
              </a:spcBef>
            </a:pPr>
            <a:r>
              <a:rPr lang="ru-RU" sz="2800" dirty="0">
                <a:latin typeface="Century Gothic" panose="020B0502020202020204" pitchFamily="34" charset="0"/>
                <a:ea typeface="+mj-ea"/>
                <a:cs typeface="+mj-cs"/>
              </a:rPr>
              <a:t>Контактная информация для граждан</a:t>
            </a:r>
          </a:p>
        </p:txBody>
      </p:sp>
      <p:pic>
        <p:nvPicPr>
          <p:cNvPr id="4" name="Рисунок 3">
            <a:extLst>
              <a:ext uri="{FF2B5EF4-FFF2-40B4-BE49-F238E27FC236}">
                <a16:creationId xmlns:a16="http://schemas.microsoft.com/office/drawing/2014/main" id="{1F125ED0-8854-4748-968A-2BBFBFAF24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561" y="3153624"/>
            <a:ext cx="2876550" cy="19812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3"/>
            <a:ext cx="11805716" cy="5493962"/>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На сегодняшний день городской округ Долгопрудный достиг стабильного темпа экономического развития. И в этом, в первую очередь, заслуга предприятий городского округа Долгопрудный. Анализ тенденций социально-экономического развития города свидетельствует о позитивном характере развития экономики и социальной сферы, который выражается в:</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устойчивом росте объема производства товаров и услуг предприятий и организаций городского округа Долгопрудный;</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средней заработной платы сотрудников на крупных, средних и малых предприятиях города;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объема розничного товарооборота;</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размера прибыли в целом по городу;</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росте доходов городского бюджета.</a:t>
            </a:r>
          </a:p>
          <a:p>
            <a:pPr marL="0" indent="457200">
              <a:lnSpc>
                <a:spcPct val="100000"/>
              </a:lnSpc>
              <a:spcBef>
                <a:spcPts val="600"/>
              </a:spcBef>
              <a:buNone/>
            </a:pPr>
            <a:r>
              <a:rPr lang="ru-RU" sz="1250" b="1" dirty="0">
                <a:solidFill>
                  <a:schemeClr val="accent5">
                    <a:lumMod val="50000"/>
                  </a:schemeClr>
                </a:solidFill>
              </a:rPr>
              <a:t>Одним из важнейших показателей уровня жизни людей является демографическая ситуация. </a:t>
            </a:r>
            <a:r>
              <a:rPr lang="ru-RU" sz="1250" dirty="0">
                <a:solidFill>
                  <a:schemeClr val="accent5">
                    <a:lumMod val="50000"/>
                  </a:schemeClr>
                </a:solidFill>
              </a:rPr>
              <a:t>Численность постоянного населения в городском округе Долгопрудный на 01.01.2024 г. составила 119 089 человек (01.01.2023 – 119 957 человек). Снижение численности населения городского округа произошло в связи с тем, что миграционный отток превысил приток, а также последние 3 года уровень смертности в городском округе Долгопрудный превышал рождаемость.</a:t>
            </a:r>
          </a:p>
          <a:p>
            <a:pPr marL="0" indent="457200">
              <a:lnSpc>
                <a:spcPct val="100000"/>
              </a:lnSpc>
              <a:spcBef>
                <a:spcPts val="600"/>
              </a:spcBef>
              <a:buNone/>
            </a:pPr>
            <a:r>
              <a:rPr lang="ru-RU" sz="1250" b="1" dirty="0">
                <a:solidFill>
                  <a:schemeClr val="accent5">
                    <a:lumMod val="50000"/>
                  </a:schemeClr>
                </a:solidFill>
              </a:rPr>
              <a:t>На территории городского округа Долгопрудный расположено 92 промышленных предприятия различной формы собственности </a:t>
            </a:r>
            <a:r>
              <a:rPr lang="ru-RU" sz="1250" dirty="0">
                <a:solidFill>
                  <a:schemeClr val="accent5">
                    <a:lumMod val="50000"/>
                  </a:schemeClr>
                </a:solidFill>
              </a:rPr>
              <a:t>(из них крупных и средних – 20, малых – 72 предприятия). в 2023 году общий объем отгруженных товаров собственного производства, выполненных работ и услуг собственными силами по промышленным видам деятельности по крупным и средним организациям составил 68 699,6 млн. рублей, рост по сравнению с предыдущим годом на 54,8% (в 2022 году – 44 379,9 млн. рублей). Проведенный анализ показателей деятельности крупных предприятий показал, что на объем отгруженных товаров по промышленным видам деятельности муниципального образования, значительное влияние оказывают предприятия, выполняющие Госзаказ. По оценке в 2024 году показатель увеличится на 16,5% к уровню 2023 года. </a:t>
            </a:r>
          </a:p>
          <a:p>
            <a:pPr marL="0" indent="457200">
              <a:lnSpc>
                <a:spcPct val="100000"/>
              </a:lnSpc>
              <a:buNone/>
            </a:pPr>
            <a:r>
              <a:rPr lang="ru-RU" sz="1250" dirty="0">
                <a:solidFill>
                  <a:schemeClr val="accent5">
                    <a:lumMod val="50000"/>
                  </a:schemeClr>
                </a:solidFill>
              </a:rPr>
              <a:t>На крупных и средних промышленных предприятиях городского округа Долгопрудный работают около 6,0 тыс. человек. Средняя начисленная заработная плата работников крупных и средних предприятий промышленности за 2023 год составила 122,5 тыс. руб. (</a:t>
            </a:r>
            <a:r>
              <a:rPr lang="ru-RU" sz="1250" dirty="0" err="1">
                <a:solidFill>
                  <a:schemeClr val="accent5">
                    <a:lumMod val="50000"/>
                  </a:schemeClr>
                </a:solidFill>
              </a:rPr>
              <a:t>справочно</a:t>
            </a:r>
            <a:r>
              <a:rPr lang="ru-RU" sz="1250" dirty="0">
                <a:solidFill>
                  <a:schemeClr val="accent5">
                    <a:lumMod val="50000"/>
                  </a:schemeClr>
                </a:solidFill>
              </a:rPr>
              <a:t>: за 2022 год – 100,2 тыс. рублей). Средняя начисленная заработная плата работников крупных и средних предприятий промышленности в 1 полугодии 2024 года составила 132,7 тыс. рублей (</a:t>
            </a:r>
            <a:r>
              <a:rPr lang="ru-RU" sz="1250" dirty="0" err="1">
                <a:solidFill>
                  <a:schemeClr val="accent5">
                    <a:lumMod val="50000"/>
                  </a:schemeClr>
                </a:solidFill>
              </a:rPr>
              <a:t>справочно</a:t>
            </a:r>
            <a:r>
              <a:rPr lang="ru-RU" sz="1250" dirty="0">
                <a:solidFill>
                  <a:schemeClr val="accent5">
                    <a:lumMod val="50000"/>
                  </a:schemeClr>
                </a:solidFill>
              </a:rPr>
              <a:t>: в 1 полугодии 2023 года – 106,7 тыс. рублей).</a:t>
            </a:r>
          </a:p>
          <a:p>
            <a:pPr marL="0" indent="457200">
              <a:lnSpc>
                <a:spcPct val="100000"/>
              </a:lnSpc>
              <a:buNone/>
            </a:pPr>
            <a:r>
              <a:rPr lang="ru-RU" sz="1250" dirty="0">
                <a:solidFill>
                  <a:schemeClr val="accent5">
                    <a:lumMod val="50000"/>
                  </a:schemeClr>
                </a:solidFill>
              </a:rPr>
              <a:t>В целях достижения более эффективных результатов в решении городских вопросов в городе работает Совет директоров предприятий и организаций города – коллегиальный совещательный орган при главе городского округа, куда входят руководители предприятий и организаций города. </a:t>
            </a: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8</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1861242629"/>
      </p:ext>
    </p:extLst>
  </p:cSld>
  <p:clrMapOvr>
    <a:masterClrMapping/>
  </p:clrMapOvr>
  <p:transition spd="med">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56C73AF-0C2D-49B8-A3F0-C9E73E0CE68E}"/>
              </a:ext>
            </a:extLst>
          </p:cNvPr>
          <p:cNvSpPr>
            <a:spLocks noGrp="1"/>
          </p:cNvSpPr>
          <p:nvPr>
            <p:ph type="title"/>
          </p:nvPr>
        </p:nvSpPr>
        <p:spPr>
          <a:xfrm>
            <a:off x="137160" y="0"/>
            <a:ext cx="11917680" cy="1023041"/>
          </a:xfrm>
        </p:spPr>
        <p:txBody>
          <a:bodyPr vert="horz" lIns="91440" tIns="45720" rIns="91440" bIns="45720" rtlCol="0" anchor="ctr">
            <a:noAutofit/>
          </a:bodyPr>
          <a:lstStyle/>
          <a:p>
            <a:pPr algn="ctr"/>
            <a:r>
              <a:rPr lang="ru-RU" sz="2800" dirty="0">
                <a:latin typeface="Century Gothic" panose="020B0502020202020204" pitchFamily="34" charset="0"/>
              </a:rPr>
              <a:t>Социально-экономическое развитие городского округа Долгопрудный</a:t>
            </a:r>
            <a:endParaRPr lang="ru-RU" sz="2800" dirty="0"/>
          </a:p>
        </p:txBody>
      </p:sp>
      <p:sp>
        <p:nvSpPr>
          <p:cNvPr id="3" name="Объект 2">
            <a:extLst>
              <a:ext uri="{FF2B5EF4-FFF2-40B4-BE49-F238E27FC236}">
                <a16:creationId xmlns:a16="http://schemas.microsoft.com/office/drawing/2014/main" id="{C1E81DAF-54F0-426F-A98B-95DE6F76A757}"/>
              </a:ext>
            </a:extLst>
          </p:cNvPr>
          <p:cNvSpPr>
            <a:spLocks noGrp="1"/>
          </p:cNvSpPr>
          <p:nvPr>
            <p:ph idx="1"/>
          </p:nvPr>
        </p:nvSpPr>
        <p:spPr>
          <a:xfrm>
            <a:off x="137160" y="998912"/>
            <a:ext cx="11805716" cy="5664437"/>
          </a:xfrm>
          <a:gradFill>
            <a:gsLst>
              <a:gs pos="63760">
                <a:schemeClr val="accent1">
                  <a:lumMod val="40000"/>
                  <a:lumOff val="60000"/>
                </a:schemeClr>
              </a:gs>
              <a:gs pos="20000">
                <a:schemeClr val="accent6">
                  <a:tint val="9000"/>
                </a:schemeClr>
              </a:gs>
              <a:gs pos="100000">
                <a:schemeClr val="accent4">
                  <a:lumMod val="20000"/>
                  <a:lumOff val="80000"/>
                </a:schemeClr>
              </a:gs>
            </a:gsLst>
          </a:gradFill>
        </p:spPr>
        <p:style>
          <a:lnRef idx="1">
            <a:schemeClr val="accent6"/>
          </a:lnRef>
          <a:fillRef idx="2">
            <a:schemeClr val="accent6"/>
          </a:fillRef>
          <a:effectRef idx="1">
            <a:schemeClr val="accent6"/>
          </a:effectRef>
          <a:fontRef idx="minor">
            <a:schemeClr val="dk1"/>
          </a:fontRef>
        </p:style>
        <p:txBody>
          <a:bodyPr vert="horz" lIns="91440" tIns="45720" rIns="91440" bIns="45720" rtlCol="0">
            <a:noAutofit/>
          </a:bodyPr>
          <a:lstStyle/>
          <a:p>
            <a:pPr marL="0" indent="457200">
              <a:lnSpc>
                <a:spcPct val="100000"/>
              </a:lnSpc>
              <a:spcBef>
                <a:spcPts val="600"/>
              </a:spcBef>
              <a:buNone/>
            </a:pPr>
            <a:r>
              <a:rPr lang="ru-RU" sz="1250" dirty="0">
                <a:solidFill>
                  <a:schemeClr val="accent5">
                    <a:lumMod val="50000"/>
                  </a:schemeClr>
                </a:solidFill>
              </a:rPr>
              <a:t>Данный орган создан для координации взаимодействия органов местного самоуправления и предприятий города в целях обеспечения комплексного социально-экономического и научно-технического развития города. </a:t>
            </a:r>
          </a:p>
          <a:p>
            <a:pPr marL="0" indent="457200">
              <a:lnSpc>
                <a:spcPct val="100000"/>
              </a:lnSpc>
              <a:spcBef>
                <a:spcPts val="600"/>
              </a:spcBef>
              <a:buNone/>
            </a:pPr>
            <a:r>
              <a:rPr lang="ru-RU" sz="1250" dirty="0">
                <a:solidFill>
                  <a:schemeClr val="accent5">
                    <a:lumMod val="50000"/>
                  </a:schemeClr>
                </a:solidFill>
              </a:rPr>
              <a:t>По состоянию на 01.01.2024 года на территории городского округа Долгопрудный зарегистрировано 2553 субъектов малого и среднего предпринимательства (далее МСП), в том числе 14 средних предприятий. Количество предприятий малого и среднего предпринимательства в 2023 году увеличилось на 3,9% в сравнении с 2022 годом. По оценке в 2024 году  планируется  увеличение количества малых предприятий на 2%.  </a:t>
            </a:r>
          </a:p>
          <a:p>
            <a:pPr marL="0" indent="457200">
              <a:lnSpc>
                <a:spcPct val="100000"/>
              </a:lnSpc>
              <a:spcBef>
                <a:spcPts val="600"/>
              </a:spcBef>
              <a:buNone/>
            </a:pPr>
            <a:r>
              <a:rPr lang="ru-RU" sz="1250" b="1" dirty="0">
                <a:solidFill>
                  <a:schemeClr val="accent5">
                    <a:lumMod val="50000"/>
                  </a:schemeClr>
                </a:solidFill>
              </a:rPr>
              <a:t>По итогам 2023 года объем инвестиций в основной капитал за счет всех источников финансирования составил </a:t>
            </a:r>
            <a:r>
              <a:rPr lang="en-US" sz="1250" b="1" dirty="0">
                <a:solidFill>
                  <a:schemeClr val="accent5">
                    <a:lumMod val="50000"/>
                  </a:schemeClr>
                </a:solidFill>
              </a:rPr>
              <a:t>2</a:t>
            </a:r>
            <a:r>
              <a:rPr lang="ru-RU" sz="1250" b="1" dirty="0">
                <a:solidFill>
                  <a:schemeClr val="accent5">
                    <a:lumMod val="50000"/>
                  </a:schemeClr>
                </a:solidFill>
              </a:rPr>
              <a:t>1,0 млрд. рублей.</a:t>
            </a:r>
            <a:r>
              <a:rPr lang="ru-RU" sz="1250" dirty="0">
                <a:solidFill>
                  <a:schemeClr val="accent5">
                    <a:lumMod val="50000"/>
                  </a:schemeClr>
                </a:solidFill>
              </a:rPr>
              <a:t> </a:t>
            </a:r>
            <a:r>
              <a:rPr lang="ru-RU" sz="1250" dirty="0">
                <a:effectLst/>
                <a:ea typeface="Calibri" panose="020F0502020204030204" pitchFamily="34" charset="0"/>
              </a:rPr>
              <a:t>Основной объем средств инвесторов в текущем году направлен на жилищное строительство и строительство социальных объектов, модернизацию и реконструкцию действующих производств, строительство новых объектов в сфере промышленности и развития общественно-делового пространства.</a:t>
            </a:r>
            <a:r>
              <a:rPr lang="ru-RU" sz="1800" dirty="0">
                <a:effectLst/>
                <a:latin typeface="Arial" panose="020B0604020202020204" pitchFamily="34" charset="0"/>
                <a:ea typeface="Calibri" panose="020F0502020204030204" pitchFamily="34" charset="0"/>
              </a:rPr>
              <a:t> </a:t>
            </a:r>
            <a:r>
              <a:rPr lang="ru-RU" sz="1250" dirty="0">
                <a:solidFill>
                  <a:schemeClr val="accent5">
                    <a:lumMod val="50000"/>
                  </a:schemeClr>
                </a:solidFill>
              </a:rPr>
              <a:t>По итогам 1 полугодия 2024 года объем инвестиций по крупным и средним предприятиям и организациям оценивается на уровне 6,6 млрд рублей. </a:t>
            </a:r>
          </a:p>
          <a:p>
            <a:pPr marL="0" indent="457200">
              <a:lnSpc>
                <a:spcPct val="100000"/>
              </a:lnSpc>
              <a:spcBef>
                <a:spcPts val="600"/>
              </a:spcBef>
              <a:buNone/>
            </a:pPr>
            <a:r>
              <a:rPr lang="ru-RU" sz="1250" dirty="0">
                <a:solidFill>
                  <a:schemeClr val="accent5">
                    <a:lumMod val="50000"/>
                  </a:schemeClr>
                </a:solidFill>
              </a:rPr>
              <a:t>Основной объем средств инвесторов в 2024 году направляется на жилищное строительство; строительство зданий (кроме жилых) и сооружений, расходы на улучшение земель, приобретение транспортных средств, компьютерного и телекоммуникационного оборудования, прочих машин и оборудования, инвестиции в объекты интеллектуальной собственности.</a:t>
            </a:r>
          </a:p>
          <a:p>
            <a:pPr marL="0" indent="457200">
              <a:lnSpc>
                <a:spcPct val="100000"/>
              </a:lnSpc>
              <a:spcBef>
                <a:spcPts val="600"/>
              </a:spcBef>
              <a:buNone/>
            </a:pPr>
            <a:r>
              <a:rPr lang="ru-RU" sz="1250" dirty="0">
                <a:solidFill>
                  <a:schemeClr val="accent5">
                    <a:lumMod val="50000"/>
                  </a:schemeClr>
                </a:solidFill>
              </a:rPr>
              <a:t>На плановый период до 2027 года прогнозируется умеренный рост объема инвестиций по полному кругу организаций в связи с ограниченными земельными ресурсами территории городского округа Долгопрудный для размещения крупных промышленных производств и деловых центров, что влияет на общий объем инвестиций, привлеченных в основной капитал</a:t>
            </a:r>
            <a:r>
              <a:rPr lang="ru-RU" sz="1250" b="1" dirty="0">
                <a:solidFill>
                  <a:schemeClr val="accent5">
                    <a:lumMod val="50000"/>
                  </a:schemeClr>
                </a:solidFill>
              </a:rPr>
              <a:t>. К перспективным инвестиционным проектам в рамках программы поддержки </a:t>
            </a:r>
            <a:r>
              <a:rPr lang="ru-RU" sz="1250" b="1" dirty="0" err="1">
                <a:solidFill>
                  <a:schemeClr val="accent5">
                    <a:lumMod val="50000"/>
                  </a:schemeClr>
                </a:solidFill>
              </a:rPr>
              <a:t>импортозамещения</a:t>
            </a:r>
            <a:r>
              <a:rPr lang="ru-RU" sz="1250" b="1" dirty="0">
                <a:solidFill>
                  <a:schemeClr val="accent5">
                    <a:lumMod val="50000"/>
                  </a:schemeClr>
                </a:solidFill>
              </a:rPr>
              <a:t> в Московской области можно отнести:</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организацию высокотехнологичного производства фармацевтических субстанций для производства высокоактивных препаратов ООО «</a:t>
            </a:r>
            <a:r>
              <a:rPr lang="ru-RU" sz="1250" dirty="0" err="1">
                <a:solidFill>
                  <a:schemeClr val="accent5">
                    <a:lumMod val="50000"/>
                  </a:schemeClr>
                </a:solidFill>
              </a:rPr>
              <a:t>ГлобалХимФарм</a:t>
            </a:r>
            <a:r>
              <a:rPr lang="ru-RU" sz="1250" dirty="0">
                <a:solidFill>
                  <a:schemeClr val="accent5">
                    <a:lumMod val="50000"/>
                  </a:schemeClr>
                </a:solidFill>
              </a:rPr>
              <a:t>». Объем инвестиций – 751 млн. рублей. Срок реализации – 2022-2025 годы. Созданные рабочие места -120; </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расширение действующего производства компании по переработке листового стекла и изготовлении высокотехнологичных изделий ООО «</a:t>
            </a:r>
            <a:r>
              <a:rPr lang="ru-RU" sz="1250" dirty="0" err="1">
                <a:solidFill>
                  <a:schemeClr val="accent5">
                    <a:lumMod val="50000"/>
                  </a:schemeClr>
                </a:solidFill>
              </a:rPr>
              <a:t>Мосавтостекло</a:t>
            </a:r>
            <a:r>
              <a:rPr lang="ru-RU" sz="1250" dirty="0">
                <a:solidFill>
                  <a:schemeClr val="accent5">
                    <a:lumMod val="50000"/>
                  </a:schemeClr>
                </a:solidFill>
              </a:rPr>
              <a:t>». В рамках проекта запланировано строительство производственно-складского комплекса. Объем инвестиций - 500,0 млн. рублей. Срок реализации 2022- 2026 годы. Рабочие места – 40;</a:t>
            </a:r>
          </a:p>
          <a:p>
            <a:pPr>
              <a:lnSpc>
                <a:spcPct val="100000"/>
              </a:lnSpc>
              <a:spcBef>
                <a:spcPts val="600"/>
              </a:spcBef>
              <a:buFont typeface="Wingdings" panose="05000000000000000000" pitchFamily="2" charset="2"/>
              <a:buChar char="v"/>
            </a:pPr>
            <a:r>
              <a:rPr lang="ru-RU" sz="1250" dirty="0">
                <a:solidFill>
                  <a:schemeClr val="accent5">
                    <a:lumMod val="50000"/>
                  </a:schemeClr>
                </a:solidFill>
              </a:rPr>
              <a:t>строительство производственно-складского комплекса по выпуску средств гигиены полости рта, дезинфицирующих средств и сопутствующих товаров. Инициатор проекта: ООО «</a:t>
            </a:r>
            <a:r>
              <a:rPr lang="ru-RU" sz="1250" dirty="0" err="1">
                <a:solidFill>
                  <a:schemeClr val="accent5">
                    <a:lumMod val="50000"/>
                  </a:schemeClr>
                </a:solidFill>
              </a:rPr>
              <a:t>ДенталГрупп</a:t>
            </a:r>
            <a:r>
              <a:rPr lang="ru-RU" sz="1250" dirty="0">
                <a:solidFill>
                  <a:schemeClr val="accent5">
                    <a:lumMod val="50000"/>
                  </a:schemeClr>
                </a:solidFill>
              </a:rPr>
              <a:t>». Общий инвестиций – 211,5 млн. рублей. Количество создаваемых рабочих мест 128; </a:t>
            </a:r>
          </a:p>
          <a:p>
            <a:pPr>
              <a:lnSpc>
                <a:spcPct val="100000"/>
              </a:lnSpc>
              <a:spcBef>
                <a:spcPts val="600"/>
              </a:spcBef>
              <a:buFont typeface="Wingdings" panose="05000000000000000000" pitchFamily="2" charset="2"/>
              <a:buChar char="v"/>
            </a:pPr>
            <a:endParaRPr lang="ru-RU" sz="1250" dirty="0">
              <a:solidFill>
                <a:schemeClr val="accent5">
                  <a:lumMod val="50000"/>
                </a:schemeClr>
              </a:solidFill>
            </a:endParaRPr>
          </a:p>
          <a:p>
            <a:pPr marL="0" indent="457200">
              <a:lnSpc>
                <a:spcPct val="100000"/>
              </a:lnSpc>
              <a:spcBef>
                <a:spcPts val="600"/>
              </a:spcBef>
              <a:buNone/>
            </a:pPr>
            <a:endParaRPr lang="ru-RU" sz="1250" dirty="0">
              <a:solidFill>
                <a:schemeClr val="accent5">
                  <a:lumMod val="50000"/>
                </a:schemeClr>
              </a:solidFill>
            </a:endParaRPr>
          </a:p>
        </p:txBody>
      </p:sp>
      <p:sp>
        <p:nvSpPr>
          <p:cNvPr id="14" name="Номер слайда 13">
            <a:extLst>
              <a:ext uri="{FF2B5EF4-FFF2-40B4-BE49-F238E27FC236}">
                <a16:creationId xmlns:a16="http://schemas.microsoft.com/office/drawing/2014/main" id="{C01AFC23-D631-4528-B753-64AF47C1C452}"/>
              </a:ext>
            </a:extLst>
          </p:cNvPr>
          <p:cNvSpPr>
            <a:spLocks noGrp="1"/>
          </p:cNvSpPr>
          <p:nvPr>
            <p:ph type="sldNum" sz="quarter" idx="12"/>
          </p:nvPr>
        </p:nvSpPr>
        <p:spPr>
          <a:xfrm>
            <a:off x="9448800" y="6492875"/>
            <a:ext cx="2743200" cy="365125"/>
          </a:xfrm>
        </p:spPr>
        <p:txBody>
          <a:bodyPr/>
          <a:lstStyle/>
          <a:p>
            <a:fld id="{E4EB6E89-BA87-4003-BD23-6BDF40F3EBED}" type="slidenum">
              <a:rPr lang="ru-RU" smtClean="0"/>
              <a:pPr/>
              <a:t>9</a:t>
            </a:fld>
            <a:endParaRPr lang="ru-RU" dirty="0"/>
          </a:p>
        </p:txBody>
      </p:sp>
      <p:pic>
        <p:nvPicPr>
          <p:cNvPr id="5" name="Объект 6">
            <a:extLst>
              <a:ext uri="{FF2B5EF4-FFF2-40B4-BE49-F238E27FC236}">
                <a16:creationId xmlns:a16="http://schemas.microsoft.com/office/drawing/2014/main" id="{1722C189-B12A-41CD-ADD8-5240111645C3}"/>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53910" y="170694"/>
            <a:ext cx="760490" cy="342008"/>
          </a:xfrm>
          <a:prstGeom prst="rect">
            <a:avLst/>
          </a:prstGeom>
        </p:spPr>
      </p:pic>
    </p:spTree>
    <p:extLst>
      <p:ext uri="{BB962C8B-B14F-4D97-AF65-F5344CB8AC3E}">
        <p14:creationId xmlns:p14="http://schemas.microsoft.com/office/powerpoint/2010/main" val="3781808050"/>
      </p:ext>
    </p:extLst>
  </p:cSld>
  <p:clrMapOvr>
    <a:masterClrMapping/>
  </p:clrMapOvr>
  <p:transition spd="med">
    <p:wipe dir="d"/>
  </p:transition>
</p:sld>
</file>

<file path=ppt/theme/theme1.xml><?xml version="1.0" encoding="utf-8"?>
<a:theme xmlns:a="http://schemas.openxmlformats.org/drawingml/2006/main" name="6_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HDOfficeLightV0">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Савон</Template>
  <TotalTime>8235</TotalTime>
  <Words>21525</Words>
  <Application>Microsoft Office PowerPoint</Application>
  <PresentationFormat>Широкоэкранный</PresentationFormat>
  <Paragraphs>5196</Paragraphs>
  <Slides>74</Slides>
  <Notes>25</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2</vt:i4>
      </vt:variant>
      <vt:variant>
        <vt:lpstr>Заголовки слайдов</vt:lpstr>
      </vt:variant>
      <vt:variant>
        <vt:i4>74</vt:i4>
      </vt:variant>
    </vt:vector>
  </HeadingPairs>
  <TitlesOfParts>
    <vt:vector size="87" baseType="lpstr">
      <vt:lpstr>SimSun</vt:lpstr>
      <vt:lpstr>Aharoni</vt:lpstr>
      <vt:lpstr>Arial</vt:lpstr>
      <vt:lpstr>Arial Unicode MS</vt:lpstr>
      <vt:lpstr>Calibri</vt:lpstr>
      <vt:lpstr>Calibri Light</vt:lpstr>
      <vt:lpstr>Century Gothic</vt:lpstr>
      <vt:lpstr>Mangal</vt:lpstr>
      <vt:lpstr>Times New Roman</vt:lpstr>
      <vt:lpstr>Wingdings</vt:lpstr>
      <vt:lpstr>Wingdings 2</vt:lpstr>
      <vt:lpstr>6_HDOfficeLightV0</vt:lpstr>
      <vt:lpstr>HDOfficeLightV0</vt:lpstr>
      <vt:lpstr>БЮДЖЕТ ДЛЯ ГРАЖДАН</vt:lpstr>
      <vt:lpstr>СОДЕРЖАНИЕ</vt:lpstr>
      <vt:lpstr>Основные понятия, используемые в бюджетном процессе</vt:lpstr>
      <vt:lpstr>                 Описание административно-территориального образования города       Долгопрудный </vt:lpstr>
      <vt:lpstr>Основные показатели социально-экономического развития </vt:lpstr>
      <vt:lpstr>Основные показатели социально-экономического развития </vt:lpstr>
      <vt:lpstr>Основные показатели социально-экономического развития </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Социально-экономическое развитие городского округа Долгопрудный</vt:lpstr>
      <vt:lpstr>Основные задачи и приоритеты  бюджетной политики  на 2025 год и на плановый период 2026 и 2027 годов:</vt:lpstr>
      <vt:lpstr>Основные направления бюджетной и налоговой политики на 2025 год  и на плановый период 2026 и 2027 годов </vt:lpstr>
      <vt:lpstr>Презентация PowerPoint</vt:lpstr>
      <vt:lpstr>Динамика доходной части бюджета городского округа 2021-2026 гг. </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Структура налоговых и неналоговых доходов, а также межбюджетных трансфертов, поступающих в бюджет</vt:lpstr>
      <vt:lpstr>Доходная часть бюджета городского округа Долгопрудный</vt:lpstr>
      <vt:lpstr>Структура налоговых и неналоговых доходов бюджета городского округа Долгопрудный в 2025 году</vt:lpstr>
      <vt:lpstr>Презентация PowerPoint</vt:lpstr>
      <vt:lpstr>Информация о ставках налогов</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Реестр налоговых льгот по земельному налогу, установленных решением Совета депутатов г.Долгопрудного от 22.06.2012  № 95-нр «О земельном налоге на территории городского округа Долгопрудный»</vt:lpstr>
      <vt:lpstr> Реестр налоговых льгот по налогу на имущество физических лиц, установленных решением Совета депутатов г.Долгопрудного от 19.11.2014  № 24-нр «О налоге на имущество физических лиц на территории городского округа Долгопрудный Московской области»</vt:lpstr>
      <vt:lpstr>Расходы бюджета городского округа Долгопрудный на 2023-2027 гг.  по разделам бюджетной классификации </vt:lpstr>
      <vt:lpstr>Расходы бюджета городского округа Долгопрудный на 2023- 2027 гг., сформированные по муниципальным программам и непрограммным направлениям деятельности: </vt:lpstr>
      <vt:lpstr>Расходы бюджета городского округа Долгопрудный на 2023- 2027 гг., сформированные по муниципальным программам и непрограммным направлениям деятельности: </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Реализация муниципальных программ  городского округа Долгопрудный в разрезе целевых показателей в динамике</vt:lpstr>
      <vt:lpstr>Информация о расходах бюджета с учетом интересов целевых групп пользователей </vt:lpstr>
      <vt:lpstr>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 Информация о расходах бюджета с учетом интересов целевых групп пользователей </vt:lpstr>
      <vt:lpstr>Информация об общественно значимых проектах, реализуемых на территории городского округа Долгопрудный</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БЮДЖЕТ ДЛЯ ГРАЖДАН</dc:title>
  <dc:creator>KEW3</dc:creator>
  <cp:lastModifiedBy>DOHOD</cp:lastModifiedBy>
  <cp:revision>489</cp:revision>
  <cp:lastPrinted>2024-11-15T09:20:33Z</cp:lastPrinted>
  <dcterms:created xsi:type="dcterms:W3CDTF">2020-01-09T08:17:52Z</dcterms:created>
  <dcterms:modified xsi:type="dcterms:W3CDTF">2024-11-15T09:33:46Z</dcterms:modified>
</cp:coreProperties>
</file>