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84" r:id="rId3"/>
    <p:sldId id="339" r:id="rId4"/>
    <p:sldId id="341" r:id="rId5"/>
    <p:sldId id="310" r:id="rId6"/>
    <p:sldId id="337" r:id="rId7"/>
    <p:sldId id="342" r:id="rId8"/>
    <p:sldId id="258" r:id="rId9"/>
    <p:sldId id="291" r:id="rId10"/>
    <p:sldId id="391" r:id="rId11"/>
    <p:sldId id="373" r:id="rId12"/>
    <p:sldId id="390" r:id="rId13"/>
    <p:sldId id="363" r:id="rId14"/>
    <p:sldId id="387" r:id="rId15"/>
    <p:sldId id="388" r:id="rId16"/>
    <p:sldId id="385" r:id="rId17"/>
    <p:sldId id="375" r:id="rId18"/>
    <p:sldId id="389" r:id="rId19"/>
    <p:sldId id="377" r:id="rId20"/>
    <p:sldId id="295" r:id="rId21"/>
    <p:sldId id="392" r:id="rId22"/>
    <p:sldId id="393" r:id="rId23"/>
    <p:sldId id="394" r:id="rId24"/>
    <p:sldId id="395" r:id="rId25"/>
    <p:sldId id="345" r:id="rId26"/>
    <p:sldId id="346" r:id="rId27"/>
    <p:sldId id="348" r:id="rId28"/>
    <p:sldId id="344" r:id="rId29"/>
    <p:sldId id="343" r:id="rId30"/>
    <p:sldId id="327" r:id="rId31"/>
    <p:sldId id="290" r:id="rId32"/>
    <p:sldId id="325" r:id="rId33"/>
    <p:sldId id="372" r:id="rId34"/>
  </p:sldIdLst>
  <p:sldSz cx="12192000" cy="6858000"/>
  <p:notesSz cx="9866313" cy="6735763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90DDF8"/>
    <a:srgbClr val="88C1F4"/>
    <a:srgbClr val="429CEE"/>
    <a:srgbClr val="9FE1F9"/>
    <a:srgbClr val="8BCAF1"/>
    <a:srgbClr val="838382"/>
    <a:srgbClr val="FFFFCC"/>
    <a:srgbClr val="60D08D"/>
    <a:srgbClr val="368B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43" autoAdjust="0"/>
    <p:restoredTop sz="94822" autoAdjust="0"/>
  </p:normalViewPr>
  <p:slideViewPr>
    <p:cSldViewPr snapToGrid="0">
      <p:cViewPr varScale="1">
        <p:scale>
          <a:sx n="107" d="100"/>
          <a:sy n="107" d="100"/>
        </p:scale>
        <p:origin x="88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57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27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image" Target="../media/image9.jpe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87733" y="0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85EE4-F1A3-4DD3-A1E5-8A90C3F64867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397620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87733" y="6397620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97D21-8B0D-4536-8E50-5D9AEE815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870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5403" cy="33795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8627" y="1"/>
            <a:ext cx="4275403" cy="33795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B2F89C43-4735-4865-8A0F-F8FCC06EFC33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397807"/>
            <a:ext cx="4275403" cy="337957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8627" y="6397807"/>
            <a:ext cx="4275403" cy="337957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C27B2F80-463A-497F-892A-B01760D86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587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B2F80-463A-497F-892A-B01760D868F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722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B2F80-463A-497F-892A-B01760D868F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245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94063" y="173038"/>
            <a:ext cx="3030537" cy="1704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14164" y="1991398"/>
            <a:ext cx="8754411" cy="4406224"/>
          </a:xfrm>
        </p:spPr>
        <p:txBody>
          <a:bodyPr/>
          <a:lstStyle/>
          <a:p>
            <a:pPr marL="377434" lvl="1" indent="-285750" algn="just" defTabSz="914350">
              <a:spcBef>
                <a:spcPct val="0"/>
              </a:spcBef>
              <a:buClr>
                <a:srgbClr val="C3260C"/>
              </a:buClr>
              <a:buSzPct val="128000"/>
              <a:buFontTx/>
              <a:buChar char="-"/>
              <a:defRPr/>
            </a:pP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FCBC2-F5A6-4534-B3EC-AF77B3861CA0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8020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94063" y="173038"/>
            <a:ext cx="3030537" cy="1704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14164" y="1991398"/>
            <a:ext cx="8754411" cy="4406224"/>
          </a:xfrm>
        </p:spPr>
        <p:txBody>
          <a:bodyPr/>
          <a:lstStyle/>
          <a:p>
            <a:pPr marL="377434" lvl="1" indent="-285750" algn="just" defTabSz="914350">
              <a:spcBef>
                <a:spcPct val="0"/>
              </a:spcBef>
              <a:buClr>
                <a:srgbClr val="C3260C"/>
              </a:buClr>
              <a:buSzPct val="128000"/>
              <a:buFontTx/>
              <a:buChar char="-"/>
              <a:defRPr/>
            </a:pP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FCBC2-F5A6-4534-B3EC-AF77B3861CA0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3018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94063" y="173038"/>
            <a:ext cx="3030537" cy="1704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14164" y="1991398"/>
            <a:ext cx="8754411" cy="4406224"/>
          </a:xfrm>
        </p:spPr>
        <p:txBody>
          <a:bodyPr/>
          <a:lstStyle/>
          <a:p>
            <a:pPr marL="377434" lvl="1" indent="-285750" algn="just" defTabSz="914350">
              <a:spcBef>
                <a:spcPct val="0"/>
              </a:spcBef>
              <a:buClr>
                <a:srgbClr val="C3260C"/>
              </a:buClr>
              <a:buSzPct val="128000"/>
              <a:buFontTx/>
              <a:buChar char="-"/>
              <a:defRPr/>
            </a:pP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FCBC2-F5A6-4534-B3EC-AF77B3861CA0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0018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94063" y="173038"/>
            <a:ext cx="3030537" cy="1704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14164" y="1991398"/>
            <a:ext cx="8754411" cy="4406224"/>
          </a:xfrm>
        </p:spPr>
        <p:txBody>
          <a:bodyPr/>
          <a:lstStyle/>
          <a:p>
            <a:pPr marL="377434" lvl="1" indent="-285750" algn="just" defTabSz="914350">
              <a:spcBef>
                <a:spcPct val="0"/>
              </a:spcBef>
              <a:buClr>
                <a:srgbClr val="C3260C"/>
              </a:buClr>
              <a:buSzPct val="128000"/>
              <a:buFontTx/>
              <a:buChar char="-"/>
              <a:defRPr/>
            </a:pP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FCBC2-F5A6-4534-B3EC-AF77B3861CA0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3724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13063" y="841375"/>
            <a:ext cx="4040187" cy="2273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8558C-606D-4078-ACB6-92C06BC9CECD}" type="slidenum">
              <a:rPr lang="ru-RU" smtClean="0">
                <a:solidFill>
                  <a:prstClr val="black"/>
                </a:solidFill>
              </a:rPr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10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B2F80-463A-497F-892A-B01760D868F9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823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B2F80-463A-497F-892A-B01760D868F9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8028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B2F80-463A-497F-892A-B01760D868F9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1074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B2F80-463A-497F-892A-B01760D868F9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251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B2F80-463A-497F-892A-B01760D868F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778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B2F80-463A-497F-892A-B01760D868F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960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B2F80-463A-497F-892A-B01760D868F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561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B2F80-463A-497F-892A-B01760D868F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961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B2F80-463A-497F-892A-B01760D868F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007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B2F80-463A-497F-892A-B01760D868F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492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B2F80-463A-497F-892A-B01760D868F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445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B2F80-463A-497F-892A-B01760D868F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396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429E-C69D-4DCF-AB50-2AFB51444794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3B0B-9F8F-4C5C-8DAE-53CD5B426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2961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429E-C69D-4DCF-AB50-2AFB51444794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3B0B-9F8F-4C5C-8DAE-53CD5B426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2984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37084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0429E-C69D-4DCF-AB50-2AFB51444794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43B0B-9F8F-4C5C-8DAE-53CD5B426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1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60" r:id="rId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59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1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0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4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3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7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6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notesSlide" Target="../notesSlides/notesSlide14.xml"/><Relationship Id="rId7" Type="http://schemas.openxmlformats.org/officeDocument/2006/relationships/hyperlink" Target="mailto:arenda@toshim.ru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.vml"/><Relationship Id="rId6" Type="http://schemas.openxmlformats.org/officeDocument/2006/relationships/hyperlink" Target="mailto:tos@toshim.ru" TargetMode="External"/><Relationship Id="rId11" Type="http://schemas.openxmlformats.org/officeDocument/2006/relationships/image" Target="../media/image70.jpeg"/><Relationship Id="rId5" Type="http://schemas.openxmlformats.org/officeDocument/2006/relationships/image" Target="../media/image1.png"/><Relationship Id="rId10" Type="http://schemas.openxmlformats.org/officeDocument/2006/relationships/hyperlink" Target="https://parktos.ru/" TargetMode="External"/><Relationship Id="rId4" Type="http://schemas.openxmlformats.org/officeDocument/2006/relationships/oleObject" Target="../embeddings/oleObject17.bin"/><Relationship Id="rId9" Type="http://schemas.openxmlformats.org/officeDocument/2006/relationships/image" Target="../media/image6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74.jpeg"/><Relationship Id="rId3" Type="http://schemas.openxmlformats.org/officeDocument/2006/relationships/notesSlide" Target="../notesSlides/notesSlide15.xml"/><Relationship Id="rId7" Type="http://schemas.openxmlformats.org/officeDocument/2006/relationships/hyperlink" Target="mailto:elena_r181@mail.ru" TargetMode="External"/><Relationship Id="rId12" Type="http://schemas.openxmlformats.org/officeDocument/2006/relationships/image" Target="../media/image7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hyperlink" Target="mailto:linkinproject@yandex.ru" TargetMode="External"/><Relationship Id="rId11" Type="http://schemas.openxmlformats.org/officeDocument/2006/relationships/image" Target="../media/image72.jpeg"/><Relationship Id="rId5" Type="http://schemas.openxmlformats.org/officeDocument/2006/relationships/hyperlink" Target="mailto:dolservice@list.ru" TargetMode="External"/><Relationship Id="rId10" Type="http://schemas.openxmlformats.org/officeDocument/2006/relationships/image" Target="../media/image53.jpeg"/><Relationship Id="rId4" Type="http://schemas.openxmlformats.org/officeDocument/2006/relationships/image" Target="../media/image71.jpeg"/><Relationship Id="rId9" Type="http://schemas.openxmlformats.org/officeDocument/2006/relationships/image" Target="../media/image1.png"/><Relationship Id="rId14" Type="http://schemas.openxmlformats.org/officeDocument/2006/relationships/hyperlink" Target="http://lihachevsky.com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osreg-garant.ru/ru/" TargetMode="External"/><Relationship Id="rId3" Type="http://schemas.openxmlformats.org/officeDocument/2006/relationships/oleObject" Target="../embeddings/oleObject19.bin"/><Relationship Id="rId7" Type="http://schemas.openxmlformats.org/officeDocument/2006/relationships/hyperlink" Target="https://www.mofmicro.ru/" TargetMode="External"/><Relationship Id="rId12" Type="http://schemas.openxmlformats.org/officeDocument/2006/relationships/hyperlink" Target="https://mb.mosreg.ru/content&#1062;&#1077;&#1085;&#1090;&#1088;-&#171;&#1052;&#1086;&#1081;-&#1073;&#1080;&#1079;&#1085;&#1077;&#1089;&#187;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hyperlink" Target="https://invest.mosreg.ru/" TargetMode="External"/><Relationship Id="rId11" Type="http://schemas.openxmlformats.org/officeDocument/2006/relationships/hyperlink" Target="https://exportmo.ru/" TargetMode="External"/><Relationship Id="rId5" Type="http://schemas.openxmlformats.org/officeDocument/2006/relationships/hyperlink" Target="https://mii.mosreg.ru/kontakty" TargetMode="External"/><Relationship Id="rId10" Type="http://schemas.openxmlformats.org/officeDocument/2006/relationships/hyperlink" Target="mailto:ombudsmenmo@ya.ru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s://www.golovnev.ru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invest.mosreg.ru/investor/catalog/1ca2a1cd-25e7-4a8d-ad5b-12f6d8c7e8fd" TargetMode="External"/><Relationship Id="rId13" Type="http://schemas.openxmlformats.org/officeDocument/2006/relationships/hyperlink" Target="https://invest.mosreg.ru/investor/catalog/e4c65396-36d6-48aa-88bd-e94ca6664977" TargetMode="External"/><Relationship Id="rId18" Type="http://schemas.openxmlformats.org/officeDocument/2006/relationships/hyperlink" Target="https://invest.mosreg.ru/investor/catalog/63a2db29-da4e-46c1-9fc1-bfa272654cc0" TargetMode="External"/><Relationship Id="rId3" Type="http://schemas.openxmlformats.org/officeDocument/2006/relationships/hyperlink" Target="https://&#1086;&#1092;-&#1076;&#1086;&#1083;&#1075;&#1086;&#1087;&#1088;&#1091;&#1076;&#1085;&#1099;&#1081;.&#1088;&#1092;/dokumenty/normativnye-akty-2020/" TargetMode="External"/><Relationship Id="rId21" Type="http://schemas.openxmlformats.org/officeDocument/2006/relationships/hyperlink" Target="https://invest.mosreg.ru/investor/catalog/32531b4d-66c8-45b2-9524-8ebb1e260b85" TargetMode="External"/><Relationship Id="rId7" Type="http://schemas.openxmlformats.org/officeDocument/2006/relationships/hyperlink" Target="https://invest.mosreg.ru/investor/catalog/2037a42c-95a7-47cb-9c2b-afd54922b8dd" TargetMode="External"/><Relationship Id="rId12" Type="http://schemas.openxmlformats.org/officeDocument/2006/relationships/hyperlink" Target="https://invest.mosreg.ru/investor/catalog/57541301-e81b-49dd-ae27-0e4008ebe9eb" TargetMode="External"/><Relationship Id="rId17" Type="http://schemas.openxmlformats.org/officeDocument/2006/relationships/hyperlink" Target="https://invest.mosreg.ru/investor/catalog/357c0581-3e5d-40c5-8860-6407a81866e8" TargetMode="Externa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invest.mosreg.ru/investor/catalog/675bef90-2661-47b0-986b-aac0dc24f84e" TargetMode="External"/><Relationship Id="rId20" Type="http://schemas.openxmlformats.org/officeDocument/2006/relationships/hyperlink" Target="https://invest.mosreg.ru/investor/catalog/610a193e-83e9-491d-9714-847174bd9e1b" TargetMode="External"/><Relationship Id="rId1" Type="http://schemas.openxmlformats.org/officeDocument/2006/relationships/vmlDrawing" Target="../drawings/vmlDrawing20.vml"/><Relationship Id="rId6" Type="http://schemas.openxmlformats.org/officeDocument/2006/relationships/hyperlink" Target="https://invest.mosreg.ru/investor/catalog/bd3c500a-fe5e-41d1-9c82-23927c4282d0" TargetMode="External"/><Relationship Id="rId11" Type="http://schemas.openxmlformats.org/officeDocument/2006/relationships/hyperlink" Target="https://invest.mosreg.ru/investor/catalog/e97b6d66-6d02-4bc5-a4aa-c252ca2383cb" TargetMode="External"/><Relationship Id="rId5" Type="http://schemas.openxmlformats.org/officeDocument/2006/relationships/image" Target="../media/image1.png"/><Relationship Id="rId15" Type="http://schemas.openxmlformats.org/officeDocument/2006/relationships/hyperlink" Target="https://invest.mosreg.ru/investor/catalog/ce3498c7-f07e-4194-9900-2d14d032a6df" TargetMode="External"/><Relationship Id="rId23" Type="http://schemas.openxmlformats.org/officeDocument/2006/relationships/hyperlink" Target="https://invest.mosreg.ru/investor/map" TargetMode="External"/><Relationship Id="rId10" Type="http://schemas.openxmlformats.org/officeDocument/2006/relationships/hyperlink" Target="https://invest.mosreg.ru/investor/catalog/2ce8423b-f320-4176-958c-1dcb46a20fa0" TargetMode="External"/><Relationship Id="rId19" Type="http://schemas.openxmlformats.org/officeDocument/2006/relationships/hyperlink" Target="https://invest.mosreg.ru/investor/catalog/07e8e02e-dfeb-447c-a79a-ff77e3ce7b8d" TargetMode="External"/><Relationship Id="rId4" Type="http://schemas.openxmlformats.org/officeDocument/2006/relationships/oleObject" Target="../embeddings/oleObject21.bin"/><Relationship Id="rId9" Type="http://schemas.openxmlformats.org/officeDocument/2006/relationships/hyperlink" Target="https://invest.mosreg.ru/investor/catalog/5b062586-aba1-49da-a212-394f867ae8d6" TargetMode="External"/><Relationship Id="rId14" Type="http://schemas.openxmlformats.org/officeDocument/2006/relationships/hyperlink" Target="https://invest.mosreg.ru/investor/catalog/ef212a7b-4f35-44c8-80d8-604e01b1b0cd&#1074;%20&#1087;&#1077;&#1088;&#1077;&#1095;&#1085;&#1077;" TargetMode="External"/><Relationship Id="rId22" Type="http://schemas.openxmlformats.org/officeDocument/2006/relationships/hyperlink" Target="https://invest.mosreg.ru/investor/catalog/0bbb4158-bbbb-4aae-bb0e-31735154d31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6.jpeg"/><Relationship Id="rId5" Type="http://schemas.openxmlformats.org/officeDocument/2006/relationships/hyperlink" Target="https://invest.mosreg.ru/investor/catalog/e670e154-6373-4bfe-9e19-86583d819106" TargetMode="Externa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7.jpeg"/><Relationship Id="rId5" Type="http://schemas.openxmlformats.org/officeDocument/2006/relationships/hyperlink" Target="https://invest.mosreg.ru/investor/catalog/55194748-7bd4-4f93-ad30-d1262e403053" TargetMode="Externa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8.jpeg"/><Relationship Id="rId5" Type="http://schemas.openxmlformats.org/officeDocument/2006/relationships/hyperlink" Target="https://invest.mosreg.ru/investor/catalog/9e9a8af8-7d36-4efb-a43a-e8eca6b88dd7" TargetMode="Externa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9.jpeg"/><Relationship Id="rId5" Type="http://schemas.openxmlformats.org/officeDocument/2006/relationships/hyperlink" Target="https://invest.mosreg.ru/investor/catalog/027f3b3b-b1f4-4211-b4b4-8fe809681eee" TargetMode="Externa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7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13" Type="http://schemas.openxmlformats.org/officeDocument/2006/relationships/image" Target="../media/image90.jpeg"/><Relationship Id="rId18" Type="http://schemas.openxmlformats.org/officeDocument/2006/relationships/image" Target="../media/image95.jpeg"/><Relationship Id="rId3" Type="http://schemas.openxmlformats.org/officeDocument/2006/relationships/image" Target="../media/image82.jpeg"/><Relationship Id="rId7" Type="http://schemas.openxmlformats.org/officeDocument/2006/relationships/image" Target="../media/image84.jpeg"/><Relationship Id="rId12" Type="http://schemas.openxmlformats.org/officeDocument/2006/relationships/image" Target="../media/image89.jpeg"/><Relationship Id="rId17" Type="http://schemas.openxmlformats.org/officeDocument/2006/relationships/image" Target="../media/image94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3.jpeg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.png"/><Relationship Id="rId11" Type="http://schemas.openxmlformats.org/officeDocument/2006/relationships/image" Target="../media/image88.jpeg"/><Relationship Id="rId5" Type="http://schemas.openxmlformats.org/officeDocument/2006/relationships/oleObject" Target="../embeddings/oleObject28.bin"/><Relationship Id="rId15" Type="http://schemas.openxmlformats.org/officeDocument/2006/relationships/image" Target="../media/image92.jpeg"/><Relationship Id="rId10" Type="http://schemas.openxmlformats.org/officeDocument/2006/relationships/image" Target="../media/image87.jpeg"/><Relationship Id="rId4" Type="http://schemas.openxmlformats.org/officeDocument/2006/relationships/image" Target="../media/image83.jpeg"/><Relationship Id="rId9" Type="http://schemas.openxmlformats.org/officeDocument/2006/relationships/image" Target="../media/image86.jpeg"/><Relationship Id="rId14" Type="http://schemas.openxmlformats.org/officeDocument/2006/relationships/image" Target="../media/image9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13" Type="http://schemas.openxmlformats.org/officeDocument/2006/relationships/image" Target="../media/image103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99.jpeg"/><Relationship Id="rId12" Type="http://schemas.openxmlformats.org/officeDocument/2006/relationships/image" Target="../media/image10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98.jpeg"/><Relationship Id="rId11" Type="http://schemas.openxmlformats.org/officeDocument/2006/relationships/image" Target="../media/image1.png"/><Relationship Id="rId5" Type="http://schemas.openxmlformats.org/officeDocument/2006/relationships/image" Target="../media/image97.jpeg"/><Relationship Id="rId10" Type="http://schemas.openxmlformats.org/officeDocument/2006/relationships/oleObject" Target="../embeddings/oleObject29.bin"/><Relationship Id="rId4" Type="http://schemas.openxmlformats.org/officeDocument/2006/relationships/image" Target="../media/image96.jpeg"/><Relationship Id="rId9" Type="http://schemas.openxmlformats.org/officeDocument/2006/relationships/image" Target="../media/image101.jpeg"/><Relationship Id="rId14" Type="http://schemas.openxmlformats.org/officeDocument/2006/relationships/image" Target="../media/image10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jpeg"/><Relationship Id="rId13" Type="http://schemas.openxmlformats.org/officeDocument/2006/relationships/oleObject" Target="../embeddings/oleObject30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08.jpeg"/><Relationship Id="rId12" Type="http://schemas.openxmlformats.org/officeDocument/2006/relationships/image" Target="../media/image11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5.jpeg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07.jpeg"/><Relationship Id="rId11" Type="http://schemas.openxmlformats.org/officeDocument/2006/relationships/image" Target="../media/image112.jpeg"/><Relationship Id="rId5" Type="http://schemas.openxmlformats.org/officeDocument/2006/relationships/image" Target="../media/image106.jpeg"/><Relationship Id="rId15" Type="http://schemas.openxmlformats.org/officeDocument/2006/relationships/image" Target="../media/image114.jpeg"/><Relationship Id="rId10" Type="http://schemas.openxmlformats.org/officeDocument/2006/relationships/image" Target="../media/image111.jpeg"/><Relationship Id="rId4" Type="http://schemas.openxmlformats.org/officeDocument/2006/relationships/image" Target="../media/image105.jpeg"/><Relationship Id="rId9" Type="http://schemas.openxmlformats.org/officeDocument/2006/relationships/image" Target="../media/image110.jpeg"/><Relationship Id="rId1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1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mailto:&#1077;conom.oer@dolgoprudny.com" TargetMode="External"/><Relationship Id="rId13" Type="http://schemas.openxmlformats.org/officeDocument/2006/relationships/hyperlink" Target="mailto:odmur@mail.ru" TargetMode="External"/><Relationship Id="rId3" Type="http://schemas.openxmlformats.org/officeDocument/2006/relationships/notesSlide" Target="../notesSlides/notesSlide18.xml"/><Relationship Id="rId7" Type="http://schemas.openxmlformats.org/officeDocument/2006/relationships/hyperlink" Target="mailto:lidagrihina@mail.ru" TargetMode="External"/><Relationship Id="rId12" Type="http://schemas.openxmlformats.org/officeDocument/2006/relationships/hyperlink" Target="mailto:andreikozhinov63@mail.ru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hyperlink" Target="mailto:dolgo@mosreg.ru" TargetMode="External"/><Relationship Id="rId11" Type="http://schemas.openxmlformats.org/officeDocument/2006/relationships/image" Target="../media/image1.png"/><Relationship Id="rId5" Type="http://schemas.openxmlformats.org/officeDocument/2006/relationships/hyperlink" Target="mailto:glava@dolgoprudny.com" TargetMode="External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117.jpeg"/><Relationship Id="rId9" Type="http://schemas.openxmlformats.org/officeDocument/2006/relationships/hyperlink" Target="http://www.dolgoprudny.com/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mailto:tv@dolgoprudnymedia.ru" TargetMode="External"/><Relationship Id="rId13" Type="http://schemas.openxmlformats.org/officeDocument/2006/relationships/image" Target="../media/image120.jpeg"/><Relationship Id="rId3" Type="http://schemas.openxmlformats.org/officeDocument/2006/relationships/image" Target="../media/image118.png"/><Relationship Id="rId7" Type="http://schemas.openxmlformats.org/officeDocument/2006/relationships/hyperlink" Target="mailto:dolgo@mosreg.ru" TargetMode="External"/><Relationship Id="rId12" Type="http://schemas.openxmlformats.org/officeDocument/2006/relationships/hyperlink" Target="https://t.me/dolgoprudnyo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hyperlink" Target="https://&#1086;&#1092;-&#1076;&#1086;&#1083;&#1075;&#1086;&#1087;&#1088;&#1091;&#1076;&#1085;&#1099;&#1081;.&#1088;&#1092;/" TargetMode="External"/><Relationship Id="rId11" Type="http://schemas.openxmlformats.org/officeDocument/2006/relationships/hyperlink" Target="https://t.me/yudinvladislav" TargetMode="External"/><Relationship Id="rId5" Type="http://schemas.openxmlformats.org/officeDocument/2006/relationships/hyperlink" Target="http://dolgoprudnymedia.ru/" TargetMode="External"/><Relationship Id="rId10" Type="http://schemas.openxmlformats.org/officeDocument/2006/relationships/image" Target="../media/image1.png"/><Relationship Id="rId4" Type="http://schemas.openxmlformats.org/officeDocument/2006/relationships/image" Target="../media/image119.png"/><Relationship Id="rId9" Type="http://schemas.openxmlformats.org/officeDocument/2006/relationships/oleObject" Target="../embeddings/oleObject3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122.png"/><Relationship Id="rId4" Type="http://schemas.openxmlformats.org/officeDocument/2006/relationships/image" Target="../media/image1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jpeg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jpe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1.jpeg"/><Relationship Id="rId10" Type="http://schemas.openxmlformats.org/officeDocument/2006/relationships/image" Target="../media/image9.jpeg"/><Relationship Id="rId4" Type="http://schemas.openxmlformats.org/officeDocument/2006/relationships/image" Target="../media/image10.jpeg"/><Relationship Id="rId9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hyperlink" Target="http://www.dkba.ru/" TargetMode="External"/><Relationship Id="rId18" Type="http://schemas.openxmlformats.org/officeDocument/2006/relationships/image" Target="../media/image23.jpeg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26.jpeg"/><Relationship Id="rId7" Type="http://schemas.openxmlformats.org/officeDocument/2006/relationships/image" Target="../media/image16.png"/><Relationship Id="rId12" Type="http://schemas.openxmlformats.org/officeDocument/2006/relationships/image" Target="../media/image18.jpeg"/><Relationship Id="rId1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png"/><Relationship Id="rId11" Type="http://schemas.openxmlformats.org/officeDocument/2006/relationships/hyperlink" Target="http://www.mosavtosteklo.ru/" TargetMode="External"/><Relationship Id="rId5" Type="http://schemas.openxmlformats.org/officeDocument/2006/relationships/oleObject" Target="../embeddings/oleObject7.bin"/><Relationship Id="rId15" Type="http://schemas.openxmlformats.org/officeDocument/2006/relationships/image" Target="../media/image20.jpeg"/><Relationship Id="rId10" Type="http://schemas.openxmlformats.org/officeDocument/2006/relationships/image" Target="../media/image17.jpeg"/><Relationship Id="rId19" Type="http://schemas.openxmlformats.org/officeDocument/2006/relationships/image" Target="../media/image24.jpeg"/><Relationship Id="rId4" Type="http://schemas.openxmlformats.org/officeDocument/2006/relationships/image" Target="../media/image15.jpeg"/><Relationship Id="rId9" Type="http://schemas.openxmlformats.org/officeDocument/2006/relationships/hyperlink" Target="http://www.dnpp.biz/" TargetMode="External"/><Relationship Id="rId1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18" Type="http://schemas.openxmlformats.org/officeDocument/2006/relationships/image" Target="../media/image38.jpeg"/><Relationship Id="rId26" Type="http://schemas.openxmlformats.org/officeDocument/2006/relationships/image" Target="../media/image44.jpeg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40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17" Type="http://schemas.openxmlformats.org/officeDocument/2006/relationships/hyperlink" Target="http://phystech21.ru/images/logo/mfti.jpg" TargetMode="External"/><Relationship Id="rId25" Type="http://schemas.openxmlformats.org/officeDocument/2006/relationships/image" Target="../media/image17.jpeg"/><Relationship Id="rId33" Type="http://schemas.openxmlformats.org/officeDocument/2006/relationships/image" Target="../media/image51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7.jpeg"/><Relationship Id="rId20" Type="http://schemas.openxmlformats.org/officeDocument/2006/relationships/image" Target="../media/image39.jpeg"/><Relationship Id="rId29" Type="http://schemas.openxmlformats.org/officeDocument/2006/relationships/image" Target="../media/image47.jpeg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24" Type="http://schemas.openxmlformats.org/officeDocument/2006/relationships/image" Target="../media/image43.png"/><Relationship Id="rId32" Type="http://schemas.openxmlformats.org/officeDocument/2006/relationships/image" Target="../media/image50.jpeg"/><Relationship Id="rId5" Type="http://schemas.openxmlformats.org/officeDocument/2006/relationships/image" Target="../media/image1.png"/><Relationship Id="rId15" Type="http://schemas.openxmlformats.org/officeDocument/2006/relationships/image" Target="../media/image36.jpeg"/><Relationship Id="rId23" Type="http://schemas.openxmlformats.org/officeDocument/2006/relationships/image" Target="../media/image42.jpeg"/><Relationship Id="rId28" Type="http://schemas.openxmlformats.org/officeDocument/2006/relationships/image" Target="../media/image46.jpeg"/><Relationship Id="rId10" Type="http://schemas.openxmlformats.org/officeDocument/2006/relationships/image" Target="../media/image31.jpeg"/><Relationship Id="rId19" Type="http://schemas.openxmlformats.org/officeDocument/2006/relationships/hyperlink" Target="http://phystech21.ru/images/logo/physicon.jpg" TargetMode="External"/><Relationship Id="rId31" Type="http://schemas.openxmlformats.org/officeDocument/2006/relationships/image" Target="../media/image49.jpeg"/><Relationship Id="rId4" Type="http://schemas.openxmlformats.org/officeDocument/2006/relationships/oleObject" Target="../embeddings/oleObject8.bin"/><Relationship Id="rId9" Type="http://schemas.openxmlformats.org/officeDocument/2006/relationships/image" Target="../media/image30.jpeg"/><Relationship Id="rId14" Type="http://schemas.openxmlformats.org/officeDocument/2006/relationships/image" Target="../media/image35.jpeg"/><Relationship Id="rId22" Type="http://schemas.openxmlformats.org/officeDocument/2006/relationships/image" Target="../media/image41.jpeg"/><Relationship Id="rId27" Type="http://schemas.openxmlformats.org/officeDocument/2006/relationships/image" Target="../media/image45.jpeg"/><Relationship Id="rId30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5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mun_dolgoprudny@tppmo.ru" TargetMode="External"/><Relationship Id="rId13" Type="http://schemas.openxmlformats.org/officeDocument/2006/relationships/hyperlink" Target="mailto:linkinproject@yandex.ru" TargetMode="Externa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.png"/><Relationship Id="rId12" Type="http://schemas.openxmlformats.org/officeDocument/2006/relationships/hyperlink" Target="http://pharmcluster.ru/" TargetMode="External"/><Relationship Id="rId17" Type="http://schemas.openxmlformats.org/officeDocument/2006/relationships/image" Target="../media/image5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7.jpeg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0.bin"/><Relationship Id="rId11" Type="http://schemas.openxmlformats.org/officeDocument/2006/relationships/hyperlink" Target="https://kapitsa.center/" TargetMode="External"/><Relationship Id="rId5" Type="http://schemas.openxmlformats.org/officeDocument/2006/relationships/image" Target="../media/image54.jpeg"/><Relationship Id="rId15" Type="http://schemas.openxmlformats.org/officeDocument/2006/relationships/image" Target="../media/image56.jpeg"/><Relationship Id="rId10" Type="http://schemas.openxmlformats.org/officeDocument/2006/relationships/hyperlink" Target="mailto:info@kapitsa.center" TargetMode="External"/><Relationship Id="rId4" Type="http://schemas.openxmlformats.org/officeDocument/2006/relationships/image" Target="../media/image53.jpeg"/><Relationship Id="rId9" Type="http://schemas.openxmlformats.org/officeDocument/2006/relationships/image" Target="../media/image55.jpeg"/><Relationship Id="rId14" Type="http://schemas.openxmlformats.org/officeDocument/2006/relationships/hyperlink" Target="http://www.lihachevsky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61692" y="0"/>
            <a:ext cx="6208273" cy="5420299"/>
          </a:xfrm>
          <a:prstGeom prst="rect">
            <a:avLst/>
          </a:prstGeom>
          <a:solidFill>
            <a:srgbClr val="429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8662" y="876015"/>
            <a:ext cx="5336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ИНВЕСТИЦИОННЫЙ </a:t>
            </a:r>
            <a:r>
              <a:rPr lang="ru-RU" sz="4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ПОТЕНЦИАЛ</a:t>
            </a:r>
            <a:endParaRPr lang="en-US" sz="4000" b="1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57394" y="205531"/>
            <a:ext cx="54168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Основные экономические показатели</a:t>
            </a:r>
            <a:endParaRPr lang="ru-RU" sz="2000" b="1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126" y="161554"/>
            <a:ext cx="4101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ru-RU" sz="1600"/>
              <a:t>ГОРОДСКОЙ ОКРУГ ДОЛГОПРУДНЫЙ МОСКОВСКОЙ ОБЛАСТИ</a:t>
            </a: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104045"/>
              </p:ext>
            </p:extLst>
          </p:nvPr>
        </p:nvGraphicFramePr>
        <p:xfrm>
          <a:off x="257911" y="161554"/>
          <a:ext cx="523215" cy="622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CorelDRAW" r:id="rId4" imgW="2231280" imgH="2775960" progId="">
                  <p:embed/>
                </p:oleObj>
              </mc:Choice>
              <mc:Fallback>
                <p:oleObj name="CorelDRAW" r:id="rId4" imgW="2231280" imgH="277596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57911" y="161554"/>
                        <a:ext cx="523215" cy="6228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920483" y="6088807"/>
            <a:ext cx="4290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Администрация г.о. Долгопрудный Московской области</a:t>
            </a:r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56935" y="783331"/>
            <a:ext cx="48126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lnSpc>
                <a:spcPct val="150000"/>
              </a:lnSpc>
              <a:spcAft>
                <a:spcPts val="20"/>
              </a:spcAft>
              <a:buFont typeface="Wingdings" panose="05000000000000000000" pitchFamily="2" charset="2"/>
              <a:buChar char="ü"/>
            </a:pPr>
            <a:r>
              <a:rPr lang="ru-RU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Площадь городского округа </a:t>
            </a:r>
            <a:r>
              <a:rPr lang="ru-RU" sz="16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3052 га</a:t>
            </a:r>
          </a:p>
          <a:p>
            <a:pPr indent="-285750">
              <a:lnSpc>
                <a:spcPct val="150000"/>
              </a:lnSpc>
              <a:spcAft>
                <a:spcPts val="20"/>
              </a:spcAft>
              <a:buFont typeface="Wingdings" panose="05000000000000000000" pitchFamily="2" charset="2"/>
              <a:buChar char="ü"/>
            </a:pPr>
            <a:r>
              <a:rPr lang="ru-RU" sz="160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Население более </a:t>
            </a:r>
            <a:r>
              <a:rPr lang="ru-RU" sz="16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120</a:t>
            </a:r>
            <a:r>
              <a:rPr lang="ru-RU" sz="160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тысяч человек </a:t>
            </a:r>
            <a:endParaRPr lang="ru-RU" sz="160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-285750">
              <a:lnSpc>
                <a:spcPct val="150000"/>
              </a:lnSpc>
              <a:spcAft>
                <a:spcPts val="20"/>
              </a:spcAft>
              <a:buFont typeface="Wingdings" panose="05000000000000000000" pitchFamily="2" charset="2"/>
              <a:buChar char="ü"/>
            </a:pPr>
            <a:r>
              <a:rPr lang="ru-RU" sz="16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69,7</a:t>
            </a:r>
            <a:r>
              <a:rPr lang="ru-RU" sz="160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тысяч человек </a:t>
            </a:r>
            <a:r>
              <a:rPr lang="ru-RU" sz="160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lang="ru-RU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трудоспособное </a:t>
            </a:r>
            <a:r>
              <a:rPr lang="ru-RU" sz="160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население</a:t>
            </a:r>
          </a:p>
          <a:p>
            <a:pPr indent="-285750">
              <a:lnSpc>
                <a:spcPct val="150000"/>
              </a:lnSpc>
              <a:spcAft>
                <a:spcPts val="20"/>
              </a:spcAft>
              <a:buFont typeface="Wingdings" panose="05000000000000000000" pitchFamily="2" charset="2"/>
              <a:buChar char="ü"/>
            </a:pPr>
            <a:r>
              <a:rPr lang="ru-RU" sz="160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Объем отгрузки крупных и средних предприятий и организаций города – </a:t>
            </a:r>
          </a:p>
          <a:p>
            <a:pPr>
              <a:lnSpc>
                <a:spcPct val="150000"/>
              </a:lnSpc>
              <a:spcAft>
                <a:spcPts val="20"/>
              </a:spcAft>
            </a:pPr>
            <a:r>
              <a:rPr lang="ru-RU" sz="16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78,2</a:t>
            </a:r>
            <a:r>
              <a:rPr lang="ru-RU" sz="160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млрд. рублей</a:t>
            </a:r>
          </a:p>
          <a:p>
            <a:pPr marL="285750" indent="-285750">
              <a:lnSpc>
                <a:spcPct val="150000"/>
              </a:lnSpc>
              <a:spcAft>
                <a:spcPts val="20"/>
              </a:spcAft>
              <a:buFont typeface="Wingdings" panose="05000000000000000000" pitchFamily="2" charset="2"/>
              <a:buChar char="ü"/>
            </a:pPr>
            <a:r>
              <a:rPr lang="ru-RU" sz="16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6,9</a:t>
            </a:r>
            <a:r>
              <a:rPr lang="ru-RU" sz="160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тысячи хозяйствующих субъектов</a:t>
            </a:r>
          </a:p>
          <a:p>
            <a:pPr marL="285750" indent="-285750">
              <a:lnSpc>
                <a:spcPct val="150000"/>
              </a:lnSpc>
              <a:spcAft>
                <a:spcPts val="20"/>
              </a:spcAft>
              <a:buFont typeface="Wingdings" panose="05000000000000000000" pitchFamily="2" charset="2"/>
              <a:buChar char="ü"/>
            </a:pPr>
            <a:r>
              <a:rPr lang="ru-RU" sz="16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195</a:t>
            </a:r>
            <a:r>
              <a:rPr lang="ru-RU" sz="160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крупных</a:t>
            </a:r>
            <a:r>
              <a:rPr lang="ru-RU" sz="160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и </a:t>
            </a:r>
            <a:r>
              <a:rPr lang="ru-RU" sz="16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  <a:r>
              <a:rPr lang="ru-RU" sz="160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средних предприятий и организаций</a:t>
            </a:r>
          </a:p>
          <a:p>
            <a:pPr marL="285750" indent="-285750">
              <a:lnSpc>
                <a:spcPct val="150000"/>
              </a:lnSpc>
              <a:spcAft>
                <a:spcPts val="20"/>
              </a:spcAft>
              <a:buFont typeface="Wingdings" panose="05000000000000000000" pitchFamily="2" charset="2"/>
              <a:buChar char="ü"/>
            </a:pPr>
            <a:r>
              <a:rPr lang="ru-RU" sz="16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2,4</a:t>
            </a:r>
            <a:r>
              <a:rPr lang="ru-RU" sz="160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тысячи малых и микро предприятий</a:t>
            </a:r>
            <a:endParaRPr lang="ru-RU" sz="160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66948" y="567888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endParaRPr lang="ru-RU" sz="1600" b="1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2384611"/>
            <a:ext cx="5961692" cy="447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4688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094225" y="3922713"/>
            <a:ext cx="3260010" cy="2155358"/>
          </a:xfrm>
          <a:prstGeom prst="rect">
            <a:avLst/>
          </a:prstGeom>
          <a:solidFill>
            <a:srgbClr val="429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</a:pPr>
            <a:endParaRPr lang="ru-RU" sz="2400" b="1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1709" y="1648726"/>
            <a:ext cx="2655575" cy="2020830"/>
          </a:xfrm>
          <a:prstGeom prst="rect">
            <a:avLst/>
          </a:prstGeom>
          <a:solidFill>
            <a:srgbClr val="429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</a:pPr>
            <a:endParaRPr lang="ru-RU" sz="2400" b="1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662950" y="1608784"/>
            <a:ext cx="11536403" cy="4962144"/>
          </a:xfrm>
          <a:prstGeom prst="rect">
            <a:avLst/>
          </a:prstGeom>
        </p:spPr>
        <p:txBody>
          <a:bodyPr numCol="2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endParaRPr lang="ru-RU" altLang="ru-RU" sz="9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4057" y="556459"/>
            <a:ext cx="11814344" cy="665824"/>
          </a:xfrm>
          <a:prstGeom prst="rect">
            <a:avLst/>
          </a:prstGeom>
          <a:solidFill>
            <a:srgbClr val="429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</a:pPr>
            <a:endParaRPr lang="ru-RU" sz="2400" b="1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2776" y="165638"/>
            <a:ext cx="5377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ru-RU" sz="1400"/>
              <a:t>ГОРОДСКОЙ ОКРУГ ДОЛГОПРУДНЫЙ МОСКОВСКОЙ ОБЛАСТИ</a:t>
            </a:r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89356"/>
              </p:ext>
            </p:extLst>
          </p:nvPr>
        </p:nvGraphicFramePr>
        <p:xfrm>
          <a:off x="197220" y="133223"/>
          <a:ext cx="355556" cy="423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CorelDRAW" r:id="rId4" imgW="2231280" imgH="2775960" progId="">
                  <p:embed/>
                </p:oleObj>
              </mc:Choice>
              <mc:Fallback>
                <p:oleObj name="CorelDRAW" r:id="rId4" imgW="2231280" imgH="277596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97220" y="133223"/>
                        <a:ext cx="355556" cy="4232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180084" y="717815"/>
            <a:ext cx="11825970" cy="3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МЕРЫ ГОСУДАРСТВЕННОЙ ПОДДЕРЖКИ БИЗНЕСА</a:t>
            </a:r>
            <a:endParaRPr lang="ru-RU" sz="2000" b="1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127"/>
          <p:cNvSpPr>
            <a:spLocks noChangeArrowheads="1"/>
          </p:cNvSpPr>
          <p:nvPr/>
        </p:nvSpPr>
        <p:spPr bwMode="auto">
          <a:xfrm>
            <a:off x="838200" y="39227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28"/>
          <p:cNvSpPr>
            <a:spLocks noChangeArrowheads="1"/>
          </p:cNvSpPr>
          <p:nvPr/>
        </p:nvSpPr>
        <p:spPr bwMode="auto">
          <a:xfrm>
            <a:off x="838200" y="39227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29"/>
          <p:cNvSpPr>
            <a:spLocks noChangeArrowheads="1"/>
          </p:cNvSpPr>
          <p:nvPr/>
        </p:nvSpPr>
        <p:spPr bwMode="auto">
          <a:xfrm>
            <a:off x="838200" y="39227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057" y="1956993"/>
            <a:ext cx="26583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Программы льготного кредитования </a:t>
            </a:r>
            <a:r>
              <a:rPr lang="ru-RU" sz="12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Корпорации МСП</a:t>
            </a:r>
          </a:p>
          <a:p>
            <a:pPr lvl="0" algn="ctr"/>
            <a:endParaRPr lang="ru-RU" sz="1200" b="1" u="sng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ctr"/>
            <a:r>
              <a:rPr lang="ru-RU" sz="1100" b="1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</a:t>
            </a:r>
            <a:r>
              <a:rPr lang="ru-RU" sz="11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://corpmsp.ru/bankam/programma_stimulir</a:t>
            </a:r>
            <a:r>
              <a:rPr lang="ru-RU" sz="110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017071" y="1649835"/>
            <a:ext cx="2649501" cy="2019721"/>
          </a:xfrm>
          <a:prstGeom prst="rect">
            <a:avLst/>
          </a:prstGeom>
          <a:solidFill>
            <a:srgbClr val="429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</a:pPr>
            <a:endParaRPr lang="ru-RU" sz="2400" b="1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76049" y="1942303"/>
            <a:ext cx="256175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Льготный заем от Фонда развития промышленности </a:t>
            </a:r>
            <a:r>
              <a:rPr lang="ru-RU" sz="12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РФ</a:t>
            </a:r>
          </a:p>
          <a:p>
            <a:pPr lvl="0" algn="ctr"/>
            <a:endParaRPr lang="ru-RU" sz="1200" b="1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ru-RU" sz="1100" b="1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</a:t>
            </a:r>
            <a:r>
              <a:rPr lang="ru-RU" sz="11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://frprf.ru/zaymy</a:t>
            </a:r>
            <a:r>
              <a:rPr lang="ru-RU" sz="1100" b="1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 algn="ctr"/>
            <a:endParaRPr lang="ru-RU" sz="1100" b="1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836037" y="1648726"/>
            <a:ext cx="2842474" cy="2020830"/>
          </a:xfrm>
          <a:prstGeom prst="rect">
            <a:avLst/>
          </a:prstGeom>
          <a:solidFill>
            <a:srgbClr val="429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</a:pPr>
            <a:endParaRPr lang="ru-RU" sz="2400" b="1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811158" y="1688734"/>
            <a:ext cx="27371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Земельный участок в аренду за 1 рубль в целях размещения импортозамещающего производства</a:t>
            </a:r>
          </a:p>
          <a:p>
            <a:pPr algn="ctr"/>
            <a:endParaRPr lang="ru-RU" sz="1200" b="1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ru-RU" sz="1100" b="1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</a:t>
            </a:r>
            <a:r>
              <a:rPr lang="ru-RU" sz="11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://invest.mosreg.ru/business/support-measures/industry/property-support/1721/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842051" y="1669544"/>
            <a:ext cx="2842474" cy="2020830"/>
          </a:xfrm>
          <a:prstGeom prst="rect">
            <a:avLst/>
          </a:prstGeom>
          <a:solidFill>
            <a:srgbClr val="429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</a:pPr>
            <a:endParaRPr lang="ru-RU" sz="2400" b="1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894695" y="1726750"/>
            <a:ext cx="27371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Предоставление земельных участков в аренду без проведения торгов под реализацию масштабных инвестиционных </a:t>
            </a:r>
            <a:r>
              <a:rPr lang="ru-RU" sz="12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проектов</a:t>
            </a:r>
          </a:p>
          <a:p>
            <a:pPr lvl="0" algn="ctr"/>
            <a:endParaRPr lang="ru-RU" sz="120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ru-RU" sz="1100" b="1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</a:t>
            </a:r>
            <a:r>
              <a:rPr lang="ru-RU" sz="11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://invest.mosreg.ru/business/support-measures/investor/property-support/1250/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574404" y="4927443"/>
            <a:ext cx="2409925" cy="1817855"/>
          </a:xfrm>
          <a:prstGeom prst="rect">
            <a:avLst/>
          </a:prstGeom>
          <a:solidFill>
            <a:srgbClr val="429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</a:pPr>
            <a:endParaRPr lang="ru-RU" sz="2400" b="1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075276" y="4097085"/>
            <a:ext cx="3188012" cy="1245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ct val="0"/>
              </a:spcAft>
            </a:pPr>
            <a:r>
              <a:rPr lang="ru-RU" sz="12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Субсидия % ставки по кредиту банка от МО по проектам импортозамещающего </a:t>
            </a:r>
            <a:r>
              <a:rPr lang="ru-RU" sz="12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производства</a:t>
            </a:r>
          </a:p>
          <a:p>
            <a:pPr lvl="0" algn="ctr">
              <a:lnSpc>
                <a:spcPct val="107000"/>
              </a:lnSpc>
              <a:spcAft>
                <a:spcPct val="0"/>
              </a:spcAft>
            </a:pPr>
            <a:endParaRPr lang="ru-RU" sz="1200" b="1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ctr">
              <a:lnSpc>
                <a:spcPct val="107000"/>
              </a:lnSpc>
              <a:spcAft>
                <a:spcPct val="0"/>
              </a:spcAft>
            </a:pPr>
            <a:r>
              <a:rPr lang="ru-RU" sz="1100" b="1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</a:t>
            </a:r>
            <a:r>
              <a:rPr lang="ru-RU" sz="11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://invest.mosreg.ru/business/support-measures/sme/financial/1270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574403" y="4956971"/>
            <a:ext cx="2409925" cy="1409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ct val="0"/>
              </a:spcAft>
            </a:pPr>
            <a:r>
              <a:rPr lang="ru-RU" sz="12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Субсидия субъектам МСП на покупку </a:t>
            </a:r>
            <a:r>
              <a:rPr lang="ru-RU" sz="12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оборудования</a:t>
            </a:r>
          </a:p>
          <a:p>
            <a:pPr marL="457200" algn="ctr">
              <a:lnSpc>
                <a:spcPct val="107000"/>
              </a:lnSpc>
              <a:spcAft>
                <a:spcPct val="0"/>
              </a:spcAft>
            </a:pPr>
            <a:endParaRPr lang="ru-RU" sz="1200" b="1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>
              <a:lnSpc>
                <a:spcPct val="107000"/>
              </a:lnSpc>
              <a:spcAft>
                <a:spcPct val="0"/>
              </a:spcAft>
            </a:pPr>
            <a:r>
              <a:rPr lang="ru-RU" sz="1100" b="1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</a:t>
            </a:r>
            <a:r>
              <a:rPr lang="ru-RU" sz="11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://invest.mosreg.ru/business/support-measures/industry/financial/1253/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245930" y="3922713"/>
            <a:ext cx="3209529" cy="2155358"/>
          </a:xfrm>
          <a:prstGeom prst="rect">
            <a:avLst/>
          </a:prstGeom>
          <a:solidFill>
            <a:srgbClr val="429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</a:pPr>
            <a:endParaRPr lang="ru-RU" sz="2400" b="1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44060" y="4075540"/>
            <a:ext cx="3549234" cy="162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ct val="0"/>
              </a:spcAft>
            </a:pPr>
            <a:r>
              <a:rPr lang="ru-RU" sz="12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Субсидия на компенсацию затрат на создание инженерной инфраструктуры для промышленных </a:t>
            </a:r>
            <a:r>
              <a:rPr lang="ru-RU" sz="12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предприятий</a:t>
            </a:r>
          </a:p>
          <a:p>
            <a:pPr marL="457200" algn="ctr">
              <a:lnSpc>
                <a:spcPct val="107000"/>
              </a:lnSpc>
              <a:spcAft>
                <a:spcPct val="0"/>
              </a:spcAft>
            </a:pPr>
            <a:endParaRPr lang="ru-RU" sz="120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</a:t>
            </a:r>
            <a:r>
              <a:rPr lang="ru-RU" sz="11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://invest.mosreg.ru/business/support-measures/industry/financial/1253/</a:t>
            </a:r>
          </a:p>
        </p:txBody>
      </p:sp>
    </p:spTree>
    <p:extLst>
      <p:ext uri="{BB962C8B-B14F-4D97-AF65-F5344CB8AC3E}">
        <p14:creationId xmlns:p14="http://schemas.microsoft.com/office/powerpoint/2010/main" val="167125180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652575" y="0"/>
            <a:ext cx="5550085" cy="6149788"/>
          </a:xfrm>
          <a:prstGeom prst="rect">
            <a:avLst/>
          </a:prstGeom>
          <a:solidFill>
            <a:srgbClr val="429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52776" y="165638"/>
            <a:ext cx="5377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ru-RU" sz="1400">
                <a:solidFill>
                  <a:schemeClr val="tx1"/>
                </a:solidFill>
              </a:rPr>
              <a:t>ГОРОДСКОЙ ОКРУГ ДОЛГОПРУДНЫЙ МОСКОВСКОЙ ОБЛАСТИ</a:t>
            </a: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776290"/>
              </p:ext>
            </p:extLst>
          </p:nvPr>
        </p:nvGraphicFramePr>
        <p:xfrm>
          <a:off x="197220" y="133223"/>
          <a:ext cx="355556" cy="423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CorelDRAW" r:id="rId3" imgW="2231280" imgH="2775960" progId="">
                  <p:embed/>
                </p:oleObj>
              </mc:Choice>
              <mc:Fallback>
                <p:oleObj name="CorelDRAW" r:id="rId3" imgW="2231280" imgH="277596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97220" y="133223"/>
                        <a:ext cx="355556" cy="4232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960673" y="1120687"/>
            <a:ext cx="4303529" cy="1039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lnSpc>
                <a:spcPct val="114000"/>
              </a:lnSpc>
              <a:spcAft>
                <a:spcPts val="20"/>
              </a:spcAft>
              <a:buFont typeface="Wingdings" panose="05000000000000000000" pitchFamily="2" charset="2"/>
              <a:buChar char="ü"/>
            </a:pPr>
            <a:r>
              <a:rPr lang="ru-RU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Объем инвестиций за счет всех источников финансирования – </a:t>
            </a:r>
            <a:r>
              <a:rPr lang="ru-RU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11,8</a:t>
            </a:r>
            <a:r>
              <a:rPr lang="ru-RU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млрд. рублей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5930" y="655186"/>
            <a:ext cx="61110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>
                <a:latin typeface="Courier New" panose="02070309020205020404" pitchFamily="49" charset="0"/>
                <a:cs typeface="Courier New" panose="02070309020205020404" pitchFamily="49" charset="0"/>
              </a:rPr>
              <a:t>ИНВЕСТИЦИОННЫЙ ПАСПОРТ</a:t>
            </a:r>
            <a:endParaRPr lang="en-US" sz="40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48521" y="133223"/>
            <a:ext cx="52814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Показатели инвестиционной деятельности (прогноз на 2023год)</a:t>
            </a:r>
            <a:endParaRPr lang="ru-RU" sz="2000" b="1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31813" y="2302462"/>
            <a:ext cx="4528819" cy="1671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lnSpc>
                <a:spcPct val="114000"/>
              </a:lnSpc>
              <a:spcAft>
                <a:spcPts val="20"/>
              </a:spcAft>
              <a:buFont typeface="Wingdings" panose="05000000000000000000" pitchFamily="2" charset="2"/>
              <a:buChar char="ü"/>
            </a:pPr>
            <a:r>
              <a:rPr lang="ru-RU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Объем инвестиций, привлеченных в основной капитал (без учета бюджетных инвестиций), на душу </a:t>
            </a:r>
            <a:r>
              <a:rPr lang="ru-RU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населения – </a:t>
            </a:r>
            <a:r>
              <a:rPr lang="ru-RU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60,75</a:t>
            </a:r>
            <a:r>
              <a:rPr lang="ru-RU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тыс. рублей </a:t>
            </a:r>
            <a:endParaRPr lang="ru-RU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31813" y="4099363"/>
            <a:ext cx="4557319" cy="13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lnSpc>
                <a:spcPct val="114000"/>
              </a:lnSpc>
              <a:spcAft>
                <a:spcPts val="20"/>
              </a:spcAft>
              <a:buFont typeface="Wingdings" panose="05000000000000000000" pitchFamily="2" charset="2"/>
              <a:buChar char="ü"/>
            </a:pPr>
            <a:r>
              <a:rPr lang="ru-RU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Количество созданных рабочих мест (по полному кругу предприятий) - </a:t>
            </a:r>
            <a:r>
              <a:rPr lang="ru-RU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3500</a:t>
            </a:r>
            <a:r>
              <a:rPr lang="ru-RU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новых рабочих мест</a:t>
            </a:r>
            <a:endParaRPr lang="ru-RU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66507"/>
            <a:ext cx="6655324" cy="499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6407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171047"/>
              </p:ext>
            </p:extLst>
          </p:nvPr>
        </p:nvGraphicFramePr>
        <p:xfrm>
          <a:off x="197220" y="1275590"/>
          <a:ext cx="11557264" cy="519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160"/>
                <a:gridCol w="1705798"/>
                <a:gridCol w="3358005"/>
                <a:gridCol w="6014301"/>
              </a:tblGrid>
              <a:tr h="0">
                <a:tc>
                  <a:txBody>
                    <a:bodyPr/>
                    <a:lstStyle/>
                    <a:p>
                      <a:r>
                        <a:rPr lang="ru-RU" sz="150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№</a:t>
                      </a:r>
                      <a:endParaRPr lang="ru-RU" sz="150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88C1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Наименование</a:t>
                      </a:r>
                      <a:endParaRPr lang="ru-RU" sz="150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88C1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Месторасположение</a:t>
                      </a:r>
                      <a:endParaRPr lang="ru-RU" sz="150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88C1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Описание </a:t>
                      </a:r>
                      <a:endParaRPr lang="ru-RU" sz="150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88C1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ru-RU" sz="11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Научные исследования и разработки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Территории научно-технических площадок: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МФТИ, ФГУП «ГНЦ «НИОПИК», ФГБУ «ЦАО», </a:t>
                      </a:r>
                      <a:br>
                        <a:rPr lang="ru-RU" sz="11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</a:br>
                      <a:r>
                        <a:rPr lang="ru-RU" sz="11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АО ДКБА», технопарк «Лихачевский», индустриальный парк «ТОС»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В Долгопрудном проводятся фундаментальные и прикладные исследования в области радиофизики, радиотехники, физической и квантовой электроники, биомедицинской радиоэлектроники и информатики, радиолокационного исследования земли, океана, космоса. </a:t>
                      </a:r>
                    </a:p>
                    <a:p>
                      <a:pPr algn="l"/>
                      <a:endParaRPr lang="ru-RU" sz="800" kern="120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algn="l"/>
                      <a:r>
                        <a:rPr lang="ru-RU" sz="8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Высокий уровень научного и интеллектуального потенциала: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ru-RU" sz="8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крупнейшее оборонное предприятие страны ПАО «ДНПП» (концерн «Алмаз Антей»)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ru-RU" sz="8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МФТИ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ru-RU" sz="8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ведущий научный центр в области химии, технологии получения и применения продуктов тонкого органического синтеза ФГУП «ГНЦ «НИОПИК»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ru-RU" sz="8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ведущая научно-исследовательская организация Росгидромета ФГБУ «ЦАО»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ru-RU" sz="8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один из  основных разработчиков и создателей новых образцов воздухоплавательной техники (включая дирижабли, свободные и привязные аэростаты) ОАО «ДКБА»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8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Наличие инфраструктуры для создания инновационных проектов: индустриальный парк «ТОС», технопарк «Лихачевский»</a:t>
                      </a:r>
                      <a:endParaRPr lang="ru-RU" sz="8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1611740">
                <a:tc>
                  <a:txBody>
                    <a:bodyPr/>
                    <a:lstStyle/>
                    <a:p>
                      <a:r>
                        <a:rPr lang="ru-RU" sz="110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endParaRPr lang="ru-RU" sz="11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Сфера образования и формирование научно-исследовательского и образовательного центра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Создание единого образовательного, научного и делового пространства на базе МФТИ для существующих и вновь создаваемых компаний в сфере высоких технологий, ориентированных на кадровый потенциал Физтеха – «Университетский город». Южная часть городского округа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Наличие одного из лучших в Российской Федерации высшего учебного заведения – МФТИ, мощного научно-производственного комплекса, сильная система среднего и среднего-специального образования: Физтех-Колледж, Физтех-лицей имени П.Л. Капицы, Долгопрудненская гимназия, 11 школ. По итогам 2019 три школы города входит в ТОП-5 лучших школ региона.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800" kern="120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Наличие отдельных базовых элементов инновационной структуры: инновационно-технологических центров, центров трансфера технологий, бизнес-инкубаторов, технопарков (Технопарк Физтех-лицея им.П.Л.Капицы - международный естественно-научный школьный кластер), в том числе при МФТИ, фондов, специализирующихся на поддержке инновационного предпринимательства, включая государственные и частные и пр. Внедрена цепочка «образование-наука-производство»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Созданы условия для развития инновационного предпринимательства и поддержки малого и среднего бизнеса.</a:t>
                      </a:r>
                      <a:endParaRPr lang="ru-RU" sz="8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endParaRPr lang="ru-RU" sz="11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Фармацевтическая  и химическая промышленность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Территории промышленных площадок: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ФГУП «ГНЦ «НИОПИК», Индустриальный парк «ТОС» на базе действующего предприятия АО «ПО «ТОС»,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АО «Фармстандарт», МФТИ</a:t>
                      </a:r>
                    </a:p>
                    <a:p>
                      <a:pPr algn="l"/>
                      <a:endParaRPr lang="ru-RU" sz="11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ru-RU" sz="8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К числу ключевых факторов конкурентоспособности фармацевтической отрасти относятся:</a:t>
                      </a:r>
                      <a:br>
                        <a:rPr lang="ru-RU" sz="8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</a:br>
                      <a:r>
                        <a:rPr lang="ru-RU" sz="8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— развитая производственная база;</a:t>
                      </a:r>
                      <a:br>
                        <a:rPr lang="ru-RU" sz="8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</a:br>
                      <a:r>
                        <a:rPr lang="ru-RU" sz="8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— сильная научно-техническая база, обусловленная наличием в регионе крупных научно-исследовательских организаций и предприятий.</a:t>
                      </a:r>
                    </a:p>
                    <a:p>
                      <a:pPr marL="0" marR="0" lvl="0" indent="355600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Якорные предприятия и организации, ведущие деятельность на территории города: ФГУП «ГНЦ «НИОПИК», АО «Фармстандарт», АО «ПО ТОС»,</a:t>
                      </a:r>
                    </a:p>
                    <a:p>
                      <a:pPr marL="0" marR="0" lvl="0" indent="355600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Наличие ведущих лабораторий МФТИ, где работают ученые с мировым именем. Они занимаются проблемами старения и возрастных заболеваний, прикладной и фундаментальной физикой, нанооптикой, квантовыми вычислениями, фотоникой и многим другим. </a:t>
                      </a:r>
                    </a:p>
                    <a:p>
                      <a:endParaRPr lang="ru-RU"/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2776" y="165638"/>
            <a:ext cx="5377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ru-RU" sz="1400">
                <a:solidFill>
                  <a:schemeClr val="tx1"/>
                </a:solidFill>
              </a:rPr>
              <a:t>ГОРОДСКОЙ ОКРУГ ДОЛГОПРУДНЫЙ МОСКОВСКОЙ ОБЛАСТИ</a:t>
            </a: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776290"/>
              </p:ext>
            </p:extLst>
          </p:nvPr>
        </p:nvGraphicFramePr>
        <p:xfrm>
          <a:off x="197220" y="133223"/>
          <a:ext cx="355556" cy="423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CorelDRAW" r:id="rId3" imgW="2231280" imgH="2775960" progId="">
                  <p:embed/>
                </p:oleObj>
              </mc:Choice>
              <mc:Fallback>
                <p:oleObj name="CorelDRAW" r:id="rId3" imgW="2231280" imgH="277596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97220" y="133223"/>
                        <a:ext cx="355556" cy="4232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371122" y="539680"/>
            <a:ext cx="9677092" cy="477054"/>
          </a:xfrm>
          <a:prstGeom prst="rect">
            <a:avLst/>
          </a:prstGeom>
          <a:solidFill>
            <a:srgbClr val="429CEE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5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ПЕРСПЕКТИВНЫЕ ОТРАСЛИ РАЗВИТИЯ БИЗНЕСА</a:t>
            </a:r>
            <a:endParaRPr lang="en-US" sz="2500" b="1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73125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" y="612781"/>
            <a:ext cx="12192000" cy="610590"/>
          </a:xfrm>
          <a:prstGeom prst="rect">
            <a:avLst/>
          </a:prstGeom>
          <a:solidFill>
            <a:srgbClr val="429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0263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РЕАЛИЗУЕМЫЕ КРУПНЫЕ </a:t>
            </a:r>
            <a:r>
              <a:rPr lang="ru-RU"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ИНВЕСТИЦИОННЫЕ ПРОЕКТЫ </a:t>
            </a:r>
            <a:r>
              <a:rPr lang="ru-RU" sz="20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ctr"/>
            <a:r>
              <a:rPr lang="ru-RU" sz="20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 </a:t>
            </a:r>
            <a:r>
              <a:rPr lang="ru-RU"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сфере промышленности </a:t>
            </a:r>
            <a:endParaRPr lang="en-US" sz="2000" b="1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3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006873"/>
              </p:ext>
            </p:extLst>
          </p:nvPr>
        </p:nvGraphicFramePr>
        <p:xfrm>
          <a:off x="197220" y="133223"/>
          <a:ext cx="355556" cy="423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CorelDRAW" r:id="rId4" imgW="2231280" imgH="2775960" progId="">
                  <p:embed/>
                </p:oleObj>
              </mc:Choice>
              <mc:Fallback>
                <p:oleObj name="CorelDRAW" r:id="rId4" imgW="2231280" imgH="277596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97220" y="133223"/>
                        <a:ext cx="355556" cy="4232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552776" y="165638"/>
            <a:ext cx="5377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ru-RU" sz="1400"/>
              <a:t>ГОРОДСКОЙ ОКРУГ ДОЛГОПРУДНЫЙ МОСКОВСКОЙ ОБЛАСТИ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0389131" y="146206"/>
            <a:ext cx="135421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43787" indent="0" algn="ctr">
              <a:buNone/>
              <a:defRPr/>
            </a:pPr>
            <a:r>
              <a:rPr lang="ru-RU" sz="1500" b="1" smtClean="0">
                <a:solidFill>
                  <a:srgbClr val="5B89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2023 </a:t>
            </a:r>
            <a:r>
              <a:rPr lang="ru-RU" sz="1500" b="1">
                <a:solidFill>
                  <a:srgbClr val="5B89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год</a:t>
            </a:r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210639"/>
              </p:ext>
            </p:extLst>
          </p:nvPr>
        </p:nvGraphicFramePr>
        <p:xfrm>
          <a:off x="428373" y="4492789"/>
          <a:ext cx="3470350" cy="17854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5175">
                  <a:extLst>
                    <a:ext uri="{9D8B030D-6E8A-4147-A177-3AD203B41FA5}">
                      <a16:col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xmlns="" val="349896749"/>
                    </a:ext>
                  </a:extLst>
                </a:gridCol>
                <a:gridCol w="1735175">
                  <a:extLst>
                    <a:ext uri="{9D8B030D-6E8A-4147-A177-3AD203B41FA5}">
                      <a16:col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xmlns="" val="1586121095"/>
                    </a:ext>
                  </a:extLst>
                </a:gridCol>
              </a:tblGrid>
              <a:tr h="401213">
                <a:tc>
                  <a:txBody>
                    <a:bodyPr/>
                    <a:lstStyle/>
                    <a:p>
                      <a:pPr marL="0" marR="0" indent="0" algn="l" defTabSz="158008" rtl="0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0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Сроки реализации проекта</a:t>
                      </a:r>
                      <a:endParaRPr lang="ru-RU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  <a:sym typeface="Proxima Nov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58008" rtl="0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0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2017-2024гг.</a:t>
                      </a:r>
                      <a:endParaRPr lang="ru-RU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  <a:sym typeface="Proxima Nov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xmlns="" val="955893106"/>
                  </a:ext>
                </a:extLst>
              </a:tr>
              <a:tr h="273196"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Сумма</a:t>
                      </a:r>
                      <a:r>
                        <a:rPr lang="ru-RU" sz="1000" kern="1200" baseline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и</a:t>
                      </a:r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нвестиций</a:t>
                      </a:r>
                      <a:endParaRPr lang="ru-RU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58008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3500 млн.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xmlns="" val="355292987"/>
                  </a:ext>
                </a:extLst>
              </a:tr>
              <a:tr h="555527"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Количество создаваемых новых рабочих мест</a:t>
                      </a:r>
                      <a:endParaRPr lang="ru-RU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109</a:t>
                      </a:r>
                      <a:endParaRPr lang="ru-RU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xmlns="" val="112087506"/>
                  </a:ext>
                </a:extLst>
              </a:tr>
              <a:tr h="555527"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Месторасположение</a:t>
                      </a:r>
                      <a:endParaRPr lang="ru-RU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Proxima Nova"/>
                        </a:rPr>
                        <a:t>г. Долгопрудный, Лихачевский пр-д, д. 7</a:t>
                      </a:r>
                      <a:endParaRPr lang="ru-RU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xmlns="" val="2238205731"/>
                  </a:ext>
                </a:extLst>
              </a:tr>
            </a:tbl>
          </a:graphicData>
        </a:graphic>
      </p:graphicFrame>
      <p:pic>
        <p:nvPicPr>
          <p:cNvPr id="41" name="Рисунок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373" y="1319820"/>
            <a:ext cx="3470350" cy="1862262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428373" y="3321414"/>
            <a:ext cx="347035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Реконструкция, техническое перевооружение здания завода- научного центра </a:t>
            </a:r>
            <a:r>
              <a:rPr lang="ru-RU" sz="14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АО «НИОПИК</a:t>
            </a:r>
            <a:r>
              <a:rPr lang="ru-RU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»</a:t>
            </a:r>
            <a:r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ru-RU" sz="140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798448"/>
              </p:ext>
            </p:extLst>
          </p:nvPr>
        </p:nvGraphicFramePr>
        <p:xfrm>
          <a:off x="4352203" y="4488992"/>
          <a:ext cx="3519342" cy="1824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671">
                  <a:extLst>
                    <a:ext uri="{9D8B030D-6E8A-4147-A177-3AD203B41FA5}">
                      <a16:col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xmlns="" val="349896749"/>
                    </a:ext>
                  </a:extLst>
                </a:gridCol>
                <a:gridCol w="1759671">
                  <a:extLst>
                    <a:ext uri="{9D8B030D-6E8A-4147-A177-3AD203B41FA5}">
                      <a16:col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xmlns="" val="1586121095"/>
                    </a:ext>
                  </a:extLst>
                </a:gridCol>
              </a:tblGrid>
              <a:tr h="4304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Сроки реализации проекта</a:t>
                      </a:r>
                      <a:endParaRPr lang="ru-RU" sz="1000" kern="120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  <a:sym typeface="Proxima Nov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2023-2025 гг.</a:t>
                      </a:r>
                      <a:endParaRPr lang="ru-RU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  <a:sym typeface="Proxima Nov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xmlns="" val="955893106"/>
                  </a:ext>
                </a:extLst>
              </a:tr>
              <a:tr h="300726"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Сумма</a:t>
                      </a:r>
                      <a:r>
                        <a:rPr lang="ru-RU" sz="1000" kern="1200" baseline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и</a:t>
                      </a:r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нвестиций</a:t>
                      </a:r>
                      <a:endParaRPr lang="ru-RU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2500 млн. руб.</a:t>
                      </a:r>
                      <a:endParaRPr lang="ru-RU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xmlns="" val="355292987"/>
                  </a:ext>
                </a:extLst>
              </a:tr>
              <a:tr h="597819"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Количество создаваемых новых рабочих мест</a:t>
                      </a:r>
                      <a:endParaRPr lang="ru-RU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500</a:t>
                      </a:r>
                      <a:endParaRPr lang="ru-RU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xmlns="" val="112087506"/>
                  </a:ext>
                </a:extLst>
              </a:tr>
              <a:tr h="495316"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Месторасположение</a:t>
                      </a:r>
                      <a:endParaRPr lang="ru-RU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  <a:sym typeface="Proxima Nova"/>
                        </a:rPr>
                        <a:t>Долгопрудный, ул. Восточная</a:t>
                      </a:r>
                      <a:endParaRPr lang="ru-RU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xmlns="" val="2238205731"/>
                  </a:ext>
                </a:extLst>
              </a:tr>
            </a:tbl>
          </a:graphicData>
        </a:graphic>
      </p:graphicFrame>
      <p:graphicFrame>
        <p:nvGraphicFramePr>
          <p:cNvPr id="44" name="Таблица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913372"/>
              </p:ext>
            </p:extLst>
          </p:nvPr>
        </p:nvGraphicFramePr>
        <p:xfrm>
          <a:off x="8325023" y="4512423"/>
          <a:ext cx="3418325" cy="17850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4938">
                  <a:extLst>
                    <a:ext uri="{9D8B030D-6E8A-4147-A177-3AD203B41FA5}">
                      <a16:col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xmlns="" val="349896749"/>
                    </a:ext>
                  </a:extLst>
                </a:gridCol>
                <a:gridCol w="1843387">
                  <a:extLst>
                    <a:ext uri="{9D8B030D-6E8A-4147-A177-3AD203B41FA5}">
                      <a16:col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xmlns="" val="1586121095"/>
                    </a:ext>
                  </a:extLst>
                </a:gridCol>
              </a:tblGrid>
              <a:tr h="4281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Сроки реализации проекта</a:t>
                      </a:r>
                      <a:endParaRPr lang="ru-RU" sz="1000" kern="120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  <a:sym typeface="Proxima Nov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2022-2023гг.</a:t>
                      </a:r>
                      <a:endParaRPr lang="ru-RU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  <a:sym typeface="Proxima Nov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xmlns="" val="955893106"/>
                  </a:ext>
                </a:extLst>
              </a:tr>
              <a:tr h="305326"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Сумма</a:t>
                      </a:r>
                      <a:r>
                        <a:rPr lang="ru-RU" sz="1000" kern="1200" baseline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и</a:t>
                      </a:r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нвестиций</a:t>
                      </a:r>
                      <a:endParaRPr lang="ru-RU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150 млн.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xmlns="" val="355292987"/>
                  </a:ext>
                </a:extLst>
              </a:tr>
              <a:tr h="305326"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Количество создаваемых новых рабочих мест</a:t>
                      </a:r>
                      <a:endParaRPr lang="ru-RU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15</a:t>
                      </a:r>
                      <a:endParaRPr lang="ru-RU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xmlns="" val="112087506"/>
                  </a:ext>
                </a:extLst>
              </a:tr>
              <a:tr h="502892"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Месторасположение</a:t>
                      </a:r>
                      <a:endParaRPr lang="ru-RU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  <a:sym typeface="Proxima Nova"/>
                        </a:rPr>
                        <a:t>г. Долгопрудный, Лихачевский пр-д,д.26</a:t>
                      </a:r>
                      <a:endParaRPr lang="ru-RU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  <a:sym typeface="Proxima Nov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xmlns="" val="2238205731"/>
                  </a:ext>
                </a:extLst>
              </a:tr>
            </a:tbl>
          </a:graphicData>
        </a:graphic>
      </p:graphicFrame>
      <p:pic>
        <p:nvPicPr>
          <p:cNvPr id="45" name="Рисунок 44" descr="https://avatars.mds.yandex.net/get-altay/1974402/2a0000016eff066d92b642855c071f074cfa/L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25023" y="1339377"/>
            <a:ext cx="3418325" cy="1823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8"/>
          <a:srcRect l="17780" t="20481" b="13624"/>
          <a:stretch>
            <a:fillRect/>
          </a:stretch>
        </p:blipFill>
        <p:spPr bwMode="auto">
          <a:xfrm>
            <a:off x="4352202" y="1350302"/>
            <a:ext cx="3519342" cy="1860884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7" name="Прямоугольник 46"/>
          <p:cNvSpPr/>
          <p:nvPr/>
        </p:nvSpPr>
        <p:spPr>
          <a:xfrm>
            <a:off x="4352202" y="3336624"/>
            <a:ext cx="3519342" cy="886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Строительство нового высокотех-нологичного молокоперерабатыва-ющего завода </a:t>
            </a:r>
            <a:r>
              <a:rPr lang="ru-RU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ООО </a:t>
            </a:r>
            <a:r>
              <a:rPr lang="ru-RU" sz="14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«Чистая линия</a:t>
            </a:r>
            <a:r>
              <a:rPr lang="ru-RU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» </a:t>
            </a:r>
            <a:endParaRPr lang="ru-RU" sz="1400" b="1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325021" y="3270172"/>
            <a:ext cx="34183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Строительство нового произ-водствонно-складского корпуса (производство насосов) </a:t>
            </a:r>
          </a:p>
          <a:p>
            <a:pPr algn="just">
              <a:lnSpc>
                <a:spcPct val="125000"/>
              </a:lnSpc>
            </a:pPr>
            <a:r>
              <a:rPr lang="ru-RU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ООО «КУРС-КОНСАЛТИНГ»</a:t>
            </a:r>
            <a:endParaRPr lang="ru-RU" sz="1400" b="1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29700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618502"/>
            <a:ext cx="12192000" cy="610590"/>
          </a:xfrm>
          <a:prstGeom prst="rect">
            <a:avLst/>
          </a:prstGeom>
          <a:solidFill>
            <a:srgbClr val="429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618502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ИНВЕСТИЦИОННЫЕ </a:t>
            </a:r>
            <a:r>
              <a:rPr lang="ru-RU" sz="20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ПРОЕКТЫ ПО ИМПОРТОЗАМЕЩЕНИЮ  </a:t>
            </a:r>
          </a:p>
          <a:p>
            <a:pPr algn="ctr"/>
            <a:r>
              <a:rPr lang="ru-RU" sz="20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Предоставлены земельные участки по программе « Земля за 1 рубль»</a:t>
            </a:r>
            <a:endParaRPr lang="en-US" sz="2000" b="1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3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006873"/>
              </p:ext>
            </p:extLst>
          </p:nvPr>
        </p:nvGraphicFramePr>
        <p:xfrm>
          <a:off x="197220" y="133223"/>
          <a:ext cx="355556" cy="423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CorelDRAW" r:id="rId4" imgW="2231280" imgH="2775960" progId="">
                  <p:embed/>
                </p:oleObj>
              </mc:Choice>
              <mc:Fallback>
                <p:oleObj name="CorelDRAW" r:id="rId4" imgW="2231280" imgH="277596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97220" y="133223"/>
                        <a:ext cx="355556" cy="4232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552776" y="48700"/>
            <a:ext cx="5377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ru-RU" sz="1400"/>
              <a:t>ГОРОДСКОЙ ОКРУГ ДОЛГОПРУДНЫЙ МОСКОВСКОЙ ОБЛАСТИ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0075406" y="164324"/>
            <a:ext cx="135421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43787" indent="0" algn="ctr">
              <a:buNone/>
              <a:defRPr/>
            </a:pPr>
            <a:r>
              <a:rPr lang="ru-RU" sz="1500" b="1" smtClean="0">
                <a:solidFill>
                  <a:srgbClr val="5B89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2023 </a:t>
            </a:r>
            <a:r>
              <a:rPr lang="ru-RU" sz="1500" b="1">
                <a:solidFill>
                  <a:srgbClr val="5B89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год</a:t>
            </a:r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248833"/>
              </p:ext>
            </p:extLst>
          </p:nvPr>
        </p:nvGraphicFramePr>
        <p:xfrm>
          <a:off x="552776" y="4563035"/>
          <a:ext cx="3387308" cy="19157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0639">
                  <a:extLst>
                    <a:ext uri="{9D8B030D-6E8A-4147-A177-3AD203B41FA5}">
                      <a16:col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xmlns="" val="349896749"/>
                    </a:ext>
                  </a:extLst>
                </a:gridCol>
                <a:gridCol w="1806669">
                  <a:extLst>
                    <a:ext uri="{9D8B030D-6E8A-4147-A177-3AD203B41FA5}">
                      <a16:col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xmlns="" val="1586121095"/>
                    </a:ext>
                  </a:extLst>
                </a:gridCol>
              </a:tblGrid>
              <a:tr h="341234">
                <a:tc>
                  <a:txBody>
                    <a:bodyPr/>
                    <a:lstStyle/>
                    <a:p>
                      <a:pPr marL="0" marR="0" indent="0" algn="l" defTabSz="158008" rtl="0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0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Сроки реализации проекта</a:t>
                      </a:r>
                      <a:endParaRPr lang="ru-RU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  <a:sym typeface="Proxima Nov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58008" rtl="0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  <a:sym typeface="Proxima Nova"/>
                        </a:rPr>
                        <a:t>2021-2025 гг.</a:t>
                      </a:r>
                      <a:endParaRPr lang="ru-RU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  <a:sym typeface="Proxima Nov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xmlns="" val="955893106"/>
                  </a:ext>
                </a:extLst>
              </a:tr>
              <a:tr h="269810"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Сумма</a:t>
                      </a:r>
                      <a:r>
                        <a:rPr lang="ru-RU" sz="1000" kern="1200" baseline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и</a:t>
                      </a:r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нвестиций</a:t>
                      </a:r>
                      <a:endParaRPr lang="ru-RU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58008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135 млн.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xmlns="" val="355292987"/>
                  </a:ext>
                </a:extLst>
              </a:tr>
              <a:tr h="286870"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Количество создаваемых новых рабочих мест</a:t>
                      </a:r>
                      <a:endParaRPr lang="ru-RU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51</a:t>
                      </a:r>
                      <a:endParaRPr lang="ru-RU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xmlns="" val="112087506"/>
                  </a:ext>
                </a:extLst>
              </a:tr>
              <a:tr h="351331"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Месторасположение</a:t>
                      </a:r>
                      <a:endParaRPr lang="ru-RU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  <a:sym typeface="Proxima Nova"/>
                        </a:rPr>
                        <a:t>г.Долгопрудный,</a:t>
                      </a:r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проезд Строителей, западная сторона ЛТУ-94</a:t>
                      </a:r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  <a:sym typeface="Proxima Nova"/>
                        </a:rPr>
                        <a:t> </a:t>
                      </a:r>
                      <a:endParaRPr lang="ru-RU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xmlns="" val="2238205731"/>
                  </a:ext>
                </a:extLst>
              </a:tr>
            </a:tbl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552776" y="3249909"/>
            <a:ext cx="3387308" cy="1234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Строительство производственно-складского комплекса  по производству 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комплектующих для грузового автотранспорта </a:t>
            </a:r>
            <a:endParaRPr lang="ru-RU" sz="1200" smtClean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>
              <a:lnSpc>
                <a:spcPct val="125000"/>
              </a:lnSpc>
            </a:pPr>
            <a:r>
              <a:rPr lang="ru-RU" sz="1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ООО </a:t>
            </a:r>
            <a:r>
              <a:rPr lang="ru-RU" sz="12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«УДТ-ТЕХНИКА»</a:t>
            </a:r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111408"/>
              </p:ext>
            </p:extLst>
          </p:nvPr>
        </p:nvGraphicFramePr>
        <p:xfrm>
          <a:off x="4433136" y="4544643"/>
          <a:ext cx="3325380" cy="19659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2690">
                  <a:extLst>
                    <a:ext uri="{9D8B030D-6E8A-4147-A177-3AD203B41FA5}">
                      <a16:col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xmlns="" val="349896749"/>
                    </a:ext>
                  </a:extLst>
                </a:gridCol>
                <a:gridCol w="1662690">
                  <a:extLst>
                    <a:ext uri="{9D8B030D-6E8A-4147-A177-3AD203B41FA5}">
                      <a16:col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xmlns="" val="1586121095"/>
                    </a:ext>
                  </a:extLst>
                </a:gridCol>
              </a:tblGrid>
              <a:tr h="4310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Сроки реализации проекта</a:t>
                      </a:r>
                      <a:endParaRPr lang="ru-RU" sz="1000" kern="120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  <a:sym typeface="Proxima Nov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  <a:sym typeface="Proxima Nova"/>
                        </a:rPr>
                        <a:t>2022-2026 гг.</a:t>
                      </a:r>
                      <a:endParaRPr lang="ru-RU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  <a:sym typeface="Proxima Nov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xmlns="" val="955893106"/>
                  </a:ext>
                </a:extLst>
              </a:tr>
              <a:tr h="313992"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Сумма</a:t>
                      </a:r>
                      <a:r>
                        <a:rPr lang="ru-RU" sz="1000" kern="1200" baseline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и</a:t>
                      </a:r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нвестиций</a:t>
                      </a:r>
                      <a:endParaRPr lang="ru-RU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751 млн. руб.</a:t>
                      </a:r>
                      <a:endParaRPr lang="ru-RU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xmlns="" val="355292987"/>
                  </a:ext>
                </a:extLst>
              </a:tr>
              <a:tr h="624191"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Количество создаваемых новых рабочих мест</a:t>
                      </a:r>
                      <a:endParaRPr lang="ru-RU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120</a:t>
                      </a:r>
                      <a:endParaRPr lang="ru-RU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xmlns="" val="112087506"/>
                  </a:ext>
                </a:extLst>
              </a:tr>
              <a:tr h="596711"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Месторасположение</a:t>
                      </a:r>
                      <a:endParaRPr lang="ru-RU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  <a:sym typeface="Proxima Nova"/>
                        </a:rPr>
                        <a:t>Долгопрудный, ул. Восточная, </a:t>
                      </a:r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проезд Строителей</a:t>
                      </a:r>
                      <a:endParaRPr lang="ru-RU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xmlns="" val="2238205731"/>
                  </a:ext>
                </a:extLst>
              </a:tr>
            </a:tbl>
          </a:graphicData>
        </a:graphic>
      </p:graphicFrame>
      <p:graphicFrame>
        <p:nvGraphicFramePr>
          <p:cNvPr id="44" name="Таблица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099211"/>
              </p:ext>
            </p:extLst>
          </p:nvPr>
        </p:nvGraphicFramePr>
        <p:xfrm>
          <a:off x="8390312" y="4563035"/>
          <a:ext cx="3370188" cy="19843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636">
                  <a:extLst>
                    <a:ext uri="{9D8B030D-6E8A-4147-A177-3AD203B41FA5}">
                      <a16:col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xmlns="" val="349896749"/>
                    </a:ext>
                  </a:extLst>
                </a:gridCol>
                <a:gridCol w="1541552">
                  <a:extLst>
                    <a:ext uri="{9D8B030D-6E8A-4147-A177-3AD203B41FA5}">
                      <a16:col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xmlns="" val="1586121095"/>
                    </a:ext>
                  </a:extLst>
                </a:gridCol>
              </a:tblGrid>
              <a:tr h="4699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Сроки реализации проекта</a:t>
                      </a:r>
                      <a:endParaRPr lang="ru-RU" sz="1000" kern="120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  <a:sym typeface="Proxima Nov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  <a:sym typeface="Proxima Nova"/>
                        </a:rPr>
                        <a:t>2022-2025 гг.</a:t>
                      </a:r>
                      <a:endParaRPr lang="ru-RU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  <a:sym typeface="Proxima Nov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xmlns="" val="955893106"/>
                  </a:ext>
                </a:extLst>
              </a:tr>
              <a:tr h="335122"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Сумма</a:t>
                      </a:r>
                      <a:r>
                        <a:rPr lang="ru-RU" sz="1000" kern="1200" baseline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и</a:t>
                      </a:r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нвестиций</a:t>
                      </a:r>
                      <a:endParaRPr lang="ru-RU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500 млн.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xmlns="" val="355292987"/>
                  </a:ext>
                </a:extLst>
              </a:tr>
              <a:tr h="627272"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Количество создаваемых новых рабочих мест</a:t>
                      </a:r>
                      <a:endParaRPr lang="ru-RU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40</a:t>
                      </a:r>
                      <a:endParaRPr lang="ru-RU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xmlns="" val="112087506"/>
                  </a:ext>
                </a:extLst>
              </a:tr>
              <a:tr h="551968"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Месторасположение</a:t>
                      </a:r>
                      <a:endParaRPr lang="ru-RU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  <a:sym typeface="Proxima Nova"/>
                        </a:rPr>
                        <a:t>г. Долгопрудный, мкр.Хлебниково</a:t>
                      </a:r>
                      <a:endParaRPr lang="ru-RU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  <a:sym typeface="Proxima Nov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xmlns="" val="2238205731"/>
                  </a:ext>
                </a:extLst>
              </a:tr>
            </a:tbl>
          </a:graphicData>
        </a:graphic>
      </p:graphicFrame>
      <p:sp>
        <p:nvSpPr>
          <p:cNvPr id="47" name="Прямоугольник 46"/>
          <p:cNvSpPr/>
          <p:nvPr/>
        </p:nvSpPr>
        <p:spPr>
          <a:xfrm>
            <a:off x="4433136" y="3321414"/>
            <a:ext cx="3325728" cy="1004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Организация высокотехнологичного производства фармацевтических субстанций для высокоактивных препаратов  </a:t>
            </a:r>
            <a:r>
              <a:rPr lang="ru-RU" sz="1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ООО </a:t>
            </a:r>
            <a:r>
              <a:rPr lang="ru-RU" sz="1200" b="1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Глобалхимфарм</a:t>
            </a:r>
            <a:endParaRPr lang="ru-RU" sz="1200" b="1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390312" y="3309872"/>
            <a:ext cx="337018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Строительство производственно-складского комплекса по обработке листового </a:t>
            </a: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стекла для ж/д-вагонов, самолетов, зданий</a:t>
            </a:r>
          </a:p>
          <a:p>
            <a:pPr algn="just">
              <a:lnSpc>
                <a:spcPct val="125000"/>
              </a:lnSpc>
            </a:pPr>
            <a:r>
              <a:rPr lang="ru-RU" sz="12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ООО «ТД МОСАВТОСТЕКЛО</a:t>
            </a:r>
            <a:r>
              <a:rPr lang="ru-RU" sz="1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»</a:t>
            </a:r>
            <a:endParaRPr lang="ru-RU" sz="120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518" y="1360105"/>
            <a:ext cx="3385566" cy="1842981"/>
          </a:xfrm>
          <a:prstGeom prst="rect">
            <a:avLst/>
          </a:prstGeom>
        </p:spPr>
      </p:pic>
      <p:pic>
        <p:nvPicPr>
          <p:cNvPr id="16" name="Picture 2" descr="Компания из Долгопрудного создаст импортозамещающее фармпроизводство на земле за рубль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5" b="3715"/>
          <a:stretch>
            <a:fillRect/>
          </a:stretch>
        </p:blipFill>
        <p:spPr bwMode="auto">
          <a:xfrm>
            <a:off x="4433136" y="1321198"/>
            <a:ext cx="3325728" cy="184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rcRect r="13534"/>
          <a:stretch>
            <a:fillRect/>
          </a:stretch>
        </p:blipFill>
        <p:spPr>
          <a:xfrm>
            <a:off x="8390312" y="1326388"/>
            <a:ext cx="3370188" cy="185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9662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18502"/>
            <a:ext cx="12192000" cy="610590"/>
          </a:xfrm>
          <a:prstGeom prst="rect">
            <a:avLst/>
          </a:prstGeom>
          <a:solidFill>
            <a:srgbClr val="429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990909" y="695130"/>
            <a:ext cx="58785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ПЕРСПЕКТИВНЫЕ ИНВЕСТИЦИОННЫЕ ПРОЕКТЫ </a:t>
            </a:r>
            <a:endParaRPr lang="ru-RU" sz="2000" b="1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3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006873"/>
              </p:ext>
            </p:extLst>
          </p:nvPr>
        </p:nvGraphicFramePr>
        <p:xfrm>
          <a:off x="197220" y="133223"/>
          <a:ext cx="355556" cy="423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CorelDRAW" r:id="rId4" imgW="2231280" imgH="2775960" progId="">
                  <p:embed/>
                </p:oleObj>
              </mc:Choice>
              <mc:Fallback>
                <p:oleObj name="CorelDRAW" r:id="rId4" imgW="2231280" imgH="277596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97220" y="133223"/>
                        <a:ext cx="355556" cy="4232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552776" y="48700"/>
            <a:ext cx="5377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ru-RU" sz="1400"/>
              <a:t>ГОРОДСКОЙ ОКРУГ ДОЛГОПРУДНЫЙ МОСКОВСКОЙ ОБЛАСТИ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0255075" y="164324"/>
            <a:ext cx="135421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43787" indent="0" algn="ctr">
              <a:buNone/>
              <a:defRPr/>
            </a:pPr>
            <a:r>
              <a:rPr lang="ru-RU" sz="1500" b="1" smtClean="0">
                <a:solidFill>
                  <a:srgbClr val="5B89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2023 </a:t>
            </a:r>
            <a:r>
              <a:rPr lang="ru-RU" sz="1500" b="1">
                <a:solidFill>
                  <a:srgbClr val="5B89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год</a:t>
            </a:r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304258"/>
              </p:ext>
            </p:extLst>
          </p:nvPr>
        </p:nvGraphicFramePr>
        <p:xfrm>
          <a:off x="542016" y="4912658"/>
          <a:ext cx="7234963" cy="12492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76092">
                  <a:extLst>
                    <a:ext uri="{9D8B030D-6E8A-4147-A177-3AD203B41FA5}">
                      <a16:col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xmlns="" val="349896749"/>
                    </a:ext>
                  </a:extLst>
                </a:gridCol>
                <a:gridCol w="3858871">
                  <a:extLst>
                    <a:ext uri="{9D8B030D-6E8A-4147-A177-3AD203B41FA5}">
                      <a16:col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xmlns="" val="1586121095"/>
                    </a:ext>
                  </a:extLst>
                </a:gridCol>
              </a:tblGrid>
              <a:tr h="341234">
                <a:tc>
                  <a:txBody>
                    <a:bodyPr/>
                    <a:lstStyle/>
                    <a:p>
                      <a:pPr marL="0" marR="0" indent="0" algn="l" defTabSz="158008" rtl="0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0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Сроки реализации проекта</a:t>
                      </a:r>
                      <a:endParaRPr lang="ru-RU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  <a:sym typeface="Proxima Nov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58008" rtl="0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  <a:sym typeface="Proxima Nova"/>
                        </a:rPr>
                        <a:t>2023-2030 ГГ.</a:t>
                      </a:r>
                      <a:endParaRPr lang="ru-RU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  <a:sym typeface="Proxima Nov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xmlns="" val="955893106"/>
                  </a:ext>
                </a:extLst>
              </a:tr>
              <a:tr h="269810"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Сумма</a:t>
                      </a:r>
                      <a:r>
                        <a:rPr lang="ru-RU" sz="1000" kern="1200" baseline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и</a:t>
                      </a:r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нвестиций</a:t>
                      </a:r>
                      <a:endParaRPr lang="ru-RU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58008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1513 млн.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xmlns="" val="355292987"/>
                  </a:ext>
                </a:extLst>
              </a:tr>
              <a:tr h="286870"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Количество создаваемых новых рабочих мест</a:t>
                      </a:r>
                      <a:endParaRPr lang="ru-RU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39</a:t>
                      </a:r>
                      <a:endParaRPr lang="ru-RU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xmlns="" val="112087506"/>
                  </a:ext>
                </a:extLst>
              </a:tr>
              <a:tr h="351331"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Месторасположение</a:t>
                      </a:r>
                      <a:endParaRPr lang="ru-RU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  <a:sym typeface="Proxima Nova"/>
                        </a:rPr>
                        <a:t>г.Долгопрудный,</a:t>
                      </a:r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Лихачевский проспект</a:t>
                      </a:r>
                      <a:endParaRPr lang="ru-RU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xmlns="" val="2238205731"/>
                  </a:ext>
                </a:extLst>
              </a:tr>
            </a:tbl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519507" y="3321414"/>
            <a:ext cx="72349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Масштабный 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инвестиционный </a:t>
            </a: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проект по строительству 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отеля с прилегающим тематическим парком площадью около 15 </a:t>
            </a:r>
            <a:r>
              <a:rPr lang="ru-RU" sz="120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тыс.кв.м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благоустройство парка</a:t>
            </a:r>
          </a:p>
          <a:p>
            <a:pPr algn="just">
              <a:lnSpc>
                <a:spcPct val="125000"/>
              </a:lnSpc>
            </a:pPr>
            <a:r>
              <a:rPr lang="ru-RU" sz="1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ООО </a:t>
            </a:r>
            <a:r>
              <a:rPr lang="ru-RU" sz="12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</a:t>
            </a:r>
            <a:r>
              <a:rPr lang="ru-RU" sz="1200" b="1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Физтехленд» </a:t>
            </a: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(земельный 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участок площадью  4,2 га. предоставлен в рамках поддержки масштабных инвестпроектов в аренду (без торгов). </a:t>
            </a: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 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отеле смогут проживать студенты и выпускники МФТИ и Физтех-лицея, участники конференций, резиденты и сотрудники технопарков, а также все желающие.</a:t>
            </a:r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446294"/>
              </p:ext>
            </p:extLst>
          </p:nvPr>
        </p:nvGraphicFramePr>
        <p:xfrm>
          <a:off x="8146783" y="4377927"/>
          <a:ext cx="3485780" cy="17839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2890">
                  <a:extLst>
                    <a:ext uri="{9D8B030D-6E8A-4147-A177-3AD203B41FA5}">
                      <a16:col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xmlns="" val="349896749"/>
                    </a:ext>
                  </a:extLst>
                </a:gridCol>
                <a:gridCol w="1742890">
                  <a:extLst>
                    <a:ext uri="{9D8B030D-6E8A-4147-A177-3AD203B41FA5}">
                      <a16:col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xmlns="" val="1586121095"/>
                    </a:ext>
                  </a:extLst>
                </a:gridCol>
              </a:tblGrid>
              <a:tr h="4040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Сроки реализации проекта</a:t>
                      </a:r>
                      <a:endParaRPr lang="ru-RU" sz="1000" kern="120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  <a:sym typeface="Proxima Nov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  <a:sym typeface="Proxima Nova"/>
                        </a:rPr>
                        <a:t>2023-2025 гг.</a:t>
                      </a:r>
                      <a:endParaRPr lang="ru-RU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  <a:sym typeface="Proxima Nov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xmlns="" val="955893106"/>
                  </a:ext>
                </a:extLst>
              </a:tr>
              <a:tr h="282291"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Сумма</a:t>
                      </a:r>
                      <a:r>
                        <a:rPr lang="ru-RU" sz="1000" kern="1200" baseline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и</a:t>
                      </a:r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нвестиций</a:t>
                      </a:r>
                      <a:endParaRPr lang="ru-RU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250 млн. руб.</a:t>
                      </a:r>
                      <a:endParaRPr lang="ru-RU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xmlns="" val="355292987"/>
                  </a:ext>
                </a:extLst>
              </a:tr>
              <a:tr h="561173"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Количество создаваемых новых рабочих мест</a:t>
                      </a:r>
                      <a:endParaRPr lang="ru-RU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60</a:t>
                      </a:r>
                      <a:endParaRPr lang="ru-RU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xmlns="" val="112087506"/>
                  </a:ext>
                </a:extLst>
              </a:tr>
              <a:tr h="536468"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Месторасположение</a:t>
                      </a:r>
                      <a:endParaRPr lang="ru-RU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  <a:sym typeface="Proxima Nova"/>
                        </a:rPr>
                        <a:t>г.Долгопрудный, Береговой проезд</a:t>
                      </a:r>
                      <a:endParaRPr lang="ru-RU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xmlns="" val="2238205731"/>
                  </a:ext>
                </a:extLst>
              </a:tr>
            </a:tbl>
          </a:graphicData>
        </a:graphic>
      </p:graphicFrame>
      <p:sp>
        <p:nvSpPr>
          <p:cNvPr id="47" name="Прямоугольник 46"/>
          <p:cNvSpPr/>
          <p:nvPr/>
        </p:nvSpPr>
        <p:spPr>
          <a:xfrm>
            <a:off x="8113236" y="3321414"/>
            <a:ext cx="349605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Строительство 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спортивного комплекса с ледовой и футбольной аренами </a:t>
            </a:r>
            <a:endParaRPr lang="ru-RU" sz="1200" smtClean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>
              <a:lnSpc>
                <a:spcPct val="125000"/>
              </a:lnSpc>
            </a:pPr>
            <a:r>
              <a:rPr lang="ru-RU" sz="1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ООО </a:t>
            </a:r>
            <a:r>
              <a:rPr lang="ru-RU" sz="12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«Валдай </a:t>
            </a:r>
            <a:r>
              <a:rPr lang="ru-RU" sz="1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Тур»</a:t>
            </a:r>
            <a:endParaRPr lang="ru-RU" sz="1200" b="1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6"/>
          <a:stretch>
            <a:fillRect/>
          </a:stretch>
        </p:blipFill>
        <p:spPr>
          <a:xfrm>
            <a:off x="552776" y="1321198"/>
            <a:ext cx="3387308" cy="17742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6783" y="1321198"/>
            <a:ext cx="3462510" cy="1774258"/>
          </a:xfrm>
          <a:prstGeom prst="rect">
            <a:avLst/>
          </a:prstGeom>
        </p:spPr>
      </p:pic>
      <p:pic>
        <p:nvPicPr>
          <p:cNvPr id="21" name="Рисунок 20"/>
          <p:cNvPicPr/>
          <p:nvPr/>
        </p:nvPicPr>
        <p:blipFill>
          <a:blip r:embed="rId8"/>
          <a:stretch>
            <a:fillRect/>
          </a:stretch>
        </p:blipFill>
        <p:spPr>
          <a:xfrm>
            <a:off x="4419132" y="1321198"/>
            <a:ext cx="3335339" cy="177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2237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618502"/>
            <a:ext cx="12192000" cy="610590"/>
          </a:xfrm>
          <a:prstGeom prst="rect">
            <a:avLst/>
          </a:prstGeom>
          <a:solidFill>
            <a:srgbClr val="429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-49444" y="544353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ИНДУСТРИАЛЬНЫЙ ХИМИЧЕСКИЙ ПАРК «ТОС» (ИП «ТОС»)</a:t>
            </a:r>
          </a:p>
          <a:p>
            <a:pPr algn="ctr"/>
            <a:r>
              <a:rPr lang="ru-RU" sz="20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аккредитован в Минпромторге РФ в 2023 году</a:t>
            </a:r>
            <a:endParaRPr lang="en-US" sz="2000" b="1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3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006873"/>
              </p:ext>
            </p:extLst>
          </p:nvPr>
        </p:nvGraphicFramePr>
        <p:xfrm>
          <a:off x="197220" y="133223"/>
          <a:ext cx="355556" cy="423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CorelDRAW" r:id="rId4" imgW="2231280" imgH="2775960" progId="">
                  <p:embed/>
                </p:oleObj>
              </mc:Choice>
              <mc:Fallback>
                <p:oleObj name="CorelDRAW" r:id="rId4" imgW="2231280" imgH="277596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97220" y="133223"/>
                        <a:ext cx="355556" cy="4232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552776" y="165638"/>
            <a:ext cx="5377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ru-RU" sz="1400"/>
              <a:t>ГОРОДСКОЙ ОКРУГ ДОЛГОПРУДНЫЙ МОСКОВСКОЙ ОБЛАСТИ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29938" y="1289442"/>
            <a:ext cx="62480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ИП </a:t>
            </a:r>
            <a:r>
              <a:rPr lang="ru-RU" sz="12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«ТОС» </a:t>
            </a: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появился 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 результате реновации промплощадки крупного предприятия советской химической промышленности - ОАО ПО «Тонкий Органический Синтез». </a:t>
            </a:r>
          </a:p>
          <a:p>
            <a:pPr lvl="0"/>
            <a:r>
              <a:rPr lang="ru-RU" sz="1200" i="1" u="sng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Для резидентов парка</a:t>
            </a:r>
            <a:r>
              <a:rPr lang="ru-RU" sz="1200" i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 </a:t>
            </a: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имеются 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помещения для хранения жидких химических продуктов, а также химлаборатория и инфраструктура для НИОКР. </a:t>
            </a:r>
            <a:endParaRPr lang="ru-RU" sz="140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091849" y="5753542"/>
            <a:ext cx="48272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ООО "Управляющая компания ТОС"</a:t>
            </a:r>
            <a:br>
              <a:rPr lang="ru-RU" sz="12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Московская 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область, г. Долгопрудный, Лихачевский проезд, д. </a:t>
            </a: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5, тел.: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+</a:t>
            </a: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7(499)557-05-35, короткий 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номер: *</a:t>
            </a: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0521, </a:t>
            </a: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6"/>
              </a:rPr>
              <a:t>E-mail 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6"/>
              </a:rPr>
              <a:t>: </a:t>
            </a: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7"/>
              </a:rPr>
              <a:t>arenda@toshim.ru</a:t>
            </a:r>
            <a:endParaRPr lang="ru-RU" sz="1200" smtClean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8"/>
          <a:stretch>
            <a:fillRect/>
          </a:stretch>
        </p:blipFill>
        <p:spPr>
          <a:xfrm>
            <a:off x="3692849" y="2330934"/>
            <a:ext cx="2513476" cy="1508981"/>
          </a:xfrm>
          <a:prstGeom prst="rect">
            <a:avLst/>
          </a:prstGeom>
        </p:spPr>
      </p:pic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985011"/>
              </p:ext>
            </p:extLst>
          </p:nvPr>
        </p:nvGraphicFramePr>
        <p:xfrm>
          <a:off x="374998" y="2526974"/>
          <a:ext cx="3216614" cy="10528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7234">
                  <a:extLst>
                    <a:ext uri="{9D8B030D-6E8A-4147-A177-3AD203B41FA5}">
                      <a16:col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xmlns="" val="349896749"/>
                    </a:ext>
                  </a:extLst>
                </a:gridCol>
                <a:gridCol w="1169380">
                  <a:extLst>
                    <a:ext uri="{9D8B030D-6E8A-4147-A177-3AD203B41FA5}">
                      <a16:col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xmlns="" val="1586121095"/>
                    </a:ext>
                  </a:extLst>
                </a:gridCol>
              </a:tblGrid>
              <a:tr h="228446">
                <a:tc>
                  <a:txBody>
                    <a:bodyPr/>
                    <a:lstStyle/>
                    <a:p>
                      <a:pPr marL="0" marR="0" indent="0" algn="l" defTabSz="158008" rtl="0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05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Общая</a:t>
                      </a:r>
                      <a:r>
                        <a:rPr lang="ru-RU" sz="1050" baseline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площадь парка</a:t>
                      </a:r>
                      <a:endParaRPr lang="ru-RU" sz="105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  <a:sym typeface="Proxima Nov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58008" rtl="0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05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  <a:sym typeface="Proxima Nova"/>
                        </a:rPr>
                        <a:t>17,82 га</a:t>
                      </a:r>
                      <a:endParaRPr lang="ru-RU" sz="105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  <a:sym typeface="Proxima Nov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xmlns="" val="955893106"/>
                  </a:ext>
                </a:extLst>
              </a:tr>
              <a:tr h="229184">
                <a:tc>
                  <a:txBody>
                    <a:bodyPr/>
                    <a:lstStyle/>
                    <a:p>
                      <a:pPr algn="l"/>
                      <a:r>
                        <a:rPr lang="ru-RU" sz="105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Площадь под застройку </a:t>
                      </a:r>
                      <a:endParaRPr lang="ru-RU" sz="105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58008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5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7,47 га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xmlns="" val="355292987"/>
                  </a:ext>
                </a:extLst>
              </a:tr>
              <a:tr h="243674">
                <a:tc>
                  <a:txBody>
                    <a:bodyPr/>
                    <a:lstStyle/>
                    <a:p>
                      <a:pPr algn="l"/>
                      <a:r>
                        <a:rPr lang="ru-RU" sz="105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Свободно площади</a:t>
                      </a:r>
                      <a:endParaRPr lang="ru-RU" sz="105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11 513 кв.м.</a:t>
                      </a:r>
                      <a:endParaRPr lang="ru-RU" sz="105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xmlns="" val="112087506"/>
                  </a:ext>
                </a:extLst>
              </a:tr>
              <a:tr h="298429">
                <a:tc>
                  <a:txBody>
                    <a:bodyPr/>
                    <a:lstStyle/>
                    <a:p>
                      <a:pPr algn="l"/>
                      <a:r>
                        <a:rPr lang="ru-RU" sz="105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Занято площади</a:t>
                      </a:r>
                      <a:endParaRPr lang="ru-RU" sz="105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9 534 кв.м.</a:t>
                      </a:r>
                      <a:endParaRPr lang="ru-RU" sz="105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xmlns="" val="2238205731"/>
                  </a:ext>
                </a:extLst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2559" y="1252239"/>
            <a:ext cx="5355470" cy="248714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7757" y="3808241"/>
            <a:ext cx="113975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Резидентам индустриального парка предлагаются как </a:t>
            </a:r>
            <a:r>
              <a:rPr lang="ru-RU" sz="10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имеющиеся площади, так и строительство новых зданий "под ключ</a:t>
            </a:r>
            <a:r>
              <a:rPr lang="ru-RU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". </a:t>
            </a:r>
          </a:p>
          <a:p>
            <a:r>
              <a:rPr lang="ru-RU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Перспективные </a:t>
            </a:r>
            <a:r>
              <a:rPr lang="ru-RU" sz="10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площадки для застройки: 2500 кв.м. и 3000 кв.м.</a:t>
            </a:r>
            <a:br>
              <a:rPr lang="ru-RU" sz="10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Компании </a:t>
            </a:r>
            <a:r>
              <a:rPr lang="ru-RU" sz="10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могут разместиться в зданиях свободной площадью более 15 тыс. кв.м., имеются открытые пространства 4,21 га. </a:t>
            </a:r>
            <a:endParaRPr lang="ru-RU" sz="1000" smtClean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sz="1000" b="1" smtClean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1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Преимущества парка</a:t>
            </a:r>
            <a:r>
              <a:rPr lang="ru-RU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хорошая </a:t>
            </a:r>
            <a:r>
              <a:rPr lang="ru-RU" sz="10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инфраструктура, транспортная доступность, в том </a:t>
            </a:r>
            <a:r>
              <a:rPr lang="ru-RU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числе</a:t>
            </a:r>
          </a:p>
          <a:p>
            <a:r>
              <a:rPr lang="ru-RU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железнодорожные </a:t>
            </a:r>
            <a:r>
              <a:rPr lang="ru-RU" sz="10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пути, сильная научно-техническая база. </a:t>
            </a:r>
          </a:p>
          <a:p>
            <a:r>
              <a:rPr lang="ru-RU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Возможно размещение </a:t>
            </a:r>
            <a:r>
              <a:rPr lang="ru-RU" sz="10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резидентов по схеме </a:t>
            </a:r>
            <a:r>
              <a:rPr lang="ru-RU" sz="10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«build-to-suit»</a:t>
            </a:r>
            <a:br>
              <a:rPr lang="ru-RU" sz="10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ru-RU" sz="1000" b="1" smtClean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 </a:t>
            </a:r>
            <a:r>
              <a:rPr lang="ru-RU" sz="10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проект по </a:t>
            </a:r>
            <a:r>
              <a:rPr lang="ru-RU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программе «</a:t>
            </a:r>
            <a:r>
              <a:rPr lang="ru-RU" sz="1000" b="1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build-to-suit»</a:t>
            </a:r>
            <a:r>
              <a:rPr lang="ru-RU" sz="10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ru-RU" sz="10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входит: подготовка площадки, </a:t>
            </a:r>
            <a:r>
              <a:rPr lang="ru-RU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проектирование</a:t>
            </a:r>
          </a:p>
          <a:p>
            <a:r>
              <a:rPr lang="ru-RU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 </a:t>
            </a:r>
            <a:r>
              <a:rPr lang="ru-RU" sz="10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постройка здания, подведение коммуникаций с учётом пожеланий заказчика.</a:t>
            </a:r>
            <a:br>
              <a:rPr lang="ru-RU" sz="10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Более подробно </a:t>
            </a:r>
            <a:r>
              <a:rPr lang="ru-RU" sz="10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 </a:t>
            </a:r>
            <a:r>
              <a:rPr lang="ru-RU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тел.:8(499)557-05-35 (короткий </a:t>
            </a:r>
            <a:r>
              <a:rPr lang="ru-RU" sz="10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номер 0521</a:t>
            </a:r>
            <a:r>
              <a:rPr lang="ru-RU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ru-RU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или </a:t>
            </a:r>
            <a:r>
              <a:rPr lang="ru-RU" sz="10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заполнив </a:t>
            </a:r>
            <a:r>
              <a:rPr lang="ru-RU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заявку на сайте </a:t>
            </a:r>
            <a:r>
              <a:rPr lang="en-US" sz="10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10"/>
              </a:rPr>
              <a:t>https://</a:t>
            </a:r>
            <a:r>
              <a:rPr lang="en-US" sz="1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10"/>
              </a:rPr>
              <a:t>parktos.ru</a:t>
            </a:r>
            <a:endParaRPr lang="ru-RU" sz="1000" b="1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63179" y="4430598"/>
            <a:ext cx="5374850" cy="228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9003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1" y="658036"/>
            <a:ext cx="12171529" cy="726287"/>
          </a:xfrm>
          <a:prstGeom prst="rect">
            <a:avLst/>
          </a:prstGeom>
          <a:solidFill>
            <a:srgbClr val="429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АРЕНДА ПОМЕЩЕНИЙ В ТЕХНОПАРКЕ «ЛИХАЧЕВСКИЙ» </a:t>
            </a:r>
            <a:endParaRPr lang="ru-RU" sz="2000" b="1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ru-RU" sz="20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</a:t>
            </a:r>
            <a:r>
              <a:rPr lang="ru-RU"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Долгопрудный Московской области</a:t>
            </a:r>
          </a:p>
        </p:txBody>
      </p:sp>
      <p:pic>
        <p:nvPicPr>
          <p:cNvPr id="13" name="Рисунок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1040" y="1485900"/>
            <a:ext cx="3863644" cy="393451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Прямоугольник 28"/>
          <p:cNvSpPr/>
          <p:nvPr/>
        </p:nvSpPr>
        <p:spPr>
          <a:xfrm>
            <a:off x="4221933" y="4860469"/>
            <a:ext cx="3986564" cy="1867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2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Управляющая компания:</a:t>
            </a:r>
          </a:p>
          <a:p>
            <a:pPr>
              <a:lnSpc>
                <a:spcPct val="107000"/>
              </a:lnSpc>
            </a:pP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ООО «Технопарк», Владимир Шаломеев </a:t>
            </a:r>
          </a:p>
          <a:p>
            <a:pPr>
              <a:lnSpc>
                <a:spcPct val="107000"/>
              </a:lnSpc>
            </a:pP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Телефон: +7 (495) 579-96-70</a:t>
            </a:r>
            <a:b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E-mail: 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5"/>
              </a:rPr>
              <a:t>dolservice@list.ru</a:t>
            </a:r>
            <a:endParaRPr lang="ru-RU" sz="120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</a:pPr>
            <a:r>
              <a:rPr lang="ru-RU" sz="12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Отдел аренды и продажи:</a:t>
            </a:r>
            <a:br>
              <a:rPr lang="ru-RU" sz="12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Ольга </a:t>
            </a:r>
            <a:r>
              <a:rPr lang="ru-RU" sz="120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Лихошерст, +</a:t>
            </a: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7(495)765-05-79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endParaRPr lang="ru-RU" sz="1200" smtClean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</a:pP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+7(985)765-05-79, ​</a:t>
            </a: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6"/>
              </a:rPr>
              <a:t>linkinproject@yandex.ru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6"/>
              </a:rPr>
              <a:t/>
            </a:r>
            <a:b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6"/>
              </a:rPr>
            </a:b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Елена Романовская +7 (916) 060-61-53,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6"/>
              </a:rPr>
              <a:t/>
            </a:r>
            <a:b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6"/>
              </a:rPr>
            </a:b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7"/>
              </a:rPr>
              <a:t>elena_r181@mail.ru</a:t>
            </a:r>
            <a:endParaRPr lang="ru-RU" sz="120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91152" y="1489558"/>
            <a:ext cx="4048125" cy="3498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ru-RU" sz="12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ТЕХНОПАРК «ЛИХАЧЕВСКИЙ</a:t>
            </a:r>
            <a:r>
              <a:rPr lang="ru-RU" sz="1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» </a:t>
            </a:r>
          </a:p>
          <a:p>
            <a:pPr>
              <a:lnSpc>
                <a:spcPct val="107000"/>
              </a:lnSpc>
              <a:defRPr/>
            </a:pP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крупный 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бизнес-комплекс</a:t>
            </a: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в котором: </a:t>
            </a:r>
          </a:p>
          <a:p>
            <a:pPr marL="171450" indent="-171450" algn="just">
              <a:lnSpc>
                <a:spcPct val="107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35 000 кв.м. площади помещений;</a:t>
            </a:r>
          </a:p>
          <a:p>
            <a:pPr marL="171450" indent="-171450" algn="just">
              <a:lnSpc>
                <a:spcPct val="107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2000 рабочих мест</a:t>
            </a: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171450" indent="-171450" algn="just">
              <a:lnSpc>
                <a:spcPct val="107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200 резидентов;</a:t>
            </a:r>
            <a:endParaRPr lang="ru-RU" sz="120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 indent="-171450" algn="just">
              <a:lnSpc>
                <a:spcPct val="107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300 парковочных мест, 2 КПП, </a:t>
            </a:r>
            <a:endParaRPr lang="ru-RU" sz="1200" smtClean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кафе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станция зарядки для </a:t>
            </a: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автомобилей;</a:t>
            </a:r>
          </a:p>
          <a:p>
            <a:pPr marL="171450" indent="-171450" algn="just">
              <a:lnSpc>
                <a:spcPct val="107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га благоустроенной </a:t>
            </a: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территории.</a:t>
            </a:r>
            <a:endParaRPr lang="ru-RU" sz="120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 indent="-171450" algn="just">
              <a:lnSpc>
                <a:spcPct val="107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endParaRPr lang="ru-RU" sz="120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Преимущества:</a:t>
            </a:r>
          </a:p>
          <a:p>
            <a:pPr marL="171450" indent="-171450" algn="just">
              <a:lnSpc>
                <a:spcPct val="107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 метров до МФТИ;</a:t>
            </a:r>
          </a:p>
          <a:p>
            <a:pPr marL="171450" indent="-171450" algn="just">
              <a:lnSpc>
                <a:spcPct val="107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1,25 кв. до станции МЦД «Новодачная»;</a:t>
            </a:r>
          </a:p>
          <a:p>
            <a:pPr marL="171450" indent="-171450" algn="just">
              <a:lnSpc>
                <a:spcPct val="107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7,5 кв. до Ленинградского шоссе;</a:t>
            </a:r>
          </a:p>
          <a:p>
            <a:pPr marL="171450" indent="-171450" algn="just">
              <a:lnSpc>
                <a:spcPct val="107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км. До метро «Ховрино».</a:t>
            </a:r>
          </a:p>
          <a:p>
            <a:pPr marL="171450" indent="-171450" algn="just">
              <a:lnSpc>
                <a:spcPct val="107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endParaRPr lang="ru-RU" sz="1100" smtClean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776" y="165638"/>
            <a:ext cx="5377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ru-RU" sz="1400"/>
              <a:t>ГОРОДСКОЙ ОКРУГ ДОЛГОПРУДНЫЙ МОСКОВСКОЙ ОБЛАСТИ</a:t>
            </a:r>
          </a:p>
        </p:txBody>
      </p:sp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995238"/>
              </p:ext>
            </p:extLst>
          </p:nvPr>
        </p:nvGraphicFramePr>
        <p:xfrm>
          <a:off x="197220" y="133223"/>
          <a:ext cx="355556" cy="423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CorelDRAW" r:id="rId8" imgW="2231280" imgH="2775960" progId="">
                  <p:embed/>
                </p:oleObj>
              </mc:Choice>
              <mc:Fallback>
                <p:oleObj name="CorelDRAW" r:id="rId8" imgW="2231280" imgH="277596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97220" y="133223"/>
                        <a:ext cx="355556" cy="4232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48170" y="1549654"/>
            <a:ext cx="3477116" cy="2169720"/>
          </a:xfrm>
          <a:prstGeom prst="rect">
            <a:avLst/>
          </a:prstGeom>
        </p:spPr>
      </p:pic>
      <p:pic>
        <p:nvPicPr>
          <p:cNvPr id="49225" name="Picture 73" descr="https://cdn-p.cian.site/images/78/824/001/1004288738-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9913" y="4826595"/>
            <a:ext cx="2641616" cy="160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227" name="Picture 75" descr="https://cdn-p.cian.site/images/68/824/001/1004288632-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9913" y="3181322"/>
            <a:ext cx="2641616" cy="160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48170" y="3752868"/>
            <a:ext cx="2168615" cy="1626462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301040" y="5420412"/>
            <a:ext cx="3859331" cy="1278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2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ТЕХНОПАРК «Лихачевский»</a:t>
            </a:r>
          </a:p>
          <a:p>
            <a:pPr>
              <a:lnSpc>
                <a:spcPct val="107000"/>
              </a:lnSpc>
            </a:pP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Адрес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141700, Московская обл</a:t>
            </a: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., Лиха-</a:t>
            </a:r>
          </a:p>
          <a:p>
            <a:pPr>
              <a:lnSpc>
                <a:spcPct val="107000"/>
              </a:lnSpc>
            </a:pPr>
            <a:r>
              <a:rPr lang="ru-RU" sz="120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чевский 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проезд</a:t>
            </a: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д.4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стр. 1</a:t>
            </a: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д.6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стр. 1; </a:t>
            </a: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д.8. Телефон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+7 (495) 765-05-79 </a:t>
            </a:r>
          </a:p>
          <a:p>
            <a:pPr>
              <a:lnSpc>
                <a:spcPct val="1070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E-mail: </a:t>
            </a: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6"/>
              </a:rPr>
              <a:t>linkinproject@yandex.ru </a:t>
            </a:r>
            <a:endParaRPr lang="ru-RU" sz="120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</a:pP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Сайт: 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14"/>
              </a:rPr>
              <a:t>http://lihachevsky.com/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2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156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588874"/>
            <a:ext cx="12192000" cy="495855"/>
          </a:xfrm>
          <a:prstGeom prst="rect">
            <a:avLst/>
          </a:prstGeom>
          <a:solidFill>
            <a:srgbClr val="429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Организации инфраструктуры поддержки МСП в Московской </a:t>
            </a:r>
            <a:r>
              <a:rPr lang="ru-RU" sz="24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области</a:t>
            </a:r>
            <a:endParaRPr lang="ru-RU" sz="2400" b="1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741927" y="5810060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2776" y="165638"/>
            <a:ext cx="5377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ru-RU" sz="1400"/>
              <a:t>ГОРОДСКОЙ ОКРУГ ДОЛГОПРУДНЫЙ МОСКОВСКОЙ ОБЛАСТИ</a:t>
            </a:r>
          </a:p>
        </p:txBody>
      </p:sp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217094"/>
              </p:ext>
            </p:extLst>
          </p:nvPr>
        </p:nvGraphicFramePr>
        <p:xfrm>
          <a:off x="197220" y="133223"/>
          <a:ext cx="355556" cy="423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CorelDRAW" r:id="rId3" imgW="2231280" imgH="2775960" progId="">
                  <p:embed/>
                </p:oleObj>
              </mc:Choice>
              <mc:Fallback>
                <p:oleObj name="CorelDRAW" r:id="rId3" imgW="2231280" imgH="277596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97220" y="133223"/>
                        <a:ext cx="355556" cy="4232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466479"/>
              </p:ext>
            </p:extLst>
          </p:nvPr>
        </p:nvGraphicFramePr>
        <p:xfrm>
          <a:off x="374998" y="1084729"/>
          <a:ext cx="11710165" cy="53236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1006">
                  <a:extLst>
                    <a:ext uri="{9D8B030D-6E8A-4147-A177-3AD203B41FA5}">
                      <a16:col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="" xmlns:a16="http://schemas.microsoft.com/office/drawing/2014/main" val="20000"/>
                    </a:ext>
                  </a:extLst>
                </a:gridCol>
                <a:gridCol w="1731513">
                  <a:extLst>
                    <a:ext uri="{9D8B030D-6E8A-4147-A177-3AD203B41FA5}">
                      <a16:col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="" xmlns:a16="http://schemas.microsoft.com/office/drawing/2014/main" val="20001"/>
                    </a:ext>
                  </a:extLst>
                </a:gridCol>
                <a:gridCol w="7327646">
                  <a:extLst>
                    <a:ext uri="{9D8B030D-6E8A-4147-A177-3AD203B41FA5}">
                      <a16:col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="" xmlns:a16="http://schemas.microsoft.com/office/drawing/2014/main" val="20002"/>
                    </a:ext>
                  </a:extLst>
                </a:gridCol>
              </a:tblGrid>
              <a:tr h="2821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200" b="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Наименование</a:t>
                      </a:r>
                      <a:endParaRPr lang="ru-RU" sz="12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200" b="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Контакты</a:t>
                      </a:r>
                      <a:endParaRPr lang="ru-RU" sz="12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200" b="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Функции</a:t>
                      </a:r>
                      <a:endParaRPr lang="ru-RU" sz="12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="" xmlns:a16="http://schemas.microsoft.com/office/drawing/2014/main" val="10000"/>
                  </a:ext>
                </a:extLst>
              </a:tr>
              <a:tr h="975626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200" b="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1. Министерство инвестиций, промышленности и науки Московской области</a:t>
                      </a:r>
                      <a:endParaRPr lang="ru-RU" sz="12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US" sz="1000" b="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  <a:hlinkClick r:id="rId5"/>
                        </a:rPr>
                        <a:t>https://mii.mosreg.ru/kontakty</a:t>
                      </a:r>
                      <a:endParaRPr lang="ru-RU" sz="1000" b="0" kern="120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ru-RU" sz="10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u="sng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Формирование и реализация механизмов государственной поддержки МСП:</a:t>
                      </a:r>
                    </a:p>
                    <a:p>
                      <a:r>
                        <a:rPr lang="ru-RU" sz="1200" b="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- организация конкурсов на получение господдержки субъектами МСП - субсидий предпринимателям;</a:t>
                      </a:r>
                    </a:p>
                    <a:p>
                      <a:r>
                        <a:rPr lang="ru-RU" sz="1200" b="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- информирование предпринимателей о реализации программ господдержки;</a:t>
                      </a:r>
                    </a:p>
                    <a:p>
                      <a:r>
                        <a:rPr lang="ru-RU" sz="1200" b="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популяризация предпринимательства.</a:t>
                      </a:r>
                      <a:endParaRPr lang="ru-RU" sz="12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="" xmlns:a16="http://schemas.microsoft.com/office/drawing/2014/main" val="10001"/>
                  </a:ext>
                </a:extLst>
              </a:tr>
              <a:tr h="630033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200" b="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2. АНО «Агентство инвестиционного развития Московской области»</a:t>
                      </a:r>
                      <a:endParaRPr lang="ru-RU" sz="12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US" sz="1000" b="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  <a:hlinkClick r:id="rId6"/>
                        </a:rPr>
                        <a:t>https://invest.mosreg.ru/</a:t>
                      </a:r>
                      <a:endParaRPr lang="ru-RU" sz="1000" b="0" kern="120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ru-RU" sz="10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200" b="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информирование и консультирование по вопросам господдержки МСП</a:t>
                      </a:r>
                      <a:endParaRPr lang="ru-RU" sz="12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="" xmlns:a16="http://schemas.microsoft.com/office/drawing/2014/main" val="10002"/>
                  </a:ext>
                </a:extLst>
              </a:tr>
              <a:tr h="526637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200" b="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3. Московский областной фонд развития микрофинансирования</a:t>
                      </a:r>
                      <a:endParaRPr lang="ru-RU" sz="12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US" sz="1000" b="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  <a:hlinkClick r:id="rId7"/>
                        </a:rPr>
                        <a:t>https://www.mofmicro.ru/</a:t>
                      </a:r>
                      <a:endParaRPr lang="ru-RU" sz="1000" b="0" kern="120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ru-RU" sz="10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200" b="0" u="none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предоставление микрозаймов субъектам МСП МО</a:t>
                      </a:r>
                      <a:endParaRPr lang="ru-RU" sz="1200" b="0" u="non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="" xmlns:a16="http://schemas.microsoft.com/office/drawing/2014/main" val="10003"/>
                  </a:ext>
                </a:extLst>
              </a:tr>
              <a:tr h="526637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200" b="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4. Московский областной гарантийный фонд</a:t>
                      </a:r>
                      <a:endParaRPr lang="ru-RU" sz="12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US" sz="1000" b="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  <a:hlinkClick r:id="rId8"/>
                        </a:rPr>
                        <a:t>https://www.mosreg-garant.ru/ru/</a:t>
                      </a:r>
                      <a:endParaRPr lang="ru-RU" sz="1000" b="0" kern="120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ru-RU" sz="10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200" b="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предоставление поручительств по обязательствам субъектов МСП и организаций инфраструктуры поддержки МСП МО</a:t>
                      </a:r>
                      <a:endParaRPr lang="ru-RU" sz="12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="" xmlns:a16="http://schemas.microsoft.com/office/drawing/2014/main" val="10004"/>
                  </a:ext>
                </a:extLst>
              </a:tr>
              <a:tr h="589399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200" b="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5. Омбудсмен МО</a:t>
                      </a:r>
                      <a:endParaRPr lang="ru-RU" sz="12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US" sz="1000" b="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  <a:hlinkClick r:id="rId9"/>
                        </a:rPr>
                        <a:t>https://www.golovnev.ru/</a:t>
                      </a:r>
                      <a:endParaRPr lang="ru-RU" sz="1000" b="0" kern="120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ru-RU" sz="10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защита прав и законных интересов предпринимателей.</a:t>
                      </a:r>
                    </a:p>
                    <a:p>
                      <a:r>
                        <a:rPr lang="ru-RU" sz="1200" b="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Уполномоченный по защите прав предпринимателей Московской области – Владимир Головнев, </a:t>
                      </a:r>
                      <a:r>
                        <a:rPr lang="en-US" sz="1200" b="0" kern="120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e-mail:</a:t>
                      </a:r>
                      <a:r>
                        <a:rPr lang="en-US" sz="1200" b="0" kern="120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  <a:hlinkClick r:id="rId10"/>
                        </a:rPr>
                        <a:t>ombudsmenmo@ya.ru</a:t>
                      </a:r>
                      <a:endParaRPr lang="ru-RU" sz="12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="" xmlns:a16="http://schemas.microsoft.com/office/drawing/2014/main" val="10005"/>
                  </a:ext>
                </a:extLst>
              </a:tr>
              <a:tr h="805193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200" b="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6. Фонд поддержки внешнеэкономической деятельности Московской области</a:t>
                      </a:r>
                      <a:endParaRPr lang="ru-RU" sz="12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US" sz="1000" b="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  <a:hlinkClick r:id="rId11"/>
                        </a:rPr>
                        <a:t>https://exportmo.ru/</a:t>
                      </a:r>
                      <a:endParaRPr lang="ru-RU" sz="1000" b="0" kern="120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ru-RU" sz="10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975" algn="l" defTabSz="914400" rtl="0" eaLnBrk="1" latinLnBrk="0" hangingPunct="1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200" b="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содействие выходу предприятий Московской области на иностранные рынки товаров, услуг и технологий; </a:t>
                      </a:r>
                    </a:p>
                    <a:p>
                      <a:pPr marL="0" marR="0" lvl="0" indent="18097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стимулирование и вовлечение субъектов предпринимательства в экспортную деятельность;</a:t>
                      </a:r>
                      <a:endParaRPr lang="ru-RU" sz="12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="" xmlns:a16="http://schemas.microsoft.com/office/drawing/2014/main" val="10006"/>
                  </a:ext>
                </a:extLst>
              </a:tr>
              <a:tr h="833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7. Центр «Мой</a:t>
                      </a:r>
                      <a:r>
                        <a:rPr lang="ru-RU" sz="1200" b="0" kern="1200" baseline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Бизнес» (г.Долгопрудный, </a:t>
                      </a:r>
                      <a:r>
                        <a:rPr lang="ru-RU" sz="1200" b="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Площадь Собина, д.3, 1этаж, каб.105, тел.+7(495)4080518)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US" sz="1000" b="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  <a:hlinkClick r:id="rId12"/>
                        </a:rPr>
                        <a:t>https://mb.mosreg.ru/content</a:t>
                      </a:r>
                      <a:r>
                        <a:rPr lang="ru-RU" sz="1000" b="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  <a:hlinkClick r:id="rId12"/>
                        </a:rPr>
                        <a:t>Центр-«Мой-бизнес»</a:t>
                      </a:r>
                      <a:endParaRPr lang="ru-RU" sz="1000" b="0" kern="120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ru-RU" sz="10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Предоставление информационной, аналитической, консультационной поддержки и широкого спектра услуг предпринимателям Московской области, а также физическим лицам, планирующим осуществление предпринимательской деятельности на территории Подмосковья и самозанятым.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Помощь в получении мер государственной поддержки.</a:t>
                      </a:r>
                      <a:endParaRPr lang="ru-RU" sz="12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53612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83519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6773" y="178872"/>
            <a:ext cx="266803" cy="294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5835192"/>
            <a:ext cx="12192000" cy="1013236"/>
          </a:xfrm>
          <a:prstGeom prst="rect">
            <a:avLst/>
          </a:prstGeom>
          <a:solidFill>
            <a:srgbClr val="429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74998" y="5954664"/>
            <a:ext cx="11262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Предложения для инвесторов</a:t>
            </a:r>
            <a:endParaRPr lang="ru-RU" sz="4000" b="1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776" y="165638"/>
            <a:ext cx="5377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ru-RU" sz="1400">
                <a:solidFill>
                  <a:schemeClr val="bg1"/>
                </a:solidFill>
              </a:rPr>
              <a:t>ГОРОДСКОЙ ОКРУГ ДОЛГОПРУДНЫЙ МОСКОВСКОЙ ОБЛАСТИ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585495"/>
              </p:ext>
            </p:extLst>
          </p:nvPr>
        </p:nvGraphicFramePr>
        <p:xfrm>
          <a:off x="197220" y="133223"/>
          <a:ext cx="355556" cy="423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CorelDRAW" r:id="rId4" imgW="2231280" imgH="2775960" progId="">
                  <p:embed/>
                </p:oleObj>
              </mc:Choice>
              <mc:Fallback>
                <p:oleObj name="CorelDRAW" r:id="rId4" imgW="2231280" imgH="277596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97220" y="133223"/>
                        <a:ext cx="355556" cy="4232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907336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4998" y="588874"/>
            <a:ext cx="5219444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ТРАНСПОРТНАЯ </a:t>
            </a:r>
          </a:p>
          <a:p>
            <a:pPr algn="ctr">
              <a:lnSpc>
                <a:spcPct val="90000"/>
              </a:lnSpc>
            </a:pPr>
            <a:r>
              <a:rPr lang="ru-RU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ДОСТУПНОСТЬ</a:t>
            </a:r>
            <a:endParaRPr lang="en-US" sz="2000" b="1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34656" y="1278109"/>
            <a:ext cx="5463574" cy="4717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Городской округ Долгопрудный</a:t>
            </a:r>
          </a:p>
          <a:p>
            <a:pPr>
              <a:lnSpc>
                <a:spcPct val="114000"/>
              </a:lnSpc>
            </a:pPr>
            <a:endParaRPr lang="ru-RU" sz="1200" b="1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расположен 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 18 км на север по </a:t>
            </a: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железной дороге 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от Савёловского </a:t>
            </a: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вокзала </a:t>
            </a:r>
            <a:endParaRPr lang="ru-RU" sz="120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близость 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 </a:t>
            </a: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Москве - </a:t>
            </a:r>
            <a:r>
              <a:rPr lang="ru-RU" sz="1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ru-RU" sz="12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км от </a:t>
            </a:r>
            <a:r>
              <a:rPr lang="ru-RU" sz="1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МКАД</a:t>
            </a:r>
            <a:endParaRPr lang="ru-RU" sz="1200" b="1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близость к </a:t>
            </a:r>
            <a:r>
              <a:rPr lang="ru-RU" sz="1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АЭРОПОРТУ «ШЕРЕМЕТЬЕВО» - 7,5 км</a:t>
            </a: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близость к железнодорожному </a:t>
            </a:r>
            <a:r>
              <a:rPr lang="ru-RU" sz="12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депо </a:t>
            </a:r>
            <a:r>
              <a:rPr lang="ru-RU" sz="1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Лобня (до </a:t>
            </a:r>
            <a:r>
              <a:rPr lang="ru-RU" sz="12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</a:t>
            </a:r>
            <a:r>
              <a:rPr lang="ru-RU" sz="1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км)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близость к </a:t>
            </a:r>
            <a:r>
              <a:rPr lang="ru-RU" sz="12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водному пути – канал им. Москвы</a:t>
            </a:r>
          </a:p>
          <a:p>
            <a:pPr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Долгопрудный граничит с </a:t>
            </a: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округами МО: 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</a:t>
            </a: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ытищи, Лобня 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 </a:t>
            </a: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Химки, примыкает 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 Московской кольцевой автодороге федерального значения (МКАД)</a:t>
            </a:r>
          </a:p>
          <a:p>
            <a:pPr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обеспечен </a:t>
            </a:r>
            <a:r>
              <a:rPr lang="ru-RU" sz="12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выезд к Ленинградскому и Дмитровскому </a:t>
            </a:r>
            <a:r>
              <a:rPr lang="ru-RU" sz="1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шоссе</a:t>
            </a:r>
          </a:p>
          <a:p>
            <a:pPr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</a:t>
            </a: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 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территории округа Долгопрудный доступно 5 станций МЦД — Шереметьевская, Хлебниково, Водники, Долгопрудная, Новодачная</a:t>
            </a:r>
          </a:p>
          <a:p>
            <a:pPr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 2023 году </a:t>
            </a: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 Долгопрудном открыта станция </a:t>
            </a:r>
            <a:r>
              <a:rPr lang="ru-RU" sz="1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метро </a:t>
            </a:r>
            <a:r>
              <a:rPr lang="ru-RU" sz="12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«Физтех» 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(конечная станция Люблинско-Дмитровской </a:t>
            </a: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линии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). «Физтех» стал пятой станцией Московского метрополитена, до которой жители нашего города могут добраться на общественном </a:t>
            </a: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транспорте</a:t>
            </a:r>
          </a:p>
          <a:p>
            <a:pPr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Развитый научно-производственный комплекс, высокий уровень научного и интеллектуального потенциала</a:t>
            </a:r>
            <a:endParaRPr lang="ru-RU" sz="120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12286" y="429487"/>
            <a:ext cx="5114658" cy="477054"/>
          </a:xfrm>
          <a:prstGeom prst="rect">
            <a:avLst/>
          </a:prstGeom>
          <a:solidFill>
            <a:srgbClr val="429CEE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5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КОНКУРЕНТНЫЕ </a:t>
            </a:r>
            <a:r>
              <a:rPr lang="ru-RU" sz="25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ПРЕИМУЩЕСТВА</a:t>
            </a:r>
            <a:endParaRPr lang="en-US" sz="2500" b="1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90508" y="4729393"/>
            <a:ext cx="4431814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endParaRPr lang="ru-RU" sz="80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14000"/>
              </a:lnSpc>
            </a:pPr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14000"/>
              </a:lnSpc>
            </a:pPr>
            <a:endParaRPr lang="ru-RU" sz="80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776" y="165638"/>
            <a:ext cx="5377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ru-RU" sz="1400"/>
              <a:t>ГОРОДСКОЙ ОКРУГ ДОЛГОПРУДНЫЙ МОСКОВСКОЙ ОБЛАСТИ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064733"/>
              </p:ext>
            </p:extLst>
          </p:nvPr>
        </p:nvGraphicFramePr>
        <p:xfrm>
          <a:off x="197220" y="133223"/>
          <a:ext cx="355556" cy="423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orelDRAW" r:id="rId4" imgW="2231280" imgH="2775960" progId="">
                  <p:embed/>
                </p:oleObj>
              </mc:Choice>
              <mc:Fallback>
                <p:oleObj name="CorelDRAW" r:id="rId4" imgW="2231280" imgH="277596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97220" y="133223"/>
                        <a:ext cx="355556" cy="4232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27" y="1275314"/>
            <a:ext cx="5759903" cy="49882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20159" y="5987602"/>
            <a:ext cx="1081400" cy="21544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МКАД</a:t>
            </a:r>
            <a:endParaRPr lang="en-US" sz="8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4" name="Прямая со стрелкой 13"/>
          <p:cNvCxnSpPr>
            <a:stCxn id="13" idx="1"/>
          </p:cNvCxnSpPr>
          <p:nvPr/>
        </p:nvCxnSpPr>
        <p:spPr>
          <a:xfrm flipH="1" flipV="1">
            <a:off x="3594847" y="6087036"/>
            <a:ext cx="725312" cy="82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89755" y="3321387"/>
            <a:ext cx="1211804" cy="33855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Трасса А-104 (Москва-Дубна)</a:t>
            </a:r>
            <a:endParaRPr lang="en-US" sz="8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3827099" y="3468252"/>
            <a:ext cx="362656" cy="224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1027337" y="4993884"/>
            <a:ext cx="702573" cy="1848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24765" y="5178747"/>
            <a:ext cx="1405145" cy="33855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Трасса М-11 (Москва-Санкт-Петербург</a:t>
            </a:r>
            <a:r>
              <a:rPr lang="ru-RU" sz="8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800" b="1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84733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7418" y="5660617"/>
            <a:ext cx="4743341" cy="1244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*Перечень имущества, предназначенного для предоставления субъектам МСП, утвержден </a:t>
            </a:r>
            <a:r>
              <a:rPr lang="ru-RU" sz="10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постановлением администрации городского округа Долгопрудный от  25.08.2023 №  </a:t>
            </a:r>
            <a:r>
              <a:rPr lang="ru-RU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499-ПА (размещен на сайте:</a:t>
            </a:r>
          </a:p>
          <a:p>
            <a:pPr>
              <a:lnSpc>
                <a:spcPct val="107000"/>
              </a:lnSpc>
            </a:pPr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https</a:t>
            </a:r>
            <a:r>
              <a:rPr lang="en-U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://</a:t>
            </a:r>
            <a:r>
              <a:rPr lang="ru-RU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оф-долгопрудный.рф/</a:t>
            </a:r>
            <a:r>
              <a:rPr lang="en-US" sz="100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dokumenty/normativnye-akty-2020</a:t>
            </a:r>
            <a:r>
              <a:rPr lang="en-U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/</a:t>
            </a:r>
            <a:endParaRPr lang="ru-RU" sz="1000" smtClean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</a:pPr>
            <a:endParaRPr lang="ru-RU" sz="1000" smtClean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</a:pPr>
            <a:endParaRPr lang="ru-RU" sz="1000" smtClean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2776" y="165638"/>
            <a:ext cx="5377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ru-RU" sz="1400"/>
              <a:t>ГОРОДСКОЙ ОКРУГ ДОЛГОПРУДНЫЙ МОСКОВСКОЙ ОБЛАСТИ</a:t>
            </a:r>
          </a:p>
        </p:txBody>
      </p:sp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217094"/>
              </p:ext>
            </p:extLst>
          </p:nvPr>
        </p:nvGraphicFramePr>
        <p:xfrm>
          <a:off x="197220" y="133223"/>
          <a:ext cx="355556" cy="423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CorelDRAW" r:id="rId4" imgW="2231280" imgH="2775960" progId="">
                  <p:embed/>
                </p:oleObj>
              </mc:Choice>
              <mc:Fallback>
                <p:oleObj name="CorelDRAW" r:id="rId4" imgW="2231280" imgH="277596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97220" y="133223"/>
                        <a:ext cx="355556" cy="4232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7418" y="556459"/>
            <a:ext cx="4915923" cy="1545806"/>
          </a:xfrm>
          <a:prstGeom prst="rect">
            <a:avLst/>
          </a:prstGeom>
          <a:solidFill>
            <a:srgbClr val="429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Реестр свободного недвижимого имущества, находящегося в </a:t>
            </a:r>
            <a:r>
              <a:rPr lang="ru-RU"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муниципальной собственности</a:t>
            </a:r>
            <a:r>
              <a:rPr lang="ru-RU" sz="20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endParaRPr lang="ru-RU" sz="2000" b="1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273207"/>
              </p:ext>
            </p:extLst>
          </p:nvPr>
        </p:nvGraphicFramePr>
        <p:xfrm>
          <a:off x="4993341" y="556455"/>
          <a:ext cx="7082117" cy="61670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004"/>
                <a:gridCol w="1765667"/>
                <a:gridCol w="430306"/>
                <a:gridCol w="1084729"/>
                <a:gridCol w="2445148"/>
                <a:gridCol w="1006263"/>
              </a:tblGrid>
              <a:tr h="33665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Список нежилых помещений, находящихся в муниципальной собственности г.о. Долгопрудный и не вовлеченных в хозяйственный оборот, размещенных на инвестиционном портале Московской области по состоянию на 06.12.2023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3" marR="3443" marT="3443" marB="0" anchor="b"/>
                </a:tc>
              </a:tr>
              <a:tr h="3366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№ п/п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Адрес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Площадь, кв.м.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Кадастровый номер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Ссылка на инвестпортал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Примечание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</a:tr>
              <a:tr h="2927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Московская область, г. Долгопрудный, ул. Восточная, д. 48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166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50:42:0010104:617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>
                          <a:effectLst/>
                          <a:latin typeface="+mj-lt"/>
                          <a:cs typeface="Courier New" panose="02070309020205020404" pitchFamily="49" charset="0"/>
                          <a:hlinkClick r:id="rId6"/>
                        </a:rPr>
                        <a:t>https://invest.mosreg.ru/investor/catalog/bd3c500a-fe5e-41d1-9c82-23927c4282d0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b"/>
                </a:tc>
              </a:tr>
              <a:tr h="2927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Московская область, г. Долгопрудный, ул. Восточная, д. 50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110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50:42:0010104:619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>
                          <a:effectLst/>
                          <a:latin typeface="+mj-lt"/>
                          <a:cs typeface="Courier New" panose="02070309020205020404" pitchFamily="49" charset="0"/>
                          <a:hlinkClick r:id="rId7"/>
                        </a:rPr>
                        <a:t>https://invest.mosreg.ru/investor/catalog/2037a42c-95a7-47cb-9c2b-afd54922b8dd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b"/>
                </a:tc>
              </a:tr>
              <a:tr h="3903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Московская область, г. Долгопрудный, ул. Октябрьская. д.  16/8, пом. 14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54,4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50:42:0000000:67248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>
                          <a:effectLst/>
                          <a:latin typeface="+mj-lt"/>
                          <a:cs typeface="Courier New" panose="02070309020205020404" pitchFamily="49" charset="0"/>
                          <a:hlinkClick r:id="rId8"/>
                        </a:rPr>
                        <a:t>https://invest.mosreg.ru/investor/catalog/1ca2a1cd-25e7-4a8d-ad5b-12f6d8c7e8fd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b"/>
                </a:tc>
              </a:tr>
              <a:tr h="2927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Московская область, г. Долгопрудный, ул. Первомайская, д. 15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514,6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50:42:0000000:84496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>
                          <a:effectLst/>
                          <a:latin typeface="+mj-lt"/>
                          <a:cs typeface="Courier New" panose="02070309020205020404" pitchFamily="49" charset="0"/>
                          <a:hlinkClick r:id="rId9"/>
                        </a:rPr>
                        <a:t>https://invest.mosreg.ru/investor/catalog/5b062586-aba1-49da-a212-394f867ae8d6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Включено в Перечень для СМП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</a:tr>
              <a:tr h="2927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Московская область, г. Долгопрудный,  Московское ш.. Д.  27а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8,6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50:42:0000000:68403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>
                          <a:effectLst/>
                          <a:latin typeface="+mj-lt"/>
                          <a:cs typeface="Courier New" panose="02070309020205020404" pitchFamily="49" charset="0"/>
                          <a:hlinkClick r:id="rId10"/>
                        </a:rPr>
                        <a:t>https://invest.mosreg.ru/investor/catalog/2ce8423b-f320-4176-958c-1dcb46a20fa0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Включено в Перечень для СМП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</a:tr>
              <a:tr h="2927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Московская область, г. Долгопрудный, ул Павлова, д.  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14,2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50:42:0000000:62505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>
                          <a:effectLst/>
                          <a:latin typeface="+mj-lt"/>
                          <a:cs typeface="Courier New" panose="02070309020205020404" pitchFamily="49" charset="0"/>
                          <a:hlinkClick r:id="rId11"/>
                        </a:rPr>
                        <a:t>https://invest.mosreg.ru/investor/catalog/e97b6d66-6d02-4bc5-a4aa-c252ca2383cb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Включено в Перечень для СМП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</a:tr>
              <a:tr h="2927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Московская область, г. Долгопрудный, ул.  Дирижабельная, 4, пом. 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32,5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50:42:0000000:80158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>
                          <a:effectLst/>
                          <a:latin typeface="+mj-lt"/>
                          <a:cs typeface="Courier New" panose="02070309020205020404" pitchFamily="49" charset="0"/>
                          <a:hlinkClick r:id="rId12"/>
                        </a:rPr>
                        <a:t>https://invest.mosreg.ru/investor/catalog/57541301-e81b-49dd-ae27-0e4008ebe9eb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Включено в Перечень для СМП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</a:tr>
              <a:tr h="2927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Московская область, г. Долгопрудный, ул.  Дирижабельная, 4, пом. 5-8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63,4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50:42:0000000:77145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>
                          <a:effectLst/>
                          <a:latin typeface="+mj-lt"/>
                          <a:cs typeface="Courier New" panose="02070309020205020404" pitchFamily="49" charset="0"/>
                          <a:hlinkClick r:id="rId13"/>
                        </a:rPr>
                        <a:t>https://invest.mosreg.ru/investor/catalog/e4c65396-36d6-48aa-88bd-e94ca6664977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Включено в Перечень для СМП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</a:tr>
              <a:tr h="2927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Московская область, г. Долгопрудный, ул.  Циолковского,           д. 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154,7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50:42:0000000:79653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>
                          <a:effectLst/>
                          <a:latin typeface="+mj-lt"/>
                          <a:cs typeface="Courier New" panose="02070309020205020404" pitchFamily="49" charset="0"/>
                          <a:hlinkClick r:id="rId14"/>
                        </a:rPr>
                        <a:t>https://invest.mosreg.ru/investor/catalog/ef212a7b-4f35-44c8-80d8-604e01b1b0cd</a:t>
                      </a:r>
                      <a:r>
                        <a:rPr lang="ru-RU" sz="700" u="sng" strike="noStrike">
                          <a:effectLst/>
                          <a:latin typeface="+mj-lt"/>
                          <a:cs typeface="Courier New" panose="02070309020205020404" pitchFamily="49" charset="0"/>
                          <a:hlinkClick r:id="rId14"/>
                        </a:rPr>
                        <a:t>в перечне</a:t>
                      </a:r>
                      <a:endParaRPr lang="ru-RU" sz="700" b="0" i="0" u="sng" strike="noStrike">
                        <a:solidFill>
                          <a:srgbClr val="0563C1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Включено в Перечень для СМП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</a:tr>
              <a:tr h="2976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Московская область, г. Долгопрудный, ул. Водники, д. 15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412,2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50:42:0010104:309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>
                          <a:effectLst/>
                          <a:latin typeface="+mj-lt"/>
                          <a:cs typeface="Courier New" panose="02070309020205020404" pitchFamily="49" charset="0"/>
                          <a:hlinkClick r:id="rId15"/>
                        </a:rPr>
                        <a:t>https://invest.mosreg.ru/investor/catalog/ce3498c7-f07e-4194-9900-2d14d032a6df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Включено в Перечень для СМП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</a:tr>
              <a:tr h="414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Московская область, г. Долгопрудный, ул. Лихачевское шоссе, д. 13, корп. 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381,1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50:42:0000000:76803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>
                          <a:effectLst/>
                          <a:latin typeface="+mj-lt"/>
                          <a:cs typeface="Courier New" panose="02070309020205020404" pitchFamily="49" charset="0"/>
                          <a:hlinkClick r:id="rId16"/>
                        </a:rPr>
                        <a:t>https://invest.mosreg.ru/investor/catalog/675bef90-2661-47b0-986b-aac0dc24f84e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Включено в Перечень для СМП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</a:tr>
              <a:tr h="3903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Московская область, г. Долгопрудный, ул.  Академика Лаврентьева, д. 29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1312,4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50:42:0010310:10896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>
                          <a:effectLst/>
                          <a:latin typeface="+mj-lt"/>
                          <a:cs typeface="Courier New" panose="02070309020205020404" pitchFamily="49" charset="0"/>
                          <a:hlinkClick r:id="rId17"/>
                        </a:rPr>
                        <a:t>https://invest.mosreg.ru/investor/catalog/357c0581-3e5d-40c5-8860-6407a81866e8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Включено в Перечень для СМП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</a:tr>
              <a:tr h="2927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Московская область, г. Долгопрудный, Институтский пер., д. 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207,3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50:42:0000000:77664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>
                          <a:effectLst/>
                          <a:latin typeface="+mj-lt"/>
                          <a:cs typeface="Courier New" panose="02070309020205020404" pitchFamily="49" charset="0"/>
                          <a:hlinkClick r:id="rId18"/>
                        </a:rPr>
                        <a:t>https://invest.mosreg.ru/investor/catalog/63a2db29-da4e-46c1-9fc1-bfa272654cc0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Включено в Перечень для СМП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</a:tr>
              <a:tr h="2927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Московская область, г. Долгопрудный, ул. Циолковского, д. 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184,7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>
                          <a:effectLst/>
                          <a:latin typeface="+mj-lt"/>
                          <a:cs typeface="Courier New" panose="02070309020205020404" pitchFamily="49" charset="0"/>
                          <a:hlinkClick r:id="rId19"/>
                        </a:rPr>
                        <a:t>https://invest.mosreg.ru/investor/catalog/07e8e02e-dfeb-447c-a79a-ff77e3ce7b8d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Включено в Перечень для СМП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</a:tr>
              <a:tr h="2927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Московская область, г. Долгопрудный, ул. Циолковского, д. 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384,8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50:42:0010230:379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>
                          <a:effectLst/>
                          <a:latin typeface="+mj-lt"/>
                          <a:cs typeface="Courier New" panose="02070309020205020404" pitchFamily="49" charset="0"/>
                          <a:hlinkClick r:id="rId20"/>
                        </a:rPr>
                        <a:t>https://invest.mosreg.ru/investor/catalog/610a193e-83e9-491d-9714-847174bd9e1b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Включено в Перечень для СМП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</a:tr>
              <a:tr h="3903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Московская область, г. Долгопрудный, ул.  Дирижабельная, д. 6, корп. 3, №1-№11 (5 эт), №1(тех.эт)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300,8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50:42:0000000:78031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>
                          <a:effectLst/>
                          <a:latin typeface="+mj-lt"/>
                          <a:cs typeface="Courier New" panose="02070309020205020404" pitchFamily="49" charset="0"/>
                          <a:hlinkClick r:id="rId21"/>
                        </a:rPr>
                        <a:t>https://invest.mosreg.ru/investor/catalog/32531b4d-66c8-45b2-9524-8ebb1e260b85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Включено в Перечень для СМП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</a:tr>
              <a:tr h="3903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Московская область, г. Долгопрудный, Лихачевское шоссе, д. 13, корп. 1, пом. 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78,3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50:42:0000000:57318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>
                          <a:effectLst/>
                          <a:latin typeface="+mj-lt"/>
                          <a:cs typeface="Courier New" panose="02070309020205020404" pitchFamily="49" charset="0"/>
                          <a:hlinkClick r:id="rId22"/>
                        </a:rPr>
                        <a:t>https://invest.mosreg.ru/investor/catalog/0bbb4158-bbbb-4aae-bb0e-31735154d314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  <a:latin typeface="+mj-lt"/>
                          <a:cs typeface="Courier New" panose="02070309020205020404" pitchFamily="49" charset="0"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L="3443" marR="3443" marT="3443" marB="0" anchor="b"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97220" y="2224093"/>
            <a:ext cx="46235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 Подмосковье 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успешно реализуются </a:t>
            </a: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электронные сервисы 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для бизнеса: </a:t>
            </a:r>
            <a:endParaRPr lang="ru-RU" sz="1200" smtClean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Земля за 1 рубль</a:t>
            </a: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»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«Недвижимость за 1 рубль»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Земля без торгов</a:t>
            </a: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»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Недвижимость на 1-2 этажах МКД</a:t>
            </a: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»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Начни бизнес в индустриальном парке Подмосковья». </a:t>
            </a:r>
            <a:endParaRPr lang="ru-RU" sz="1200" smtClean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sz="1200" smtClean="0"/>
          </a:p>
          <a:p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Подобрать земельный участок можно на инвестиционной карте </a:t>
            </a: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3"/>
              </a:rPr>
              <a:t>(</a:t>
            </a: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3"/>
              </a:rPr>
              <a:t>https://</a:t>
            </a:r>
            <a:r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3"/>
              </a:rPr>
              <a:t>invest.mosreg.ru/investor/map</a:t>
            </a: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3"/>
              </a:rPr>
              <a:t>).</a:t>
            </a: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Она создана в рамках регионального инвестстандарта, внедренного в Подмосковье.</a:t>
            </a:r>
          </a:p>
        </p:txBody>
      </p:sp>
    </p:spTree>
    <p:extLst>
      <p:ext uri="{BB962C8B-B14F-4D97-AF65-F5344CB8AC3E}">
        <p14:creationId xmlns:p14="http://schemas.microsoft.com/office/powerpoint/2010/main" val="263339157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2574978"/>
            <a:ext cx="6655324" cy="428302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indent="1168400"/>
            <a:r>
              <a:rPr lang="ru-RU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ИНЖЕНЕРНО-ТЕХНИЧЕСКАЯ ОБЕСПЕЧЕННОСТЬ</a:t>
            </a:r>
          </a:p>
          <a:p>
            <a:pPr marL="0" lvl="2"/>
            <a:endParaRPr lang="ru-RU" sz="1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8775" lvl="2"/>
            <a:r>
              <a:rPr lang="ru-RU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Газоснабжение: </a:t>
            </a:r>
            <a:r>
              <a:rPr lang="ru-RU" sz="1400">
                <a:solidFill>
                  <a:schemeClr val="tx1">
                    <a:lumMod val="85000"/>
                    <a:lumOff val="15000"/>
                  </a:schemeClr>
                </a:solidFill>
              </a:rPr>
              <a:t>15 куб. м/час. Газопровод ЗАО "Флинт-К"  точка подключения по ул. Промышленный проезд. Срок подключения 1 год. Стоимость подключения согласно Распоряжению от 20.12.2019 № 451-р. </a:t>
            </a:r>
            <a:endParaRPr lang="ru-RU" sz="14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8775" lvl="2"/>
            <a:endParaRPr lang="ru-RU" sz="1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8775" lvl="2"/>
            <a:r>
              <a:rPr lang="ru-RU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Водоснабжение: </a:t>
            </a:r>
            <a:r>
              <a:rPr lang="ru-RU" sz="1400">
                <a:solidFill>
                  <a:schemeClr val="tx1">
                    <a:lumMod val="85000"/>
                    <a:lumOff val="15000"/>
                  </a:schemeClr>
                </a:solidFill>
              </a:rPr>
              <a:t>5куб. м/час точка подключения В районе Лихаческого шоссе или Промышленного проезда. Срок подключения 18 мес. Размер платы за подключение см. распоряжение от 20.12.2017 № 315-р </a:t>
            </a:r>
            <a:endParaRPr lang="ru-RU" sz="14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8775" lvl="2"/>
            <a:endParaRPr lang="ru-RU" sz="1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8775" lvl="2"/>
            <a:r>
              <a:rPr lang="ru-RU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Водоотведение:</a:t>
            </a:r>
            <a:r>
              <a:rPr lang="ru-RU" sz="1400">
                <a:solidFill>
                  <a:schemeClr val="tx1">
                    <a:lumMod val="85000"/>
                    <a:lumOff val="15000"/>
                  </a:schemeClr>
                </a:solidFill>
              </a:rPr>
              <a:t> 5 куб. м/час точка подключения  В районе Промышленного проезда.  Срок подключения 18 мес. Размер платы за подключение см. распоряжение от 20.12.2017 № 316-р. </a:t>
            </a:r>
            <a:endParaRPr lang="ru-RU" sz="14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8775" lvl="2"/>
            <a:endParaRPr lang="ru-RU" sz="1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8775" lvl="2"/>
            <a:r>
              <a:rPr lang="ru-RU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Теплоснабжение: </a:t>
            </a:r>
            <a:r>
              <a:rPr lang="ru-RU" sz="1400">
                <a:solidFill>
                  <a:schemeClr val="tx1">
                    <a:lumMod val="85000"/>
                    <a:lumOff val="15000"/>
                  </a:schemeClr>
                </a:solidFill>
              </a:rPr>
              <a:t>0 Гкал/час Необходимо строительство собственной котельной</a:t>
            </a:r>
          </a:p>
          <a:p>
            <a:pPr marL="358775" lvl="2"/>
            <a:endParaRPr lang="ru-RU" sz="14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8775" lvl="2"/>
            <a:r>
              <a:rPr lang="ru-RU" sz="14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Электрическая </a:t>
            </a:r>
            <a:r>
              <a:rPr lang="ru-RU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мощность</a:t>
            </a:r>
            <a:r>
              <a:rPr lang="ru-RU" sz="1400">
                <a:solidFill>
                  <a:schemeClr val="tx1">
                    <a:lumMod val="85000"/>
                    <a:lumOff val="15000"/>
                  </a:schemeClr>
                </a:solidFill>
              </a:rPr>
              <a:t>: 670 кВт ПС-Долгопрудная, Срок подключения от 4 мес. -1 года. Размер платы за подключение см. распоряжение от 27.12.2017 № 347-р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2776" y="165638"/>
            <a:ext cx="5377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ru-RU" sz="1400"/>
              <a:t>ГОРОДСКОЙ ОКРУГ ДОЛГОПРУДНЫЙ МОСКОВСКОЙ ОБЛАСТИ</a:t>
            </a: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983407"/>
              </p:ext>
            </p:extLst>
          </p:nvPr>
        </p:nvGraphicFramePr>
        <p:xfrm>
          <a:off x="197220" y="133223"/>
          <a:ext cx="355556" cy="423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CorelDRAW" r:id="rId3" imgW="2231280" imgH="2775960" progId="">
                  <p:embed/>
                </p:oleObj>
              </mc:Choice>
              <mc:Fallback>
                <p:oleObj name="CorelDRAW" r:id="rId3" imgW="2231280" imgH="277596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97220" y="133223"/>
                        <a:ext cx="355556" cy="4232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374998" y="1631880"/>
            <a:ext cx="4940001" cy="591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Предложение для инвесторов </a:t>
            </a:r>
            <a:endParaRPr lang="ru-RU" i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ЗЕМЕЛЬНЫЙ УЧАСТОК</a:t>
            </a:r>
          </a:p>
          <a:p>
            <a:pPr algn="ctr"/>
            <a:r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Кадастровый номер: 50:42:0020104:211 </a:t>
            </a:r>
          </a:p>
          <a:p>
            <a:pPr algn="ctr"/>
            <a:endParaRPr lang="ru-RU" b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773871" y="3239369"/>
            <a:ext cx="526549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Кадастровый </a:t>
            </a:r>
            <a:r>
              <a:rPr lang="ru-RU"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номер: 50:42:0020104:211 </a:t>
            </a:r>
            <a:endParaRPr lang="ru-RU" sz="1400" b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n-US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invest.mosreg.ru/investor/catalog/e670e154-6373-4bfe-9e19-86583d819106</a:t>
            </a:r>
            <a:endParaRPr lang="ru-RU" sz="1400" b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14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Адрес: </a:t>
            </a: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Московская область, г. Долгопрудный, пересечение Лихачёвского шоссе и Промышленного проезда</a:t>
            </a:r>
          </a:p>
          <a:p>
            <a:pPr>
              <a:defRPr/>
            </a:pPr>
            <a:endParaRPr lang="ru-RU" sz="1400" b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</a:t>
            </a:r>
            <a:r>
              <a:rPr lang="ru-RU"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0,34 га </a:t>
            </a:r>
            <a:endParaRPr lang="ru-RU" sz="140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Категория </a:t>
            </a:r>
            <a:r>
              <a:rPr lang="ru-RU"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земель: </a:t>
            </a: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населенных пунктов </a:t>
            </a:r>
            <a:endParaRPr lang="ru-RU" sz="140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 </a:t>
            </a:r>
            <a:r>
              <a:rPr lang="ru-RU"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разрешенного использования:  </a:t>
            </a: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Объекты придорожного сервиса </a:t>
            </a:r>
            <a:endParaRPr lang="ru-RU" sz="140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 </a:t>
            </a:r>
            <a:r>
              <a:rPr lang="ru-RU"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собственности: </a:t>
            </a:r>
            <a:r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</a:t>
            </a:r>
          </a:p>
          <a:p>
            <a:pPr>
              <a:defRPr/>
            </a:pPr>
            <a:r>
              <a:rPr lang="ru-RU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СЗЗ: </a:t>
            </a:r>
            <a:r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м </a:t>
            </a:r>
          </a:p>
          <a:p>
            <a:pPr>
              <a:defRPr/>
            </a:pPr>
            <a:r>
              <a:rPr lang="ru-RU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Кадастровая </a:t>
            </a:r>
            <a:r>
              <a:rPr lang="ru-RU"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стоимость: </a:t>
            </a: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27 611 094,00 руб. </a:t>
            </a:r>
            <a:endParaRPr lang="ru-RU" sz="140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Транспортная </a:t>
            </a:r>
            <a:r>
              <a:rPr lang="ru-RU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доступность: </a:t>
            </a:r>
            <a:r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расстояние </a:t>
            </a: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МКАД: 4 км</a:t>
            </a:r>
            <a:r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ЦКАД</a:t>
            </a:r>
            <a:r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28</a:t>
            </a: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39631"/>
            <a:ext cx="12180394" cy="449480"/>
          </a:xfrm>
          <a:prstGeom prst="rect">
            <a:avLst/>
          </a:prstGeom>
          <a:solidFill>
            <a:srgbClr val="429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39885" y="651204"/>
            <a:ext cx="10291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Перспективные для инвестиций земельные участки</a:t>
            </a:r>
            <a:endParaRPr lang="ru-RU" sz="2000" b="1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520" y="1089111"/>
            <a:ext cx="3281874" cy="198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1843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2574978"/>
            <a:ext cx="6655324" cy="428302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indent="1168400"/>
            <a:r>
              <a:rPr lang="ru-RU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ИНЖЕНЕРНО-ТЕХНИЧЕСКАЯ ОБЕСПЕЧЕННОСТЬ</a:t>
            </a:r>
          </a:p>
          <a:p>
            <a:pPr marL="0" lvl="2"/>
            <a:endParaRPr lang="ru-RU" sz="1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8775" lvl="2"/>
            <a:r>
              <a:rPr lang="ru-RU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Газоснабжение: </a:t>
            </a:r>
            <a:r>
              <a:rPr lang="ru-RU" sz="1400">
                <a:solidFill>
                  <a:schemeClr val="tx1">
                    <a:lumMod val="85000"/>
                    <a:lumOff val="15000"/>
                  </a:schemeClr>
                </a:solidFill>
              </a:rPr>
              <a:t>15 куб. м/часГРС «КРП-13 (ТЭЦ-21)» Срок подключения от 4 мес. -1 года. Стоимость подключения согласно Распоряжению от 20.12.2019 № 451-р. </a:t>
            </a:r>
            <a:endParaRPr lang="ru-RU" sz="14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8775" lvl="2"/>
            <a:endParaRPr lang="ru-RU" sz="1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8775" lvl="2"/>
            <a:r>
              <a:rPr lang="ru-RU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Водоснабжение: </a:t>
            </a:r>
            <a:r>
              <a:rPr lang="ru-RU" sz="1400">
                <a:solidFill>
                  <a:schemeClr val="tx1">
                    <a:lumMod val="85000"/>
                    <a:lumOff val="15000"/>
                  </a:schemeClr>
                </a:solidFill>
              </a:rPr>
              <a:t>5куб. м/час точка подключения В районе Лихаческого шоссе или Промышленного проезда. Срок подключения 18 мес. Размер платы за подключение см. распоряжение от 20.12.2017 № </a:t>
            </a:r>
            <a:r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315-р</a:t>
            </a:r>
          </a:p>
          <a:p>
            <a:pPr marL="358775" lvl="2"/>
            <a:endParaRPr lang="ru-RU" sz="1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8775" lvl="2"/>
            <a:r>
              <a:rPr lang="ru-RU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Водоотведение:</a:t>
            </a:r>
            <a:r>
              <a:rPr lang="ru-RU" sz="1400">
                <a:solidFill>
                  <a:schemeClr val="tx1">
                    <a:lumMod val="85000"/>
                    <a:lumOff val="15000"/>
                  </a:schemeClr>
                </a:solidFill>
              </a:rPr>
              <a:t> 5 куб. м/час точка подключения  В районе Промышленного проезда.  Срок подключения 18 мес. Размер платы за подключение см. распоряжение от 20.12.2017 № 316-р</a:t>
            </a:r>
            <a:r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358775" lvl="2"/>
            <a:endParaRPr lang="ru-RU" sz="1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8775" lvl="2"/>
            <a:r>
              <a:rPr lang="ru-RU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Теплоснабжение: </a:t>
            </a:r>
            <a:r>
              <a:rPr lang="ru-RU" sz="1400">
                <a:solidFill>
                  <a:schemeClr val="tx1">
                    <a:lumMod val="85000"/>
                    <a:lumOff val="15000"/>
                  </a:schemeClr>
                </a:solidFill>
              </a:rPr>
              <a:t>0 Гкал/час Необходимо строительство собственной котельной</a:t>
            </a:r>
          </a:p>
          <a:p>
            <a:pPr marL="358775" lvl="2"/>
            <a:endParaRPr lang="ru-RU" sz="14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8775" lvl="2"/>
            <a:r>
              <a:rPr lang="ru-RU" sz="14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Электрическая </a:t>
            </a:r>
            <a:r>
              <a:rPr lang="ru-RU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мощность</a:t>
            </a:r>
            <a:r>
              <a:rPr lang="ru-RU" sz="1400">
                <a:solidFill>
                  <a:schemeClr val="tx1">
                    <a:lumMod val="85000"/>
                    <a:lumOff val="15000"/>
                  </a:schemeClr>
                </a:solidFill>
              </a:rPr>
              <a:t>: 670 кВт ПС-Долгопрудная, Срок подключения от 4 мес. -1 года. Размер платы за подключение см. распоряжение от 27.12.2017 № 347-р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2776" y="165638"/>
            <a:ext cx="5377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ru-RU" sz="1400"/>
              <a:t>ГОРОДСКОЙ ОКРУГ ДОЛГОПРУДНЫЙ МОСКОВСКОЙ ОБЛАСТИ</a:t>
            </a: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983407"/>
              </p:ext>
            </p:extLst>
          </p:nvPr>
        </p:nvGraphicFramePr>
        <p:xfrm>
          <a:off x="197220" y="133223"/>
          <a:ext cx="355556" cy="423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CorelDRAW" r:id="rId3" imgW="2231280" imgH="2775960" progId="">
                  <p:embed/>
                </p:oleObj>
              </mc:Choice>
              <mc:Fallback>
                <p:oleObj name="CorelDRAW" r:id="rId3" imgW="2231280" imgH="277596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97220" y="133223"/>
                        <a:ext cx="355556" cy="4232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374998" y="1687398"/>
            <a:ext cx="5658157" cy="536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Предложение </a:t>
            </a:r>
            <a:r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инвесторов </a:t>
            </a:r>
            <a:endParaRPr lang="ru-RU" i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ЗЕМЕЛЬНЫЙ УЧАСТОК</a:t>
            </a:r>
          </a:p>
          <a:p>
            <a:pPr algn="ctr"/>
            <a:r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Кадастровый номер: 50:42:0020104:74 </a:t>
            </a:r>
            <a:endParaRPr lang="ru-RU" b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773871" y="3239369"/>
            <a:ext cx="526549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Кадастровый </a:t>
            </a:r>
            <a:r>
              <a:rPr lang="ru-RU"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номер: 50:42:0020104:74 </a:t>
            </a:r>
            <a:r>
              <a:rPr lang="en-US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</a:t>
            </a:r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</a:t>
            </a:r>
            <a:r>
              <a:rPr lang="en-US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invest.mosreg.ru/investor/catalog/55194748-7bd4-4f93-ad30-d1262e403053</a:t>
            </a:r>
            <a:endParaRPr lang="ru-RU" sz="1400" b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14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Адрес: </a:t>
            </a: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Московская область, г. Долгопрудный, </a:t>
            </a:r>
            <a:r>
              <a:rPr lang="ru-RU" sz="140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пр-кт Лихачёвский</a:t>
            </a: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 </a:t>
            </a:r>
            <a:r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д.46а</a:t>
            </a:r>
          </a:p>
          <a:p>
            <a:pPr>
              <a:defRPr/>
            </a:pPr>
            <a:r>
              <a:rPr lang="ru-RU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</a:t>
            </a:r>
            <a:r>
              <a:rPr lang="ru-RU"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0,15 </a:t>
            </a: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 </a:t>
            </a:r>
            <a:endParaRPr lang="ru-RU" sz="140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Категория </a:t>
            </a:r>
            <a:r>
              <a:rPr lang="ru-RU"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земель: </a:t>
            </a: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населенных пунктов </a:t>
            </a:r>
            <a:endParaRPr lang="ru-RU" sz="140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 </a:t>
            </a:r>
            <a:r>
              <a:rPr lang="ru-RU"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разрешенного использования: </a:t>
            </a: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размещение торгового павильона некапитального характера (не имеющего фундамента) для торговли скобяными изделиями </a:t>
            </a:r>
            <a:r>
              <a:rPr lang="ru-RU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 </a:t>
            </a:r>
            <a:r>
              <a:rPr lang="ru-RU"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собственности: </a:t>
            </a:r>
            <a:r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</a:t>
            </a:r>
          </a:p>
          <a:p>
            <a:pPr>
              <a:defRPr/>
            </a:pPr>
            <a:r>
              <a:rPr lang="ru-RU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СЗЗ: </a:t>
            </a:r>
            <a:r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м </a:t>
            </a:r>
          </a:p>
          <a:p>
            <a:pPr>
              <a:defRPr/>
            </a:pPr>
            <a:r>
              <a:rPr lang="ru-RU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Кадастровая </a:t>
            </a:r>
            <a:r>
              <a:rPr lang="ru-RU"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стоимость: </a:t>
            </a: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16 150 230,00  </a:t>
            </a:r>
            <a:r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Транспортная </a:t>
            </a:r>
            <a:r>
              <a:rPr lang="ru-RU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доступность: </a:t>
            </a:r>
            <a:r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расстояние </a:t>
            </a: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МКАД: 4 км</a:t>
            </a:r>
            <a:r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ЦКАД</a:t>
            </a:r>
            <a:r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28</a:t>
            </a: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39631"/>
            <a:ext cx="12180394" cy="449480"/>
          </a:xfrm>
          <a:prstGeom prst="rect">
            <a:avLst/>
          </a:prstGeom>
          <a:solidFill>
            <a:srgbClr val="429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39885" y="651204"/>
            <a:ext cx="10291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Перспективные для инвестиций земельные участки</a:t>
            </a:r>
            <a:endParaRPr lang="ru-RU" sz="2000" b="1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769" y="1100684"/>
            <a:ext cx="3328625" cy="208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1563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2574978"/>
            <a:ext cx="6655324" cy="428302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indent="1168400"/>
            <a:r>
              <a:rPr lang="ru-RU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ИНЖЕНЕРНО-ТЕХНИЧЕСКАЯ ОБЕСПЕЧЕННОСТЬ</a:t>
            </a:r>
          </a:p>
          <a:p>
            <a:pPr marL="0" lvl="2"/>
            <a:endParaRPr lang="ru-RU" sz="1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8775" lvl="2"/>
            <a:r>
              <a:rPr lang="ru-RU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Газоснабжение: </a:t>
            </a:r>
            <a:r>
              <a:rPr lang="ru-RU" sz="1400">
                <a:solidFill>
                  <a:schemeClr val="tx1">
                    <a:lumMod val="85000"/>
                    <a:lumOff val="15000"/>
                  </a:schemeClr>
                </a:solidFill>
              </a:rPr>
              <a:t>15 куб. м/часГРС «КРП-13 (ТЭЦ-21)» Срок подключения от 4 мес. -1 года. Стоимость подключения согласно Распоряжению от 20.12.2019 № 451-р. </a:t>
            </a:r>
            <a:endParaRPr lang="ru-RU" sz="14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8775" lvl="2"/>
            <a:endParaRPr lang="ru-RU" sz="1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8775" lvl="2"/>
            <a:r>
              <a:rPr lang="ru-RU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Водоснабжение: </a:t>
            </a:r>
            <a:r>
              <a:rPr lang="ru-RU" sz="1400">
                <a:solidFill>
                  <a:schemeClr val="tx1">
                    <a:lumMod val="85000"/>
                    <a:lumOff val="15000"/>
                  </a:schemeClr>
                </a:solidFill>
              </a:rPr>
              <a:t>5куб. м/час точка подключения В районе Лихаческого шоссе или Промышленного проезда. Срок подключения 18 мес. Размер платы за подключение см. распоряжение от 20.12.2017 № </a:t>
            </a:r>
            <a:r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315-р</a:t>
            </a:r>
          </a:p>
          <a:p>
            <a:pPr marL="358775" lvl="2"/>
            <a:endParaRPr lang="ru-RU" sz="1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8775" lvl="2"/>
            <a:r>
              <a:rPr lang="ru-RU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Водоотведение:</a:t>
            </a:r>
            <a:r>
              <a:rPr lang="ru-RU" sz="1400">
                <a:solidFill>
                  <a:schemeClr val="tx1">
                    <a:lumMod val="85000"/>
                    <a:lumOff val="15000"/>
                  </a:schemeClr>
                </a:solidFill>
              </a:rPr>
              <a:t> 5 куб. м/час точка подключения  В районе Промышленного проезда.  Срок подключения 18 мес. Размер платы за подключение см. распоряжение от 20.12.2017 № 316-р</a:t>
            </a:r>
            <a:r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358775" lvl="2"/>
            <a:endParaRPr lang="ru-RU" sz="1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8775" lvl="2"/>
            <a:r>
              <a:rPr lang="ru-RU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Теплоснабжение: </a:t>
            </a:r>
            <a:r>
              <a:rPr lang="ru-RU" sz="1400">
                <a:solidFill>
                  <a:schemeClr val="tx1">
                    <a:lumMod val="85000"/>
                    <a:lumOff val="15000"/>
                  </a:schemeClr>
                </a:solidFill>
              </a:rPr>
              <a:t>0 Гкал/час Необходимо строительство собственной котельной</a:t>
            </a:r>
          </a:p>
          <a:p>
            <a:pPr marL="358775" lvl="2"/>
            <a:endParaRPr lang="ru-RU" sz="14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8775" lvl="2"/>
            <a:r>
              <a:rPr lang="ru-RU" sz="14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Электрическая </a:t>
            </a:r>
            <a:r>
              <a:rPr lang="ru-RU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мощность</a:t>
            </a:r>
            <a:r>
              <a:rPr lang="ru-RU" sz="1400">
                <a:solidFill>
                  <a:schemeClr val="tx1">
                    <a:lumMod val="85000"/>
                    <a:lumOff val="15000"/>
                  </a:schemeClr>
                </a:solidFill>
              </a:rPr>
              <a:t>: 670 кВт ПС-Долгопрудная, Срок подключения от 4 мес. -1 года. Размер платы за подключение см. распоряжение от 27.12.2017 № 347-р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2776" y="165638"/>
            <a:ext cx="5377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ru-RU" sz="1400"/>
              <a:t>ГОРОДСКОЙ ОКРУГ ДОЛГОПРУДНЫЙ МОСКОВСКОЙ ОБЛАСТИ</a:t>
            </a: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983407"/>
              </p:ext>
            </p:extLst>
          </p:nvPr>
        </p:nvGraphicFramePr>
        <p:xfrm>
          <a:off x="197220" y="133223"/>
          <a:ext cx="355556" cy="423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CorelDRAW" r:id="rId3" imgW="2231280" imgH="2775960" progId="">
                  <p:embed/>
                </p:oleObj>
              </mc:Choice>
              <mc:Fallback>
                <p:oleObj name="CorelDRAW" r:id="rId3" imgW="2231280" imgH="277596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97220" y="133223"/>
                        <a:ext cx="355556" cy="4232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374998" y="1687398"/>
            <a:ext cx="5658157" cy="536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Предложение </a:t>
            </a:r>
            <a:r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инвесторов </a:t>
            </a:r>
            <a:endParaRPr lang="ru-RU" i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ЗЕМЕЛЬНЫЙ УЧАСТОК</a:t>
            </a:r>
          </a:p>
          <a:p>
            <a:pPr algn="ctr"/>
            <a:r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Кадастровый номер: 50:42:0020104:25 </a:t>
            </a:r>
            <a:endParaRPr lang="ru-RU" b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773871" y="3239369"/>
            <a:ext cx="526549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Кадастровый </a:t>
            </a:r>
            <a:r>
              <a:rPr lang="ru-RU"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номер: 50:42:0020104:25 </a:t>
            </a:r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n-US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invest.mosreg.ru/investor/catalog/9e9a8af8-7d36-4efb-a43a-e8eca6b88dd7</a:t>
            </a:r>
            <a:endParaRPr lang="ru-RU" sz="1400" b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14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Адрес: </a:t>
            </a: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Московская область, г. Долгопрудный, </a:t>
            </a:r>
            <a:endParaRPr lang="ru-RU" sz="140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40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пр-кт Лихачёвский</a:t>
            </a:r>
            <a:endParaRPr lang="ru-RU" sz="140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</a:t>
            </a:r>
            <a:r>
              <a:rPr lang="ru-RU"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0.1534 га </a:t>
            </a:r>
          </a:p>
          <a:p>
            <a:pPr>
              <a:defRPr/>
            </a:pPr>
            <a:r>
              <a:rPr lang="ru-RU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Категория </a:t>
            </a:r>
            <a:r>
              <a:rPr lang="ru-RU"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земель: </a:t>
            </a: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населенных пунктов </a:t>
            </a:r>
            <a:endParaRPr lang="ru-RU" sz="140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 </a:t>
            </a:r>
            <a:r>
              <a:rPr lang="ru-RU"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разрешенного использования: </a:t>
            </a: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строительство и размещение торгового комплекса</a:t>
            </a:r>
          </a:p>
          <a:p>
            <a:pPr>
              <a:defRPr/>
            </a:pPr>
            <a:r>
              <a:rPr lang="ru-RU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 </a:t>
            </a:r>
            <a:r>
              <a:rPr lang="ru-RU"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собственности: </a:t>
            </a:r>
            <a:r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</a:t>
            </a:r>
          </a:p>
          <a:p>
            <a:pPr>
              <a:defRPr/>
            </a:pPr>
            <a:r>
              <a:rPr lang="ru-RU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СЗЗ: </a:t>
            </a:r>
            <a:r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м </a:t>
            </a:r>
          </a:p>
          <a:p>
            <a:pPr>
              <a:defRPr/>
            </a:pPr>
            <a:r>
              <a:rPr lang="ru-RU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Кадастровая </a:t>
            </a:r>
            <a:r>
              <a:rPr lang="ru-RU"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стоимость: </a:t>
            </a: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16 639 436,06 руб. </a:t>
            </a:r>
          </a:p>
          <a:p>
            <a:r>
              <a:rPr lang="ru-RU"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Транспортная </a:t>
            </a:r>
            <a:r>
              <a:rPr lang="ru-RU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доступность: </a:t>
            </a: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асстояние </a:t>
            </a: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ближайшей федеральной трассы: 4 км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39631"/>
            <a:ext cx="12180394" cy="449480"/>
          </a:xfrm>
          <a:prstGeom prst="rect">
            <a:avLst/>
          </a:prstGeom>
          <a:solidFill>
            <a:srgbClr val="429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39885" y="651204"/>
            <a:ext cx="10291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Перспективные для инвестиций земельные участки</a:t>
            </a:r>
            <a:endParaRPr lang="ru-RU" sz="2000" b="1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760" y="1087444"/>
            <a:ext cx="2890240" cy="211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608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2574978"/>
            <a:ext cx="6655324" cy="428302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indent="1168400"/>
            <a:r>
              <a:rPr lang="ru-RU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ИНЖЕНЕРНО-ТЕХНИЧЕСКАЯ ОБЕСПЕЧЕННОСТЬ</a:t>
            </a:r>
          </a:p>
          <a:p>
            <a:pPr marL="0" lvl="2"/>
            <a:endParaRPr lang="ru-RU" sz="1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8775" lvl="2"/>
            <a:r>
              <a:rPr lang="ru-RU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Газоснабжение: </a:t>
            </a:r>
            <a:r>
              <a:rPr lang="ru-RU" sz="1400">
                <a:solidFill>
                  <a:schemeClr val="tx1">
                    <a:lumMod val="85000"/>
                    <a:lumOff val="15000"/>
                  </a:schemeClr>
                </a:solidFill>
              </a:rPr>
              <a:t>15 куб. м/часГРС «КРП-13 (ТЭЦ-21)» Срок подключения от 4 мес. -1 года. Стоимость подключения согласно Распоряжению от 20.12.2019 № 451-р. </a:t>
            </a:r>
            <a:endParaRPr lang="ru-RU" sz="14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8775" lvl="2"/>
            <a:endParaRPr lang="ru-RU" sz="1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8775" lvl="2"/>
            <a:r>
              <a:rPr lang="ru-RU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Водоснабжение: </a:t>
            </a:r>
            <a:r>
              <a:rPr lang="ru-RU" sz="1400">
                <a:solidFill>
                  <a:schemeClr val="tx1">
                    <a:lumMod val="85000"/>
                    <a:lumOff val="15000"/>
                  </a:schemeClr>
                </a:solidFill>
              </a:rPr>
              <a:t>5куб. м/час точка подключения В районе Лихаческого шоссе или Промышленного проезда. Срок подключения 18 мес. Размер платы за подключение см. распоряжение от 20.12.2017 № </a:t>
            </a:r>
            <a:r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315-р</a:t>
            </a:r>
          </a:p>
          <a:p>
            <a:pPr marL="358775" lvl="2"/>
            <a:endParaRPr lang="ru-RU" sz="1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8775" lvl="2"/>
            <a:r>
              <a:rPr lang="ru-RU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Водоотведение:</a:t>
            </a:r>
            <a:r>
              <a:rPr lang="ru-RU" sz="1400">
                <a:solidFill>
                  <a:schemeClr val="tx1">
                    <a:lumMod val="85000"/>
                    <a:lumOff val="15000"/>
                  </a:schemeClr>
                </a:solidFill>
              </a:rPr>
              <a:t> 5 куб. м/час точка подключения  В районе Промышленного проезда.  Срок подключения 18 мес. Размер платы за подключение см. распоряжение от 20.12.2017 № 316-р</a:t>
            </a:r>
            <a:r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358775" lvl="2"/>
            <a:endParaRPr lang="ru-RU" sz="1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8775" lvl="2"/>
            <a:r>
              <a:rPr lang="ru-RU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Теплоснабжение: </a:t>
            </a:r>
            <a:r>
              <a:rPr lang="ru-RU" sz="1400">
                <a:solidFill>
                  <a:schemeClr val="tx1">
                    <a:lumMod val="85000"/>
                    <a:lumOff val="15000"/>
                  </a:schemeClr>
                </a:solidFill>
              </a:rPr>
              <a:t>0 Гкал/час Необходимо строительство собственной котельной</a:t>
            </a:r>
          </a:p>
          <a:p>
            <a:pPr marL="358775" lvl="2"/>
            <a:endParaRPr lang="ru-RU" sz="14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8775" lvl="2"/>
            <a:r>
              <a:rPr lang="ru-RU" sz="14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Электрическая </a:t>
            </a:r>
            <a:r>
              <a:rPr lang="ru-RU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мощность</a:t>
            </a:r>
            <a:r>
              <a:rPr lang="ru-RU" sz="1400">
                <a:solidFill>
                  <a:schemeClr val="tx1">
                    <a:lumMod val="85000"/>
                    <a:lumOff val="15000"/>
                  </a:schemeClr>
                </a:solidFill>
              </a:rPr>
              <a:t>: 670 кВт ПС-Долгопрудная, Срок подключения от 4 мес. -1 года. Размер платы за подключение см. распоряжение от 27.12.2017 № 347-р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2776" y="165638"/>
            <a:ext cx="5377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ru-RU" sz="1400"/>
              <a:t>ГОРОДСКОЙ ОКРУГ ДОЛГОПРУДНЫЙ МОСКОВСКОЙ ОБЛАСТИ</a:t>
            </a: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983407"/>
              </p:ext>
            </p:extLst>
          </p:nvPr>
        </p:nvGraphicFramePr>
        <p:xfrm>
          <a:off x="197220" y="133223"/>
          <a:ext cx="355556" cy="423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CorelDRAW" r:id="rId3" imgW="2231280" imgH="2775960" progId="">
                  <p:embed/>
                </p:oleObj>
              </mc:Choice>
              <mc:Fallback>
                <p:oleObj name="CorelDRAW" r:id="rId3" imgW="2231280" imgH="277596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97220" y="133223"/>
                        <a:ext cx="355556" cy="4232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374998" y="1687398"/>
            <a:ext cx="5658157" cy="536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Предложение </a:t>
            </a:r>
            <a:r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инвесторов </a:t>
            </a:r>
            <a:endParaRPr lang="ru-RU" i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ЗЕМЕЛЬНЫЙ УЧАСТОК</a:t>
            </a:r>
          </a:p>
          <a:p>
            <a:pPr algn="ctr"/>
            <a:r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Кадастровый номер: 50:42:0020201:847 </a:t>
            </a:r>
            <a:endParaRPr lang="ru-RU" b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773871" y="3239369"/>
            <a:ext cx="526549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Кадастровый </a:t>
            </a:r>
            <a:r>
              <a:rPr lang="ru-RU"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номер: </a:t>
            </a:r>
            <a:r>
              <a:rPr lang="ru-RU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50:42:0020201:847</a:t>
            </a:r>
          </a:p>
          <a:p>
            <a:pPr>
              <a:defRPr/>
            </a:pPr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n-US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invest.mosreg.ru/investor/catalog/027f3b3b-b1f4-4211-b4b4-8fe809681eee</a:t>
            </a:r>
            <a:endParaRPr lang="ru-RU" sz="1400" b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14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Адрес: </a:t>
            </a: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Московская область, г. Долгопрудный, </a:t>
            </a:r>
            <a:endParaRPr lang="ru-RU" sz="140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Проезд Строителей</a:t>
            </a:r>
          </a:p>
          <a:p>
            <a:pPr>
              <a:defRPr/>
            </a:pPr>
            <a:r>
              <a:rPr lang="ru-RU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</a:t>
            </a:r>
            <a:r>
              <a:rPr lang="ru-RU"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0.2352  </a:t>
            </a:r>
          </a:p>
          <a:p>
            <a:pPr>
              <a:defRPr/>
            </a:pPr>
            <a:r>
              <a:rPr lang="ru-RU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Категория </a:t>
            </a:r>
            <a:r>
              <a:rPr lang="ru-RU"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земель: </a:t>
            </a: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населенных пунктов </a:t>
            </a:r>
            <a:endParaRPr lang="ru-RU" sz="140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 </a:t>
            </a:r>
            <a:r>
              <a:rPr lang="ru-RU"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разрешенного использования: </a:t>
            </a: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размещения объектов жилищно-коммунального хозяйства</a:t>
            </a:r>
          </a:p>
          <a:p>
            <a:pPr>
              <a:defRPr/>
            </a:pPr>
            <a:r>
              <a:rPr lang="ru-RU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 </a:t>
            </a:r>
            <a:r>
              <a:rPr lang="ru-RU"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собственности: </a:t>
            </a: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Неразграниченная государственная собственность</a:t>
            </a:r>
          </a:p>
          <a:p>
            <a:pPr>
              <a:defRPr/>
            </a:pPr>
            <a:r>
              <a:rPr lang="ru-RU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СЗЗ: </a:t>
            </a:r>
            <a:r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м </a:t>
            </a:r>
          </a:p>
          <a:p>
            <a:pPr>
              <a:defRPr/>
            </a:pPr>
            <a:r>
              <a:rPr lang="ru-RU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Кадастровая стоимость: </a:t>
            </a:r>
            <a:r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12 783 590,40 руб. </a:t>
            </a:r>
          </a:p>
          <a:p>
            <a:r>
              <a:rPr lang="ru-RU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Транспортная доступность: </a:t>
            </a: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расстояние до МКАД:</a:t>
            </a:r>
          </a:p>
          <a:p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км; до </a:t>
            </a: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ЦКАД</a:t>
            </a:r>
            <a:r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32</a:t>
            </a: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км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39631"/>
            <a:ext cx="12180394" cy="449480"/>
          </a:xfrm>
          <a:prstGeom prst="rect">
            <a:avLst/>
          </a:prstGeom>
          <a:solidFill>
            <a:srgbClr val="429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39885" y="651204"/>
            <a:ext cx="10291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Перспективные для инвестиций земельные участки</a:t>
            </a:r>
            <a:endParaRPr lang="ru-RU" sz="2000" b="1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248" y="1100684"/>
            <a:ext cx="3392752" cy="208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2970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809129" y="225249"/>
            <a:ext cx="6185647" cy="707080"/>
          </a:xfrm>
          <a:prstGeom prst="rect">
            <a:avLst/>
          </a:prstGeom>
          <a:solidFill>
            <a:srgbClr val="429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34" t="8528" r="16494" b="6201"/>
          <a:stretch>
            <a:fillRect/>
          </a:stretch>
        </p:blipFill>
        <p:spPr>
          <a:xfrm>
            <a:off x="95023" y="672393"/>
            <a:ext cx="5714106" cy="41999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11717" y="229022"/>
            <a:ext cx="4053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5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Точка</a:t>
            </a:r>
            <a:r>
              <a:rPr lang="ru-RU" sz="35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35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роста </a:t>
            </a:r>
            <a:r>
              <a:rPr lang="en-US" sz="35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#1</a:t>
            </a:r>
            <a:endParaRPr lang="ru-RU" sz="3500" b="1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2776" y="165638"/>
            <a:ext cx="5377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ru-RU" sz="1400"/>
              <a:t>ГОРОДСКОЙ ОКРУГ ДОЛГОПРУДНЫЙ МОСКОВСКОЙ ОБЛАСТИ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684305"/>
              </p:ext>
            </p:extLst>
          </p:nvPr>
        </p:nvGraphicFramePr>
        <p:xfrm>
          <a:off x="197220" y="133223"/>
          <a:ext cx="355556" cy="423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CorelDRAW" r:id="rId4" imgW="2231280" imgH="2775960" progId="">
                  <p:embed/>
                </p:oleObj>
              </mc:Choice>
              <mc:Fallback>
                <p:oleObj name="CorelDRAW" r:id="rId4" imgW="2231280" imgH="277596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97220" y="133223"/>
                        <a:ext cx="355556" cy="4232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809129" y="991287"/>
            <a:ext cx="61810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РАЗВИТИЕ ЮЖНОЙ ЧАСТИ ГОРОДА КАК «УНИВЕРСИТЕТСКИЙ ГОРОД</a:t>
            </a:r>
            <a:r>
              <a:rPr lang="ru-RU" sz="15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b="1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14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Цель проекта «Университетский город</a:t>
            </a:r>
            <a:r>
              <a:rPr lang="ru-RU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» на базе МФТИ </a:t>
            </a:r>
          </a:p>
          <a:p>
            <a:pPr indent="179388" algn="just"/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Вовлечение в оборот неиспользуемых земельных участков федеральной, региональной и муниципальной собственности с целью создания </a:t>
            </a: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образовательного, научного и делового пространства </a:t>
            </a: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для </a:t>
            </a: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компаний в сфере высоких технологий, ориентированных на кадровый потенциал </a:t>
            </a: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Физтеха</a:t>
            </a:r>
            <a:endParaRPr lang="ru-RU" sz="1100" b="1" smtClean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24282" y="2636840"/>
            <a:ext cx="597049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 2030 году </a:t>
            </a: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планируется: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увеличить </a:t>
            </a: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количество студентов с порядка 8 тыс. до 9,9 тыс. человек, </a:t>
            </a:r>
            <a:endParaRPr lang="ru-RU" sz="1100" smtClean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финансирование </a:t>
            </a: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научно-исследовательских и опытно-конструкторских работ (НИОКР) предполагается </a:t>
            </a: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увеличить до 10 </a:t>
            </a: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млрд рублей в год</a:t>
            </a: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(рост в </a:t>
            </a: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2,5 </a:t>
            </a: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раза);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Вуз </a:t>
            </a: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намерен войти в топ-10 мирового рейтинга THE по физическим наукам, в топ-25 по компьютерным наукам и математике, занять лидирующую позицию в рейтинге "предпринимательских" вузов России</a:t>
            </a: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10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 базе МФТИ предполагается </a:t>
            </a:r>
            <a:r>
              <a:rPr lang="ru-RU" sz="11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создать</a:t>
            </a: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100" i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лаборатории, профильные консорциумы и кооперации</a:t>
            </a: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в том числе с ведущими международными университетами и исследовательскими центрами.</a:t>
            </a:r>
          </a:p>
          <a:p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Кроме того, вуз намерен разработать и реализовать не менее </a:t>
            </a:r>
            <a:r>
              <a:rPr lang="ru-RU" sz="1100" i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 программ профессиональной переподготовки</a:t>
            </a: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с компаниями-лидерами цифровой экономики по таким направлениям как </a:t>
            </a:r>
            <a:r>
              <a:rPr lang="ru-RU" sz="1100" i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искусственный интеллект, дата-инжиниринг, анализ данных, машинное обучение, программирование</a:t>
            </a: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5024" y="4988263"/>
            <a:ext cx="5714106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u="sng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 планах МФТИ:</a:t>
            </a:r>
          </a:p>
          <a:p>
            <a:endParaRPr lang="ru-RU" sz="1100" b="1" u="sng" smtClean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запуск образовательных стартапов;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создание студенческого технопарка и бизнес-инкубатора с международными партнерами;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развитие EdTech направления;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Формирование на базе студгородка в Долгопрудном "Кампуса будущего" для поддержки стартапов.</a:t>
            </a:r>
            <a:endParaRPr lang="ru-RU" sz="110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99910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 l="5160" r="5982" b="30274"/>
          <a:stretch>
            <a:fillRect/>
          </a:stretch>
        </p:blipFill>
        <p:spPr>
          <a:xfrm>
            <a:off x="135741" y="141201"/>
            <a:ext cx="7014758" cy="276378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6773" y="178872"/>
            <a:ext cx="266803" cy="294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40577" y="238603"/>
            <a:ext cx="5377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ru-RU" sz="1400">
                <a:solidFill>
                  <a:schemeClr val="bg1"/>
                </a:solidFill>
              </a:rPr>
              <a:t>ГОРОДСКОЙ ОКРУГ ДОЛГОПРУДНЫЙ МОСКОВСКОЙ ОБЛАСТИ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828460"/>
              </p:ext>
            </p:extLst>
          </p:nvPr>
        </p:nvGraphicFramePr>
        <p:xfrm>
          <a:off x="172396" y="151595"/>
          <a:ext cx="355556" cy="423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CorelDRAW" r:id="rId4" imgW="2231280" imgH="2775960" progId="">
                  <p:embed/>
                </p:oleObj>
              </mc:Choice>
              <mc:Fallback>
                <p:oleObj name="CorelDRAW" r:id="rId4" imgW="2231280" imgH="277596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72396" y="151595"/>
                        <a:ext cx="355556" cy="4232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9072" y="3101617"/>
            <a:ext cx="1161052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>
                <a:latin typeface="Courier New" panose="02070309020205020404" pitchFamily="49" charset="0"/>
                <a:cs typeface="Courier New" panose="02070309020205020404" pitchFamily="49" charset="0"/>
              </a:rPr>
              <a:t>Цель проекта </a:t>
            </a:r>
            <a:r>
              <a:rPr lang="ru-RU" sz="1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«Долгопрудный – город высокого полета!» </a:t>
            </a:r>
          </a:p>
          <a:p>
            <a:r>
              <a:rPr lang="ru-RU" sz="1400">
                <a:latin typeface="Courier New" panose="02070309020205020404" pitchFamily="49" charset="0"/>
                <a:cs typeface="Courier New" panose="02070309020205020404" pitchFamily="49" charset="0"/>
              </a:rPr>
              <a:t>Создание условий для отдыха и оздоровления жителей и гостей города, </a:t>
            </a:r>
            <a:endParaRPr lang="ru-RU" sz="14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создание </a:t>
            </a:r>
            <a:r>
              <a:rPr lang="ru-RU" sz="1400">
                <a:latin typeface="Courier New" panose="02070309020205020404" pitchFamily="49" charset="0"/>
                <a:cs typeface="Courier New" panose="02070309020205020404" pitchFamily="49" charset="0"/>
              </a:rPr>
              <a:t>рабочих мест сферы туризма, торговли и  туристических услуг</a:t>
            </a:r>
          </a:p>
          <a:p>
            <a:r>
              <a:rPr lang="ru-RU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Увеличение притока </a:t>
            </a:r>
            <a:r>
              <a:rPr lang="ru-RU" sz="1400">
                <a:latin typeface="Courier New" panose="02070309020205020404" pitchFamily="49" charset="0"/>
                <a:cs typeface="Courier New" panose="02070309020205020404" pitchFamily="49" charset="0"/>
              </a:rPr>
              <a:t>туристов в городского округ и регион </a:t>
            </a:r>
            <a:r>
              <a:rPr lang="ru-RU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до 280 </a:t>
            </a:r>
            <a:r>
              <a:rPr lang="ru-RU" sz="1400">
                <a:latin typeface="Courier New" panose="02070309020205020404" pitchFamily="49" charset="0"/>
                <a:cs typeface="Courier New" panose="02070309020205020404" pitchFamily="49" charset="0"/>
              </a:rPr>
              <a:t>тыс. человек в </a:t>
            </a:r>
            <a:r>
              <a:rPr lang="ru-RU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год</a:t>
            </a:r>
          </a:p>
          <a:p>
            <a:endParaRPr lang="ru-RU" sz="1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1400">
                <a:latin typeface="Courier New" panose="02070309020205020404" pitchFamily="49" charset="0"/>
                <a:cs typeface="Courier New" panose="02070309020205020404" pitchFamily="49" charset="0"/>
              </a:rPr>
              <a:t>В 2024 году в рамках региональной программы развития и благоустройства городской среды предусмотрена реконструкция парковых зон: ремонт уличного освещения, установка новых ДИПов, спортивных площадок, павильонов общественного питания, </a:t>
            </a:r>
            <a:r>
              <a:rPr lang="ru-RU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озеленение. Вдоль канала им.Москвы </a:t>
            </a:r>
            <a:r>
              <a:rPr lang="ru-RU" sz="1400">
                <a:latin typeface="Courier New" panose="02070309020205020404" pitchFamily="49" charset="0"/>
                <a:cs typeface="Courier New" panose="02070309020205020404" pitchFamily="49" charset="0"/>
              </a:rPr>
              <a:t>появится экотропа, для велосипедистов будет оборудована велодорожка, соединённая с велотреком в Химках, </a:t>
            </a:r>
            <a:r>
              <a:rPr lang="ru-RU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появятся и новые </a:t>
            </a:r>
            <a:r>
              <a:rPr lang="ru-RU" sz="1400">
                <a:latin typeface="Courier New" panose="02070309020205020404" pitchFamily="49" charset="0"/>
                <a:cs typeface="Courier New" panose="02070309020205020404" pitchFamily="49" charset="0"/>
              </a:rPr>
              <a:t>функциональные </a:t>
            </a:r>
            <a:r>
              <a:rPr lang="ru-RU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площадки, в </a:t>
            </a:r>
            <a:r>
              <a:rPr lang="ru-RU" sz="1400" err="1">
                <a:latin typeface="Courier New" panose="02070309020205020404" pitchFamily="49" charset="0"/>
                <a:cs typeface="Courier New" panose="02070309020205020404" pitchFamily="49" charset="0"/>
              </a:rPr>
              <a:t>т.ч. для барбекю, </a:t>
            </a:r>
            <a:r>
              <a:rPr lang="ru-RU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йоги. </a:t>
            </a:r>
            <a:r>
              <a:rPr lang="ru-RU" sz="1400">
                <a:latin typeface="Courier New" panose="02070309020205020404" pitchFamily="49" charset="0"/>
                <a:cs typeface="Courier New" panose="02070309020205020404" pitchFamily="49" charset="0"/>
              </a:rPr>
              <a:t>Вся территория парка будет покрыта видеонаблюдением с интеграцией в систему «Безопасный регион</a:t>
            </a:r>
            <a:r>
              <a:rPr lang="ru-RU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».</a:t>
            </a:r>
            <a:endParaRPr lang="ru-RU" sz="16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55944" y="2538083"/>
            <a:ext cx="505723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РАЗВИТИЕ ТУРИСТСКО-РЕКРЕАЦИОННОЙ ЗОНЫ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51632" y="1070292"/>
            <a:ext cx="45756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>
                <a:latin typeface="Courier New" panose="02070309020205020404" pitchFamily="49" charset="0"/>
                <a:cs typeface="Courier New" panose="02070309020205020404" pitchFamily="49" charset="0"/>
              </a:rPr>
              <a:t>Центральный парк </a:t>
            </a:r>
          </a:p>
          <a:p>
            <a:r>
              <a:rPr lang="ru-RU" sz="1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культуры </a:t>
            </a:r>
            <a:r>
              <a:rPr lang="ru-RU" sz="1400" b="1">
                <a:latin typeface="Courier New" panose="02070309020205020404" pitchFamily="49" charset="0"/>
                <a:cs typeface="Courier New" panose="02070309020205020404" pitchFamily="49" charset="0"/>
              </a:rPr>
              <a:t>и отдыха в городе Долгопрудный</a:t>
            </a:r>
          </a:p>
          <a:p>
            <a:r>
              <a:rPr lang="ru-RU" sz="1400">
                <a:latin typeface="Courier New" panose="02070309020205020404" pitchFamily="49" charset="0"/>
                <a:cs typeface="Courier New" panose="02070309020205020404" pitchFamily="49" charset="0"/>
              </a:rPr>
              <a:t>В состав парка водит несколько отдельных парковых зон: центральный парк, парк Мысово, Юсуповский сквер, парк на улице Молодежной, набережная Котовского залива, парк «Новые Водники», сквер Долгова, сквер на улице Дирижабельной, Сквер Строителей.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6773" y="5606576"/>
            <a:ext cx="115351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>
                <a:latin typeface="Courier New" panose="02070309020205020404" pitchFamily="49" charset="0"/>
                <a:cs typeface="Courier New" panose="02070309020205020404" pitchFamily="49" charset="0"/>
              </a:rPr>
              <a:t>Живописная территория площадью 20 гектаров, Расстояние 6 км от Москвы  Сайт 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http://dolpark.ru</a:t>
            </a: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endParaRPr lang="ru-RU" sz="1600"/>
          </a:p>
        </p:txBody>
      </p:sp>
      <p:sp>
        <p:nvSpPr>
          <p:cNvPr id="11" name="Прямоугольник 10"/>
          <p:cNvSpPr/>
          <p:nvPr/>
        </p:nvSpPr>
        <p:spPr>
          <a:xfrm>
            <a:off x="7150498" y="209324"/>
            <a:ext cx="5029897" cy="707080"/>
          </a:xfrm>
          <a:prstGeom prst="rect">
            <a:avLst/>
          </a:prstGeom>
          <a:solidFill>
            <a:srgbClr val="429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40635" y="239698"/>
            <a:ext cx="405376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5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Точка</a:t>
            </a:r>
            <a:r>
              <a:rPr lang="ru-RU" sz="35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35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роста </a:t>
            </a:r>
            <a:r>
              <a:rPr lang="en-US" sz="35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ru-RU" sz="35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ru-RU" sz="3500" b="1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4675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683" y="1216085"/>
            <a:ext cx="1966990" cy="147524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119"/>
          <a:stretch>
            <a:fillRect/>
          </a:stretch>
        </p:blipFill>
        <p:spPr>
          <a:xfrm rot="21263484">
            <a:off x="3793135" y="690445"/>
            <a:ext cx="2800442" cy="15660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331" y="1003273"/>
            <a:ext cx="3562350" cy="1798306"/>
          </a:xfrm>
          <a:prstGeom prst="rect">
            <a:avLst/>
          </a:prstGeom>
          <a:solidFill>
            <a:srgbClr val="429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/>
            <a:r>
              <a:rPr lang="ru-RU" sz="35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ПАРКИ И ЗОНЫ ОТДЫХА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2776" y="165638"/>
            <a:ext cx="5377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ru-RU" sz="1400"/>
              <a:t>ГОРОДСКОЙ ОКРУГ ДОЛГОПРУДНЫЙ МОСКОВСКОЙ ОБЛАСТИ</a:t>
            </a: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08655"/>
              </p:ext>
            </p:extLst>
          </p:nvPr>
        </p:nvGraphicFramePr>
        <p:xfrm>
          <a:off x="197220" y="133223"/>
          <a:ext cx="355556" cy="423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CorelDRAW" r:id="rId5" imgW="2231280" imgH="2775960" progId="">
                  <p:embed/>
                </p:oleObj>
              </mc:Choice>
              <mc:Fallback>
                <p:oleObj name="CorelDRAW" r:id="rId5" imgW="2231280" imgH="277596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97220" y="133223"/>
                        <a:ext cx="355556" cy="4232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086698" y="3213692"/>
            <a:ext cx="41793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/>
            <a:r>
              <a:rPr lang="ru-RU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ПАРК мкр. Новые Водники г.о. Долгопрудный</a:t>
            </a:r>
            <a:endParaRPr lang="ru-RU">
              <a:solidFill>
                <a:schemeClr val="tx1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8383" y="6126005"/>
            <a:ext cx="35285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/>
            <a:r>
              <a:rPr lang="ru-RU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Центральный ПАРК г.о. Долгопрудный</a:t>
            </a:r>
            <a:endParaRPr lang="ru-RU">
              <a:solidFill>
                <a:schemeClr val="tx1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351504" y="5756673"/>
            <a:ext cx="1828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/>
            <a:r>
              <a: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Ротонда в сквере г. </a:t>
            </a:r>
            <a:r>
              <a:rPr lang="ru-RU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Долгопрудного</a:t>
            </a:r>
            <a:endParaRPr lang="ru-RU" sz="1200">
              <a:solidFill>
                <a:schemeClr val="tx1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329200" y="2990431"/>
            <a:ext cx="3873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/>
            <a:r>
              <a: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г. Долгопрудный</a:t>
            </a:r>
            <a:r>
              <a:rPr lang="ru-RU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Юсуповский сквер, Амфитеатр </a:t>
            </a:r>
            <a:r>
              <a: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 Котовском </a:t>
            </a:r>
            <a:r>
              <a:rPr lang="ru-RU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заливе, парад судов </a:t>
            </a:r>
            <a:endParaRPr lang="ru-RU" sz="1200">
              <a:solidFill>
                <a:schemeClr val="tx1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30" y="4604506"/>
            <a:ext cx="2183636" cy="1443927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4320069" y="6493238"/>
            <a:ext cx="39575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/>
            <a:r>
              <a:rPr lang="ru-RU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ПАРК на ул. Молодежная </a:t>
            </a:r>
            <a:r>
              <a:rPr lang="ru-RU" sz="110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г.о. </a:t>
            </a:r>
            <a:r>
              <a:rPr lang="ru-RU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Долгопрудный</a:t>
            </a:r>
            <a:endParaRPr lang="ru-RU" sz="1100">
              <a:solidFill>
                <a:schemeClr val="tx1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902" y="2992353"/>
            <a:ext cx="2418229" cy="1612153"/>
          </a:xfrm>
          <a:prstGeom prst="rect">
            <a:avLst/>
          </a:prstGeom>
        </p:spPr>
      </p:pic>
      <p:sp>
        <p:nvSpPr>
          <p:cNvPr id="9" name="AutoShape 138" descr="blob:https://web.telegram.org/0fc2867e-9c1c-4e3c-ad82-5d076d732c3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74105" y="201889"/>
            <a:ext cx="2485642" cy="165709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4980" y="1659677"/>
            <a:ext cx="2560640" cy="1531984"/>
          </a:xfrm>
          <a:prstGeom prst="rect">
            <a:avLst/>
          </a:prstGeom>
        </p:spPr>
      </p:pic>
      <p:pic>
        <p:nvPicPr>
          <p:cNvPr id="45197" name="Picture 141" descr="http://podmb2500.narod.ru/dolgopr/IMG_0918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5135" y="3512496"/>
            <a:ext cx="2023553" cy="134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75080" y="4841595"/>
            <a:ext cx="1841348" cy="138101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24375" y="140622"/>
            <a:ext cx="2167625" cy="149715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7607" y="-13512"/>
            <a:ext cx="2053807" cy="154035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69398" y="1444473"/>
            <a:ext cx="1998927" cy="149919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44850" y="4164067"/>
            <a:ext cx="2123475" cy="15926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18688" y="3709095"/>
            <a:ext cx="2256244" cy="15035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85666" y="4463777"/>
            <a:ext cx="1997047" cy="149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414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9355" y="783691"/>
            <a:ext cx="2068171" cy="2204680"/>
          </a:xfrm>
          <a:prstGeom prst="rect">
            <a:avLst/>
          </a:prstGeom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14901" y="6448569"/>
            <a:ext cx="2410358" cy="42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Храм Преображения Господня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4003700" y="3039591"/>
            <a:ext cx="2221608" cy="430887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Храм иконы Божией Матери Казанская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711"/>
          <a:stretch>
            <a:fillRect/>
          </a:stretch>
        </p:blipFill>
        <p:spPr>
          <a:xfrm>
            <a:off x="2935161" y="4414072"/>
            <a:ext cx="1680293" cy="194077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950321" y="6354848"/>
            <a:ext cx="20084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Церковь Сергея </a:t>
            </a: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Радонежского, 1893 г.</a:t>
            </a:r>
            <a:endParaRPr lang="ru-RU" sz="110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552"/>
          <a:stretch>
            <a:fillRect/>
          </a:stretch>
        </p:blipFill>
        <p:spPr>
          <a:xfrm>
            <a:off x="9249832" y="4414072"/>
            <a:ext cx="2575933" cy="19513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60" y="4400117"/>
            <a:ext cx="2114625" cy="19530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593" y="783589"/>
            <a:ext cx="3699126" cy="218678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254126" y="3077332"/>
            <a:ext cx="30881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Храм Спаса </a:t>
            </a: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Нерукотворного, 1884 г.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Усадьба «Котово-Спасское» </a:t>
            </a:r>
            <a:endParaRPr lang="ru-RU" sz="110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337963" y="6393427"/>
            <a:ext cx="22285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Усадьба «Кузнецова</a:t>
            </a:r>
            <a:r>
              <a:rPr lang="ru-RU" sz="10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главный </a:t>
            </a:r>
            <a:r>
              <a:rPr lang="ru-RU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дом» </a:t>
            </a:r>
            <a:r>
              <a:rPr lang="ru-RU" sz="10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конец </a:t>
            </a:r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XIX </a:t>
            </a:r>
            <a:r>
              <a:rPr lang="ru-RU" sz="10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43"/>
          <a:stretch>
            <a:fillRect/>
          </a:stretch>
        </p:blipFill>
        <p:spPr>
          <a:xfrm>
            <a:off x="314901" y="788151"/>
            <a:ext cx="3541331" cy="2179533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97220" y="3016833"/>
            <a:ext cx="396505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Георгиевская </a:t>
            </a:r>
            <a:r>
              <a:rPr lang="ru-RU" sz="105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церковь (деревянная), 1774 г., мкр. Южный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0" y="3622190"/>
            <a:ext cx="12192000" cy="597659"/>
          </a:xfrm>
          <a:prstGeom prst="rect">
            <a:avLst/>
          </a:prstGeom>
          <a:solidFill>
            <a:srgbClr val="429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129088"/>
            <a:r>
              <a:rPr lang="ru-RU" sz="36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ИСТОРИКО-КУЛЬТУРНОЕ НАСЛЕДИЕ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2776" y="165638"/>
            <a:ext cx="5377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ru-RU" sz="1400"/>
              <a:t>ГОРОДСКОЙ ОКРУГ ДОЛГОПРУДНЫЙ МОСКОВСКОЙ ОБЛАСТИ</a:t>
            </a:r>
          </a:p>
        </p:txBody>
      </p:sp>
      <p:graphicFrame>
        <p:nvGraphicFramePr>
          <p:cNvPr id="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13547"/>
              </p:ext>
            </p:extLst>
          </p:nvPr>
        </p:nvGraphicFramePr>
        <p:xfrm>
          <a:off x="197220" y="133223"/>
          <a:ext cx="355556" cy="423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CorelDRAW" r:id="rId10" imgW="2231280" imgH="2775960" progId="">
                  <p:embed/>
                </p:oleObj>
              </mc:Choice>
              <mc:Fallback>
                <p:oleObj name="CorelDRAW" r:id="rId10" imgW="2231280" imgH="277596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97220" y="133223"/>
                        <a:ext cx="355556" cy="4232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4994237" y="6370950"/>
            <a:ext cx="1644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Храм иконы Божией Матери Казанская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6462" y="780097"/>
            <a:ext cx="1624335" cy="2187587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6411182" y="2992694"/>
            <a:ext cx="18333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Часовня Георгия </a:t>
            </a: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Победоносца</a:t>
            </a:r>
            <a:endParaRPr lang="ru-RU" sz="110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92" b="3121"/>
          <a:stretch>
            <a:fillRect/>
          </a:stretch>
        </p:blipFill>
        <p:spPr>
          <a:xfrm>
            <a:off x="5114505" y="4414073"/>
            <a:ext cx="1403641" cy="195137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95" r="11834" b="3035"/>
          <a:stretch>
            <a:fillRect/>
          </a:stretch>
        </p:blipFill>
        <p:spPr>
          <a:xfrm>
            <a:off x="6924843" y="4433456"/>
            <a:ext cx="1968063" cy="1919728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6793869" y="6365445"/>
            <a:ext cx="2423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Храм иконы Божией Матери Взыскание погибших </a:t>
            </a:r>
          </a:p>
        </p:txBody>
      </p:sp>
    </p:spTree>
    <p:extLst>
      <p:ext uri="{BB962C8B-B14F-4D97-AF65-F5344CB8AC3E}">
        <p14:creationId xmlns:p14="http://schemas.microsoft.com/office/powerpoint/2010/main" val="198363405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420718" y="322958"/>
            <a:ext cx="4553823" cy="1543618"/>
          </a:xfrm>
          <a:prstGeom prst="rect">
            <a:avLst/>
          </a:prstGeom>
          <a:solidFill>
            <a:srgbClr val="429CEE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Промышленный туризм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Фабрика мороженного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«Чистая линия»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</a:t>
            </a:r>
            <a:r>
              <a:rPr lang="ru-RU" sz="160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кусно-познавательные экскурсии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для детей и взрослых</a:t>
            </a:r>
            <a:endParaRPr lang="ru-RU" sz="1400" b="1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717" y="3091185"/>
            <a:ext cx="1609069" cy="9923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70" y="1752320"/>
            <a:ext cx="1641865" cy="1135332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7742353" y="2103594"/>
            <a:ext cx="3897538" cy="3047979"/>
            <a:chOff x="6276975" y="2533650"/>
            <a:chExt cx="5131938" cy="3858754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45153" y="4797679"/>
              <a:ext cx="1760745" cy="1159611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28045" y="3529018"/>
              <a:ext cx="1680868" cy="1110869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88007" y="2533650"/>
              <a:ext cx="1837518" cy="1258298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859" t="-5072" r="-11628" b="5072"/>
            <a:stretch>
              <a:fillRect/>
            </a:stretch>
          </p:blipFill>
          <p:spPr>
            <a:xfrm>
              <a:off x="6276975" y="4188976"/>
              <a:ext cx="1908061" cy="1328284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82654" y="4971909"/>
              <a:ext cx="1562499" cy="1420495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93561" y="2776409"/>
              <a:ext cx="1949376" cy="1410079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10558" y="3469940"/>
              <a:ext cx="2394878" cy="1781555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552776" y="165638"/>
            <a:ext cx="5377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ru-RU" sz="1400"/>
              <a:t>ГОРОДСКОЙ ОКРУГ ДОЛГОПРУДНЫЙ МОСКОВСКОЙ ОБЛАСТИ</a:t>
            </a:r>
          </a:p>
        </p:txBody>
      </p:sp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877484"/>
              </p:ext>
            </p:extLst>
          </p:nvPr>
        </p:nvGraphicFramePr>
        <p:xfrm>
          <a:off x="197220" y="133223"/>
          <a:ext cx="355556" cy="423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CorelDRAW" r:id="rId13" imgW="2231280" imgH="2775960" progId="">
                  <p:embed/>
                </p:oleObj>
              </mc:Choice>
              <mc:Fallback>
                <p:oleObj name="CorelDRAW" r:id="rId13" imgW="2231280" imgH="277596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97220" y="133223"/>
                        <a:ext cx="355556" cy="4232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340327" y="588874"/>
            <a:ext cx="5930215" cy="954107"/>
          </a:xfrm>
          <a:prstGeom prst="rect">
            <a:avLst/>
          </a:prstGeom>
          <a:solidFill>
            <a:srgbClr val="429CEE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Долгопрудненский историко-художественный </a:t>
            </a:r>
            <a:r>
              <a:rPr lang="ru-RU" sz="28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музей</a:t>
            </a:r>
            <a:endParaRPr lang="ru-RU" sz="2800" b="1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68994" y="1669740"/>
            <a:ext cx="5251724" cy="1957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 музее представлены экспозиции</a:t>
            </a:r>
            <a:endParaRPr lang="ru-RU" sz="1200" b="1" smtClean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Воздухоплавание 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 дирижаблестроение</a:t>
            </a: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1932 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— 1937. История строительства канала «</a:t>
            </a: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Москва—Волга» и многие другие </a:t>
            </a: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Музей — не только хранитель истории, но и культурный центр. В музее регулярно проводятся художественные выставки, презентации книг долгопрудненских авторов, творческие вечера</a:t>
            </a:r>
            <a:endParaRPr lang="ru-RU" sz="105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995016" y="6208698"/>
            <a:ext cx="788837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Выставки </a:t>
            </a:r>
            <a:r>
              <a:rPr lang="ru-RU" sz="9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подготовлены Российским историческим обществом, Фондом «История Отечества», Долгопрудненским историко-художественным музеем, Обществом имени Данте Алигьери в Москве и Риме и Международным Молодежным Обществом «Дружбы Амичи» Италия-Россия.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426" y="4278279"/>
            <a:ext cx="3004247" cy="22399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719" y="3751132"/>
            <a:ext cx="1393025" cy="982208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4495172" y="3928945"/>
            <a:ext cx="3291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 центральной аллее Парка культуры и отдыха завершился монтаж сразу двух уличных выставок, связывающие Италию и </a:t>
            </a:r>
            <a:r>
              <a:rPr lang="ru-RU" sz="1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Россию*. </a:t>
            </a:r>
            <a:r>
              <a:rPr lang="ru-RU" sz="12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Первая из них — «Советские партизаны в Италии. 1942-1945», вторая — «Умберто Нобиле — итальянский дирижаблист и исследователь Арктики в Долгопрудном».</a:t>
            </a:r>
          </a:p>
        </p:txBody>
      </p:sp>
    </p:spTree>
    <p:extLst>
      <p:ext uri="{BB962C8B-B14F-4D97-AF65-F5344CB8AC3E}">
        <p14:creationId xmlns:p14="http://schemas.microsoft.com/office/powerpoint/2010/main" val="109319934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-9521"/>
            <a:ext cx="12192000" cy="2588446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72954" y="1967880"/>
            <a:ext cx="3042436" cy="962728"/>
          </a:xfrm>
          <a:prstGeom prst="rect">
            <a:avLst/>
          </a:prstGeom>
          <a:solidFill>
            <a:srgbClr val="429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495565" y="2880615"/>
            <a:ext cx="3196707" cy="36113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495567" y="2930608"/>
            <a:ext cx="3196705" cy="3590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400"/>
              </a:spcAft>
            </a:pPr>
            <a:r>
              <a:rPr lang="ru-RU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Промышленность</a:t>
            </a: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 </a:t>
            </a:r>
            <a:r>
              <a:rPr lang="ru-RU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8,5</a:t>
            </a: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тыс. человек</a:t>
            </a:r>
          </a:p>
          <a:p>
            <a:pPr>
              <a:lnSpc>
                <a:spcPct val="114000"/>
              </a:lnSpc>
              <a:spcAft>
                <a:spcPts val="400"/>
              </a:spcAft>
            </a:pPr>
            <a:r>
              <a:rPr lang="ru-RU" sz="11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Наука</a:t>
            </a: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ru-RU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2,7</a:t>
            </a: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тыс. человек </a:t>
            </a:r>
          </a:p>
          <a:p>
            <a:pPr>
              <a:lnSpc>
                <a:spcPct val="114000"/>
              </a:lnSpc>
              <a:spcAft>
                <a:spcPts val="400"/>
              </a:spcAft>
            </a:pPr>
            <a:r>
              <a:rPr lang="ru-RU" sz="11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Образование</a:t>
            </a: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ru-RU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7,3</a:t>
            </a: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тыс. человек </a:t>
            </a:r>
          </a:p>
          <a:p>
            <a:pPr>
              <a:lnSpc>
                <a:spcPct val="114000"/>
              </a:lnSpc>
              <a:spcAft>
                <a:spcPts val="400"/>
              </a:spcAft>
            </a:pPr>
            <a:r>
              <a:rPr lang="ru-RU" sz="11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Здравоохранение</a:t>
            </a: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 </a:t>
            </a:r>
            <a:r>
              <a:rPr lang="ru-RU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3,2</a:t>
            </a: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тыс. человек</a:t>
            </a:r>
          </a:p>
          <a:p>
            <a:pPr>
              <a:lnSpc>
                <a:spcPct val="114000"/>
              </a:lnSpc>
              <a:spcAft>
                <a:spcPts val="400"/>
              </a:spcAft>
            </a:pPr>
            <a:r>
              <a:rPr lang="ru-RU" sz="11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Транспорт и связь </a:t>
            </a: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 </a:t>
            </a:r>
            <a:r>
              <a:rPr lang="ru-RU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5,5 </a:t>
            </a: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тыс</a:t>
            </a: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человек</a:t>
            </a:r>
          </a:p>
          <a:p>
            <a:pPr>
              <a:lnSpc>
                <a:spcPct val="114000"/>
              </a:lnSpc>
              <a:spcAft>
                <a:spcPts val="400"/>
              </a:spcAft>
            </a:pPr>
            <a:r>
              <a:rPr lang="ru-RU" sz="11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Строительство</a:t>
            </a: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 </a:t>
            </a:r>
            <a:r>
              <a:rPr lang="ru-RU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1,1</a:t>
            </a: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тыс. человек</a:t>
            </a:r>
          </a:p>
          <a:p>
            <a:pPr>
              <a:lnSpc>
                <a:spcPct val="114000"/>
              </a:lnSpc>
              <a:spcAft>
                <a:spcPts val="400"/>
              </a:spcAft>
            </a:pPr>
            <a:r>
              <a:rPr lang="ru-RU" sz="11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Бытовое обслуживание</a:t>
            </a: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sz="11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торговля и услуги</a:t>
            </a: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ru-RU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7,7</a:t>
            </a: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тыс. человек</a:t>
            </a:r>
          </a:p>
          <a:p>
            <a:pPr>
              <a:lnSpc>
                <a:spcPct val="114000"/>
              </a:lnSpc>
              <a:spcAft>
                <a:spcPts val="400"/>
              </a:spcAft>
            </a:pPr>
            <a:r>
              <a:rPr lang="ru-RU" sz="11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Госуправление</a:t>
            </a: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 обеспечение военной безопасности и соцобеспечение – </a:t>
            </a:r>
            <a:r>
              <a:rPr lang="ru-RU" sz="11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0,9</a:t>
            </a: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тыс. человек</a:t>
            </a:r>
          </a:p>
          <a:p>
            <a:pPr>
              <a:lnSpc>
                <a:spcPct val="114000"/>
              </a:lnSpc>
              <a:spcAft>
                <a:spcPts val="400"/>
              </a:spcAft>
            </a:pPr>
            <a:r>
              <a:rPr lang="ru-RU" sz="11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Финансовая и страховая </a:t>
            </a: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деятельность, деятельность по операциям с недвижимостью </a:t>
            </a: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lang="ru-RU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0,4</a:t>
            </a: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тыс. человек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72954" y="2930607"/>
            <a:ext cx="3042436" cy="3561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03488" y="644076"/>
            <a:ext cx="9785023" cy="680902"/>
          </a:xfrm>
          <a:prstGeom prst="rect">
            <a:avLst/>
          </a:prstGeom>
          <a:solidFill>
            <a:srgbClr val="429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534068" y="637710"/>
            <a:ext cx="9123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Кадровый потенциал</a:t>
            </a:r>
            <a:endParaRPr lang="ru-RU" sz="4000" b="1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776" y="165638"/>
            <a:ext cx="5377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ru-RU" sz="1400"/>
              <a:t>ГОРОДСКОЙ ОКРУГ ДОЛГОПРУДНЫЙ МОСКОВСКОЙ ОБЛАСТИ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064733"/>
              </p:ext>
            </p:extLst>
          </p:nvPr>
        </p:nvGraphicFramePr>
        <p:xfrm>
          <a:off x="197220" y="133223"/>
          <a:ext cx="355556" cy="423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orelDRAW" r:id="rId4" imgW="2231280" imgH="2775960" progId="">
                  <p:embed/>
                </p:oleObj>
              </mc:Choice>
              <mc:Fallback>
                <p:oleObj name="CorelDRAW" r:id="rId4" imgW="2231280" imgH="277596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97220" y="133223"/>
                        <a:ext cx="355556" cy="4232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43751" y="2918879"/>
            <a:ext cx="2946033" cy="3393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1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Население</a:t>
            </a: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- 120 тысяч человек</a:t>
            </a:r>
          </a:p>
          <a:p>
            <a:pPr>
              <a:lnSpc>
                <a:spcPct val="150000"/>
              </a:lnSpc>
            </a:pP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(на 01.01.2023)</a:t>
            </a:r>
          </a:p>
          <a:p>
            <a:pPr>
              <a:lnSpc>
                <a:spcPct val="150000"/>
              </a:lnSpc>
            </a:pP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Население </a:t>
            </a:r>
            <a:r>
              <a:rPr lang="ru-RU" sz="11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 трудоспособном возрасте</a:t>
            </a: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- 58</a:t>
            </a: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%, </a:t>
            </a:r>
          </a:p>
          <a:p>
            <a:pPr>
              <a:lnSpc>
                <a:spcPct val="150000"/>
              </a:lnSpc>
            </a:pP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60</a:t>
            </a: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в том числе </a:t>
            </a:r>
            <a:r>
              <a:rPr lang="ru-RU" sz="11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занято в экономике города </a:t>
            </a: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(от трудоспособного населения)</a:t>
            </a:r>
          </a:p>
          <a:p>
            <a:pPr>
              <a:lnSpc>
                <a:spcPct val="150000"/>
              </a:lnSpc>
            </a:pP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28,9 тысяч человек - </a:t>
            </a:r>
            <a:r>
              <a:rPr lang="ru-RU" sz="11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кадровый резерв</a:t>
            </a: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квалифицированной рабочей силы за счет трудовой миграции</a:t>
            </a:r>
          </a:p>
          <a:p>
            <a:pPr>
              <a:lnSpc>
                <a:spcPct val="150000"/>
              </a:lnSpc>
            </a:pP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0,25% - </a:t>
            </a:r>
            <a:r>
              <a:rPr lang="ru-RU" sz="11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уровень</a:t>
            </a: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регистрируемой </a:t>
            </a:r>
            <a:r>
              <a:rPr lang="ru-RU" sz="11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безработицы </a:t>
            </a: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(в среднем по Московской области – 0,25%)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495566" y="1967880"/>
            <a:ext cx="3196706" cy="960632"/>
          </a:xfrm>
          <a:prstGeom prst="rect">
            <a:avLst/>
          </a:prstGeom>
          <a:solidFill>
            <a:srgbClr val="429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318177" y="1967879"/>
            <a:ext cx="3163667" cy="962728"/>
          </a:xfrm>
          <a:prstGeom prst="rect">
            <a:avLst/>
          </a:prstGeom>
          <a:solidFill>
            <a:srgbClr val="429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318177" y="2928511"/>
            <a:ext cx="3163669" cy="35634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325644" y="2072438"/>
            <a:ext cx="304243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Уровень заработной платы крупных и средних предприятий и организаций</a:t>
            </a:r>
            <a:endParaRPr lang="ru-RU" sz="1500" b="1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43782" y="2959477"/>
            <a:ext cx="3138063" cy="3597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400"/>
              </a:spcAft>
            </a:pPr>
            <a:r>
              <a:rPr lang="ru-RU" sz="11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Наука и техника </a:t>
            </a: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 </a:t>
            </a:r>
            <a:r>
              <a:rPr lang="ru-RU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126,5 </a:t>
            </a: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тыс. руб.</a:t>
            </a:r>
          </a:p>
          <a:p>
            <a:pPr>
              <a:lnSpc>
                <a:spcPct val="114000"/>
              </a:lnSpc>
              <a:spcAft>
                <a:spcPts val="400"/>
              </a:spcAft>
            </a:pPr>
            <a:r>
              <a:rPr lang="ru-RU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Обрабатывающие  производства                   </a:t>
            </a: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lang="ru-RU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92,8 </a:t>
            </a: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тыс</a:t>
            </a: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 руб</a:t>
            </a: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>
              <a:lnSpc>
                <a:spcPct val="114000"/>
              </a:lnSpc>
              <a:spcAft>
                <a:spcPts val="400"/>
              </a:spcAft>
            </a:pPr>
            <a:r>
              <a:rPr lang="ru-RU" sz="11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Образование</a:t>
            </a: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 </a:t>
            </a:r>
            <a:r>
              <a:rPr lang="ru-RU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110,5</a:t>
            </a: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тыс. руб</a:t>
            </a: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>
              <a:lnSpc>
                <a:spcPct val="114000"/>
              </a:lnSpc>
              <a:spcAft>
                <a:spcPts val="400"/>
              </a:spcAft>
            </a:pPr>
            <a:r>
              <a:rPr lang="ru-RU" sz="11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Культура и спорт </a:t>
            </a: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 </a:t>
            </a:r>
            <a:r>
              <a:rPr lang="ru-RU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73,7 т</a:t>
            </a: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ыс</a:t>
            </a: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руб</a:t>
            </a: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>
              <a:lnSpc>
                <a:spcPct val="114000"/>
              </a:lnSpc>
              <a:spcAft>
                <a:spcPts val="400"/>
              </a:spcAft>
            </a:pPr>
            <a:r>
              <a:rPr lang="ru-RU" sz="11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Здравоохранение и социальных </a:t>
            </a:r>
            <a:r>
              <a:rPr lang="ru-RU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услуги – 59,2</a:t>
            </a: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тыс. руб</a:t>
            </a: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>
              <a:lnSpc>
                <a:spcPct val="114000"/>
              </a:lnSpc>
              <a:spcAft>
                <a:spcPts val="400"/>
              </a:spcAft>
            </a:pPr>
            <a:r>
              <a:rPr lang="ru-RU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Информатизация и </a:t>
            </a:r>
            <a:r>
              <a:rPr lang="ru-RU" sz="11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связь </a:t>
            </a: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 </a:t>
            </a:r>
          </a:p>
          <a:p>
            <a:pPr>
              <a:lnSpc>
                <a:spcPct val="114000"/>
              </a:lnSpc>
              <a:spcAft>
                <a:spcPts val="400"/>
              </a:spcAft>
            </a:pPr>
            <a:r>
              <a:rPr lang="ru-RU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103,7</a:t>
            </a: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тыс. руб</a:t>
            </a:r>
            <a:r>
              <a:rPr lang="ru-RU" sz="11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4000"/>
              </a:lnSpc>
              <a:spcAft>
                <a:spcPts val="400"/>
              </a:spcAft>
            </a:pPr>
            <a:r>
              <a:rPr lang="ru-RU" sz="11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Торговля, услуги </a:t>
            </a: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 </a:t>
            </a:r>
            <a:r>
              <a:rPr lang="ru-RU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92,0</a:t>
            </a: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тыс. руб.</a:t>
            </a:r>
          </a:p>
          <a:p>
            <a:pPr>
              <a:lnSpc>
                <a:spcPct val="114000"/>
              </a:lnSpc>
              <a:spcAft>
                <a:spcPts val="400"/>
              </a:spcAft>
            </a:pPr>
            <a:r>
              <a:rPr lang="ru-RU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Транспортировка </a:t>
            </a:r>
            <a:r>
              <a:rPr lang="ru-RU" sz="11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 </a:t>
            </a:r>
            <a:r>
              <a:rPr lang="ru-RU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хранение</a:t>
            </a:r>
            <a:r>
              <a:rPr lang="ru-RU" sz="11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 </a:t>
            </a:r>
          </a:p>
          <a:p>
            <a:pPr>
              <a:lnSpc>
                <a:spcPct val="114000"/>
              </a:lnSpc>
              <a:spcAft>
                <a:spcPts val="400"/>
              </a:spcAft>
            </a:pPr>
            <a:r>
              <a:rPr lang="ru-RU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81,2</a:t>
            </a: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тыс. руб.</a:t>
            </a:r>
          </a:p>
          <a:p>
            <a:pPr>
              <a:lnSpc>
                <a:spcPct val="114000"/>
              </a:lnSpc>
              <a:spcAft>
                <a:spcPts val="400"/>
              </a:spcAft>
            </a:pPr>
            <a:r>
              <a:rPr lang="ru-RU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Гостиницы и общественное питание </a:t>
            </a:r>
          </a:p>
          <a:p>
            <a:pPr>
              <a:lnSpc>
                <a:spcPct val="114000"/>
              </a:lnSpc>
              <a:spcAft>
                <a:spcPts val="400"/>
              </a:spcAft>
            </a:pP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lang="ru-RU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49,4</a:t>
            </a: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тыс. руб</a:t>
            </a: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>
              <a:lnSpc>
                <a:spcPct val="114000"/>
              </a:lnSpc>
              <a:spcAft>
                <a:spcPts val="400"/>
              </a:spcAft>
            </a:pPr>
            <a:r>
              <a:rPr lang="ru-RU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Строительство</a:t>
            </a: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ru-RU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27,5</a:t>
            </a: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тыс. 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7348" y="2052211"/>
            <a:ext cx="3016832" cy="610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15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Население </a:t>
            </a:r>
            <a:endParaRPr lang="ru-RU" sz="1500" b="1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>
              <a:lnSpc>
                <a:spcPct val="114000"/>
              </a:lnSpc>
            </a:pPr>
            <a:r>
              <a:rPr lang="ru-RU" sz="15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 </a:t>
            </a:r>
            <a:r>
              <a:rPr lang="ru-RU" sz="15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рынок труда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5290" y="2022240"/>
            <a:ext cx="291150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Основная трудовая специализация жителей города</a:t>
            </a:r>
          </a:p>
        </p:txBody>
      </p:sp>
      <p:sp>
        <p:nvSpPr>
          <p:cNvPr id="29" name="Овал 28"/>
          <p:cNvSpPr/>
          <p:nvPr/>
        </p:nvSpPr>
        <p:spPr>
          <a:xfrm>
            <a:off x="1754557" y="1227135"/>
            <a:ext cx="816282" cy="7720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39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3348" y="1325620"/>
            <a:ext cx="584832" cy="611475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5571275" y="1295284"/>
            <a:ext cx="822175" cy="751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539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435" y="1398014"/>
            <a:ext cx="533854" cy="499188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9454812" y="1229477"/>
            <a:ext cx="822175" cy="751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539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5012" y="1271475"/>
            <a:ext cx="621773" cy="6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2713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45275" y="1995533"/>
            <a:ext cx="1438382" cy="1026487"/>
          </a:xfrm>
          <a:prstGeom prst="rect">
            <a:avLst/>
          </a:prstGeom>
          <a:solidFill>
            <a:srgbClr val="67B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00885" y="3408761"/>
            <a:ext cx="1374832" cy="535935"/>
          </a:xfrm>
          <a:prstGeom prst="rect">
            <a:avLst/>
          </a:prstGeom>
          <a:solidFill>
            <a:srgbClr val="67B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11160" y="4208730"/>
            <a:ext cx="1374832" cy="535935"/>
          </a:xfrm>
          <a:prstGeom prst="rect">
            <a:avLst/>
          </a:prstGeom>
          <a:solidFill>
            <a:srgbClr val="67B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52391" y="5039414"/>
            <a:ext cx="1414405" cy="1087629"/>
          </a:xfrm>
          <a:prstGeom prst="rect">
            <a:avLst/>
          </a:prstGeom>
          <a:solidFill>
            <a:srgbClr val="67B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96085" y="5116999"/>
            <a:ext cx="1477483" cy="1019818"/>
          </a:xfrm>
          <a:prstGeom prst="rect">
            <a:avLst/>
          </a:prstGeom>
          <a:solidFill>
            <a:srgbClr val="67B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529296" y="4118405"/>
            <a:ext cx="1374832" cy="535935"/>
          </a:xfrm>
          <a:prstGeom prst="rect">
            <a:avLst/>
          </a:prstGeom>
          <a:solidFill>
            <a:srgbClr val="67B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486152" y="3222337"/>
            <a:ext cx="1374832" cy="535935"/>
          </a:xfrm>
          <a:prstGeom prst="rect">
            <a:avLst/>
          </a:prstGeom>
          <a:solidFill>
            <a:srgbClr val="67B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742280" y="1943874"/>
            <a:ext cx="1474432" cy="972786"/>
          </a:xfrm>
          <a:prstGeom prst="rect">
            <a:avLst/>
          </a:prstGeom>
          <a:solidFill>
            <a:srgbClr val="67B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29136" y="1192053"/>
            <a:ext cx="7623968" cy="5852703"/>
          </a:xfrm>
          <a:prstGeom prst="ellipse">
            <a:avLst/>
          </a:prstGeom>
          <a:gradFill flip="none" rotWithShape="1">
            <a:gsLst>
              <a:gs pos="97543">
                <a:srgbClr val="429CEE"/>
              </a:gs>
              <a:gs pos="95087">
                <a:srgbClr val="77C4CF"/>
              </a:gs>
              <a:gs pos="41500">
                <a:srgbClr val="429CEE"/>
              </a:gs>
              <a:gs pos="14000">
                <a:schemeClr val="accent1">
                  <a:lumMod val="5000"/>
                  <a:lumOff val="95000"/>
                </a:schemeClr>
              </a:gs>
              <a:gs pos="69000">
                <a:schemeClr val="accent1">
                  <a:lumMod val="0"/>
                  <a:lumOff val="100000"/>
                  <a:alpha val="52000"/>
                </a:schemeClr>
              </a:gs>
              <a:gs pos="83000">
                <a:srgbClr val="9FD6DD"/>
              </a:gs>
              <a:gs pos="100000">
                <a:srgbClr val="67BDC9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676713" y="2166933"/>
            <a:ext cx="3239845" cy="3194475"/>
          </a:xfrm>
          <a:prstGeom prst="ellipse">
            <a:avLst/>
          </a:prstGeom>
          <a:solidFill>
            <a:schemeClr val="bg1"/>
          </a:solidFill>
          <a:ln>
            <a:solidFill>
              <a:srgbClr val="368B96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 contourW="50800">
            <a:extrusionClr>
              <a:schemeClr val="bg1"/>
            </a:extrusionClr>
            <a:contourClr>
              <a:schemeClr val="accent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51857" y="1964543"/>
            <a:ext cx="4007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Применение лучших практик «АСИ» улучшающих работу с предпринимателями и инвесторами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3346" y="4284405"/>
            <a:ext cx="30657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Муниципальная поддержка </a:t>
            </a:r>
            <a:r>
              <a:rPr lang="ru-RU" sz="1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бизнеса (конкурсы, субсидии) </a:t>
            </a:r>
            <a:endParaRPr lang="ru-RU" sz="1600" b="1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04058" y="5411759"/>
            <a:ext cx="45479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Внедрен </a:t>
            </a:r>
            <a:r>
              <a:rPr lang="ru-RU" sz="1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Стандарт </a:t>
            </a:r>
            <a:r>
              <a:rPr lang="ru-RU" sz="16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деятельности органов местного самоуправления по обеспечению благоприятного инвестиционного </a:t>
            </a:r>
            <a:r>
              <a:rPr lang="ru-RU" sz="1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климата</a:t>
            </a:r>
            <a:endParaRPr lang="ru-RU" sz="1600" b="1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35085" y="3358413"/>
            <a:ext cx="3761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Наличие Инвестиционного Совета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377441" y="3245104"/>
            <a:ext cx="3375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Сопровождение инвестиционных проектов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973706" y="1964543"/>
            <a:ext cx="37790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Наличие каналов прямой связи инвесторов и руководства муниципального образования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63828" y="5427458"/>
            <a:ext cx="43163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Наличие доступной инфраструктуры </a:t>
            </a:r>
            <a:r>
              <a:rPr lang="ru-RU" sz="1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(индустриальный парк</a:t>
            </a:r>
            <a:r>
              <a:rPr lang="ru-RU" sz="16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промышленные площадки, </a:t>
            </a:r>
            <a:r>
              <a:rPr lang="ru-RU" sz="1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бизнес-центры, </a:t>
            </a:r>
            <a:r>
              <a:rPr lang="ru-RU" sz="16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коворкинг и </a:t>
            </a:r>
            <a:r>
              <a:rPr lang="ru-RU" sz="1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др</a:t>
            </a:r>
            <a:r>
              <a:rPr lang="ru-RU" sz="16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.)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2393" y="2896265"/>
            <a:ext cx="1527301" cy="189647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403624" y="4188567"/>
            <a:ext cx="3349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Консультационная, методическая, информационная поддержка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0" y="690584"/>
            <a:ext cx="12192000" cy="611861"/>
          </a:xfrm>
          <a:prstGeom prst="rect">
            <a:avLst/>
          </a:prstGeom>
          <a:solidFill>
            <a:srgbClr val="429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Инфраструктура поддержки инвестиционной деятельности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2776" y="165638"/>
            <a:ext cx="5377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ru-RU" sz="1400"/>
              <a:t>ГОРОДСКОЙ ОКРУГ ДОЛГОПРУДНЫЙ МОСКОВСКОЙ ОБЛАСТИ</a:t>
            </a:r>
          </a:p>
        </p:txBody>
      </p:sp>
      <p:graphicFrame>
        <p:nvGraphicFramePr>
          <p:cNvPr id="2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43360"/>
              </p:ext>
            </p:extLst>
          </p:nvPr>
        </p:nvGraphicFramePr>
        <p:xfrm>
          <a:off x="197220" y="133223"/>
          <a:ext cx="355556" cy="423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name="CorelDRAW" r:id="rId4" imgW="2231280" imgH="2775960" progId="">
                  <p:embed/>
                </p:oleObj>
              </mc:Choice>
              <mc:Fallback>
                <p:oleObj name="CorelDRAW" r:id="rId4" imgW="2231280" imgH="277596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97220" y="133223"/>
                        <a:ext cx="355556" cy="4232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826349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16773" y="178872"/>
            <a:ext cx="266803" cy="294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417418"/>
              </p:ext>
            </p:extLst>
          </p:nvPr>
        </p:nvGraphicFramePr>
        <p:xfrm>
          <a:off x="0" y="4479584"/>
          <a:ext cx="12192000" cy="1335869"/>
        </p:xfrm>
        <a:graphic>
          <a:graphicData uri="http://schemas.openxmlformats.org/drawingml/2006/table">
            <a:tbl>
              <a:tblPr/>
              <a:tblGrid>
                <a:gridCol w="4607641">
                  <a:extLst>
                    <a:ext uri="{9D8B030D-6E8A-4147-A177-3AD203B41FA5}">
                      <a16:col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="" xmlns:a16="http://schemas.microsoft.com/office/drawing/2014/main" val="20000"/>
                    </a:ext>
                  </a:extLst>
                </a:gridCol>
                <a:gridCol w="3439468">
                  <a:extLst>
                    <a:ext uri="{9D8B030D-6E8A-4147-A177-3AD203B41FA5}">
                      <a16:col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="" xmlns:a16="http://schemas.microsoft.com/office/drawing/2014/main" val="20001"/>
                    </a:ext>
                  </a:extLst>
                </a:gridCol>
                <a:gridCol w="1760279">
                  <a:extLst>
                    <a:ext uri="{9D8B030D-6E8A-4147-A177-3AD203B41FA5}">
                      <a16:col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="" xmlns:a16="http://schemas.microsoft.com/office/drawing/2014/main" val="20002"/>
                    </a:ext>
                  </a:extLst>
                </a:gridCol>
                <a:gridCol w="2384612">
                  <a:extLst>
                    <a:ext uri="{9D8B030D-6E8A-4147-A177-3AD203B41FA5}">
                      <a16:col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="" xmlns:a16="http://schemas.microsoft.com/office/drawing/2014/main" val="20003"/>
                    </a:ext>
                  </a:extLst>
                </a:gridCol>
              </a:tblGrid>
              <a:tr h="2200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kern="120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Должность </a:t>
                      </a:r>
                      <a:r>
                        <a:rPr lang="ru-RU" sz="1200" b="0" kern="120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endParaRPr lang="ru-RU" sz="1200" b="0" kern="120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9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kern="120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ФИО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9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kern="120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Запись на прием</a:t>
                      </a:r>
                      <a:endParaRPr lang="ru-RU" sz="1200" b="0" kern="120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9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b="0" kern="120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E-mail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9CEE"/>
                    </a:solidFill>
                  </a:tcPr>
                </a:tc>
                <a:extLst>
                  <a:ext uri="{0D108BD9-81ED-4DB2-BD59-A6C34878D82A}">
                    <a16:row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="" xmlns:a16="http://schemas.microsoft.com/office/drawing/2014/main" val="10000"/>
                  </a:ext>
                </a:extLst>
              </a:tr>
              <a:tr h="447436">
                <a:tc>
                  <a:txBody>
                    <a:bodyPr/>
                    <a:lstStyle/>
                    <a:p>
                      <a:pPr marL="1762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kern="120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Глава </a:t>
                      </a:r>
                      <a:r>
                        <a:rPr lang="ru-RU" sz="1800" b="0" kern="120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городского округа</a:t>
                      </a:r>
                      <a:endParaRPr lang="ru-RU" sz="1800" b="0" kern="120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9CEE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kern="120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Владислав Юрьевич Юдин</a:t>
                      </a:r>
                      <a:endParaRPr lang="ru-RU" sz="1400" b="0" kern="120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9C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0" kern="120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8(495) 576-45-88</a:t>
                      </a:r>
                    </a:p>
                    <a:p>
                      <a:r>
                        <a:rPr lang="ru-RU" sz="1050" b="0" kern="120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8(495) 408-72-00</a:t>
                      </a:r>
                      <a:endParaRPr lang="ru-RU" sz="1050" b="0" kern="120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9CEE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b="1" i="0" smtClean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  <a:hlinkClick r:id="rId5"/>
                        </a:rPr>
                        <a:t>glava@dolgoprudny.com</a:t>
                      </a:r>
                      <a:endParaRPr lang="ru-RU" sz="1100" b="1" i="0" smtClean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marL="873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b="1" kern="120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  <a:hlinkClick r:id="rId6"/>
                        </a:rPr>
                        <a:t>dolgo@mosreg.ru</a:t>
                      </a:r>
                      <a:endParaRPr lang="en-US" sz="1100" b="1" kern="120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9CEE"/>
                    </a:solidFill>
                  </a:tcPr>
                </a:tc>
                <a:extLst>
                  <a:ext uri="{0D108BD9-81ED-4DB2-BD59-A6C34878D82A}">
                    <a16:row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="" xmlns:a16="http://schemas.microsoft.com/office/drawing/2014/main" val="10001"/>
                  </a:ext>
                </a:extLst>
              </a:tr>
              <a:tr h="668418">
                <a:tc>
                  <a:txBody>
                    <a:bodyPr/>
                    <a:lstStyle/>
                    <a:p>
                      <a:pPr marL="1762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kern="120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Заместитель главы администрации</a:t>
                      </a:r>
                    </a:p>
                    <a:p>
                      <a:pPr marL="1762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50" b="0" kern="120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(по вопросам экономики и финансов, земельным вопросам)</a:t>
                      </a:r>
                      <a:endParaRPr lang="ru-RU" sz="1050" b="0" kern="120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9CEE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 b="0" kern="120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Лидия Михайловна Гришина</a:t>
                      </a:r>
                      <a:endParaRPr lang="ru-RU" sz="1300" b="0" kern="120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9CEE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50" b="0" kern="120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8 (495)576-53-09</a:t>
                      </a:r>
                      <a:r>
                        <a:rPr lang="ru-RU" sz="1050" b="0" kern="120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/>
                      </a:r>
                      <a:br>
                        <a:rPr lang="ru-RU" sz="1050" b="0" kern="120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</a:br>
                      <a:r>
                        <a:rPr lang="ru-RU" sz="1050" b="0" kern="120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8 (</a:t>
                      </a:r>
                      <a:r>
                        <a:rPr lang="ru-RU" sz="1050" b="0" kern="120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495)408-51-99</a:t>
                      </a:r>
                      <a:endParaRPr lang="ru-RU" sz="1050" b="0" kern="120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9CEE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b="1" kern="120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  <a:hlinkClick r:id="rId7"/>
                        </a:rPr>
                        <a:t>lidagrihina@mail.ru</a:t>
                      </a:r>
                      <a:endParaRPr lang="ru-RU" sz="1100" b="1" kern="1200" smtClean="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marL="873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kern="120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  <a:hlinkClick r:id="rId8"/>
                        </a:rPr>
                        <a:t>е</a:t>
                      </a:r>
                      <a:r>
                        <a:rPr lang="en-US" sz="1100" b="1" kern="120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  <a:hlinkClick r:id="rId8"/>
                        </a:rPr>
                        <a:t>conom.oer@dolgoprudny.com</a:t>
                      </a:r>
                      <a:endParaRPr lang="en-US" sz="1100" b="1" kern="120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9CEE"/>
                    </a:solidFill>
                  </a:tcPr>
                </a:tc>
                <a:extLst>
                  <a:ext uri="{0D108BD9-81ED-4DB2-BD59-A6C34878D82A}">
                    <a16:row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9315450" y="0"/>
            <a:ext cx="2444261" cy="1767254"/>
          </a:xfrm>
          <a:prstGeom prst="rect">
            <a:avLst/>
          </a:prstGeom>
          <a:solidFill>
            <a:srgbClr val="429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332716" y="111575"/>
            <a:ext cx="2250599" cy="1693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ИНФОРМАЦИЯ ДЛЯ </a:t>
            </a:r>
            <a:r>
              <a:rPr lang="ru-RU" sz="24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ИНВЕСТОРОВ</a:t>
            </a:r>
          </a:p>
          <a:p>
            <a:pPr marL="180975" indent="-4763">
              <a:defRPr/>
            </a:pPr>
            <a:r>
              <a:rPr lang="ru-RU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Официальный сайт:</a:t>
            </a:r>
            <a:endParaRPr lang="en-US" sz="100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80975" indent="-4763">
              <a:defRPr/>
            </a:pPr>
            <a:r>
              <a:rPr lang="en-US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9"/>
              </a:rPr>
              <a:t>http://www.dolgoprudny.com/</a:t>
            </a:r>
            <a:endParaRPr lang="ru-RU" sz="100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>
              <a:lnSpc>
                <a:spcPct val="90000"/>
              </a:lnSpc>
            </a:pPr>
            <a:endParaRPr lang="ru-RU" sz="1000" b="1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539" y="229386"/>
            <a:ext cx="5377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ru-RU" sz="1400">
                <a:solidFill>
                  <a:schemeClr val="bg1"/>
                </a:solidFill>
              </a:rPr>
              <a:t>ГОРОДСКОЙ ОКРУГ ДОЛГОПРУДНЫЙ МОСКОВСКОЙ ОБЛАСТИ</a:t>
            </a:r>
          </a:p>
        </p:txBody>
      </p:sp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166794"/>
              </p:ext>
            </p:extLst>
          </p:nvPr>
        </p:nvGraphicFramePr>
        <p:xfrm>
          <a:off x="181465" y="171062"/>
          <a:ext cx="355556" cy="423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name="CorelDRAW" r:id="rId10" imgW="2231280" imgH="2775960" progId="">
                  <p:embed/>
                </p:oleObj>
              </mc:Choice>
              <mc:Fallback>
                <p:oleObj name="CorelDRAW" r:id="rId10" imgW="2231280" imgH="277596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81465" y="171062"/>
                        <a:ext cx="355556" cy="4232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483576" y="715180"/>
            <a:ext cx="6096000" cy="154657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6213">
              <a:defRPr/>
            </a:pPr>
            <a:r>
              <a:rPr lang="ru-RU" sz="24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Администрация </a:t>
            </a:r>
            <a:r>
              <a:rPr lang="ru-RU" sz="240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городского округа Долгопрудный Московской области</a:t>
            </a:r>
            <a:endParaRPr lang="en-US" sz="240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176213">
              <a:defRPr/>
            </a:pPr>
            <a:endParaRPr lang="ru-RU" sz="105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176213">
              <a:defRPr/>
            </a:pPr>
            <a:r>
              <a:rPr lang="ru-RU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141700, Московская область, </a:t>
            </a:r>
            <a:endParaRPr lang="en-US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176213">
              <a:defRPr/>
            </a:pPr>
            <a:r>
              <a:rPr lang="ru-RU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г. Долгопрудный, площадь Собина, д.3</a:t>
            </a:r>
            <a:endParaRPr lang="en-US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870781"/>
              </p:ext>
            </p:extLst>
          </p:nvPr>
        </p:nvGraphicFramePr>
        <p:xfrm>
          <a:off x="0" y="5796270"/>
          <a:ext cx="12192000" cy="1120054"/>
        </p:xfrm>
        <a:graphic>
          <a:graphicData uri="http://schemas.openxmlformats.org/drawingml/2006/table">
            <a:tbl>
              <a:tblPr/>
              <a:tblGrid>
                <a:gridCol w="4600280"/>
                <a:gridCol w="3450211"/>
                <a:gridCol w="1765862"/>
                <a:gridCol w="2375647"/>
              </a:tblGrid>
              <a:tr h="518557">
                <a:tc>
                  <a:txBody>
                    <a:bodyPr/>
                    <a:lstStyle/>
                    <a:p>
                      <a:pPr marL="1762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kern="120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Заместитель главы администрации</a:t>
                      </a:r>
                    </a:p>
                    <a:p>
                      <a:pPr marL="1762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50" b="0" kern="120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(по вопросам строительства)</a:t>
                      </a:r>
                      <a:endParaRPr lang="ru-RU" sz="1800" b="0" kern="120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9CEE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 b="0" kern="1200" err="1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Кожинов Андрей Григорьевич</a:t>
                      </a:r>
                      <a:endParaRPr lang="ru-RU" sz="1300" b="0" kern="120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9C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0" kern="120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8(495) 576-95-86</a:t>
                      </a:r>
                      <a:endParaRPr lang="ru-RU" sz="1050" b="0" kern="120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9CEE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b="1" kern="120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  <a:hlinkClick r:id="rId12"/>
                        </a:rPr>
                        <a:t>andreikozhinov63@mail.ru</a:t>
                      </a:r>
                      <a:endParaRPr lang="en-US" sz="1100" b="1" kern="1200" smtClean="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marL="873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100" b="1" kern="120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9CEE"/>
                    </a:solidFill>
                  </a:tcPr>
                </a:tc>
              </a:tr>
              <a:tr h="601497">
                <a:tc>
                  <a:txBody>
                    <a:bodyPr/>
                    <a:lstStyle/>
                    <a:p>
                      <a:pPr marL="873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kern="120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Заместитель главы администрации</a:t>
                      </a:r>
                    </a:p>
                    <a:p>
                      <a:pPr marL="873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kern="120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(</a:t>
                      </a:r>
                      <a:r>
                        <a:rPr lang="ru-RU" sz="1050" b="0" kern="120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по вопросам архитектуры</a:t>
                      </a:r>
                      <a:r>
                        <a:rPr lang="ru-RU" sz="1400" b="0" kern="120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)</a:t>
                      </a:r>
                      <a:endParaRPr lang="ru-RU" sz="1400" b="0" kern="120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9CEE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0" kern="1200" smtClean="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 b="0" kern="120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Муравьев </a:t>
                      </a:r>
                      <a:r>
                        <a:rPr lang="ru-RU" sz="1300" b="0" kern="120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Олег Дмитриевич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9CEE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50" b="0" kern="120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8(495) 408-26-94</a:t>
                      </a:r>
                      <a:endParaRPr lang="ru-RU" sz="1050" b="0" kern="120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9CEE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b="1" kern="120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  <a:hlinkClick r:id="rId13"/>
                        </a:rPr>
                        <a:t>odmur@mail.ru</a:t>
                      </a:r>
                      <a:endParaRPr lang="en-US" sz="1100" b="1" kern="1200" smtClean="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marL="873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100" b="1" kern="120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9C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4225819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ader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05699" y="1880613"/>
            <a:ext cx="2214574" cy="42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olgoprudny.com/upload/medialibrary/3e8/logo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88339" y="3219629"/>
            <a:ext cx="1601035" cy="59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202207" y="1843239"/>
            <a:ext cx="466265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Телефон</a:t>
            </a: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+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 (</a:t>
            </a: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495)408-72-00,</a:t>
            </a:r>
            <a:r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+7 (495)</a:t>
            </a: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576-84-84</a:t>
            </a:r>
            <a:endParaRPr lang="ru-RU" sz="120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25000"/>
              </a:lnSpc>
            </a:pP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Сайт: </a:t>
            </a:r>
            <a:r>
              <a:rPr lang="en-US" sz="12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5"/>
              </a:rPr>
              <a:t>http://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6"/>
              </a:rPr>
              <a:t>оф-долгопрудный.рф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>
              <a:lnSpc>
                <a:spcPct val="125000"/>
              </a:lnSpc>
            </a:pPr>
            <a:r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E-mail</a:t>
            </a: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7"/>
              </a:rPr>
              <a:t>dolgo@mosreg.ru </a:t>
            </a:r>
            <a:r>
              <a:rPr lang="en-US" sz="12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ru-RU" sz="120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02207" y="3281756"/>
            <a:ext cx="466265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Адрес: 141707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МО, </a:t>
            </a:r>
            <a:r>
              <a:rPr lang="ru-RU" sz="120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г.Долгопрудный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endParaRPr lang="ru-RU" sz="1200" smtClean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25000"/>
              </a:lnSpc>
            </a:pP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ул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Циолковского, д.4 </a:t>
            </a:r>
          </a:p>
          <a:p>
            <a:pPr>
              <a:lnSpc>
                <a:spcPct val="125000"/>
              </a:lnSpc>
            </a:pP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Телефон</a:t>
            </a: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 +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 (495) </a:t>
            </a: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576-</a:t>
            </a:r>
            <a:r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35</a:t>
            </a: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54</a:t>
            </a:r>
            <a:endParaRPr lang="ru-RU" sz="1200" smtClean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25000"/>
              </a:lnSpc>
            </a:pP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Сайт:</a:t>
            </a:r>
            <a:r>
              <a:rPr lang="ru-RU" sz="120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5"/>
              </a:rPr>
              <a:t>http</a:t>
            </a:r>
            <a:r>
              <a:rPr lang="en-US" sz="12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5"/>
              </a:rPr>
              <a:t>://dolgoprudnymedia.ru</a:t>
            </a:r>
            <a:r>
              <a:rPr lang="en-US" sz="120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5"/>
              </a:rPr>
              <a:t>/</a:t>
            </a:r>
            <a:endParaRPr lang="ru-RU" sz="120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25000"/>
              </a:lnSpc>
            </a:pPr>
            <a:r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E-mail</a:t>
            </a: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20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8"/>
              </a:rPr>
              <a:t>tv@dolgoprudnymedia.ru</a:t>
            </a:r>
            <a:endParaRPr lang="ru-RU" sz="120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27756" y="1604056"/>
            <a:ext cx="1550621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Интернет</a:t>
            </a:r>
            <a:r>
              <a:rPr lang="ru-RU" sz="1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sz="1100" b="1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08808" y="1868453"/>
            <a:ext cx="3497346" cy="542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Официальный сайт администрации городского округа Долгопрудный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127755" y="3317737"/>
            <a:ext cx="1550621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Телеканал</a:t>
            </a:r>
            <a:r>
              <a:rPr lang="ru-RU" sz="1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87918" y="3562327"/>
            <a:ext cx="331823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Телеканал «Долгопрудный»</a:t>
            </a:r>
            <a:endParaRPr lang="ru-RU" sz="120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0" y="763358"/>
            <a:ext cx="12191999" cy="741252"/>
          </a:xfrm>
          <a:prstGeom prst="rect">
            <a:avLst/>
          </a:prstGeom>
          <a:solidFill>
            <a:srgbClr val="429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918870"/>
            <a:ext cx="121920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ВЕДУЩИЕ ГОРОДСКИЕ СРЕДСТВА МАССОВОЙ ИНФОРМАЦИИ</a:t>
            </a:r>
            <a:endParaRPr lang="ru-RU" sz="2800" b="1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2776" y="165638"/>
            <a:ext cx="5377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ru-RU" sz="1400"/>
              <a:t>ГОРОДСКОЙ ОКРУГ ДОЛГОПРУДНЫЙ МОСКОВСКОЙ ОБЛАСТИ</a:t>
            </a:r>
          </a:p>
        </p:txBody>
      </p:sp>
      <p:graphicFrame>
        <p:nvGraphicFramePr>
          <p:cNvPr id="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372454"/>
              </p:ext>
            </p:extLst>
          </p:nvPr>
        </p:nvGraphicFramePr>
        <p:xfrm>
          <a:off x="197220" y="133223"/>
          <a:ext cx="355556" cy="423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name="CorelDRAW" r:id="rId9" imgW="2231280" imgH="2775960" progId="">
                  <p:embed/>
                </p:oleObj>
              </mc:Choice>
              <mc:Fallback>
                <p:oleObj name="CorelDRAW" r:id="rId9" imgW="2231280" imgH="277596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97220" y="133223"/>
                        <a:ext cx="355556" cy="4232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911266" y="4583463"/>
            <a:ext cx="2292430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Телеграмм-каналы:  </a:t>
            </a:r>
            <a:endParaRPr lang="ru-RU" sz="1400" b="1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18615" y="4999435"/>
            <a:ext cx="374244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главы городского округа Долгопрудный</a:t>
            </a:r>
          </a:p>
          <a:p>
            <a:pPr>
              <a:lnSpc>
                <a:spcPct val="125000"/>
              </a:lnSpc>
            </a:pPr>
            <a:endParaRPr lang="ru-RU" sz="1200" smtClean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 indent="-17145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официальная страница администрации г.о.Долгопрудный</a:t>
            </a:r>
          </a:p>
          <a:p>
            <a:pPr>
              <a:lnSpc>
                <a:spcPct val="125000"/>
              </a:lnSpc>
            </a:pP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«Официальный Долгопрудный»   </a:t>
            </a:r>
            <a:endParaRPr lang="ru-RU" sz="120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230358" y="5028463"/>
            <a:ext cx="40133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Адрес: </a:t>
            </a:r>
            <a:r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11"/>
              </a:rPr>
              <a:t>https</a:t>
            </a: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11"/>
              </a:rPr>
              <a:t>://</a:t>
            </a:r>
            <a:r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11"/>
              </a:rPr>
              <a:t>t.me/yudinvladislav</a:t>
            </a:r>
            <a:endParaRPr lang="ru-RU" sz="1200" smtClean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25000"/>
              </a:lnSpc>
            </a:pPr>
            <a:endParaRPr lang="ru-RU" sz="120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25000"/>
              </a:lnSpc>
            </a:pPr>
            <a:endParaRPr lang="ru-RU" sz="1200" smtClean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25000"/>
              </a:lnSpc>
            </a:pP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Адрес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12"/>
              </a:rPr>
              <a:t>https</a:t>
            </a: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12"/>
              </a:rPr>
              <a:t>://</a:t>
            </a:r>
            <a:r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12"/>
              </a:rPr>
              <a:t>t.me/dolgoprudnyof</a:t>
            </a:r>
            <a:endParaRPr lang="ru-RU" sz="1200" smtClean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25000"/>
              </a:lnSpc>
            </a:pPr>
            <a:endParaRPr lang="ru-RU" sz="1200" smtClean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25000"/>
              </a:lnSpc>
            </a:pPr>
            <a:endParaRPr lang="ru-RU" sz="120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2915" name="Picture 147" descr="https://cdn1.cdn-telegram.org/file/MEKQ8w583GjQnR1osa7b_oyEPScRUAADx-q0HsyOjEN9ddVR2YQcYiVmVMR-sIVNLX3EQuxGcyCFQ40QBefhOgtznqm4llrZhmnYjzfxyAZncL-_2hxjBZ36hFa6yOSln7VvXtVPt1qsvSQNRrEOgXPQm3AnTn4ACdtQZOaZWdKJGpwxpPWdFeum8m7ew8zq8cadlvKwKLA14hMspWdGM4ix8z0y4Nh19sB-mVgSDKz9i3FE1gvjzhkuf6D5qF_n0K0qHIZdKmwLA6j6ozedNuibbbQqGUohCVKs5PW-xT3gS23PlluZPKPThnHy50sguoiwMHugoI4w_FNFTdMpXw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5699" y="4995459"/>
            <a:ext cx="1045785" cy="104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82810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" y="1122"/>
            <a:ext cx="12190005" cy="685687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773" y="5506379"/>
            <a:ext cx="2078752" cy="127023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16773" y="178872"/>
            <a:ext cx="266803" cy="294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166948" y="567888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endParaRPr lang="ru-RU" sz="1600" b="1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0976" y="1229983"/>
            <a:ext cx="1197204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70510" algn="l"/>
              </a:tabLst>
            </a:pPr>
            <a:r>
              <a:rPr lang="ru-RU" sz="1100" b="1" smtClean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Ваши предложения </a:t>
            </a:r>
            <a:r>
              <a:rPr lang="ru-RU" sz="1100" b="1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 инвестиционному развитию </a:t>
            </a:r>
            <a:r>
              <a:rPr lang="ru-RU" sz="1100" b="1" smtClean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можете направлять </a:t>
            </a:r>
            <a:r>
              <a:rPr lang="ru-RU" sz="1100" b="1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 </a:t>
            </a:r>
            <a:r>
              <a:rPr lang="ru-RU" sz="1100" b="1" smtClean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адресу: 141700</a:t>
            </a:r>
            <a:r>
              <a:rPr lang="ru-RU" sz="1100" b="1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Московская область, г.Долгопрудный, пл. Собина, </a:t>
            </a:r>
            <a:r>
              <a:rPr lang="ru-RU" sz="1100" b="1" smtClean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д.3, Администрация городского округа </a:t>
            </a:r>
            <a:r>
              <a:rPr lang="ru-RU" sz="1100" b="1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Долгопрудный Московской </a:t>
            </a:r>
            <a:r>
              <a:rPr lang="ru-RU" sz="1100" b="1" smtClean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области </a:t>
            </a:r>
            <a:r>
              <a:rPr lang="en-US" sz="1100" b="1" smtClean="0">
                <a:solidFill>
                  <a:schemeClr val="bg2">
                    <a:lumMod val="50000"/>
                  </a:schemeClr>
                </a:solidFill>
              </a:rPr>
              <a:t>dolgo@mosreg.ru</a:t>
            </a:r>
            <a:r>
              <a:rPr lang="ru-RU" sz="1100" b="1" smtClean="0">
                <a:solidFill>
                  <a:schemeClr val="bg2">
                    <a:lumMod val="50000"/>
                  </a:schemeClr>
                </a:solidFill>
              </a:rPr>
              <a:t>    </a:t>
            </a:r>
            <a:r>
              <a:rPr lang="ru-RU" sz="1100" b="1" smtClean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или на электронную почту отдела экономического развития Управления экономики администрации городского округа Долгопрудный </a:t>
            </a:r>
            <a:r>
              <a:rPr lang="en-US" sz="1100" b="1" smtClean="0">
                <a:solidFill>
                  <a:schemeClr val="bg2">
                    <a:lumMod val="50000"/>
                  </a:schemeClr>
                </a:solidFill>
              </a:rPr>
              <a:t>econom_dol@mail.ru</a:t>
            </a:r>
            <a:r>
              <a:rPr lang="ru-RU" sz="1200" b="1" smtClean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sz="1200" b="1">
              <a:solidFill>
                <a:schemeClr val="bg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4053" y="526447"/>
            <a:ext cx="1166798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mtClean="0">
                <a:solidFill>
                  <a:srgbClr val="8383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Долгопрудный – город высокого полета!</a:t>
            </a:r>
          </a:p>
          <a:p>
            <a:pPr algn="ctr"/>
            <a:r>
              <a:rPr lang="ru-RU" sz="15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Город с богатой историей, огромным научно-производственным потенциалом и </a:t>
            </a:r>
            <a:r>
              <a:rPr lang="ru-RU" sz="15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сильным </a:t>
            </a:r>
            <a:r>
              <a:rPr lang="ru-RU" sz="15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будущим!</a:t>
            </a:r>
            <a:endParaRPr lang="ru-RU" sz="1500" b="1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846" y="178872"/>
            <a:ext cx="5377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ru-RU" sz="1400">
                <a:solidFill>
                  <a:srgbClr val="838382"/>
                </a:solidFill>
              </a:rPr>
              <a:t>ГОРОДСКОЙ ОКРУГ ДОЛГОПРУДНЫЙ МОСКОВСКОЙ ОБЛАСТИ</a:t>
            </a:r>
          </a:p>
        </p:txBody>
      </p:sp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666282"/>
              </p:ext>
            </p:extLst>
          </p:nvPr>
        </p:nvGraphicFramePr>
        <p:xfrm>
          <a:off x="181290" y="160238"/>
          <a:ext cx="355556" cy="423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" name="CorelDRAW" r:id="rId6" imgW="2231280" imgH="2775960" progId="">
                  <p:embed/>
                </p:oleObj>
              </mc:Choice>
              <mc:Fallback>
                <p:oleObj name="CorelDRAW" r:id="rId6" imgW="2231280" imgH="277596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81290" y="160238"/>
                        <a:ext cx="355556" cy="4232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092929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83984" y="742780"/>
            <a:ext cx="6008016" cy="1146010"/>
          </a:xfrm>
          <a:prstGeom prst="rect">
            <a:avLst/>
          </a:prstGeom>
          <a:solidFill>
            <a:srgbClr val="429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29144" y="794383"/>
            <a:ext cx="52194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Образование и квалифицированные кадры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90508" y="4729393"/>
            <a:ext cx="4431814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endParaRPr lang="ru-RU" sz="80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14000"/>
              </a:lnSpc>
            </a:pPr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14000"/>
              </a:lnSpc>
            </a:pPr>
            <a:endParaRPr lang="ru-RU" sz="80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776" y="165638"/>
            <a:ext cx="5377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ru-RU" sz="1400"/>
              <a:t>ГОРОДСКОЙ ОКРУГ ДОЛГОПРУДНЫЙ МОСКОВСКОЙ ОБЛАСТИ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064733"/>
              </p:ext>
            </p:extLst>
          </p:nvPr>
        </p:nvGraphicFramePr>
        <p:xfrm>
          <a:off x="197220" y="133223"/>
          <a:ext cx="355556" cy="423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CorelDRAW" r:id="rId4" imgW="2231280" imgH="2775960" progId="">
                  <p:embed/>
                </p:oleObj>
              </mc:Choice>
              <mc:Fallback>
                <p:oleObj name="CorelDRAW" r:id="rId4" imgW="2231280" imgH="277596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97220" y="133223"/>
                        <a:ext cx="355556" cy="4232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6" descr="&amp;Pcy;&amp;rcy;&amp;ocy;&amp;gcy;&amp;rcy;&amp;acy;&amp;mcy;&amp;mcy;&amp;acy; &amp;pcy;&amp;lcy;&amp;iecy;&amp;ncy;&amp;acy;&amp;rcy;&amp;ncy;&amp;ocy;&amp;gcy;&amp;ocy; &amp;dcy;&amp;ncy;&amp;yacy; &amp;ncy;&amp;acy;&amp;ucy;&amp;chcy;&amp;ncy;&amp;ocy;&amp;jcy; &amp;kcy;&amp;ocy;&amp;ncy;&amp;fcy;&amp;iecy;&amp;rcy;&amp;iecy;&amp;ncy;&amp;tscy;&amp;icy;&amp;icy; &amp;Mcy;&amp;Fcy;&amp;Tcy;&amp;Icy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454" y="794383"/>
            <a:ext cx="1733381" cy="615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63952" y="2075746"/>
            <a:ext cx="536385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МФТИ сегодня:</a:t>
            </a:r>
          </a:p>
          <a:p>
            <a:pPr marL="304804" indent="-304804">
              <a:buFont typeface="Wingdings" panose="05000000000000000000" pitchFamily="2" charset="2"/>
              <a:buChar char="ü"/>
              <a:defRPr/>
            </a:pPr>
            <a:r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место </a:t>
            </a: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 рейтинге вузов по качеству подготовки специалистов в области </a:t>
            </a:r>
            <a:r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искусственного интеллекта</a:t>
            </a:r>
            <a:endParaRPr lang="ru-RU" sz="140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04804" indent="-304804">
              <a:buFont typeface="Wingdings" panose="05000000000000000000" pitchFamily="2" charset="2"/>
              <a:buChar char="ü"/>
              <a:defRPr/>
            </a:pPr>
            <a:r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</a:t>
            </a: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нобелевских лауреатов </a:t>
            </a:r>
          </a:p>
          <a:p>
            <a:pPr marL="304804" indent="-304804">
              <a:buFont typeface="Wingdings" panose="05000000000000000000" pitchFamily="2" charset="2"/>
              <a:buChar char="ü"/>
              <a:defRPr/>
            </a:pP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более 90 преподавателей -  член-корр. </a:t>
            </a:r>
            <a:endParaRPr lang="ru-RU" sz="1400" smtClean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 </a:t>
            </a: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академики РАН</a:t>
            </a:r>
          </a:p>
          <a:p>
            <a:pPr marL="304804" indent="-304804">
              <a:buFont typeface="Wingdings" panose="05000000000000000000" pitchFamily="2" charset="2"/>
              <a:buChar char="ü"/>
              <a:defRPr/>
            </a:pP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около 6000 докторов наук</a:t>
            </a:r>
          </a:p>
          <a:p>
            <a:pPr marL="304804" indent="-304804">
              <a:buFont typeface="Wingdings" panose="05000000000000000000" pitchFamily="2" charset="2"/>
              <a:buChar char="ü"/>
              <a:defRPr/>
            </a:pP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более 17000 кандидатов наук</a:t>
            </a:r>
          </a:p>
          <a:p>
            <a:pPr marL="304804" indent="-304804">
              <a:buFont typeface="Wingdings" panose="05000000000000000000" pitchFamily="2" charset="2"/>
              <a:buChar char="ü"/>
              <a:defRPr/>
            </a:pP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более </a:t>
            </a:r>
            <a:r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7000 </a:t>
            </a: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студентов из 28 стран </a:t>
            </a:r>
          </a:p>
          <a:p>
            <a:pPr marL="304804" indent="-304804">
              <a:buFont typeface="Wingdings" panose="05000000000000000000" pitchFamily="2" charset="2"/>
              <a:buChar char="ü"/>
              <a:defRPr/>
            </a:pP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более </a:t>
            </a:r>
            <a:r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64 </a:t>
            </a: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научных лабораторий</a:t>
            </a: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1799835" y="611517"/>
            <a:ext cx="4487621" cy="12772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04804" indent="-304804">
              <a:defRPr/>
            </a:pPr>
            <a:endParaRPr lang="ru-RU" sz="500" smtClean="0">
              <a:solidFill>
                <a:srgbClr val="1F497D"/>
              </a:solidFill>
            </a:endParaRPr>
          </a:p>
          <a:p>
            <a:r>
              <a:rPr lang="ru-RU" sz="1200" i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Московский физико-технический институт (Физтех) </a:t>
            </a:r>
            <a:r>
              <a:rPr lang="ru-RU" sz="12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 один из </a:t>
            </a:r>
            <a:r>
              <a:rPr lang="ru-RU" sz="1200" i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ведущих </a:t>
            </a:r>
            <a:r>
              <a:rPr lang="ru-RU" sz="12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технических вузов страны, входит </a:t>
            </a:r>
            <a:r>
              <a:rPr lang="ru-RU" sz="1200" i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 основные рейтинги лучших университетов мира. Институт обладает не только богатой </a:t>
            </a:r>
            <a:r>
              <a:rPr lang="ru-RU" sz="12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историей, но </a:t>
            </a:r>
            <a:r>
              <a:rPr lang="ru-RU" sz="1200" i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 большой научно-исследовательской </a:t>
            </a:r>
            <a:r>
              <a:rPr lang="ru-RU" sz="12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базой</a:t>
            </a:r>
            <a:endParaRPr lang="ru-RU" sz="1200" i="1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5523" y="4537959"/>
            <a:ext cx="5555177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4" indent="-304804">
              <a:defRPr/>
            </a:pPr>
            <a:r>
              <a:rPr lang="ru-RU" sz="14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Планы развития:</a:t>
            </a:r>
          </a:p>
          <a:p>
            <a:pPr marL="304804" indent="-304804">
              <a:buFont typeface="Wingdings" panose="05000000000000000000" pitchFamily="2" charset="2"/>
              <a:buChar char="ü"/>
              <a:defRPr/>
            </a:pP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Концентрация ресурсов на перспективных областях исследований</a:t>
            </a:r>
          </a:p>
          <a:p>
            <a:pPr marL="304804" indent="-304804">
              <a:buFont typeface="Wingdings" panose="05000000000000000000" pitchFamily="2" charset="2"/>
              <a:buChar char="ü"/>
              <a:defRPr/>
            </a:pP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Привлечение новых ученых на ведущие позиции в лаборатории кампуса</a:t>
            </a:r>
          </a:p>
          <a:p>
            <a:pPr marL="304804" indent="-304804">
              <a:buFont typeface="Wingdings" panose="05000000000000000000" pitchFamily="2" charset="2"/>
              <a:buChar char="ü"/>
              <a:defRPr/>
            </a:pP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Вовлечение исследователей из новых лабораторий в образовательных процесс</a:t>
            </a:r>
          </a:p>
          <a:p>
            <a:pPr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7263" name="Picture 95" descr="https://zanauku.mipt.ru/wp-content/uploads/2020/09/dsc_261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4657" y="2567944"/>
            <a:ext cx="6417344" cy="427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8875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166" y="-10245"/>
            <a:ext cx="3823349" cy="21559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rcRect l="9225"/>
          <a:stretch>
            <a:fillRect/>
          </a:stretch>
        </p:blipFill>
        <p:spPr>
          <a:xfrm>
            <a:off x="9294829" y="2010"/>
            <a:ext cx="2803708" cy="2059071"/>
          </a:xfrm>
          <a:prstGeom prst="rect">
            <a:avLst/>
          </a:prstGeom>
        </p:spPr>
      </p:pic>
      <p:pic>
        <p:nvPicPr>
          <p:cNvPr id="5333" name="Picture 213" descr="https://storage.myseldon.com/news-pict-df/DFED7563294920B79AB70DB8D6F5ABA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09146" y="2116135"/>
            <a:ext cx="3083302" cy="205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342483" y="1386292"/>
            <a:ext cx="3399746" cy="893628"/>
          </a:xfrm>
          <a:prstGeom prst="rect">
            <a:avLst/>
          </a:prstGeom>
          <a:noFill/>
          <a:ln>
            <a:miter lim="800000"/>
          </a:ln>
          <a:effectLst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2"/>
                </a:solidFill>
                <a:latin typeface="Arial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2"/>
                </a:solidFill>
                <a:latin typeface="Arial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2"/>
                </a:solidFill>
                <a:latin typeface="Arial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2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2"/>
                </a:solidFill>
                <a:latin typeface="Arial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2"/>
                </a:solidFill>
                <a:latin typeface="Arial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2"/>
                </a:solidFill>
                <a:latin typeface="Arial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2"/>
                </a:solidFill>
                <a:latin typeface="Arial Black" pitchFamily="34" charset="0"/>
              </a:defRPr>
            </a:lvl9pPr>
          </a:lstStyle>
          <a:p>
            <a:pPr algn="l" eaLnBrk="1" hangingPunct="1">
              <a:defRPr/>
            </a:pPr>
            <a:r>
              <a:rPr lang="ru-RU" sz="15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СРЕДНЕЕ </a:t>
            </a:r>
            <a:r>
              <a:rPr lang="ru-RU" sz="15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ПРОФЕССИОНАЛЬНОЕ </a:t>
            </a:r>
            <a:r>
              <a:rPr lang="ru-RU" sz="15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ОБРАЗОВАНИЕ</a:t>
            </a:r>
          </a:p>
          <a:p>
            <a:pPr algn="l" eaLnBrk="1" hangingPunct="1">
              <a:defRPr/>
            </a:pPr>
            <a:endParaRPr lang="ru-RU" sz="400" b="0" smtClean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algn="l" eaLnBrk="1" hangingPunct="1">
              <a:defRPr/>
            </a:pPr>
            <a:r>
              <a:rPr lang="ru-RU" sz="1400" b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ГБПОУ </a:t>
            </a:r>
            <a:r>
              <a:rPr lang="ru-RU" sz="1400" b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МО "</a:t>
            </a:r>
            <a:r>
              <a:rPr lang="ru-RU" sz="1400" b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Физтех-колледж"</a:t>
            </a:r>
            <a:endParaRPr lang="ru-RU" sz="1400" b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42483" y="5739037"/>
            <a:ext cx="334983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ДОШКОЛЬНОЕ ОБРАЗОВАНИЕ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b="1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 </a:t>
            </a: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муниципальных детских садов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 </a:t>
            </a: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частных детских садов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50807" y="4225439"/>
            <a:ext cx="621562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Топ </a:t>
            </a:r>
            <a:r>
              <a:rPr lang="ru-RU" sz="15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лучших </a:t>
            </a:r>
            <a:r>
              <a:rPr lang="ru-RU" sz="15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школ Московской области в </a:t>
            </a:r>
            <a:r>
              <a:rPr lang="ru-RU" sz="15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2023 </a:t>
            </a:r>
            <a:r>
              <a:rPr lang="ru-RU" sz="15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году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946628"/>
              </p:ext>
            </p:extLst>
          </p:nvPr>
        </p:nvGraphicFramePr>
        <p:xfrm>
          <a:off x="6050807" y="4590295"/>
          <a:ext cx="6140968" cy="1737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003">
                  <a:extLst>
                    <a:ext uri="{9D8B030D-6E8A-4147-A177-3AD203B41FA5}">
                      <a16:col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="" xmlns:a16="http://schemas.microsoft.com/office/drawing/2014/main" val="20000"/>
                    </a:ext>
                  </a:extLst>
                </a:gridCol>
                <a:gridCol w="5083965">
                  <a:extLst>
                    <a:ext uri="{9D8B030D-6E8A-4147-A177-3AD203B41FA5}">
                      <a16:col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="" xmlns:a16="http://schemas.microsoft.com/office/drawing/2014/main" val="20001"/>
                    </a:ext>
                  </a:extLst>
                </a:gridCol>
              </a:tblGrid>
              <a:tr h="451168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Место в рейтинге</a:t>
                      </a:r>
                      <a:endParaRPr lang="ru-RU" sz="1200" b="1" kern="120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rgbClr val="429C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Образовательные учреждения</a:t>
                      </a:r>
                      <a:endParaRPr lang="ru-RU" sz="2000" b="1" kern="120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429CEE"/>
                    </a:solidFill>
                  </a:tcPr>
                </a:tc>
                <a:extLst>
                  <a:ext uri="{0D108BD9-81ED-4DB2-BD59-A6C34878D82A}">
                    <a16:row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="" xmlns:a16="http://schemas.microsoft.com/office/drawing/2014/main" val="10000"/>
                  </a:ext>
                </a:extLst>
              </a:tr>
              <a:tr h="40605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Лидер</a:t>
                      </a:r>
                      <a:r>
                        <a:rPr lang="ru-RU" sz="1000" b="1" kern="1200" baseline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образования</a:t>
                      </a:r>
                      <a:endParaRPr lang="ru-RU" sz="1000" b="1" kern="120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rgbClr val="88C1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5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АНОО «Физтех-лицей» им. П.Л. Капицы – </a:t>
                      </a:r>
                      <a:r>
                        <a:rPr lang="ru-RU" sz="1050" b="1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абсолютный лидер образования МО в 2023 году</a:t>
                      </a:r>
                      <a:endParaRPr lang="ru-RU" sz="1050" b="1" kern="1200" smtClean="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88C1F4"/>
                    </a:solidFill>
                  </a:tcPr>
                </a:tc>
                <a:extLst>
                  <a:ext uri="{0D108BD9-81ED-4DB2-BD59-A6C34878D82A}">
                    <a16:row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="" xmlns:a16="http://schemas.microsoft.com/office/drawing/2014/main" val="10001"/>
                  </a:ext>
                </a:extLst>
              </a:tr>
              <a:tr h="2809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kern="120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 место</a:t>
                      </a:r>
                    </a:p>
                  </a:txBody>
                  <a:tcPr anchor="ctr">
                    <a:solidFill>
                      <a:srgbClr val="88C1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50" b="0" kern="120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МАУ г. Долгопрудного Физико-математический лицей № 5</a:t>
                      </a:r>
                    </a:p>
                  </a:txBody>
                  <a:tcPr>
                    <a:solidFill>
                      <a:srgbClr val="88C1F4"/>
                    </a:solidFill>
                  </a:tcPr>
                </a:tc>
                <a:extLst>
                  <a:ext uri="{0D108BD9-81ED-4DB2-BD59-A6C34878D82A}">
                    <a16:row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="" xmlns:a16="http://schemas.microsoft.com/office/drawing/2014/main" val="10002"/>
                  </a:ext>
                </a:extLst>
              </a:tr>
              <a:tr h="2809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kern="120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22 место</a:t>
                      </a:r>
                    </a:p>
                  </a:txBody>
                  <a:tcPr anchor="ctr">
                    <a:solidFill>
                      <a:srgbClr val="88C1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50" b="0" kern="120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МАОУ СОШ № 16</a:t>
                      </a:r>
                    </a:p>
                  </a:txBody>
                  <a:tcPr>
                    <a:solidFill>
                      <a:srgbClr val="88C1F4"/>
                    </a:solidFill>
                  </a:tcPr>
                </a:tc>
                <a:extLst>
                  <a:ext uri="{0D108BD9-81ED-4DB2-BD59-A6C34878D82A}">
                    <a16:row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="" xmlns:a16="http://schemas.microsoft.com/office/drawing/2014/main" val="10003"/>
                  </a:ext>
                </a:extLst>
              </a:tr>
              <a:tr h="3069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kern="120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25 место</a:t>
                      </a:r>
                    </a:p>
                  </a:txBody>
                  <a:tcPr anchor="ctr">
                    <a:solidFill>
                      <a:srgbClr val="88C1F4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ru-RU" sz="105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ГАОУ МО «Долгопрудненская гимназия»</a:t>
                      </a:r>
                    </a:p>
                  </a:txBody>
                  <a:tcPr>
                    <a:solidFill>
                      <a:srgbClr val="88C1F4"/>
                    </a:solidFill>
                  </a:tcPr>
                </a:tc>
                <a:extLst>
                  <a:ext uri="{0D108BD9-81ED-4DB2-BD59-A6C34878D82A}">
                    <a16:row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453742" y="3722745"/>
            <a:ext cx="488009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ОСНОВНОЕ/СРЕДНЕЕ ОБЩЕЕ </a:t>
            </a:r>
            <a:r>
              <a:rPr lang="ru-RU" sz="15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ОБРАЗОВАНИЕ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00" b="1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 </a:t>
            </a: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общеобразовательных муниципальных </a:t>
            </a:r>
            <a:r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учреждений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государственные образовательные учреждения: </a:t>
            </a: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АНОО «Физтех-лицей» им. П.Л. </a:t>
            </a:r>
            <a:r>
              <a:rPr lang="ru-RU" sz="140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Капицы, </a:t>
            </a: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ГАОУ МО «Долгопрудненская гимназия»</a:t>
            </a:r>
            <a:endParaRPr lang="ru-RU" sz="1400" smtClean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0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частные </a:t>
            </a:r>
            <a:r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школы: АНО </a:t>
            </a: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СОШ «СОДРУЖЕСТВО», ЧНОУ «Школа «Дашенька», ОАНО «Физтех-начало»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0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7220" y="2170198"/>
            <a:ext cx="2948394" cy="2000187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8076768" y="991043"/>
            <a:ext cx="2367212" cy="2267636"/>
          </a:xfrm>
          <a:prstGeom prst="ellipse">
            <a:avLst/>
          </a:prstGeom>
          <a:gradFill>
            <a:gsLst>
              <a:gs pos="95072">
                <a:srgbClr val="429CEE"/>
              </a:gs>
              <a:gs pos="63398">
                <a:srgbClr val="429CEE"/>
              </a:gs>
              <a:gs pos="0">
                <a:srgbClr val="429CEE"/>
              </a:gs>
              <a:gs pos="38000">
                <a:srgbClr val="9FD6DD"/>
              </a:gs>
              <a:gs pos="72000">
                <a:srgbClr val="72C1CC"/>
              </a:gs>
              <a:gs pos="100000">
                <a:srgbClr val="368B96"/>
              </a:gs>
            </a:gsLst>
            <a:lin ang="5400000" scaled="1"/>
          </a:gradFill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154911" y="1447730"/>
            <a:ext cx="221092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16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ОБЩЕЕ И ПРОФЕССИОНАЛЬНОЕ ОБРАЗОВАНИЕ</a:t>
            </a: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728668"/>
              </p:ext>
            </p:extLst>
          </p:nvPr>
        </p:nvGraphicFramePr>
        <p:xfrm>
          <a:off x="6050807" y="6338678"/>
          <a:ext cx="6140968" cy="292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003">
                  <a:extLst>
                    <a:ext uri="{9D8B030D-6E8A-4147-A177-3AD203B41FA5}">
                      <a16:col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="" xmlns:a16="http://schemas.microsoft.com/office/drawing/2014/main" val="20000"/>
                    </a:ext>
                  </a:extLst>
                </a:gridCol>
                <a:gridCol w="5083965">
                  <a:extLst>
                    <a:ext uri="{9D8B030D-6E8A-4147-A177-3AD203B41FA5}">
                      <a16:col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="" xmlns:a16="http://schemas.microsoft.com/office/drawing/2014/main" val="20001"/>
                    </a:ext>
                  </a:extLst>
                </a:gridCol>
              </a:tblGrid>
              <a:tr h="2929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kern="120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68 место</a:t>
                      </a:r>
                    </a:p>
                  </a:txBody>
                  <a:tcPr anchor="ctr">
                    <a:solidFill>
                      <a:srgbClr val="88C1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50" b="0" kern="120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МАОУ СОШ № 14</a:t>
                      </a:r>
                    </a:p>
                  </a:txBody>
                  <a:tcPr>
                    <a:solidFill>
                      <a:srgbClr val="88C1F4"/>
                    </a:solidFill>
                  </a:tcPr>
                </a:tc>
                <a:extLst>
                  <a:ext uri="{0D108BD9-81ED-4DB2-BD59-A6C34878D82A}">
                    <a16:row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2007625" y="2312735"/>
            <a:ext cx="42329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Специальности и профессии:</a:t>
            </a:r>
          </a:p>
          <a:p>
            <a:pPr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Сетевое 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 системное администрирование, Информационные системы и программирование, Эксплуатация беспилотных авиационных </a:t>
            </a:r>
            <a:endParaRPr lang="ru-RU" sz="1200" smtClean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систем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п</a:t>
            </a: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роизводство 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 </a:t>
            </a: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обслуживание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авиационной 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техники</a:t>
            </a: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и 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пр.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4166" y="44183"/>
            <a:ext cx="798639" cy="721238"/>
          </a:xfrm>
          <a:prstGeom prst="rect">
            <a:avLst/>
          </a:prstGeom>
        </p:spPr>
      </p:pic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209362"/>
              </p:ext>
            </p:extLst>
          </p:nvPr>
        </p:nvGraphicFramePr>
        <p:xfrm>
          <a:off x="6037979" y="1646475"/>
          <a:ext cx="1598592" cy="491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Точечный рисунок" r:id="rId9" imgW="2448000" imgH="752400" progId="Paint.Picture">
                  <p:embed/>
                </p:oleObj>
              </mc:Choice>
              <mc:Fallback>
                <p:oleObj name="Точечный рисунок" r:id="rId9" imgW="2448000" imgH="75240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37979" y="1646475"/>
                        <a:ext cx="1598592" cy="491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10625914" y="1646475"/>
            <a:ext cx="1453769" cy="40666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000" b="1"/>
              <a:t>АНОО "Физтех-лицей" им. П.Л. Капицы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2776" y="165638"/>
            <a:ext cx="5377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ru-RU" sz="1400"/>
              <a:t>ГОРОДСКОЙ ОКРУГ ДОЛГОПРУДНЫЙ МОСКОВСКОЙ ОБЛАСТИ</a:t>
            </a:r>
          </a:p>
        </p:txBody>
      </p:sp>
      <p:graphicFrame>
        <p:nvGraphicFramePr>
          <p:cNvPr id="3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875581"/>
              </p:ext>
            </p:extLst>
          </p:nvPr>
        </p:nvGraphicFramePr>
        <p:xfrm>
          <a:off x="197220" y="133223"/>
          <a:ext cx="355556" cy="423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CorelDRAW" r:id="rId11" imgW="2231280" imgH="2775960" progId="">
                  <p:embed/>
                </p:oleObj>
              </mc:Choice>
              <mc:Fallback>
                <p:oleObj name="CorelDRAW" r:id="rId11" imgW="2231280" imgH="277596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97220" y="133223"/>
                        <a:ext cx="355556" cy="4232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9032136" y="3716301"/>
            <a:ext cx="182951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000" b="1"/>
              <a:t>МАОУ </a:t>
            </a:r>
            <a:r>
              <a:rPr lang="ru-RU" sz="1000" b="1" smtClean="0"/>
              <a:t>Физико-математический </a:t>
            </a:r>
            <a:r>
              <a:rPr lang="ru-RU" sz="1000" b="1"/>
              <a:t>лицей № 5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900421" y="3736494"/>
            <a:ext cx="2047470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000" b="1" smtClean="0"/>
              <a:t>ГАОУ МО «Долгопрудненская  гимназия»</a:t>
            </a:r>
            <a:endParaRPr lang="ru-RU" sz="1000" b="1"/>
          </a:p>
        </p:txBody>
      </p:sp>
      <p:sp>
        <p:nvSpPr>
          <p:cNvPr id="27" name="Прямоугольник 26"/>
          <p:cNvSpPr/>
          <p:nvPr/>
        </p:nvSpPr>
        <p:spPr>
          <a:xfrm>
            <a:off x="453742" y="678289"/>
            <a:ext cx="5328877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ВЫСШЕЕ ОБРАЗОВАНИЕ</a:t>
            </a:r>
            <a:endParaRPr lang="ru-RU" sz="1500" b="1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ФГАОУ ВО «</a:t>
            </a: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Московский физико-технический институт (национальный исследовательский университет</a:t>
            </a:r>
            <a:r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)» (МФТИ)</a:t>
            </a:r>
            <a:endParaRPr lang="ru-RU" sz="140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15409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052" y="2577896"/>
            <a:ext cx="1209298" cy="89056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988158" y="29759"/>
            <a:ext cx="5681521" cy="1767469"/>
          </a:xfrm>
          <a:prstGeom prst="rect">
            <a:avLst/>
          </a:prstGeom>
          <a:solidFill>
            <a:srgbClr val="429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285731" y="277531"/>
            <a:ext cx="501506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СИСТЕМООБРАЗУЮЩИЕ ПРОИЗВОДСТВЕННЫЕ ПРЕДПРИЯТИЯ </a:t>
            </a:r>
            <a:endParaRPr lang="ru-RU" sz="2500" b="1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776" y="165638"/>
            <a:ext cx="5377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ru-RU" sz="1400"/>
              <a:t>ГОРОДСКОЙ ОКРУГ ДОЛГОПРУДНЫЙ МОСКОВСКОЙ ОБЛАСТИ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064733"/>
              </p:ext>
            </p:extLst>
          </p:nvPr>
        </p:nvGraphicFramePr>
        <p:xfrm>
          <a:off x="197220" y="133223"/>
          <a:ext cx="355556" cy="423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CorelDRAW" r:id="rId5" imgW="2231280" imgH="2775960" progId="">
                  <p:embed/>
                </p:oleObj>
              </mc:Choice>
              <mc:Fallback>
                <p:oleObj name="CorelDRAW" r:id="rId5" imgW="2231280" imgH="277596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97220" y="133223"/>
                        <a:ext cx="355556" cy="4232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33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33" r="270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71982"/>
          <a:stretch>
            <a:fillRect/>
          </a:stretch>
        </p:blipFill>
        <p:spPr bwMode="auto">
          <a:xfrm>
            <a:off x="337820" y="814973"/>
            <a:ext cx="845068" cy="722585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48388" y="698211"/>
            <a:ext cx="4496759" cy="1686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x-none" sz="14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ПАО «Долгопрудненское научно-производственное предприятие» («ПАО «ДНПП»)</a:t>
            </a:r>
            <a:r>
              <a:rPr lang="x-none" sz="11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x-none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самое крупное промышленное предприятие города. </a:t>
            </a:r>
            <a:endParaRPr lang="ru-RU" sz="110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defRPr/>
            </a:pPr>
            <a:r>
              <a:rPr lang="x-none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Основной объем производства ДНПП составляет продукция по долгосрочным экспортным контрактам в рамках военно-технического сотрудничества (ВТС</a:t>
            </a:r>
            <a:r>
              <a:rPr lang="x-none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ru-RU" sz="1100" smtClean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defRPr/>
            </a:pP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Сайт: </a:t>
            </a:r>
            <a:r>
              <a:rPr lang="en-US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9"/>
              </a:rPr>
              <a:t>www.dnpp.biz</a:t>
            </a:r>
            <a:endParaRPr lang="en-US" sz="110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55" y="2870076"/>
            <a:ext cx="1153633" cy="49990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43183" y="2748628"/>
            <a:ext cx="4108887" cy="3373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ООО «Мосавтостекло» </a:t>
            </a:r>
            <a:r>
              <a:rPr lang="ru-RU" sz="115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—</a:t>
            </a:r>
            <a:r>
              <a:rPr lang="ru-RU" sz="115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одно из старейших предприятий </a:t>
            </a:r>
            <a:r>
              <a:rPr lang="ru-RU" sz="11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стекольной промышленности</a:t>
            </a:r>
          </a:p>
          <a:p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Специализация предприятия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Стеклоизделия для авиационной и военной техники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Электрообогревные изделия для автомобильного и железнодорожного транспорта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Стекло закаленное плоское для остекления наземного транспорта, остекление пассажирских вагонов, витрин и витражей, остекление фасадов зданий, лестничных ограждений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Стеклопакеты для остекления транспорта, фасадов, зданий, сооружений и светопрозрачных крыш.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Строительный триплекс, который применяется для остекления фасадов зданий, балконов, лестничных ограждений, витрин и др.</a:t>
            </a:r>
          </a:p>
          <a:p>
            <a:pPr>
              <a:lnSpc>
                <a:spcPct val="115000"/>
              </a:lnSpc>
              <a:defRPr/>
            </a:pPr>
            <a:r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Сайт: </a:t>
            </a:r>
            <a:r>
              <a:rPr lang="en-US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11"/>
              </a:rPr>
              <a:t>www.mosavtosteklo.ru</a:t>
            </a:r>
            <a:endParaRPr lang="ru-RU" sz="110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5908" y="1871101"/>
            <a:ext cx="997713" cy="587132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7304926" y="1940015"/>
            <a:ext cx="4510556" cy="4498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АО «Долгопрудненское конструкторское бюро автоматики»</a:t>
            </a:r>
            <a:r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(АО «ДКБА») — единственное государственное предприятие в России, </a:t>
            </a:r>
            <a:r>
              <a:rPr lang="ru-RU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занимающееся разработкой и созданием дирижаблей, аэростатов</a:t>
            </a: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систем специального назначения</a:t>
            </a:r>
          </a:p>
          <a:p>
            <a:pPr>
              <a:lnSpc>
                <a:spcPct val="115000"/>
              </a:lnSpc>
              <a:defRPr/>
            </a:pPr>
            <a:r>
              <a:rPr lang="ru-RU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Основными направлениями деятельности ДКБА являются:</a:t>
            </a:r>
          </a:p>
          <a:p>
            <a:pPr indent="-171450">
              <a:lnSpc>
                <a:spcPct val="115000"/>
              </a:lnSpc>
              <a:buFont typeface="Wingdings" panose="05000000000000000000" pitchFamily="2" charset="2"/>
              <a:buChar char="ü"/>
              <a:defRPr/>
            </a:pP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Проведение исследований и создание перспективных комплексов воздухоплавательной техники, включая дирижабли, свободные и привязные аэростаты, а также разработка конструкционных пленочных, тканепленочных материалов, систем наземного обслуживания и передачи электроэнергии на борт, для решения задач ретрансляции связи, радиолокационного дозора, учебно-тренировочных работ</a:t>
            </a:r>
          </a:p>
          <a:p>
            <a:pPr indent="-171450">
              <a:lnSpc>
                <a:spcPct val="115000"/>
              </a:lnSpc>
              <a:buFont typeface="Wingdings" panose="05000000000000000000" pitchFamily="2" charset="2"/>
              <a:buChar char="ü"/>
              <a:defRPr/>
            </a:pP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разработка и изготовление систем и средств сигнализации о пожаре, устанавливаемых на самолетах и вертолетах, на морских и речных судах, а также на перекачивающих компрессорных станциях предприятий Газпрома России</a:t>
            </a:r>
          </a:p>
          <a:p>
            <a:pPr indent="-171450">
              <a:lnSpc>
                <a:spcPct val="115000"/>
              </a:lnSpc>
              <a:buFont typeface="Wingdings" panose="05000000000000000000" pitchFamily="2" charset="2"/>
              <a:buChar char="ü"/>
              <a:defRPr/>
            </a:pP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разработка и изготовление мягких конструкций специального назначения</a:t>
            </a:r>
          </a:p>
          <a:p>
            <a:pPr>
              <a:lnSpc>
                <a:spcPct val="115000"/>
              </a:lnSpc>
              <a:defRPr/>
            </a:pP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Сайт: </a:t>
            </a:r>
            <a:r>
              <a:rPr lang="en-US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13"/>
              </a:rPr>
              <a:t>www.dkba.ru</a:t>
            </a:r>
            <a:endParaRPr lang="ru-RU" sz="110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0796" y="4278891"/>
            <a:ext cx="1219701" cy="84235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0797" y="5102514"/>
            <a:ext cx="1219700" cy="82915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0796" y="5931669"/>
            <a:ext cx="1219701" cy="75428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02980" y="3459712"/>
            <a:ext cx="1205442" cy="8094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75" y="1744762"/>
            <a:ext cx="1149624" cy="7740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90" y="3388929"/>
            <a:ext cx="1131083" cy="139179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74" y="5541959"/>
            <a:ext cx="1116723" cy="7794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75" y="4780723"/>
            <a:ext cx="1119188" cy="75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6725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23" y="632267"/>
            <a:ext cx="3365421" cy="1909680"/>
          </a:xfrm>
          <a:prstGeom prst="rect">
            <a:avLst/>
          </a:prstGeom>
          <a:solidFill>
            <a:srgbClr val="429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1628" y="616068"/>
            <a:ext cx="286959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Действующие предприятия</a:t>
            </a:r>
          </a:p>
          <a:p>
            <a:pPr algn="ctr"/>
            <a:r>
              <a:rPr lang="ru-RU" sz="15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 сферах</a:t>
            </a:r>
          </a:p>
          <a:p>
            <a:pPr algn="ctr"/>
            <a:endParaRPr lang="ru-RU" sz="1500" b="1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ru-RU" sz="20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ПРОМЫШЛЕННОСТИ  НАУКИ</a:t>
            </a:r>
          </a:p>
          <a:p>
            <a:pPr algn="ctr"/>
            <a:r>
              <a:rPr lang="ru-RU" sz="20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ЛОГИСТИКИ</a:t>
            </a:r>
            <a:endParaRPr lang="ru-RU" sz="2000" b="1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52821" y="4671838"/>
            <a:ext cx="4431814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endParaRPr lang="ru-RU" sz="80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14000"/>
              </a:lnSpc>
            </a:pPr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14000"/>
              </a:lnSpc>
            </a:pPr>
            <a:endParaRPr lang="ru-RU" sz="80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776" y="165638"/>
            <a:ext cx="5377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ru-RU" sz="1400"/>
              <a:t>ГОРОДСКОЙ ОКРУГ ДОЛГОПРУДНЫЙ МОСКОВСКОЙ ОБЛАСТИ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064733"/>
              </p:ext>
            </p:extLst>
          </p:nvPr>
        </p:nvGraphicFramePr>
        <p:xfrm>
          <a:off x="197220" y="133223"/>
          <a:ext cx="355556" cy="423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CorelDRAW" r:id="rId4" imgW="2231280" imgH="2775960" progId="">
                  <p:embed/>
                </p:oleObj>
              </mc:Choice>
              <mc:Fallback>
                <p:oleObj name="CorelDRAW" r:id="rId4" imgW="2231280" imgH="277596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97220" y="133223"/>
                        <a:ext cx="355556" cy="4232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620" y="972147"/>
            <a:ext cx="661955" cy="7078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4251" y="2820236"/>
            <a:ext cx="656279" cy="59522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4774" y="3719079"/>
            <a:ext cx="998759" cy="83776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181" y="3131300"/>
            <a:ext cx="1146282" cy="76495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108" y="1972388"/>
            <a:ext cx="550440" cy="78265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2407" y="5443855"/>
            <a:ext cx="756590" cy="87450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912" y="5061064"/>
            <a:ext cx="776784" cy="55484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753" y="5147119"/>
            <a:ext cx="890136" cy="43787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1914" y="4971220"/>
            <a:ext cx="808014" cy="331711"/>
          </a:xfrm>
          <a:prstGeom prst="rect">
            <a:avLst/>
          </a:prstGeom>
        </p:spPr>
      </p:pic>
      <p:pic>
        <p:nvPicPr>
          <p:cNvPr id="28" name="Picture 24" descr="farmstandart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4998" y="3764590"/>
            <a:ext cx="1410964" cy="36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New logo FM logistic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6735" y="2759053"/>
            <a:ext cx="1210393" cy="23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 descr="http://phystech21.ru/images/logo/mfti.jpg">
            <a:hlinkClick r:id="rId17" tooltip="&quot;МФТИ&quot;"/>
          </p:cNvPr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096900" y="280957"/>
            <a:ext cx="1387353" cy="632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http://phystech21.ru/images/logo/physicon.jpg">
            <a:hlinkClick r:id="rId19" tooltip="&quot;Физикон&quot;"/>
          </p:cNvPr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747983" y="5697350"/>
            <a:ext cx="1227949" cy="81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0930" y="374468"/>
            <a:ext cx="1131373" cy="110947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637" y="1451339"/>
            <a:ext cx="980509" cy="57798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0972" y="4967755"/>
            <a:ext cx="1552226" cy="548411"/>
          </a:xfrm>
          <a:prstGeom prst="rect">
            <a:avLst/>
          </a:prstGeom>
        </p:spPr>
      </p:pic>
      <p:pic>
        <p:nvPicPr>
          <p:cNvPr id="40" name="Picture 2" descr="D:\Калым\2014\Физтех Био\2\Северный\Логотип\Рус\Лого цветной для  белого фона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474624" y="1849117"/>
            <a:ext cx="1757849" cy="84573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037305" y="637356"/>
            <a:ext cx="22073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ПАО «Долгопрудненское </a:t>
            </a:r>
            <a:r>
              <a:rPr lang="ru-RU" sz="10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научно-производственное </a:t>
            </a:r>
            <a:r>
              <a:rPr lang="ru-RU" sz="1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предприятие»</a:t>
            </a:r>
            <a:endParaRPr lang="ru-RU" sz="1000" b="1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306581" y="614414"/>
            <a:ext cx="196623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АО «Научно-исследовательский </a:t>
            </a:r>
            <a:r>
              <a:rPr lang="ru-RU" sz="10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институт органических полупродуктов и </a:t>
            </a:r>
            <a:r>
              <a:rPr lang="ru-RU" sz="1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красителей»</a:t>
            </a:r>
            <a:endParaRPr lang="ru-RU" sz="1000" b="1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206347" y="2877531"/>
            <a:ext cx="20180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ОА «Производственное</a:t>
            </a:r>
          </a:p>
          <a:p>
            <a:r>
              <a:rPr lang="ru-RU" sz="1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Объединение «ТОС»</a:t>
            </a:r>
            <a:endParaRPr lang="ru-RU" sz="1000" b="1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03533" y="2013618"/>
            <a:ext cx="21874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АО «Долгопрудненское конструкторское </a:t>
            </a:r>
            <a:r>
              <a:rPr lang="ru-RU" sz="10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бюро автоматики»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23594" y="2862509"/>
            <a:ext cx="20021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АО «Прайм Принт Москва»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17476" y="4454261"/>
            <a:ext cx="11079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ООО </a:t>
            </a:r>
            <a:r>
              <a:rPr lang="ru-RU" sz="1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«Формат»</a:t>
            </a:r>
            <a:endParaRPr lang="ru-RU" sz="1000" b="1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11377" y="5697350"/>
            <a:ext cx="10395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ООО </a:t>
            </a:r>
            <a:r>
              <a:rPr lang="ru-RU" sz="1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«Бетас»</a:t>
            </a:r>
            <a:endParaRPr lang="ru-RU" sz="1000" b="1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744" y="5719902"/>
            <a:ext cx="204800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ООО «Чистая линия»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95595" y="4549180"/>
            <a:ext cx="8771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ООО «ДПС»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996053" y="3172515"/>
            <a:ext cx="15847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АО «Хлебниковский машиностроительно-судоремонтный завод»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497317" y="6312271"/>
            <a:ext cx="25754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ООО «Московский камнеобрабатывающий комбинат»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230844" y="3729046"/>
            <a:ext cx="16466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ООО «Мосавтостекло»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901" y="3229593"/>
            <a:ext cx="1153633" cy="499907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2800706" y="4607935"/>
            <a:ext cx="23776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ООО </a:t>
            </a:r>
            <a:r>
              <a:rPr lang="ru-RU" sz="1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«Дентал-косметик-рус»</a:t>
            </a:r>
            <a:endParaRPr lang="ru-RU" sz="1000" b="1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291411" y="5395170"/>
            <a:ext cx="18004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ООО </a:t>
            </a:r>
            <a:r>
              <a:rPr lang="ru-RU" sz="1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«СварМонтажСтрой»</a:t>
            </a:r>
            <a:endParaRPr lang="ru-RU" sz="1000" b="1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154819" y="5938742"/>
            <a:ext cx="1319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ООО «АлексАнн»</a:t>
            </a:r>
          </a:p>
          <a:p>
            <a:r>
              <a:rPr lang="ru-RU" sz="10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ООО «Хелвет»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509001" y="6276710"/>
            <a:ext cx="16466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</a:t>
            </a:r>
            <a:r>
              <a:rPr lang="ru-RU" sz="1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ОО «СП АВТОМАТИКА»</a:t>
            </a:r>
            <a:endParaRPr lang="ru-RU" sz="1000" b="1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177161" y="2050903"/>
            <a:ext cx="16370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ФГБУ "</a:t>
            </a:r>
            <a:r>
              <a:rPr lang="ru-RU" sz="10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Центральная аэрологическая обсерватория"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921742" y="4852452"/>
            <a:ext cx="205558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НОУ «Учебно-научно-производственный комплекс Московского физико-технического института»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0237581" y="1994986"/>
            <a:ext cx="17397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Ассоциация развития биофармацевтического кластера «Северный»</a:t>
            </a:r>
            <a:endParaRPr lang="ru-RU" sz="1000" b="1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737512" y="3985887"/>
            <a:ext cx="685941" cy="42324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379" y="4151057"/>
            <a:ext cx="1691600" cy="418599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10181893" y="6046642"/>
            <a:ext cx="1492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ООО «ФИЗИКОН»</a:t>
            </a:r>
          </a:p>
          <a:p>
            <a:r>
              <a:rPr lang="ru-RU" sz="1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ООО «Физикон Лаб»</a:t>
            </a:r>
            <a:endParaRPr lang="ru-RU" sz="1000" b="1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9225009" y="822988"/>
            <a:ext cx="2671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ФГАОУ ВО «Московский физико-технический институт (национальный исследовательский университет)»</a:t>
            </a:r>
            <a:endParaRPr lang="ru-RU" sz="1000" b="1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74998" y="4220038"/>
            <a:ext cx="14927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АО </a:t>
            </a:r>
            <a:r>
              <a:rPr lang="ru-RU" sz="1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«Фармстандарт»</a:t>
            </a:r>
            <a:endParaRPr lang="ru-RU" sz="1000" b="1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60809" y="3159558"/>
            <a:ext cx="203132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ЗАО "ФМ Ложистик Восток"</a:t>
            </a: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836" y="4985518"/>
            <a:ext cx="1485488" cy="3232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321627" y="2660915"/>
            <a:ext cx="892812" cy="70085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530153" y="6170616"/>
            <a:ext cx="908955" cy="39085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496293" y="3731086"/>
            <a:ext cx="1453241" cy="408128"/>
          </a:xfrm>
          <a:prstGeom prst="rect">
            <a:avLst/>
          </a:prstGeom>
        </p:spPr>
      </p:pic>
      <p:sp>
        <p:nvSpPr>
          <p:cNvPr id="65" name="Прямоугольник 64"/>
          <p:cNvSpPr/>
          <p:nvPr/>
        </p:nvSpPr>
        <p:spPr>
          <a:xfrm>
            <a:off x="9122048" y="3493943"/>
            <a:ext cx="21052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ООО «ТРИКОР»/ООО «РАКЕТА»</a:t>
            </a:r>
            <a:endParaRPr lang="ru-RU" sz="1000" b="1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291" name="Picture 99" descr="https://dol-hleb.ru/thumb/2/_PnBhUXhKaArS7aXyDAT1g/280r90/d/dx_logo_0011_1.webp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3410" y="4263014"/>
            <a:ext cx="1614979" cy="61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Прямоугольник 67"/>
          <p:cNvSpPr/>
          <p:nvPr/>
        </p:nvSpPr>
        <p:spPr>
          <a:xfrm>
            <a:off x="9646215" y="4431865"/>
            <a:ext cx="13033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ООО «ДОЛ-ХЛЕБ»</a:t>
            </a:r>
            <a:endParaRPr lang="ru-RU" sz="1000" b="1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608095" y="5881620"/>
            <a:ext cx="1655243" cy="39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4611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rcRect b="41305"/>
          <a:stretch>
            <a:fillRect/>
          </a:stretch>
        </p:blipFill>
        <p:spPr>
          <a:xfrm>
            <a:off x="-6286" y="-29741"/>
            <a:ext cx="12192000" cy="277507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210385" y="2745335"/>
            <a:ext cx="7975330" cy="4112665"/>
          </a:xfrm>
          <a:prstGeom prst="rect">
            <a:avLst/>
          </a:prstGeom>
          <a:solidFill>
            <a:srgbClr val="90DDF8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788" y="178735"/>
            <a:ext cx="5377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ru-RU" sz="1400"/>
              <a:t>ГОРОДСКОЙ ОКРУГ ДОЛГОПРУДНЫЙ МОСКОВСКОЙ ОБЛАСТИ</a:t>
            </a:r>
          </a:p>
        </p:txBody>
      </p:sp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348464"/>
              </p:ext>
            </p:extLst>
          </p:nvPr>
        </p:nvGraphicFramePr>
        <p:xfrm>
          <a:off x="131232" y="121006"/>
          <a:ext cx="355556" cy="423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CorelDRAW" r:id="rId5" imgW="2231280" imgH="2775960" progId="">
                  <p:embed/>
                </p:oleObj>
              </mc:Choice>
              <mc:Fallback>
                <p:oleObj name="CorelDRAW" r:id="rId5" imgW="2231280" imgH="277596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31232" y="121006"/>
                        <a:ext cx="355556" cy="4232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340126" y="3210573"/>
            <a:ext cx="7493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smtClean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Кадастровая </a:t>
            </a:r>
            <a:r>
              <a:rPr lang="ru-RU" b="1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стоимость земельных </a:t>
            </a:r>
            <a:r>
              <a:rPr lang="ru-RU" b="1" smtClean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участков* </a:t>
            </a:r>
            <a:endParaRPr lang="ru-RU" b="1">
              <a:solidFill>
                <a:schemeClr val="bg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40126" y="3210848"/>
            <a:ext cx="7493444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536575" algn="l"/>
              </a:tabLst>
              <a:defRPr/>
            </a:pPr>
            <a:endParaRPr lang="ru-RU" sz="1400" b="1" smtClean="0">
              <a:solidFill>
                <a:schemeClr val="bg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60363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536575" algn="l"/>
              </a:tabLst>
              <a:defRPr/>
            </a:pPr>
            <a:r>
              <a:rPr lang="ru-RU" sz="1400" b="1" smtClean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для </a:t>
            </a:r>
            <a:r>
              <a:rPr lang="ru-RU" sz="1400" b="1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размещения промышленных объектов </a:t>
            </a:r>
            <a:r>
              <a:rPr lang="ru-RU" sz="1400" smtClean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5178 </a:t>
            </a:r>
            <a:r>
              <a:rPr lang="ru-RU" sz="140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руб. за кв. м</a:t>
            </a:r>
          </a:p>
          <a:p>
            <a:pPr marL="360363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536575" algn="l"/>
              </a:tabLst>
              <a:defRPr/>
            </a:pPr>
            <a:r>
              <a:rPr lang="ru-RU" sz="1400" b="1" smtClean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административно-офисные объекты </a:t>
            </a:r>
            <a:r>
              <a:rPr lang="ru-RU" sz="1400" smtClean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8880 </a:t>
            </a:r>
            <a:r>
              <a:rPr lang="ru-RU" sz="140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руб. за кв. м</a:t>
            </a:r>
          </a:p>
          <a:p>
            <a:pPr marL="360363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536575" algn="l"/>
              </a:tabLst>
              <a:defRPr/>
            </a:pPr>
            <a:r>
              <a:rPr lang="ru-RU" sz="1400" b="1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торговые объекты </a:t>
            </a:r>
            <a:r>
              <a:rPr lang="ru-RU" sz="1400" smtClean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9980 </a:t>
            </a:r>
            <a:r>
              <a:rPr lang="ru-RU" sz="140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руб. за кв. м</a:t>
            </a:r>
          </a:p>
          <a:p>
            <a:pPr marL="360363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536575" algn="l"/>
              </a:tabLst>
              <a:defRPr/>
            </a:pPr>
            <a:r>
              <a:rPr lang="ru-RU" sz="1400" b="1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объекты </a:t>
            </a:r>
            <a:r>
              <a:rPr lang="ru-RU" sz="1400" b="1" smtClean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дорожного сервиса </a:t>
            </a:r>
            <a:r>
              <a:rPr lang="ru-RU" sz="1400" smtClean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9218 </a:t>
            </a:r>
            <a:r>
              <a:rPr lang="ru-RU" sz="140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руб. за кв. м</a:t>
            </a:r>
          </a:p>
          <a:p>
            <a:pPr marL="360363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536575" algn="l"/>
              </a:tabLst>
              <a:defRPr/>
            </a:pPr>
            <a:r>
              <a:rPr lang="ru-RU" sz="1400" b="1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гостиницы </a:t>
            </a:r>
            <a:r>
              <a:rPr lang="ru-RU" sz="1400" smtClean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4156 </a:t>
            </a:r>
            <a:r>
              <a:rPr lang="ru-RU" sz="140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руб. за кв. м</a:t>
            </a:r>
          </a:p>
          <a:p>
            <a:pPr marL="360363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536575" algn="l"/>
              </a:tabLst>
              <a:defRPr/>
            </a:pPr>
            <a:r>
              <a:rPr lang="ru-RU" sz="1400" b="1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туризм (рекреация) </a:t>
            </a:r>
            <a:r>
              <a:rPr lang="ru-RU" sz="1400" smtClean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5059 </a:t>
            </a:r>
            <a:r>
              <a:rPr lang="ru-RU" sz="140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руб. за кв. м</a:t>
            </a:r>
          </a:p>
          <a:p>
            <a:pPr marL="360363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536575" algn="l"/>
              </a:tabLst>
              <a:defRPr/>
            </a:pPr>
            <a:r>
              <a:rPr lang="ru-RU" sz="1400" b="1" smtClean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средне- </a:t>
            </a:r>
            <a:r>
              <a:rPr lang="ru-RU" sz="1400" b="1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 многоэтажная жилая застройка </a:t>
            </a:r>
            <a:r>
              <a:rPr lang="ru-RU" sz="1400" smtClean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11904 </a:t>
            </a:r>
            <a:r>
              <a:rPr lang="ru-RU" sz="140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руб. за кв. м.</a:t>
            </a:r>
          </a:p>
          <a:p>
            <a:pPr marL="360363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536575" algn="l"/>
              </a:tabLst>
              <a:defRPr/>
            </a:pPr>
            <a:r>
              <a:rPr lang="ru-RU" sz="1400" b="1" smtClean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малоэтажная жилая застройка </a:t>
            </a:r>
            <a:r>
              <a:rPr lang="ru-RU" sz="1400" b="1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 ИЖС </a:t>
            </a:r>
            <a:r>
              <a:rPr lang="ru-RU" sz="1400" smtClean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5954 </a:t>
            </a:r>
            <a:r>
              <a:rPr lang="ru-RU" sz="140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руб. за кв. м</a:t>
            </a:r>
          </a:p>
          <a:p>
            <a:pPr>
              <a:defRPr/>
            </a:pPr>
            <a:r>
              <a:rPr lang="ru-RU" sz="1050" b="1" smtClean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ru-RU" sz="105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Средние значения </a:t>
            </a:r>
            <a:r>
              <a:rPr lang="ru-RU" sz="1050" smtClean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указаны в соответствии </a:t>
            </a:r>
            <a:r>
              <a:rPr lang="ru-RU" sz="105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 распоряжением Министерства имущественных отношений Московской области 28.11.2022 N 15ВР-2452 </a:t>
            </a:r>
            <a:r>
              <a:rPr lang="ru-RU" sz="1050" smtClean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«Об утверждении результатов определения кадастровой стоимости»</a:t>
            </a:r>
            <a:endParaRPr lang="ru-RU" sz="1050">
              <a:solidFill>
                <a:schemeClr val="bg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endParaRPr lang="ru-RU" sz="105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4361" y="2977517"/>
            <a:ext cx="3906281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defRPr/>
            </a:pPr>
            <a:r>
              <a:rPr lang="ru-RU" sz="1500" b="1">
                <a:solidFill>
                  <a:srgbClr val="8383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Стоимость </a:t>
            </a:r>
            <a:r>
              <a:rPr lang="ru-RU" sz="1500" b="1" smtClean="0">
                <a:solidFill>
                  <a:srgbClr val="8383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энергоресурсов в г.о.Долгопрудный</a:t>
            </a:r>
            <a:endParaRPr lang="ru-RU" sz="1500" b="1">
              <a:solidFill>
                <a:srgbClr val="83838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ü"/>
              <a:defRPr/>
            </a:pPr>
            <a:r>
              <a:rPr lang="ru-RU" sz="1300" b="1" smtClean="0">
                <a:solidFill>
                  <a:srgbClr val="8383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электроэнергия </a:t>
            </a:r>
            <a:endParaRPr lang="ru-RU" sz="1300" b="1">
              <a:solidFill>
                <a:srgbClr val="83838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25000"/>
              </a:lnSpc>
              <a:defRPr/>
            </a:pPr>
            <a:r>
              <a:rPr lang="ru-RU" sz="1300" smtClean="0">
                <a:solidFill>
                  <a:srgbClr val="8383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5,05/6,73 </a:t>
            </a:r>
            <a:r>
              <a:rPr lang="ru-RU" sz="1300">
                <a:solidFill>
                  <a:srgbClr val="8383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руб. за 1 </a:t>
            </a:r>
            <a:r>
              <a:rPr lang="ru-RU" sz="1300" smtClean="0">
                <a:solidFill>
                  <a:srgbClr val="8383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Квт*час</a:t>
            </a:r>
            <a:r>
              <a:rPr lang="ru-RU" sz="1300">
                <a:solidFill>
                  <a:srgbClr val="8383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с </a:t>
            </a:r>
            <a:r>
              <a:rPr lang="ru-RU" sz="1300" smtClean="0">
                <a:solidFill>
                  <a:srgbClr val="8383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НДС (эл.плита/газовая плита)</a:t>
            </a:r>
            <a:endParaRPr lang="ru-RU" sz="1300">
              <a:solidFill>
                <a:srgbClr val="83838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ü"/>
              <a:defRPr/>
            </a:pPr>
            <a:r>
              <a:rPr lang="ru-RU" sz="1300" b="1" smtClean="0">
                <a:solidFill>
                  <a:srgbClr val="8383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газоснабжение </a:t>
            </a:r>
            <a:endParaRPr lang="ru-RU" sz="1300" b="1">
              <a:solidFill>
                <a:srgbClr val="83838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25000"/>
              </a:lnSpc>
              <a:defRPr/>
            </a:pPr>
            <a:r>
              <a:rPr lang="ru-RU" sz="1300" smtClean="0">
                <a:solidFill>
                  <a:srgbClr val="8383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7,85 </a:t>
            </a:r>
            <a:r>
              <a:rPr lang="ru-RU" sz="1300">
                <a:solidFill>
                  <a:srgbClr val="8383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рублей/куб</a:t>
            </a:r>
            <a:r>
              <a:rPr lang="ru-RU" sz="1300" smtClean="0">
                <a:solidFill>
                  <a:srgbClr val="8383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м</a:t>
            </a:r>
            <a:r>
              <a:rPr lang="ru-RU" sz="1300">
                <a:solidFill>
                  <a:srgbClr val="8383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с </a:t>
            </a:r>
            <a:r>
              <a:rPr lang="ru-RU" sz="1300" smtClean="0">
                <a:solidFill>
                  <a:srgbClr val="8383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НДС </a:t>
            </a:r>
            <a:endParaRPr lang="ru-RU" sz="1300">
              <a:solidFill>
                <a:srgbClr val="83838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ü"/>
              <a:defRPr/>
            </a:pPr>
            <a:r>
              <a:rPr lang="ru-RU" sz="1300" b="1" smtClean="0">
                <a:solidFill>
                  <a:srgbClr val="8383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водоснабжение </a:t>
            </a:r>
            <a:endParaRPr lang="ru-RU" sz="1300" b="1">
              <a:solidFill>
                <a:srgbClr val="83838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25000"/>
              </a:lnSpc>
              <a:defRPr/>
            </a:pPr>
            <a:r>
              <a:rPr lang="ru-RU" sz="1300" smtClean="0">
                <a:solidFill>
                  <a:srgbClr val="8383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49,14 рублей </a:t>
            </a:r>
            <a:r>
              <a:rPr lang="ru-RU" sz="1300">
                <a:solidFill>
                  <a:srgbClr val="8383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за 1 куб</a:t>
            </a:r>
            <a:r>
              <a:rPr lang="ru-RU" sz="1300" smtClean="0">
                <a:solidFill>
                  <a:srgbClr val="8383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м</a:t>
            </a:r>
            <a:r>
              <a:rPr lang="ru-RU" sz="1300">
                <a:solidFill>
                  <a:srgbClr val="8383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с НДС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ü"/>
              <a:defRPr/>
            </a:pPr>
            <a:r>
              <a:rPr lang="ru-RU" sz="1300" b="1" smtClean="0">
                <a:solidFill>
                  <a:srgbClr val="8383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водоотведение</a:t>
            </a:r>
            <a:endParaRPr lang="ru-RU" sz="1300" b="1">
              <a:solidFill>
                <a:srgbClr val="83838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25000"/>
              </a:lnSpc>
              <a:defRPr/>
            </a:pPr>
            <a:r>
              <a:rPr lang="ru-RU" sz="1300" smtClean="0">
                <a:solidFill>
                  <a:srgbClr val="8383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35,29 </a:t>
            </a:r>
            <a:r>
              <a:rPr lang="ru-RU" sz="1300">
                <a:solidFill>
                  <a:srgbClr val="8383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руб. за 1 куб</a:t>
            </a:r>
            <a:r>
              <a:rPr lang="ru-RU" sz="1300" smtClean="0">
                <a:solidFill>
                  <a:srgbClr val="8383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м  </a:t>
            </a:r>
            <a:r>
              <a:rPr lang="ru-RU" sz="1300">
                <a:solidFill>
                  <a:srgbClr val="8383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 </a:t>
            </a:r>
            <a:r>
              <a:rPr lang="ru-RU" sz="1300" smtClean="0">
                <a:solidFill>
                  <a:srgbClr val="8383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НДС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ü"/>
              <a:defRPr/>
            </a:pPr>
            <a:r>
              <a:rPr lang="ru-RU" sz="1300" b="1" smtClean="0">
                <a:solidFill>
                  <a:srgbClr val="8383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теплоснабжение</a:t>
            </a:r>
          </a:p>
          <a:p>
            <a:pPr>
              <a:lnSpc>
                <a:spcPct val="125000"/>
              </a:lnSpc>
              <a:defRPr/>
            </a:pPr>
            <a:r>
              <a:rPr lang="ru-RU" sz="1300" smtClean="0">
                <a:solidFill>
                  <a:srgbClr val="8383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2027,28 </a:t>
            </a:r>
            <a:r>
              <a:rPr lang="ru-RU" sz="1300">
                <a:solidFill>
                  <a:srgbClr val="8383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руб</a:t>
            </a:r>
            <a:r>
              <a:rPr lang="ru-RU" sz="1300" smtClean="0">
                <a:solidFill>
                  <a:srgbClr val="8383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./Гкал, </a:t>
            </a:r>
            <a:r>
              <a:rPr lang="ru-RU" sz="1300">
                <a:solidFill>
                  <a:srgbClr val="8383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 </a:t>
            </a:r>
            <a:r>
              <a:rPr lang="ru-RU" sz="1300" smtClean="0">
                <a:solidFill>
                  <a:srgbClr val="8383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НДС(МУП «Инженерные сети»)</a:t>
            </a:r>
            <a:endParaRPr lang="ru-RU" sz="1300">
              <a:solidFill>
                <a:srgbClr val="83838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6287" y="2526302"/>
            <a:ext cx="12192001" cy="427508"/>
          </a:xfrm>
          <a:prstGeom prst="rect">
            <a:avLst/>
          </a:prstGeom>
          <a:solidFill>
            <a:srgbClr val="429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ru-RU" sz="20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ЭНЕРГОРЕСУРСЫ                      КАДАСТРОВАЯ СТОИМОСТЬ</a:t>
            </a:r>
            <a:endParaRPr lang="ru-RU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38052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422" y="1512311"/>
            <a:ext cx="3382560" cy="21107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218" y="1505681"/>
            <a:ext cx="3756666" cy="2110718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3362159" y="1495582"/>
            <a:ext cx="3347921" cy="2121416"/>
          </a:xfrm>
          <a:prstGeom prst="rect">
            <a:avLst/>
          </a:prstGeom>
          <a:solidFill>
            <a:srgbClr val="429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</a:pPr>
            <a:endParaRPr lang="ru-RU" sz="2400" b="1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662950" y="1608784"/>
            <a:ext cx="11536403" cy="4962144"/>
          </a:xfrm>
          <a:prstGeom prst="rect">
            <a:avLst/>
          </a:prstGeom>
        </p:spPr>
        <p:txBody>
          <a:bodyPr numCol="2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endParaRPr lang="ru-RU" altLang="ru-RU" sz="9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7218" y="608676"/>
            <a:ext cx="11814344" cy="665824"/>
          </a:xfrm>
          <a:prstGeom prst="rect">
            <a:avLst/>
          </a:prstGeom>
          <a:solidFill>
            <a:srgbClr val="429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</a:pPr>
            <a:endParaRPr lang="ru-RU" sz="2400" b="1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2776" y="165638"/>
            <a:ext cx="5377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ru-RU" sz="1400"/>
              <a:t>ГОРОДСКОЙ ОКРУГ ДОЛГОПРУДНЫЙ МОСКОВСКОЙ ОБЛАСТИ</a:t>
            </a:r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89356"/>
              </p:ext>
            </p:extLst>
          </p:nvPr>
        </p:nvGraphicFramePr>
        <p:xfrm>
          <a:off x="197220" y="133223"/>
          <a:ext cx="355556" cy="423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CorelDRAW" r:id="rId6" imgW="2231280" imgH="2775960" progId="">
                  <p:embed/>
                </p:oleObj>
              </mc:Choice>
              <mc:Fallback>
                <p:oleObj name="CorelDRAW" r:id="rId6" imgW="2231280" imgH="277596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97220" y="133223"/>
                        <a:ext cx="355556" cy="4232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197218" y="655601"/>
            <a:ext cx="11825970" cy="654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ИНФРАСТРУКТУРА ПОДДЕРЖКИ </a:t>
            </a:r>
            <a:r>
              <a:rPr lang="ru-RU" sz="20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ОРГАНИЗАЦИЙ </a:t>
            </a:r>
            <a:r>
              <a:rPr lang="ru-RU"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</a:t>
            </a:r>
            <a:r>
              <a:rPr lang="ru-RU" sz="20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ННОВАЦИОННОЙ </a:t>
            </a:r>
          </a:p>
          <a:p>
            <a:pPr algn="ctr">
              <a:lnSpc>
                <a:spcPct val="90000"/>
              </a:lnSpc>
            </a:pPr>
            <a:r>
              <a:rPr lang="ru-RU" sz="20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НАПРАВЛЕННОСТИ </a:t>
            </a:r>
            <a:r>
              <a:rPr lang="ru-RU"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 СУБЪЕКТОВ МСП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97218" y="5204425"/>
            <a:ext cx="59652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0215" algn="l"/>
              </a:tabLst>
              <a:defRPr/>
            </a:pPr>
            <a:r>
              <a:rPr lang="ru-RU" sz="12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Обособленное подразделение Союза "Торгово-промышленная палата Московской </a:t>
            </a:r>
            <a:r>
              <a:rPr lang="ru-RU" sz="1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области« (ТПП)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представляет </a:t>
            </a:r>
            <a:r>
              <a:rPr lang="ru-RU" sz="10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интересы малого, среднего и крупного бизнеса, все сферы предпринимательства — промышленность, внутреннюю и внешнюю торговлю, сельское хозяйство, финансовую систему, услуги.</a:t>
            </a:r>
            <a:endParaRPr lang="ru-RU" sz="10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450215" algn="l"/>
              </a:tabLst>
              <a:defRPr/>
            </a:pPr>
            <a:r>
              <a:rPr lang="ru-RU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Местонахождение в г.о.Долгопрудный: пр-т </a:t>
            </a:r>
            <a:r>
              <a:rPr lang="ru-RU" sz="100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Пацаева, д.7, </a:t>
            </a:r>
            <a:r>
              <a:rPr lang="ru-RU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к.1; тел.:8(916)328-72-70, </a:t>
            </a:r>
            <a:r>
              <a:rPr lang="en-U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8"/>
              </a:rPr>
              <a:t>mun_dolgoprudny@tppmo.ru</a:t>
            </a:r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ru-RU" sz="100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450215" algn="l"/>
              </a:tabLst>
              <a:defRPr/>
            </a:pPr>
            <a:r>
              <a:rPr lang="ru-RU" sz="10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Общественный </a:t>
            </a:r>
            <a:r>
              <a:rPr lang="ru-RU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представитель ТПП Киселева</a:t>
            </a:r>
            <a:r>
              <a:rPr lang="ru-RU" sz="10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Светлана Витальевна </a:t>
            </a:r>
            <a:r>
              <a:rPr lang="ru-RU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8(916)328-72-70</a:t>
            </a:r>
            <a:endParaRPr lang="ru-RU" sz="100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126" y="1558328"/>
            <a:ext cx="1447728" cy="46347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97218" y="3667290"/>
            <a:ext cx="316494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Местонахождение: Московская </a:t>
            </a:r>
            <a:r>
              <a:rPr lang="ru-RU" sz="11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область, г. Долгопрудный, Лётная улица, </a:t>
            </a:r>
            <a:r>
              <a:rPr lang="ru-RU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 Контакты для связи: тел</a:t>
            </a:r>
            <a:r>
              <a:rPr lang="ru-RU" sz="11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.+7(917)521-23-47</a:t>
            </a:r>
            <a:r>
              <a:rPr lang="ru-RU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эл.почта: </a:t>
            </a:r>
            <a:r>
              <a:rPr lang="ru-RU" sz="1100" b="1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10"/>
              </a:rPr>
              <a:t>info@kapitsa.center</a:t>
            </a:r>
            <a:r>
              <a:rPr lang="ru-RU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сайт: </a:t>
            </a:r>
            <a:r>
              <a:rPr lang="en-US" sz="11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11"/>
              </a:rPr>
              <a:t>https://kapitsa.center</a:t>
            </a:r>
            <a:r>
              <a:rPr 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11"/>
              </a:rPr>
              <a:t>/</a:t>
            </a:r>
            <a:endParaRPr lang="ru-RU" sz="1100" b="1" smtClean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905923" y="5390629"/>
            <a:ext cx="4549929" cy="101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450215" algn="l"/>
              </a:tabLst>
              <a:defRPr/>
            </a:pPr>
            <a:r>
              <a:rPr lang="ru-RU" sz="12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Биофармацевтический кластер «Северный» </a:t>
            </a: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0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</a:t>
            </a:r>
            <a:r>
              <a:rPr lang="ru-RU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бъединение </a:t>
            </a:r>
            <a:r>
              <a:rPr lang="ru-RU" sz="10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ведущих предприятий российской фармацевтической и медицинской промышленности, научно-исследовательских институтов и медицинских учреждений, малых инновационных </a:t>
            </a:r>
            <a:r>
              <a:rPr lang="ru-RU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компаний </a:t>
            </a:r>
            <a:r>
              <a:rPr lang="en-U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12"/>
              </a:rPr>
              <a:t>http</a:t>
            </a:r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12"/>
              </a:rPr>
              <a:t>://pharmcluster.ru</a:t>
            </a:r>
            <a:r>
              <a:rPr lang="ru-RU" sz="100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710080" y="3657729"/>
            <a:ext cx="531310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Местонахождение: </a:t>
            </a:r>
            <a:r>
              <a:rPr lang="ru-RU" sz="11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г. Долгопрудный, Лихачевский проезд, д.4,стр.1; д.6,стр.1; д.8. </a:t>
            </a:r>
            <a:endParaRPr lang="ru-RU" sz="1100" b="1" smtClean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11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Контакты для связи: тел.+ </a:t>
            </a:r>
            <a:r>
              <a:rPr lang="ru-RU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7(495)765-05-79, эл.почта: </a:t>
            </a:r>
            <a:r>
              <a:rPr 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13"/>
              </a:rPr>
              <a:t>linkinproject@yandex.ru</a:t>
            </a:r>
            <a:r>
              <a:rPr lang="ru-RU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сайт</a:t>
            </a:r>
            <a:r>
              <a:rPr lang="ru-RU" sz="11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ru-RU" sz="1100" b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14"/>
              </a:rPr>
              <a:t>http://</a:t>
            </a:r>
            <a:r>
              <a:rPr lang="ru-RU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14"/>
              </a:rPr>
              <a:t>www.lihachevsky.com</a:t>
            </a:r>
            <a:endParaRPr lang="ru-RU" sz="1100" b="1" smtClean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mtClean="0"/>
              <a:t> </a:t>
            </a:r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607" y="4616031"/>
            <a:ext cx="1924082" cy="825199"/>
          </a:xfrm>
          <a:prstGeom prst="rect">
            <a:avLst/>
          </a:prstGeom>
        </p:spPr>
      </p:pic>
      <p:sp>
        <p:nvSpPr>
          <p:cNvPr id="8" name="Rectangle 127"/>
          <p:cNvSpPr>
            <a:spLocks noChangeArrowheads="1"/>
          </p:cNvSpPr>
          <p:nvPr/>
        </p:nvSpPr>
        <p:spPr bwMode="auto">
          <a:xfrm>
            <a:off x="838200" y="39227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086593"/>
              </p:ext>
            </p:extLst>
          </p:nvPr>
        </p:nvGraphicFramePr>
        <p:xfrm>
          <a:off x="374998" y="6530715"/>
          <a:ext cx="10515600" cy="293370"/>
        </p:xfrm>
        <a:graphic>
          <a:graphicData uri="http://schemas.openxmlformats.org/drawingml/2006/table">
            <a:tbl>
              <a:tblPr/>
              <a:tblGrid>
                <a:gridCol w="1051560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ru-RU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128"/>
          <p:cNvSpPr>
            <a:spLocks noChangeArrowheads="1"/>
          </p:cNvSpPr>
          <p:nvPr/>
        </p:nvSpPr>
        <p:spPr bwMode="auto">
          <a:xfrm>
            <a:off x="838200" y="39227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29"/>
          <p:cNvSpPr>
            <a:spLocks noChangeArrowheads="1"/>
          </p:cNvSpPr>
          <p:nvPr/>
        </p:nvSpPr>
        <p:spPr bwMode="auto">
          <a:xfrm>
            <a:off x="838200" y="39227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397663" y="1505841"/>
            <a:ext cx="2613899" cy="2117188"/>
          </a:xfrm>
          <a:prstGeom prst="rect">
            <a:avLst/>
          </a:prstGeom>
          <a:solidFill>
            <a:srgbClr val="429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</a:pPr>
            <a:endParaRPr lang="ru-RU" sz="2400" b="1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411048" y="1543003"/>
            <a:ext cx="2752287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ТЕХНОПАРК  «ЛИХАЧЕВСКИЙ</a:t>
            </a:r>
            <a:r>
              <a:rPr lang="ru-RU" sz="12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»</a:t>
            </a:r>
          </a:p>
          <a:p>
            <a:pPr fontAlgn="ctr"/>
            <a:r>
              <a:rPr lang="ru-RU" sz="1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Комфортная </a:t>
            </a:r>
            <a:r>
              <a:rPr lang="ru-RU" sz="10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среда для иннова-ционного бизнеса:</a:t>
            </a:r>
          </a:p>
          <a:p>
            <a:pPr fontAlgn="ctr"/>
            <a:r>
              <a:rPr lang="ru-RU" sz="10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- 2000 рабочих мест, </a:t>
            </a:r>
          </a:p>
          <a:p>
            <a:pPr fontAlgn="ctr"/>
            <a:r>
              <a:rPr lang="ru-RU" sz="10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- 200 резидентов</a:t>
            </a:r>
          </a:p>
          <a:p>
            <a:pPr>
              <a:defRPr/>
            </a:pPr>
            <a:endParaRPr lang="ru-RU" sz="1000" b="1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ru-RU" sz="10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Крупный </a:t>
            </a:r>
            <a:r>
              <a:rPr lang="ru-RU" sz="1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бизнес-комплекс, преимуществом которого является шаговая доступность от </a:t>
            </a:r>
            <a:r>
              <a:rPr lang="ru-RU" sz="10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МФТИ, </a:t>
            </a:r>
            <a:r>
              <a:rPr lang="ru-RU" sz="1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одного из ведущих российских вузов</a:t>
            </a:r>
            <a:r>
              <a:rPr lang="ru-RU" sz="10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>
              <a:defRPr/>
            </a:pPr>
            <a:r>
              <a:rPr lang="ru-RU" sz="1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Общая площадь объектов технопарка </a:t>
            </a:r>
            <a:r>
              <a:rPr lang="ru-RU" sz="10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составляет </a:t>
            </a:r>
            <a:r>
              <a:rPr lang="ru-RU" sz="1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36 689,8 кв. метров.</a:t>
            </a:r>
          </a:p>
          <a:p>
            <a:pPr>
              <a:defRPr/>
            </a:pPr>
            <a:endParaRPr lang="ru-RU" sz="1000" b="1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97717" y="1543003"/>
            <a:ext cx="338159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ТЕХНОПАРК ФИЗТЕХ-ЛИЦЕЯ </a:t>
            </a:r>
            <a:endParaRPr lang="ru-RU" sz="1200" b="1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ru-RU" sz="12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ИМ</a:t>
            </a:r>
            <a:r>
              <a:rPr lang="ru-RU" sz="12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П.Л. </a:t>
            </a:r>
            <a:r>
              <a:rPr lang="ru-RU" sz="12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КАПИЦЫ</a:t>
            </a:r>
            <a:endParaRPr lang="ru-RU" sz="1200" b="1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10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Международный </a:t>
            </a:r>
            <a:r>
              <a:rPr lang="ru-RU" sz="1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естественно-научный школьный кластер</a:t>
            </a:r>
            <a:r>
              <a:rPr lang="ru-RU" sz="10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К </a:t>
            </a:r>
            <a:r>
              <a:rPr lang="ru-RU" sz="1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сотрудничеству приглашаются представители бизнес-проектов и лабораторий. Они могут открыть в Технопарке свою </a:t>
            </a:r>
            <a:r>
              <a:rPr lang="ru-RU" sz="10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образовательную </a:t>
            </a:r>
            <a:r>
              <a:rPr lang="ru-RU" sz="1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лабораторию или </a:t>
            </a:r>
            <a:r>
              <a:rPr lang="ru-RU" sz="10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исследовательский </a:t>
            </a:r>
            <a:r>
              <a:rPr lang="ru-RU" sz="1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центр и в рамках обучения привлекать школьников к </a:t>
            </a:r>
            <a:r>
              <a:rPr lang="ru-RU" sz="10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производственной </a:t>
            </a:r>
            <a:r>
              <a:rPr lang="ru-RU" sz="1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деятельности, подготавливая базу квалифицированных кадров для бизнеса или отрасли в целом.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4188" y="3198900"/>
            <a:ext cx="1447728" cy="3619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08792" y="4616031"/>
            <a:ext cx="2895598" cy="61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3058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23685</TotalTime>
  <Words>5350</Words>
  <Application>Microsoft Office PowerPoint</Application>
  <PresentationFormat>Широкоэкранный</PresentationFormat>
  <Paragraphs>859</Paragraphs>
  <Slides>33</Slides>
  <Notes>19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Courier New</vt:lpstr>
      <vt:lpstr>Proxima Nova</vt:lpstr>
      <vt:lpstr>Wingdings</vt:lpstr>
      <vt:lpstr>Тема Office</vt:lpstr>
      <vt:lpstr>CorelDRAW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Antranik Nersesyan</dc:creator>
  <cp:lastModifiedBy>User</cp:lastModifiedBy>
  <cp:revision>1262</cp:revision>
  <cp:lastPrinted>2023-12-22T12:47:30Z</cp:lastPrinted>
  <dcterms:created xsi:type="dcterms:W3CDTF">2015-10-29T13:36:46Z</dcterms:created>
  <dcterms:modified xsi:type="dcterms:W3CDTF">2023-12-25T13:18:55Z</dcterms:modified>
</cp:coreProperties>
</file>