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12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559891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Информация о факте</a:t>
            </a:r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Авторство</a:t>
            </a:r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Вид под углом снизу на фасад современного здания с алюминиевыми дисками под ясным голубым небом"/>
          <p:cNvSpPr>
            <a:spLocks noGrp="1"/>
          </p:cNvSpPr>
          <p:nvPr>
            <p:ph type="pic" sz="quarter" idx="21"/>
          </p:nvPr>
        </p:nvSpPr>
        <p:spPr>
          <a:xfrm>
            <a:off x="15417800" y="1270000"/>
            <a:ext cx="8144934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Вид под углом снизу на современное изогнутое здание под облачным небом"/>
          <p:cNvSpPr>
            <a:spLocks noGrp="1"/>
          </p:cNvSpPr>
          <p:nvPr>
            <p:ph type="pic" sz="quarter" idx="22"/>
          </p:nvPr>
        </p:nvSpPr>
        <p:spPr>
          <a:xfrm>
            <a:off x="15443200" y="7086600"/>
            <a:ext cx="8138580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Вид изнутри современного белого здания со стеклянными панелями на ясное небо с редкими облаками"/>
          <p:cNvSpPr>
            <a:spLocks noGrp="1"/>
          </p:cNvSpPr>
          <p:nvPr>
            <p:ph type="pic" idx="23"/>
          </p:nvPr>
        </p:nvSpPr>
        <p:spPr>
          <a:xfrm>
            <a:off x="-124635" y="1270000"/>
            <a:ext cx="16840169" cy="112437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Вид под углом снизу на башню Азади в Тегеране (Иран) на фоне безоблачного ясного неба"/>
          <p:cNvSpPr>
            <a:spLocks noGrp="1"/>
          </p:cNvSpPr>
          <p:nvPr>
            <p:ph type="pic" idx="21"/>
          </p:nvPr>
        </p:nvSpPr>
        <p:spPr>
          <a:xfrm>
            <a:off x="0" y="-1282700"/>
            <a:ext cx="24384000" cy="16281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Вид изнутри каменной конструкции на лестницу и ясное голубое небо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72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овременное белое здание со стеклянными панелями на фоне ясного голубого неба"/>
          <p:cNvSpPr>
            <a:spLocks noGrp="1"/>
          </p:cNvSpPr>
          <p:nvPr>
            <p:ph type="pic" idx="21"/>
          </p:nvPr>
        </p:nvSpPr>
        <p:spPr>
          <a:xfrm>
            <a:off x="92710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3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61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Небольшая часть современного моста в виде ракушки в Циндао (Шаньдун, Китай) под небом с редкими облаками"/>
          <p:cNvSpPr>
            <a:spLocks noGrp="1"/>
          </p:cNvSpPr>
          <p:nvPr>
            <p:ph type="pic" idx="22"/>
          </p:nvPr>
        </p:nvSpPr>
        <p:spPr>
          <a:xfrm>
            <a:off x="9271000" y="1263848"/>
            <a:ext cx="16773843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89" name="Подзаголовок повестки дня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uslugi.mosreg.ru/services/21849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г.о. Долгопрудный"/>
          <p:cNvSpPr txBox="1">
            <a:spLocks noGrp="1"/>
          </p:cNvSpPr>
          <p:nvPr>
            <p:ph type="body" idx="21"/>
          </p:nvPr>
        </p:nvSpPr>
        <p:spPr>
          <a:xfrm>
            <a:off x="564997" y="11034257"/>
            <a:ext cx="5809282" cy="130822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г.о. Долгопрудный</a:t>
            </a:r>
          </a:p>
        </p:txBody>
      </p:sp>
      <p:sp>
        <p:nvSpPr>
          <p:cNvPr id="152" name="Презентация к докладу…"/>
          <p:cNvSpPr txBox="1">
            <a:spLocks noGrp="1"/>
          </p:cNvSpPr>
          <p:nvPr>
            <p:ph type="ctrTitle"/>
          </p:nvPr>
        </p:nvSpPr>
        <p:spPr>
          <a:xfrm>
            <a:off x="1206498" y="1223944"/>
            <a:ext cx="21971004" cy="46482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1877520">
              <a:defRPr sz="8932" spc="-178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Презентация к докладу </a:t>
            </a:r>
          </a:p>
          <a:p>
            <a:pPr defTabSz="1877520">
              <a:defRPr sz="8932" spc="-178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по теме:</a:t>
            </a:r>
          </a:p>
          <a:p>
            <a:pPr defTabSz="1877520">
              <a:defRPr sz="8932" spc="-178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«Комплексный сервис для бизнеса в рамках контрольно-надзорной деятельности»</a:t>
            </a:r>
          </a:p>
        </p:txBody>
      </p:sp>
      <p:pic>
        <p:nvPicPr>
          <p:cNvPr id="153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53972" y="5635872"/>
            <a:ext cx="4503533" cy="6040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asted-movie.gif" descr="pasted-movie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0525" y="6252301"/>
            <a:ext cx="3867858" cy="48075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Заголовок слайд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7" name="Подзаголовок слайда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8" name="По итогам заполнения, в случае если все пункты и данные указаны верно отправляем заявление на рассмотрение в контрольный орган"/>
          <p:cNvSpPr txBox="1">
            <a:spLocks noGrp="1"/>
          </p:cNvSpPr>
          <p:nvPr>
            <p:ph type="body" sz="quarter" idx="1"/>
          </p:nvPr>
        </p:nvSpPr>
        <p:spPr>
          <a:xfrm>
            <a:off x="-265287" y="480823"/>
            <a:ext cx="21971001" cy="1845563"/>
          </a:xfrm>
          <a:prstGeom prst="rect">
            <a:avLst/>
          </a:prstGeom>
        </p:spPr>
        <p:txBody>
          <a:bodyPr/>
          <a:lstStyle/>
          <a:p>
            <a:r>
              <a:t>По итогам заполнения, в случае если все пункты и данные указаны верно отправляем заявление на рассмотрение в контрольный орган </a:t>
            </a:r>
          </a:p>
        </p:txBody>
      </p:sp>
      <p:pic>
        <p:nvPicPr>
          <p:cNvPr id="209" name="pasted-movie.gif" descr="pasted-movie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63664" y="416815"/>
            <a:ext cx="2556300" cy="3177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Изображен." descr="Изображен.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7208" y="2398084"/>
            <a:ext cx="6980796" cy="11956851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Подтверждено"/>
          <p:cNvSpPr/>
          <p:nvPr/>
        </p:nvSpPr>
        <p:spPr>
          <a:xfrm>
            <a:off x="15556741" y="9634026"/>
            <a:ext cx="3442200" cy="3442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cubicBezTo>
                  <a:pt x="4834" y="0"/>
                  <a:pt x="0" y="4836"/>
                  <a:pt x="0" y="10801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4" y="21600"/>
                  <a:pt x="21600" y="16765"/>
                  <a:pt x="21600" y="10801"/>
                </a:cubicBezTo>
                <a:cubicBezTo>
                  <a:pt x="21600" y="4836"/>
                  <a:pt x="16764" y="0"/>
                  <a:pt x="10799" y="0"/>
                </a:cubicBezTo>
                <a:close/>
                <a:moveTo>
                  <a:pt x="16449" y="5521"/>
                </a:moveTo>
                <a:cubicBezTo>
                  <a:pt x="16477" y="5521"/>
                  <a:pt x="16505" y="5532"/>
                  <a:pt x="16527" y="5553"/>
                </a:cubicBezTo>
                <a:lnTo>
                  <a:pt x="18129" y="7155"/>
                </a:lnTo>
                <a:cubicBezTo>
                  <a:pt x="18171" y="7198"/>
                  <a:pt x="18171" y="7268"/>
                  <a:pt x="18129" y="7311"/>
                </a:cubicBezTo>
                <a:lnTo>
                  <a:pt x="8340" y="17100"/>
                </a:lnTo>
                <a:cubicBezTo>
                  <a:pt x="8297" y="17142"/>
                  <a:pt x="8227" y="17142"/>
                  <a:pt x="8185" y="17100"/>
                </a:cubicBezTo>
                <a:lnTo>
                  <a:pt x="7693" y="16608"/>
                </a:lnTo>
                <a:lnTo>
                  <a:pt x="6505" y="15420"/>
                </a:lnTo>
                <a:lnTo>
                  <a:pt x="3062" y="11977"/>
                </a:lnTo>
                <a:cubicBezTo>
                  <a:pt x="3020" y="11934"/>
                  <a:pt x="3020" y="11866"/>
                  <a:pt x="3062" y="11823"/>
                </a:cubicBezTo>
                <a:lnTo>
                  <a:pt x="4664" y="10221"/>
                </a:lnTo>
                <a:cubicBezTo>
                  <a:pt x="4707" y="10178"/>
                  <a:pt x="4777" y="10178"/>
                  <a:pt x="4820" y="10221"/>
                </a:cubicBezTo>
                <a:lnTo>
                  <a:pt x="8185" y="13586"/>
                </a:lnTo>
                <a:cubicBezTo>
                  <a:pt x="8227" y="13629"/>
                  <a:pt x="8297" y="13629"/>
                  <a:pt x="8340" y="13586"/>
                </a:cubicBezTo>
                <a:lnTo>
                  <a:pt x="16373" y="5553"/>
                </a:lnTo>
                <a:cubicBezTo>
                  <a:pt x="16394" y="5532"/>
                  <a:pt x="16421" y="5521"/>
                  <a:pt x="16449" y="5521"/>
                </a:cubicBezTo>
                <a:close/>
              </a:path>
            </a:pathLst>
          </a:custGeom>
          <a:solidFill>
            <a:srgbClr val="00A1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12" name="Изображен." descr="Изображен.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203001" y="3489283"/>
            <a:ext cx="7360660" cy="51681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Спасибо за внимание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Спасибо за внимание!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Заголовок слайд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Подзаголовок слайда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Срок предоставления услуги 20 рабочих дней…"/>
          <p:cNvSpPr txBox="1">
            <a:spLocks noGrp="1"/>
          </p:cNvSpPr>
          <p:nvPr>
            <p:ph type="body" sz="half" idx="1"/>
          </p:nvPr>
        </p:nvSpPr>
        <p:spPr>
          <a:xfrm>
            <a:off x="1206499" y="4248504"/>
            <a:ext cx="12508698" cy="8256012"/>
          </a:xfrm>
          <a:prstGeom prst="rect">
            <a:avLst/>
          </a:prstGeom>
        </p:spPr>
        <p:txBody>
          <a:bodyPr/>
          <a:lstStyle/>
          <a:p>
            <a:r>
              <a:t>Срок предоставления услуги 20 рабочих дней </a:t>
            </a:r>
          </a:p>
          <a:p>
            <a:r>
              <a:t>1 рабочий день- срок регистрации заявления </a:t>
            </a:r>
          </a:p>
          <a:p>
            <a:r>
              <a:t>Услуга предоставляется бесплатно</a:t>
            </a:r>
          </a:p>
          <a:p>
            <a:r>
              <a:t>К заявлению необходимо приложить указанные на слайде документы</a:t>
            </a:r>
          </a:p>
        </p:txBody>
      </p:sp>
      <p:pic>
        <p:nvPicPr>
          <p:cNvPr id="159" name="Изображен." descr="Изображен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14113" y="522827"/>
            <a:ext cx="9350913" cy="133070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Получение услуги:"/>
          <p:cNvSpPr txBox="1">
            <a:spLocks noGrp="1"/>
          </p:cNvSpPr>
          <p:nvPr>
            <p:ph type="title"/>
          </p:nvPr>
        </p:nvSpPr>
        <p:spPr>
          <a:xfrm>
            <a:off x="2239878" y="433278"/>
            <a:ext cx="7214335" cy="4040934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Получение услуги:</a:t>
            </a:r>
          </a:p>
        </p:txBody>
      </p:sp>
      <p:pic>
        <p:nvPicPr>
          <p:cNvPr id="162" name="pasted-movie.gif" descr="pasted-movie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90044" y="633840"/>
            <a:ext cx="2556299" cy="317732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5" name="pasted-image.png"/>
          <p:cNvGrpSpPr/>
          <p:nvPr/>
        </p:nvGrpSpPr>
        <p:grpSpPr>
          <a:xfrm>
            <a:off x="11633473" y="379001"/>
            <a:ext cx="7715879" cy="12957998"/>
            <a:chOff x="0" y="0"/>
            <a:chExt cx="7715878" cy="12957996"/>
          </a:xfrm>
        </p:grpSpPr>
        <p:pic>
          <p:nvPicPr>
            <p:cNvPr id="164" name="pasted-image.png" descr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127000" y="88900"/>
              <a:ext cx="7461879" cy="126277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3" name="pasted-image.png" descr="pasted-image.png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7715879" cy="12957998"/>
            </a:xfrm>
            <a:prstGeom prst="rect">
              <a:avLst/>
            </a:prstGeom>
            <a:effectLst/>
          </p:spPr>
        </p:pic>
      </p:grpSp>
      <p:sp>
        <p:nvSpPr>
          <p:cNvPr id="166" name="- переходим на сайт https://uslugi.mosreg.ru/services/21849…"/>
          <p:cNvSpPr txBox="1">
            <a:spLocks noGrp="1"/>
          </p:cNvSpPr>
          <p:nvPr>
            <p:ph type="body" sz="quarter" idx="1"/>
          </p:nvPr>
        </p:nvSpPr>
        <p:spPr>
          <a:xfrm>
            <a:off x="858678" y="4076616"/>
            <a:ext cx="10474006" cy="5562768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переходим на сайт </a:t>
            </a:r>
            <a:r>
              <a:rPr u="sng">
                <a:hlinkClick r:id="rId5"/>
              </a:rPr>
              <a:t>https://uslugi.mosreg.ru/services/21849</a:t>
            </a:r>
            <a:endParaRPr u="sng"/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для получения услуги нажимаем </a:t>
            </a:r>
            <a:r>
              <a:rPr u="sng"/>
              <a:t>«Получить услугу»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Вход осуществляется через…"/>
          <p:cNvSpPr txBox="1">
            <a:spLocks noGrp="1"/>
          </p:cNvSpPr>
          <p:nvPr>
            <p:ph type="title"/>
          </p:nvPr>
        </p:nvSpPr>
        <p:spPr>
          <a:xfrm>
            <a:off x="739035" y="1007879"/>
            <a:ext cx="9779001" cy="323456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2365188">
              <a:defRPr sz="8245" spc="-16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Вход</a:t>
            </a:r>
            <a:r>
              <a:rPr dirty="0"/>
              <a:t> </a:t>
            </a:r>
            <a:r>
              <a:rPr dirty="0" err="1"/>
              <a:t>осуществляется</a:t>
            </a:r>
            <a:r>
              <a:rPr dirty="0"/>
              <a:t> </a:t>
            </a:r>
            <a:r>
              <a:rPr dirty="0" err="1"/>
              <a:t>через</a:t>
            </a:r>
            <a:endParaRPr dirty="0"/>
          </a:p>
          <a:p>
            <a:pPr defTabSz="2365188">
              <a:defRPr sz="8245" spc="-16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ЕСИА </a:t>
            </a:r>
            <a:r>
              <a:rPr dirty="0" err="1"/>
              <a:t>Госуслуги</a:t>
            </a:r>
            <a:r>
              <a:rPr dirty="0"/>
              <a:t> </a:t>
            </a:r>
          </a:p>
        </p:txBody>
      </p:sp>
      <p:sp>
        <p:nvSpPr>
          <p:cNvPr id="169" name="Подзаголовок слайда"/>
          <p:cNvSpPr txBox="1">
            <a:spLocks noGrp="1"/>
          </p:cNvSpPr>
          <p:nvPr>
            <p:ph type="body" sz="quarter" idx="1"/>
          </p:nvPr>
        </p:nvSpPr>
        <p:spPr>
          <a:xfrm>
            <a:off x="12839056" y="706631"/>
            <a:ext cx="6420425" cy="35358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0" name="pasted-movie.gif" descr="pasted-movie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90044" y="633840"/>
            <a:ext cx="2556299" cy="3177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asted-image.png" descr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83448" y="4424419"/>
            <a:ext cx="6752491" cy="6804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asted-image.png" descr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157609" y="4648130"/>
            <a:ext cx="4851722" cy="635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Стрелка"/>
          <p:cNvSpPr/>
          <p:nvPr/>
        </p:nvSpPr>
        <p:spPr>
          <a:xfrm>
            <a:off x="9344244" y="6874130"/>
            <a:ext cx="1905001" cy="1905001"/>
          </a:xfrm>
          <a:prstGeom prst="rightArrow">
            <a:avLst>
              <a:gd name="adj1" fmla="val 32000"/>
              <a:gd name="adj2" fmla="val 64000"/>
            </a:avLst>
          </a:prstGeom>
          <a:gradFill>
            <a:gsLst>
              <a:gs pos="0">
                <a:schemeClr val="accent1">
                  <a:lumOff val="16847"/>
                </a:schemeClr>
              </a:gs>
              <a:gs pos="100000">
                <a:schemeClr val="accent1">
                  <a:lumOff val="-13575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4" name="Утвержденный документ"/>
          <p:cNvSpPr/>
          <p:nvPr/>
        </p:nvSpPr>
        <p:spPr>
          <a:xfrm>
            <a:off x="18797686" y="6296003"/>
            <a:ext cx="2363929" cy="3061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3" y="21600"/>
                  <a:pt x="21599" y="21528"/>
                  <a:pt x="21599" y="21438"/>
                </a:cubicBezTo>
                <a:lnTo>
                  <a:pt x="21599" y="5895"/>
                </a:lnTo>
                <a:cubicBezTo>
                  <a:pt x="21600" y="5863"/>
                  <a:pt x="21564" y="5837"/>
                  <a:pt x="21522" y="5837"/>
                </a:cubicBezTo>
                <a:lnTo>
                  <a:pt x="14254" y="5837"/>
                </a:lnTo>
                <a:cubicBezTo>
                  <a:pt x="14137" y="5837"/>
                  <a:pt x="14043" y="5765"/>
                  <a:pt x="14043" y="5674"/>
                </a:cubicBezTo>
                <a:lnTo>
                  <a:pt x="14043" y="58"/>
                </a:lnTo>
                <a:cubicBezTo>
                  <a:pt x="14043" y="26"/>
                  <a:pt x="14009" y="0"/>
                  <a:pt x="13968" y="0"/>
                </a:cubicBezTo>
                <a:lnTo>
                  <a:pt x="213" y="0"/>
                </a:lnTo>
                <a:close/>
                <a:moveTo>
                  <a:pt x="15017" y="86"/>
                </a:moveTo>
                <a:cubicBezTo>
                  <a:pt x="14991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5" y="5120"/>
                  <a:pt x="15182" y="5120"/>
                </a:cubicBezTo>
                <a:lnTo>
                  <a:pt x="21418" y="5120"/>
                </a:lnTo>
                <a:cubicBezTo>
                  <a:pt x="21485" y="5120"/>
                  <a:pt x="21518" y="5058"/>
                  <a:pt x="21471" y="5021"/>
                </a:cubicBezTo>
                <a:lnTo>
                  <a:pt x="15100" y="99"/>
                </a:lnTo>
                <a:cubicBezTo>
                  <a:pt x="15076" y="81"/>
                  <a:pt x="15044" y="78"/>
                  <a:pt x="15017" y="86"/>
                </a:cubicBezTo>
                <a:close/>
                <a:moveTo>
                  <a:pt x="16386" y="8273"/>
                </a:moveTo>
                <a:cubicBezTo>
                  <a:pt x="16406" y="8273"/>
                  <a:pt x="16425" y="8279"/>
                  <a:pt x="16441" y="8291"/>
                </a:cubicBezTo>
                <a:lnTo>
                  <a:pt x="18003" y="9497"/>
                </a:lnTo>
                <a:cubicBezTo>
                  <a:pt x="18034" y="9522"/>
                  <a:pt x="18034" y="9560"/>
                  <a:pt x="18003" y="9585"/>
                </a:cubicBezTo>
                <a:lnTo>
                  <a:pt x="8629" y="16827"/>
                </a:lnTo>
                <a:cubicBezTo>
                  <a:pt x="8597" y="16852"/>
                  <a:pt x="8547" y="16852"/>
                  <a:pt x="8515" y="16827"/>
                </a:cubicBezTo>
                <a:lnTo>
                  <a:pt x="3592" y="13027"/>
                </a:lnTo>
                <a:cubicBezTo>
                  <a:pt x="3560" y="13002"/>
                  <a:pt x="3560" y="12962"/>
                  <a:pt x="3592" y="12937"/>
                </a:cubicBezTo>
                <a:lnTo>
                  <a:pt x="5153" y="11731"/>
                </a:lnTo>
                <a:cubicBezTo>
                  <a:pt x="5185" y="11707"/>
                  <a:pt x="5238" y="11707"/>
                  <a:pt x="5269" y="11731"/>
                </a:cubicBezTo>
                <a:lnTo>
                  <a:pt x="8513" y="14238"/>
                </a:lnTo>
                <a:cubicBezTo>
                  <a:pt x="8545" y="14263"/>
                  <a:pt x="8595" y="14263"/>
                  <a:pt x="8627" y="14238"/>
                </a:cubicBezTo>
                <a:lnTo>
                  <a:pt x="16328" y="8291"/>
                </a:lnTo>
                <a:cubicBezTo>
                  <a:pt x="16343" y="8279"/>
                  <a:pt x="16365" y="8273"/>
                  <a:pt x="16386" y="8273"/>
                </a:cubicBezTo>
                <a:close/>
              </a:path>
            </a:pathLst>
          </a:cu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Далее необходимо заполнить все параметры в разделе…"/>
          <p:cNvSpPr txBox="1">
            <a:spLocks noGrp="1"/>
          </p:cNvSpPr>
          <p:nvPr>
            <p:ph type="title"/>
          </p:nvPr>
        </p:nvSpPr>
        <p:spPr>
          <a:xfrm>
            <a:off x="483083" y="1747455"/>
            <a:ext cx="10466525" cy="4143356"/>
          </a:xfrm>
          <a:prstGeom prst="rect">
            <a:avLst/>
          </a:prstGeom>
        </p:spPr>
        <p:txBody>
          <a:bodyPr/>
          <a:lstStyle/>
          <a:p>
            <a:pPr defTabSz="1609303">
              <a:defRPr sz="5610" spc="-112"/>
            </a:pPr>
            <a:r>
              <a:t>Далее необходимо заполнить все параметры в разделе</a:t>
            </a:r>
          </a:p>
          <a:p>
            <a:pPr defTabSz="1609303">
              <a:defRPr sz="5610" spc="-112"/>
            </a:pPr>
            <a:r>
              <a:t>«Подробная информация»</a:t>
            </a:r>
          </a:p>
          <a:p>
            <a:pPr defTabSz="1609303">
              <a:defRPr sz="5610" spc="-112"/>
            </a:pPr>
            <a:r>
              <a:t>Затем нажать на</a:t>
            </a:r>
          </a:p>
          <a:p>
            <a:pPr defTabSz="1609303">
              <a:defRPr sz="5610" spc="-112"/>
            </a:pPr>
            <a:r>
              <a:t>«Заполнить форму»</a:t>
            </a:r>
          </a:p>
        </p:txBody>
      </p:sp>
      <p:pic>
        <p:nvPicPr>
          <p:cNvPr id="177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51681" y="2340256"/>
            <a:ext cx="12382128" cy="105406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asted-movie.gif" descr="pasted-movie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90044" y="633840"/>
            <a:ext cx="2556299" cy="317732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Текстовый документ"/>
          <p:cNvSpPr/>
          <p:nvPr/>
        </p:nvSpPr>
        <p:spPr>
          <a:xfrm>
            <a:off x="3147042" y="6408211"/>
            <a:ext cx="2881544" cy="3731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gradFill>
            <a:gsLst>
              <a:gs pos="0">
                <a:schemeClr val="accent1">
                  <a:lumOff val="16847"/>
                </a:schemeClr>
              </a:gs>
              <a:gs pos="100000">
                <a:schemeClr val="accent1">
                  <a:lumOff val="-13575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Важно!"/>
          <p:cNvSpPr txBox="1">
            <a:spLocks noGrp="1"/>
          </p:cNvSpPr>
          <p:nvPr>
            <p:ph type="title"/>
          </p:nvPr>
        </p:nvSpPr>
        <p:spPr>
          <a:xfrm>
            <a:off x="1206180" y="141468"/>
            <a:ext cx="9779001" cy="1975818"/>
          </a:xfrm>
          <a:prstGeom prst="rect">
            <a:avLst/>
          </a:prstGeom>
        </p:spPr>
        <p:txBody>
          <a:bodyPr/>
          <a:lstStyle/>
          <a:p>
            <a:r>
              <a:t>Важно!</a:t>
            </a:r>
          </a:p>
        </p:txBody>
      </p:sp>
      <p:sp>
        <p:nvSpPr>
          <p:cNvPr id="182" name="-Необходимо предоставить согласие…"/>
          <p:cNvSpPr txBox="1">
            <a:spLocks noGrp="1"/>
          </p:cNvSpPr>
          <p:nvPr>
            <p:ph type="body" sz="quarter" idx="1"/>
          </p:nvPr>
        </p:nvSpPr>
        <p:spPr>
          <a:xfrm>
            <a:off x="1206180" y="2242614"/>
            <a:ext cx="9779001" cy="5385424"/>
          </a:xfrm>
          <a:prstGeom prst="rect">
            <a:avLst/>
          </a:prstGeom>
        </p:spPr>
        <p:txBody>
          <a:bodyPr/>
          <a:lstStyle/>
          <a:p>
            <a:r>
              <a:t>-Необходимо предоставить согласие </a:t>
            </a:r>
          </a:p>
          <a:p>
            <a:r>
              <a:t>- Указать являетесь ли вы представителем заявителя </a:t>
            </a:r>
          </a:p>
        </p:txBody>
      </p:sp>
      <p:pic>
        <p:nvPicPr>
          <p:cNvPr id="183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29113" y="505613"/>
            <a:ext cx="9551049" cy="127047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5031" y="6108945"/>
            <a:ext cx="9195241" cy="7281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asted-movie.gif" descr="pasted-movie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963664" y="416815"/>
            <a:ext cx="2556300" cy="3177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Заголовок слайд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-Заполнить обязательные поля со значком * (данные о заявителе)…"/>
          <p:cNvSpPr txBox="1">
            <a:spLocks noGrp="1"/>
          </p:cNvSpPr>
          <p:nvPr>
            <p:ph type="body" sz="quarter" idx="1"/>
          </p:nvPr>
        </p:nvSpPr>
        <p:spPr>
          <a:xfrm>
            <a:off x="617785" y="4248504"/>
            <a:ext cx="9424499" cy="6226994"/>
          </a:xfrm>
          <a:prstGeom prst="rect">
            <a:avLst/>
          </a:prstGeom>
        </p:spPr>
        <p:txBody>
          <a:bodyPr/>
          <a:lstStyle/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r>
              <a:t>-Заполнить обязательные поля со значком </a:t>
            </a:r>
            <a:r>
              <a:rPr u="sng"/>
              <a:t>*</a:t>
            </a:r>
            <a:r>
              <a:t> (данные о заявителе)</a:t>
            </a:r>
          </a:p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r>
              <a:t>Заполнить контактные данные и адрес </a:t>
            </a:r>
          </a:p>
        </p:txBody>
      </p:sp>
      <p:pic>
        <p:nvPicPr>
          <p:cNvPr id="189" name="pasted-movie.gif" descr="pasted-movie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63664" y="416815"/>
            <a:ext cx="2556300" cy="3177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Изображен." descr="Изображен.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39306" y="131137"/>
            <a:ext cx="7922976" cy="128460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Заголовок слайд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3" name="Подзаголовок слайда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4" name="Далее следует выбрать цель обращения…"/>
          <p:cNvSpPr txBox="1">
            <a:spLocks noGrp="1"/>
          </p:cNvSpPr>
          <p:nvPr>
            <p:ph type="body" sz="half" idx="1"/>
          </p:nvPr>
        </p:nvSpPr>
        <p:spPr>
          <a:xfrm>
            <a:off x="1206499" y="4248504"/>
            <a:ext cx="8757627" cy="8256012"/>
          </a:xfrm>
          <a:prstGeom prst="rect">
            <a:avLst/>
          </a:prstGeom>
        </p:spPr>
        <p:txBody>
          <a:bodyPr/>
          <a:lstStyle/>
          <a:p>
            <a:pPr marL="591312" indent="-591312" defTabSz="2365188">
              <a:spcBef>
                <a:spcPts val="4300"/>
              </a:spcBef>
              <a:defRPr sz="4656"/>
            </a:pPr>
            <a:r>
              <a:t>Далее следует выбрать цель обращения</a:t>
            </a:r>
          </a:p>
          <a:p>
            <a:pPr marL="591312" indent="-591312" defTabSz="2365188">
              <a:spcBef>
                <a:spcPts val="4300"/>
              </a:spcBef>
              <a:defRPr sz="4656"/>
            </a:pPr>
            <a:r>
              <a:t>Во вкладке вид надзора указать «муниципальный земельный контроль» и название муниципалитета</a:t>
            </a:r>
          </a:p>
          <a:p>
            <a:pPr marL="591312" indent="-591312" defTabSz="2365188">
              <a:spcBef>
                <a:spcPts val="4300"/>
              </a:spcBef>
              <a:defRPr sz="4656"/>
            </a:pPr>
            <a:r>
              <a:t>После вышеуказанных шагов выбрать необходимый Вид документа из выпадающего перечня </a:t>
            </a:r>
          </a:p>
        </p:txBody>
      </p:sp>
      <p:pic>
        <p:nvPicPr>
          <p:cNvPr id="195" name="pasted-movie.gif" descr="pasted-movie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63664" y="416815"/>
            <a:ext cx="2556300" cy="3177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Изображен." descr="Изображен.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57129" y="189194"/>
            <a:ext cx="7863868" cy="129451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Далее необходимо выбрать один  вариант из выпадающего списка…"/>
          <p:cNvSpPr txBox="1">
            <a:spLocks noGrp="1"/>
          </p:cNvSpPr>
          <p:nvPr>
            <p:ph type="body" sz="half" idx="1"/>
          </p:nvPr>
        </p:nvSpPr>
        <p:spPr>
          <a:xfrm>
            <a:off x="34563" y="732694"/>
            <a:ext cx="12696785" cy="9080708"/>
          </a:xfrm>
          <a:prstGeom prst="rect">
            <a:avLst/>
          </a:prstGeom>
        </p:spPr>
        <p:txBody>
          <a:bodyPr spcCol="634839"/>
          <a:lstStyle/>
          <a:p>
            <a:r>
              <a:t>Далее необходимо выбрать один  вариант из выпадающего списка </a:t>
            </a:r>
          </a:p>
          <a:p>
            <a:r>
              <a:t>Приложить к вашему заявлению необходимый пакет документов </a:t>
            </a:r>
          </a:p>
        </p:txBody>
      </p:sp>
      <p:pic>
        <p:nvPicPr>
          <p:cNvPr id="199" name="pasted-movie.gif" descr="pasted-movie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63664" y="416815"/>
            <a:ext cx="2556300" cy="3177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asted-movie.gif" descr="pasted-movie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63664" y="416815"/>
            <a:ext cx="2556300" cy="3177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Изображен." descr="Изображен."/>
          <p:cNvPicPr>
            <a:picLocks noChangeAspect="1"/>
          </p:cNvPicPr>
          <p:nvPr/>
        </p:nvPicPr>
        <p:blipFill>
          <a:blip r:embed="rId3">
            <a:extLst/>
          </a:blip>
          <a:srcRect l="3063" t="3063" r="3063" b="3063"/>
          <a:stretch>
            <a:fillRect/>
          </a:stretch>
        </p:blipFill>
        <p:spPr>
          <a:xfrm>
            <a:off x="5806432" y="788193"/>
            <a:ext cx="7206079" cy="1213947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Стрелка"/>
          <p:cNvSpPr/>
          <p:nvPr/>
        </p:nvSpPr>
        <p:spPr>
          <a:xfrm>
            <a:off x="12444658" y="5661528"/>
            <a:ext cx="1905001" cy="1905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5E5E5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3" name="Утвержденный документ"/>
          <p:cNvSpPr/>
          <p:nvPr/>
        </p:nvSpPr>
        <p:spPr>
          <a:xfrm>
            <a:off x="21452497" y="6261796"/>
            <a:ext cx="1578634" cy="20443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3" y="21600"/>
                  <a:pt x="21599" y="21528"/>
                  <a:pt x="21599" y="21438"/>
                </a:cubicBezTo>
                <a:lnTo>
                  <a:pt x="21599" y="5895"/>
                </a:lnTo>
                <a:cubicBezTo>
                  <a:pt x="21600" y="5863"/>
                  <a:pt x="21564" y="5837"/>
                  <a:pt x="21522" y="5837"/>
                </a:cubicBezTo>
                <a:lnTo>
                  <a:pt x="14254" y="5837"/>
                </a:lnTo>
                <a:cubicBezTo>
                  <a:pt x="14137" y="5837"/>
                  <a:pt x="14043" y="5765"/>
                  <a:pt x="14043" y="5674"/>
                </a:cubicBezTo>
                <a:lnTo>
                  <a:pt x="14043" y="58"/>
                </a:lnTo>
                <a:cubicBezTo>
                  <a:pt x="14043" y="26"/>
                  <a:pt x="14009" y="0"/>
                  <a:pt x="13968" y="0"/>
                </a:cubicBezTo>
                <a:lnTo>
                  <a:pt x="213" y="0"/>
                </a:lnTo>
                <a:close/>
                <a:moveTo>
                  <a:pt x="15017" y="86"/>
                </a:moveTo>
                <a:cubicBezTo>
                  <a:pt x="14991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5" y="5120"/>
                  <a:pt x="15182" y="5120"/>
                </a:cubicBezTo>
                <a:lnTo>
                  <a:pt x="21418" y="5120"/>
                </a:lnTo>
                <a:cubicBezTo>
                  <a:pt x="21485" y="5120"/>
                  <a:pt x="21518" y="5058"/>
                  <a:pt x="21471" y="5021"/>
                </a:cubicBezTo>
                <a:lnTo>
                  <a:pt x="15100" y="99"/>
                </a:lnTo>
                <a:cubicBezTo>
                  <a:pt x="15076" y="81"/>
                  <a:pt x="15044" y="78"/>
                  <a:pt x="15017" y="86"/>
                </a:cubicBezTo>
                <a:close/>
                <a:moveTo>
                  <a:pt x="16386" y="8273"/>
                </a:moveTo>
                <a:cubicBezTo>
                  <a:pt x="16406" y="8273"/>
                  <a:pt x="16425" y="8279"/>
                  <a:pt x="16441" y="8291"/>
                </a:cubicBezTo>
                <a:lnTo>
                  <a:pt x="18003" y="9497"/>
                </a:lnTo>
                <a:cubicBezTo>
                  <a:pt x="18034" y="9522"/>
                  <a:pt x="18034" y="9560"/>
                  <a:pt x="18003" y="9585"/>
                </a:cubicBezTo>
                <a:lnTo>
                  <a:pt x="8629" y="16827"/>
                </a:lnTo>
                <a:cubicBezTo>
                  <a:pt x="8597" y="16852"/>
                  <a:pt x="8547" y="16852"/>
                  <a:pt x="8515" y="16827"/>
                </a:cubicBezTo>
                <a:lnTo>
                  <a:pt x="3592" y="13027"/>
                </a:lnTo>
                <a:cubicBezTo>
                  <a:pt x="3560" y="13002"/>
                  <a:pt x="3560" y="12962"/>
                  <a:pt x="3592" y="12937"/>
                </a:cubicBezTo>
                <a:lnTo>
                  <a:pt x="5153" y="11731"/>
                </a:lnTo>
                <a:cubicBezTo>
                  <a:pt x="5185" y="11707"/>
                  <a:pt x="5238" y="11707"/>
                  <a:pt x="5269" y="11731"/>
                </a:cubicBezTo>
                <a:lnTo>
                  <a:pt x="8513" y="14238"/>
                </a:lnTo>
                <a:cubicBezTo>
                  <a:pt x="8545" y="14263"/>
                  <a:pt x="8595" y="14263"/>
                  <a:pt x="8627" y="14238"/>
                </a:cubicBezTo>
                <a:lnTo>
                  <a:pt x="16328" y="8291"/>
                </a:lnTo>
                <a:cubicBezTo>
                  <a:pt x="16343" y="8279"/>
                  <a:pt x="16365" y="8273"/>
                  <a:pt x="16386" y="8273"/>
                </a:cubicBezTo>
                <a:close/>
              </a:path>
            </a:pathLst>
          </a:custGeom>
          <a:solidFill>
            <a:srgbClr val="00A1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04" name="Изображен." descr="Изображен.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323400" y="1058495"/>
            <a:ext cx="6845681" cy="111110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3_DynamicLight">
  <a:themeElements>
    <a:clrScheme name="33_DynamicLight">
      <a:dk1>
        <a:srgbClr val="5E5E5E"/>
      </a:dk1>
      <a:lt1>
        <a:srgbClr val="005E00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3_DynamicLight">
  <a:themeElements>
    <a:clrScheme name="33_Dynamic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Office PowerPoint</Application>
  <PresentationFormat>Произвольный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Helvetica Neue</vt:lpstr>
      <vt:lpstr>Helvetica Neue Medium</vt:lpstr>
      <vt:lpstr>Times New Roman</vt:lpstr>
      <vt:lpstr>33_DynamicLight</vt:lpstr>
      <vt:lpstr>Презентация к докладу  по теме: «Комплексный сервис для бизнеса в рамках контрольно-надзорной деятельности»</vt:lpstr>
      <vt:lpstr>Презентация PowerPoint</vt:lpstr>
      <vt:lpstr>Получение услуги:</vt:lpstr>
      <vt:lpstr>Вход осуществляется через ЕСИА Госуслуги </vt:lpstr>
      <vt:lpstr>Далее необходимо заполнить все параметры в разделе «Подробная информация» Затем нажать на «Заполнить форму»</vt:lpstr>
      <vt:lpstr>Важно!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докладу  по теме: «Комплексный сервис для бизнеса в рамках контрольно-надзорной деятельности»</dc:title>
  <dc:creator>Шарапова Светлана Михайловна</dc:creator>
  <cp:lastModifiedBy>Шарапова Светлана Михайловна</cp:lastModifiedBy>
  <cp:revision>2</cp:revision>
  <dcterms:modified xsi:type="dcterms:W3CDTF">2023-07-07T08:08:26Z</dcterms:modified>
</cp:coreProperties>
</file>