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8" r:id="rId33"/>
    <p:sldId id="300" r:id="rId34"/>
    <p:sldId id="301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291" r:id="rId78"/>
    <p:sldId id="293" r:id="rId79"/>
    <p:sldId id="295" r:id="rId80"/>
    <p:sldId id="296" r:id="rId81"/>
    <p:sldId id="297" r:id="rId82"/>
    <p:sldId id="298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nalog.ru/rn77/related_activities/accounting/bank_account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ДЕКЛАРАЦИОННАЯ КАМПАНИЯ 2023 ГОДА </a:t>
            </a:r>
          </a:p>
          <a:p>
            <a:pPr algn="ctr"/>
            <a:r>
              <a:rPr lang="ru-R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2022 год)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Московской 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>
                <a:latin typeface="Century" panose="02040604050505020304" pitchFamily="18" charset="0"/>
              </a:rPr>
            </a:br>
            <a:r>
              <a:rPr lang="ru-RU" sz="1900" dirty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 5:</a:t>
            </a:r>
            <a:r>
              <a:rPr lang="ru-RU" sz="2000" b="1" i="1" dirty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при  оплате пособий при нетрудоспособности  и пр.) отражается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>
                <a:latin typeface="Century" panose="02040604050505020304" pitchFamily="18" charset="0"/>
              </a:rPr>
              <a:t>,  </a:t>
            </a:r>
            <a:r>
              <a:rPr lang="ru-RU" sz="2000" b="1" i="1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>
                <a:latin typeface="Century" panose="02040604050505020304" pitchFamily="18" charset="0"/>
              </a:rPr>
              <a:t>(до вычета налога)?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52 Методических рекомендаций Минтруда России:</a:t>
            </a: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по основному месту работы, указываются без вычета налога                на доходы физических лиц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(</a:t>
            </a:r>
            <a:r>
              <a:rPr lang="ru-RU" sz="2000" i="1" dirty="0">
                <a:latin typeface="Century" panose="02040604050505020304" pitchFamily="18" charset="0"/>
              </a:rPr>
              <a:t>т.е. начисленные)</a:t>
            </a: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6:</a:t>
            </a:r>
            <a:r>
              <a:rPr lang="ru-RU" sz="2000" b="1" i="1" dirty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</a:t>
            </a:r>
            <a:r>
              <a:rPr lang="ru-RU" sz="2000" dirty="0"/>
              <a:t>»?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>
                <a:latin typeface="Century" panose="02040604050505020304" pitchFamily="18" charset="0"/>
              </a:rPr>
              <a:t>В пункте 6 «Иные доходы» раздела 1 справки следует указать доход от продажи 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 7:</a:t>
            </a:r>
            <a:r>
              <a:rPr lang="ru-RU" sz="2000" b="1" i="1" dirty="0">
                <a:latin typeface="Century" panose="02040604050505020304" pitchFamily="18" charset="0"/>
              </a:rPr>
              <a:t> Автомобиль продан в конце 2021года, доход от продажи был указан  в справке в 2022 году. Выяснилось,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Как правильно отразить  сведения в справке в этой ситуации?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 и не служит основанием для возникновения (прекращения)            на них права собственности.</a:t>
            </a:r>
            <a:r>
              <a:rPr lang="ru-RU" b="1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Если на отчетную дату транспортное средство уже было отчуждено, то в подразделе 3.2 справки его отражать не следует. При этом в разделе 1 справки следует указать доход от продажи транспортного средства.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>
                <a:latin typeface="Century" panose="02040604050505020304" pitchFamily="18" charset="0"/>
              </a:rPr>
              <a:t>Управление противодействия коррупции ГУРБ Московской области рекомендует служащим озаботиться данным вопросом и, в случае продажи автомобиля,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 Необходимо ли ГГС подавать пояснительную записку </a:t>
            </a:r>
            <a:b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(ПСН) в качестве «дохода»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ПСН</a:t>
            </a: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                    в случае возникновения вопросов при проведении анализа справки ГГС.                         Если в период декларационной кампании                               у должностного лица, ответственного за прием справки, вопросов  не возникает, пояснения               от ГГС не требуются</a:t>
            </a: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9:</a:t>
            </a:r>
            <a:r>
              <a:rPr lang="ru-RU" sz="2000" b="1" i="1" dirty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В отношение возможности государственным гражданским служащим быть назначенным присяжным заседателем запрета нет.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– ФЗ «О присяжных заседателях федеральных судов общей юрисдикции в РФ» запрещает лицам, замещающим государственные должности или выборные должности в органах местного самоуправления« быть присяжными 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10:</a:t>
            </a:r>
            <a:r>
              <a:rPr lang="ru-RU" sz="2000" b="1" i="1" dirty="0">
                <a:latin typeface="Century" panose="02040604050505020304" pitchFamily="18" charset="0"/>
              </a:rPr>
              <a:t>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br>
              <a:rPr lang="ru-RU" sz="2400" dirty="0">
                <a:latin typeface="Century" panose="02040604050505020304" pitchFamily="18" charset="0"/>
              </a:rPr>
            </a:br>
            <a:r>
              <a:rPr lang="ru-RU" sz="2400" dirty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документы </a:t>
            </a:r>
            <a:r>
              <a:rPr lang="ru-RU" sz="1600" dirty="0">
                <a:latin typeface="Century" panose="02040604050505020304" pitchFamily="18" charset="0"/>
              </a:rPr>
              <a:t>– документы, на основании которых возникло право собственности (договор купли-продажи, мены, дарения, свидетельство о праве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на наследство, договор долевого участия, решение собственника и т.п.).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11:</a:t>
            </a:r>
            <a:r>
              <a:rPr lang="ru-RU" sz="2000" b="1" i="1" dirty="0">
                <a:latin typeface="Century" panose="02040604050505020304" pitchFamily="18" charset="0"/>
              </a:rPr>
              <a:t>  Если право собственности на объект недвижимости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не зарегистрировано в Росреестре, но на него выдано свидетельство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о праве  на наследство, где необходимо отражать этот объект недвижимости в справке?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Century" panose="02040604050505020304" pitchFamily="18" charset="0"/>
              </a:rPr>
              <a:t>Недвижимое имущество, полученное                  в порядке наследования (выдано свидетельство о праве на наследство)               или по решению суда (вступило                           в законную силу), право собственности                 на которое не зарегистрировано                          в установленном порядке (не осуществлена регистрация 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>
                <a:latin typeface="Century" panose="02040604050505020304" pitchFamily="18" charset="0"/>
              </a:rPr>
              <a:t>) указывается                        в подразделе 3.1. 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средств», согласно п. 117 необходимо указывать правильное, официальное наименование документов                                            с соответствующими реквизитами, например: свидетельство о государственной регистрации права 50 НД № 776723 от 17.03.2010; </a:t>
            </a: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    запись в ЕГРН № 77:02:0014017:1994-72/004/2021-2 от 27.03.2021; </a:t>
            </a: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12:</a:t>
            </a:r>
            <a:r>
              <a:rPr lang="ru-RU" sz="2000" b="1" i="1" dirty="0">
                <a:latin typeface="Century" panose="02040604050505020304" pitchFamily="18" charset="0"/>
              </a:rPr>
              <a:t>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в справке о доходах несовершеннолетнего ребенка</a:t>
            </a:r>
            <a:r>
              <a:rPr lang="ru-RU" sz="2000" b="1" dirty="0"/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entury" panose="02040604050505020304" pitchFamily="18" charset="0"/>
              </a:rPr>
              <a:t>В случае приобретения служащим и его супругой (супругом) объекта имущества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долевую собственность (не определен единственный покупатель в договоре) раздел 2 «Сведения о расходах» заполняется в 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стоимость.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ситуации продажи имущества, находящегося  в долевой собственности, доход указывается  в соответствии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с договором купли-продажи. Если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в 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с учетом принадлежащих данным лицам 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>
                <a:latin typeface="Century" panose="02040604050505020304" pitchFamily="18" charset="0"/>
              </a:rPr>
              <a:t> ГГС заключил  договор долевого участия 30 декабря отчетного года  и в тот же день  заключил кредитный договор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на приобретение квартиры  по ДДУ, который вступил в силу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с момента его </a:t>
            </a:r>
            <a:r>
              <a:rPr lang="ru-RU" sz="2000" b="1" i="1" dirty="0" err="1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>
                <a:latin typeface="Century" panose="02040604050505020304" pitchFamily="18" charset="0"/>
              </a:rPr>
              <a:t>  уже в январе . Денежные средства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по кредитному договору также были перечислены на счет ГГС также 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в январе. В каком году необходимо отразить покупку  квартиры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и 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квартиры отражается в  справке 2023 года (за отчетный 2022 год), если </a:t>
            </a:r>
            <a:br>
              <a:rPr lang="ru-RU" sz="1900" dirty="0">
                <a:latin typeface="Century" panose="02040604050505020304" pitchFamily="18" charset="0"/>
              </a:rPr>
            </a:br>
            <a:r>
              <a:rPr lang="ru-RU" sz="1900" dirty="0">
                <a:latin typeface="Century" panose="02040604050505020304" pitchFamily="18" charset="0"/>
              </a:rPr>
              <a:t>в условиях договора не указана иная дата вступления договора </a:t>
            </a:r>
            <a:br>
              <a:rPr lang="ru-RU" sz="1900" dirty="0">
                <a:latin typeface="Century" panose="02040604050505020304" pitchFamily="18" charset="0"/>
              </a:rPr>
            </a:br>
            <a:r>
              <a:rPr lang="ru-RU" sz="1900" dirty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Сведения по обязательствам финансового (имущественного) характера  по кредитному договору отражаются в справке </a:t>
            </a:r>
            <a:br>
              <a:rPr lang="ru-RU" sz="1900" dirty="0">
                <a:latin typeface="Century" panose="02040604050505020304" pitchFamily="18" charset="0"/>
              </a:rPr>
            </a:br>
            <a:r>
              <a:rPr lang="ru-RU" sz="1900" dirty="0">
                <a:latin typeface="Century" panose="02040604050505020304" pitchFamily="18" charset="0"/>
              </a:rPr>
              <a:t>2023 года (за отчетный 2022 год), независимо от того, </a:t>
            </a:r>
            <a:br>
              <a:rPr lang="ru-RU" sz="1900" dirty="0">
                <a:latin typeface="Century" panose="02040604050505020304" pitchFamily="18" charset="0"/>
              </a:rPr>
            </a:br>
            <a:r>
              <a:rPr lang="ru-RU" sz="1900" dirty="0">
                <a:latin typeface="Century" panose="02040604050505020304" pitchFamily="18" charset="0"/>
              </a:rPr>
              <a:t>когда деньги были перечислены на счет  служащего.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br>
              <a:rPr lang="ru-RU" sz="2800" b="1" dirty="0"/>
            </a:br>
            <a:r>
              <a:rPr lang="ru-RU" sz="2700" b="1" dirty="0">
                <a:latin typeface="Century" panose="02040604050505020304" pitchFamily="18" charset="0"/>
              </a:rPr>
              <a:t>Основные аспекты  декларационной кампании</a:t>
            </a:r>
            <a:br>
              <a:rPr lang="ru-RU" sz="3100" b="1" dirty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1. Программное обеспечение</a:t>
            </a:r>
            <a:br>
              <a:rPr lang="ru-RU" sz="3100" b="1" dirty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latin typeface="Century" panose="02040604050505020304" pitchFamily="18" charset="0"/>
              </a:rPr>
              <a:t>СПО «Справки БК» размещено:</a:t>
            </a:r>
          </a:p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Президента Российской Федерации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http://www.kremlin.ru/structure/additional/12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https://gossluzhba.gov.ru/anticorruption/spravki_bk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508104" y="1700808"/>
            <a:ext cx="35283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>
                <a:latin typeface="Century" panose="02040604050505020304" pitchFamily="18" charset="0"/>
              </a:rPr>
              <a:t>Текущая версия специального программного обеспечения «Справки БК» 2.5.1 от 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в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обновлено содержимое классификаторов адресов и банков      по состоянию на 20.01.2022;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обеспечена печать адреса юридического лица второй стороны обязательства в разделе 6.2 на основании значения, введённого в соответствующее поле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97476" y="443711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339752" y="4692355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>
                <a:latin typeface="Century" panose="02040604050505020304" pitchFamily="18" charset="0"/>
              </a:rPr>
              <a:t>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справке указываются сведения о транспортных средствах, находящихся 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Если автомобиль не является собственностью госслужащего,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его супруги (супруга) или несовершеннолетних детей, указывать его в справке не требуется.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Century" panose="02040604050505020304" pitchFamily="18" charset="0"/>
              </a:rPr>
              <a:t>Пункт 121. 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указываются сведения о транспортных средствах, находящихся в собственности, независимо от того, когда они были приобретены, в каком регионе РФ или                 в каком государстве зарегистрированы.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>
                <a:latin typeface="Century" panose="02040604050505020304" pitchFamily="18" charset="0"/>
              </a:rPr>
              <a:t>ри наличии ипотечного кредита, в случае выплаты застройщику денежных средств в полном объеме  какие данные указываются в качестве суммы обязательства  и размера обязательства в разделе 6.2. «Срочные обязательства финансового характера» (например  при полной выплате  3000000 рублей, составляющих стоимость квартиры) 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Пункт 205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                             в подразделе 6.2 раздела 6 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Century" panose="02040604050505020304" pitchFamily="18" charset="0"/>
              </a:rPr>
              <a:t>Таким образом,  в графе 5 следует указать 3000000/300000, где 3000000 - сумма обязательства/3000000 - размер обязательства по состоянию на отчетную дату                  (в данном случае -будущая квартира, выраженная в деньгах)</a:t>
            </a: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16: </a:t>
            </a:r>
            <a:r>
              <a:rPr lang="ru-RU" sz="2000" b="1" i="1" dirty="0">
                <a:latin typeface="Century" panose="02040604050505020304" pitchFamily="18" charset="0"/>
              </a:rPr>
              <a:t>  Необходимо ли указывать дату приобретения акций при заполнении графы «Основание участия» раздела 5.1 «Акции и иное участие  в коммерческих организациях и фондах», при том, что  банки в информации об условиях приобретения акций указывают только договор на ведение брокерского счета или на ведение ИИС? Не будет ли нарушением указание в этой графе кроме даты приобретения ценных бумаг на организованных торгах  также номера договора </a:t>
            </a:r>
            <a:br>
              <a:rPr lang="ru-RU" sz="2000" b="1" i="1" dirty="0">
                <a:latin typeface="Century" panose="020406040505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</a:rPr>
              <a:t>на ведение ИИС или брокерского счета?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т.п.).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                 не 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17:</a:t>
            </a:r>
            <a:r>
              <a:rPr lang="ru-RU" sz="2000" b="1" i="1" dirty="0">
                <a:latin typeface="Century" panose="02040604050505020304" pitchFamily="18" charset="0"/>
              </a:rPr>
              <a:t>  Каким образом ГГС может идентифицировать отечественные финансовые инструменты с целью исключения наличия в собственности  иностранных финансовых инструментов?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79-ФЗ: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Century" panose="02040604050505020304" pitchFamily="18" charset="0"/>
              </a:rPr>
              <a:t>Госслужащим запрещено приобретать ценные бумаги и относящиеся к ним финансовые инструменты нерезидентов и зарубежных структур,                         без 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>
                <a:latin typeface="Century" panose="02040604050505020304" pitchFamily="18" charset="0"/>
              </a:rPr>
              <a:t>Акции отечественных компаний имеют идентификатор с отличительным знаком RU. </a:t>
            </a:r>
            <a:r>
              <a:rPr lang="ru-RU" sz="1900" dirty="0">
                <a:latin typeface="Century" panose="02040604050505020304" pitchFamily="18" charset="0"/>
              </a:rPr>
              <a:t>Например,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18:</a:t>
            </a:r>
            <a:r>
              <a:rPr lang="ru-RU" sz="2000" b="1" i="1" dirty="0">
                <a:latin typeface="Century" panose="02040604050505020304" pitchFamily="18" charset="0"/>
              </a:rPr>
              <a:t>  Когда передаются ценные 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ОБЯЗАТЕЛЬНА передача служащим ценных бумаг, акций (долей участия, паев в уставных (складочных) капиталах организаций)                                 в доверительное управление в целях предотвращения конфликта интересов, в случае если владение этими ценными бумагами приводит или может привести к конфликту 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19:</a:t>
            </a:r>
            <a:r>
              <a:rPr lang="ru-RU" sz="2000" b="1" i="1" dirty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фондовых рынках, в том числе открытие брокерского счета, ИИС, самостоятельное управление такими счетами без передачи в доверительное управление                        (если не возникает конфликт интересов)?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ДОПУСКАЕТСЯ:  владеть российскими ценными бумагами (долями участия                в бизнесе, паями в УК), если при этом                   не возникает конфликта 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 как хранение 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ЗАПРЕЩЕНО.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Вкладывать средств в отечественные ценные бумаги и финансовые инструменты.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(вклады) в российских банках.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Вступать 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в ценные бумаги РФ.</a:t>
            </a: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>
                <a:latin typeface="Century" panose="02040604050505020304" pitchFamily="18" charset="0"/>
              </a:rPr>
              <a:t> При 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  и иных кредитных организациях» необходимо ли указывать обязательства  застройщика в  разделе 6.2 «Срочные обязательствах финансового характера»?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Обязательствах застройщика перед участником долевого строительства подлежат отражению в подразделе 6.2 раздела 6 справки. Если оплата по договору застройщику внесена в полном объеме,                в графе «Условие обязательства» необходимо отразить, что денежные средства переданы застройщику в полном объеме.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Аналогичный порядок распространяется    на другие формы участия в строительстве объекта недвижимости, (ЖСК, предварительные договоры купли-продажи и пр.).</a:t>
            </a:r>
            <a:endParaRPr lang="ru-RU" sz="2000" b="1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21:</a:t>
            </a:r>
            <a:r>
              <a:rPr lang="ru-RU" sz="2000" b="1" i="1" dirty="0">
                <a:latin typeface="Century" panose="02040604050505020304" pitchFamily="18" charset="0"/>
              </a:rPr>
              <a:t>  Какие договоры страхования необходимо отражать в п.6.2. «Срочные обязательства финансового характера»  раздела 6 «Сведения об обязательствах имущественного характера»?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в инвестиционном доходе страховщика,                     по 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по иным видам страхования в подразделе 6.2 «Срочные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22: </a:t>
            </a:r>
            <a:r>
              <a:rPr lang="ru-RU" sz="2000" b="1" i="1" dirty="0">
                <a:latin typeface="Century" panose="02040604050505020304" pitchFamily="18" charset="0"/>
              </a:rPr>
              <a:t> Необходимо ли отражение в разделе 7 , содержащем сведения о  недвижимом  и ином имуществе, отчужденных                         в результате безвозмездной сделки , квартиры  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в 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>
                <a:latin typeface="Century" panose="02040604050505020304" pitchFamily="18" charset="0"/>
              </a:rPr>
              <a:t>ренновации</a:t>
            </a:r>
            <a:r>
              <a:rPr lang="ru-RU" sz="2000" dirty="0">
                <a:latin typeface="Century" panose="02040604050505020304" pitchFamily="18" charset="0"/>
              </a:rPr>
              <a:t> вносятся в раздел 3.1. справки,                      где в графе «Основание приобретения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и источник средств» указывается договор мены,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23: </a:t>
            </a:r>
            <a:r>
              <a:rPr lang="ru-RU" sz="2000" b="1" i="1" dirty="0">
                <a:latin typeface="Century" panose="02040604050505020304" pitchFamily="18" charset="0"/>
              </a:rPr>
              <a:t>Что подразумевает  понятие "безвозмездная сделка»                 для целей заполнения раздела 7 справки?</a:t>
            </a:r>
            <a:br>
              <a:rPr lang="ru-RU" sz="2000" b="1" i="1" dirty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(служащий, его супруга (супруг), несовершеннолетний ребенок) обязуется предоставить что-либо другой стороне без получения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от нее платы или иного встречного предоставления.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дарения;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имущества;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долей;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               его супруги (супруга) и несовершеннолетних детей с определением размера долей по соглашению).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br>
              <a:rPr lang="ru-RU" sz="2800" b="1" dirty="0"/>
            </a:br>
            <a:r>
              <a:rPr lang="ru-RU" sz="2700" b="1" dirty="0">
                <a:latin typeface="Century" panose="02040604050505020304" pitchFamily="18" charset="0"/>
              </a:rPr>
              <a:t>Основные аспекты  декларационной кампании</a:t>
            </a:r>
            <a:br>
              <a:rPr lang="ru-RU" sz="3100" b="1" dirty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2. Лица, обязанные представлять сведения</a:t>
            </a:r>
            <a:br>
              <a:rPr lang="ru-RU" sz="3100" b="1" dirty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О доходах, расходах, об имуществе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и 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лица, замещающие государственные должности 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лица, замещающие муниципальные должности 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>
                <a:latin typeface="Century" panose="02040604050505020304" pitchFamily="18" charset="0"/>
              </a:rPr>
              <a:t>О доходах, об имуществе и обязательствах имущественного 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граждане, претендующие на замещение: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должности муниципальной 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24: </a:t>
            </a:r>
            <a:r>
              <a:rPr lang="ru-RU" sz="2000" b="1" i="1" dirty="0">
                <a:latin typeface="Century" panose="02040604050505020304" pitchFamily="18" charset="0"/>
              </a:rPr>
              <a:t>Как должны быть отражены уничтожение  и утилизация  имущества?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Если транспортное средство утилизировано без денежной компенсации, то данные о нем указываются в разделе 7 «Сведения              о недвижимом имуществе, транспортных средствах и ценных бумагах, отчужденных  в 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              в 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Уничтоженные объекты имущества не подлежат отражению                        в разделе 7. если принадлежащее на праве собственности имущество по тем или иным причинам уничтожено (пожар, наводнение и пр., снос ветхого жилья) рекомендуется приобщить к справке выписку                из Росреестра, ГИБДД содержащую информацию 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460851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entury" panose="02040604050505020304" pitchFamily="18" charset="0"/>
              </a:rPr>
              <a:t>     Госслужащий вправе внести изменения в уже поданные сведения, если он, например, обнаружил в них ошибку. </a:t>
            </a:r>
          </a:p>
          <a:p>
            <a:pPr algn="just"/>
            <a:r>
              <a:rPr lang="ru-RU" dirty="0">
                <a:latin typeface="Century" panose="02040604050505020304" pitchFamily="18" charset="0"/>
              </a:rPr>
              <a:t>Для этого он должен подготовить новую справку по той же форме, что                          и первоначальная. </a:t>
            </a:r>
          </a:p>
          <a:p>
            <a:pPr algn="just"/>
            <a:r>
              <a:rPr lang="ru-RU" dirty="0">
                <a:latin typeface="Century" panose="02040604050505020304" pitchFamily="18" charset="0"/>
              </a:rPr>
              <a:t>     Согласно </a:t>
            </a:r>
            <a:r>
              <a:rPr lang="ru-RU" dirty="0" err="1">
                <a:latin typeface="Century" panose="02040604050505020304" pitchFamily="18" charset="0"/>
              </a:rPr>
              <a:t>п.п</a:t>
            </a:r>
            <a:r>
              <a:rPr lang="ru-RU" dirty="0">
                <a:latin typeface="Century" panose="02040604050505020304" pitchFamily="18" charset="0"/>
              </a:rPr>
              <a:t>. 33, 34 направить уточненные сведения в кадровую службу можно в течение месяца с даты окончания срока для их подачи.    </a:t>
            </a:r>
          </a:p>
          <a:p>
            <a:pPr algn="just"/>
            <a:r>
              <a:rPr lang="ru-RU" dirty="0">
                <a:latin typeface="Century" panose="02040604050505020304" pitchFamily="18" charset="0"/>
              </a:rPr>
              <a:t>Например, если госслужащий представил справку 1 марта, а срок ее подачи установлен до 30 апреля,                        то уточнить сведения он может до 30 мая. </a:t>
            </a:r>
          </a:p>
          <a:p>
            <a:pPr algn="just"/>
            <a:r>
              <a:rPr lang="ru-RU" dirty="0">
                <a:latin typeface="Century" panose="02040604050505020304" pitchFamily="18" charset="0"/>
              </a:rPr>
              <a:t>     Такие правила установлены                        в пункте 8 Положения, утвержденного Указом Президента РФ от 18.05.2009   №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>
                <a:latin typeface="Century" panose="02040604050505020304" pitchFamily="18" charset="0"/>
              </a:rPr>
              <a:t>5</a:t>
            </a:r>
            <a:r>
              <a:rPr lang="ru-RU" sz="2000" b="1" i="1" u="sng" dirty="0">
                <a:latin typeface="Century" panose="02040604050505020304" pitchFamily="18" charset="0"/>
              </a:rPr>
              <a:t>: </a:t>
            </a:r>
            <a:r>
              <a:rPr lang="ru-RU" sz="2000" b="1" i="1" dirty="0">
                <a:latin typeface="Century" panose="02040604050505020304" pitchFamily="18" charset="0"/>
              </a:rPr>
              <a:t>Как </a:t>
            </a:r>
            <a:r>
              <a:rPr lang="en-US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госслужащий может подать уточненные сведения? </a:t>
            </a: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Century" panose="02040604050505020304" pitchFamily="18" charset="0"/>
              </a:rPr>
              <a:t>Вопрос 26: </a:t>
            </a:r>
            <a:r>
              <a:rPr lang="ru-RU" sz="2000" b="1" i="1" dirty="0">
                <a:latin typeface="Century" panose="02040604050505020304" pitchFamily="18" charset="0"/>
              </a:rPr>
              <a:t> При подаче уточненной справки основная справка остается в личном деле?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6851"/>
            <a:ext cx="4355976" cy="49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556792"/>
            <a:ext cx="45365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Согласно пункта 36 Методических рекомендаций представление уточненных Сведений предусматривает повторное представление только справки,                  в которой не отражены или                      не полностью отражены какие-либо сведения либо имеются ошибки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Уточненные Сведения вместе                       с основной справкой (в которую вносились уточнения) приобщаются в личное дело </a:t>
            </a:r>
          </a:p>
        </p:txBody>
      </p:sp>
    </p:spTree>
    <p:extLst>
      <p:ext uri="{BB962C8B-B14F-4D97-AF65-F5344CB8AC3E}">
        <p14:creationId xmlns:p14="http://schemas.microsoft.com/office/powerpoint/2010/main" val="33619488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27. </a:t>
            </a:r>
            <a:r>
              <a:rPr lang="ru-RU" sz="1700" b="1" i="1" dirty="0">
                <a:latin typeface="Century" panose="02040604050505020304" pitchFamily="18" charset="0"/>
              </a:rPr>
              <a:t> Насколько оправдано требование лица, ответственного за прием справок о доходах, по предоставлению гражданскими служащими вместе                 со справками о доходах справок НДФЛ-2, выписок из банков, перечня счетов           из личного кабинета налогоплательщика и других документов для сверки                    с данными по справке о доходах? Существует ли типовой алгоритм действий           по 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по 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                 о 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>
                <a:latin typeface="Century" panose="02040604050505020304" pitchFamily="18" charset="0"/>
              </a:rPr>
              <a:t>, направленный  на выявление очевидного отсутствия необходимой информации, возможных неточностей, технических ошибок при заполнении.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представляемых сведений и 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Антикоррупционное законодательство уже склоняется к обязательности представления подтверждающих документов.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>
                <a:latin typeface="Century" panose="02040604050505020304" pitchFamily="18" charset="0"/>
              </a:rPr>
              <a:t>Президентом РФ 9 мая подписан Указ № 270  о внесении изменений в порядок проверки достоверности сведений, представляемых кандидатами на выборах. Теперь одновременно со справкой кандидат обязан представить копии документов,  подтверждающие получение имущества в собственность. Также к справке о расходах кандидат представляет сведения о реквизитах записи о цифровых финансовых активах в информационной системе,                      в которой осуществляется их выпуск, вместе с выпиской из нее. В отношении цифровой валюты представляются сведения  об 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28. </a:t>
            </a:r>
            <a:r>
              <a:rPr lang="ru-RU" sz="1700" b="1" i="1" dirty="0">
                <a:latin typeface="Century" panose="02040604050505020304" pitchFamily="18" charset="0"/>
              </a:rPr>
              <a:t> Имеет ли право лицо, ответственное за прием справок о доходах, установить график сдачи справок ,чтобы 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                 по 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593960"/>
            <a:ext cx="54726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пункта 18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Вопрос 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4" y="836712"/>
            <a:ext cx="865398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29. </a:t>
            </a:r>
            <a:r>
              <a:rPr lang="ru-RU" sz="1700" b="1" i="1" dirty="0">
                <a:latin typeface="Century" panose="02040604050505020304" pitchFamily="18" charset="0"/>
              </a:rPr>
              <a:t>Как поступить с датой этого года, т.к. 29-30 апреля 2023 года выпадает на выходные дни?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38033" y="1148198"/>
            <a:ext cx="3816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Century" panose="02040604050505020304" pitchFamily="18" charset="0"/>
              </a:rPr>
              <a:t>Пункт 15 Методических рекомендаций:</a:t>
            </a:r>
          </a:p>
          <a:p>
            <a:endParaRPr lang="ru-RU" sz="2200" b="1" dirty="0">
              <a:latin typeface="Century" panose="02040604050505020304" pitchFamily="18" charset="0"/>
            </a:endParaRPr>
          </a:p>
          <a:p>
            <a:r>
              <a:rPr lang="ru-RU" sz="2200" b="1" dirty="0">
                <a:latin typeface="Century" panose="02040604050505020304" pitchFamily="18" charset="0"/>
              </a:rPr>
              <a:t>Если последний день срока представления сведений приходится на нерабочий день,                      то сведения представляются                           в последний рабочий день. </a:t>
            </a:r>
          </a:p>
          <a:p>
            <a:endParaRPr lang="ru-RU" sz="2200" b="1" dirty="0">
              <a:latin typeface="Century" panose="02040604050505020304" pitchFamily="18" charset="0"/>
            </a:endParaRPr>
          </a:p>
          <a:p>
            <a:r>
              <a:rPr lang="ru-RU" sz="2200" b="1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 до 24:00.</a:t>
            </a:r>
            <a:br>
              <a:rPr lang="ru-RU" sz="2200" b="1" dirty="0">
                <a:latin typeface="Century" panose="02040604050505020304" pitchFamily="18" charset="0"/>
              </a:rPr>
            </a:br>
            <a:endParaRPr lang="ru-RU" sz="2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1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30. </a:t>
            </a:r>
            <a:r>
              <a:rPr lang="ru-RU" sz="1700" b="1" i="1" dirty="0">
                <a:latin typeface="Century" panose="02040604050505020304" pitchFamily="18" charset="0"/>
              </a:rPr>
              <a:t>Если внешний совместитель – преподавательская деятельность                    не предполагает подачу декларации. Указывается только доход от преподавательской деятельности, не нужно ли в справке  указывать должность  по внешнему совместительству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Century" panose="02040604050505020304" pitchFamily="18" charset="0"/>
              </a:rPr>
              <a:t>В строке «Иные доходы» в соответствии с подпунктом 11 пункта 73 Методических рекомендаций указываются доходы по трудовым договорам                по совместительству. При этом рекомендуется указать наименование                    и адрес места нахождения организации, от которой был получен доход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036" y="2636912"/>
            <a:ext cx="5035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" panose="02040604050505020304" pitchFamily="18" charset="0"/>
              </a:rPr>
              <a:t>В строке «Доход от педагогической и научной деятельности в соответствии с пунктами 60, 61:</a:t>
            </a:r>
          </a:p>
          <a:p>
            <a:r>
              <a:rPr lang="ru-RU" sz="1600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 указывается сумма дохода от педагогической деятельности (сумма дохода, содержащаяся           в справке по форме 6-НДФЛ, выданной                                по месту преподавания) и дохода от научной деятельности (доходы, полученные                    по результатам заключенных договоров                      на выполнение НИОКР и за оказание возмездных услуг в области интеллектуальной деятельности,                             от публикации статей, учебных пособий                    и монографий, от использования авторских или иных смежных прав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2403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46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8330"/>
            <a:ext cx="8784976" cy="60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31. </a:t>
            </a:r>
            <a:r>
              <a:rPr lang="ru-RU" sz="1700" b="1" i="1" dirty="0">
                <a:latin typeface="Century" panose="02040604050505020304" pitchFamily="18" charset="0"/>
              </a:rPr>
              <a:t>  Где указывать сумму возврата налога за покупку квартиры?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3136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Century" panose="02040604050505020304" pitchFamily="18" charset="0"/>
              </a:rPr>
              <a:t>Согласно подпункта 1 пункта 79 Методических рекомендаций сведения о денежных средствах , полученных в виде социального, имущественного, инвестиционного налогового вычета </a:t>
            </a:r>
          </a:p>
          <a:p>
            <a:r>
              <a:rPr lang="ru-RU" sz="2800" b="1" u="sng" dirty="0">
                <a:latin typeface="Century" panose="02040604050505020304" pitchFamily="18" charset="0"/>
              </a:rPr>
              <a:t>не указываются</a:t>
            </a:r>
          </a:p>
        </p:txBody>
      </p:sp>
    </p:spTree>
    <p:extLst>
      <p:ext uri="{BB962C8B-B14F-4D97-AF65-F5344CB8AC3E}">
        <p14:creationId xmlns:p14="http://schemas.microsoft.com/office/powerpoint/2010/main" val="333820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32. </a:t>
            </a:r>
            <a:r>
              <a:rPr lang="ru-RU" sz="1700" b="1" i="1" dirty="0">
                <a:latin typeface="Century" panose="02040604050505020304" pitchFamily="18" charset="0"/>
              </a:rPr>
              <a:t>  Указываются ли переводы между своими счетами?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1916832"/>
            <a:ext cx="452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Century" panose="02040604050505020304" pitchFamily="18" charset="0"/>
              </a:rPr>
              <a:t>не указываются сведения  о денежных средствах, полученных  в связи                    с переводом денежных средств между своими банковскими счетами,                  а также с зачислением                  на свой банковский счет средств, ранее снятых                  с другого счета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97803"/>
            <a:ext cx="9125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подпункта 9 пункта 79 Методических рекомендаций	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68" y="1348183"/>
            <a:ext cx="4602088" cy="532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08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1916832"/>
            <a:ext cx="8794207" cy="602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33. </a:t>
            </a:r>
            <a:r>
              <a:rPr lang="ru-RU" sz="1700" b="1" i="1" dirty="0">
                <a:latin typeface="Century" panose="02040604050505020304" pitchFamily="18" charset="0"/>
              </a:rPr>
              <a:t>  Как отразить доходы  </a:t>
            </a:r>
            <a:r>
              <a:rPr lang="ru-RU" sz="1700" b="1" i="1" dirty="0" err="1">
                <a:latin typeface="Century" panose="02040604050505020304" pitchFamily="18" charset="0"/>
              </a:rPr>
              <a:t>самозанятого</a:t>
            </a:r>
            <a:r>
              <a:rPr lang="ru-RU" sz="1700" b="1" i="1" dirty="0">
                <a:latin typeface="Century" panose="02040604050505020304" pitchFamily="18" charset="0"/>
              </a:rPr>
              <a:t>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281" y="836712"/>
            <a:ext cx="878497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Доход по основному месту работы Раздела 1. СВЕДЕНИЯ О ДОХОДАХ</a:t>
            </a:r>
          </a:p>
          <a:p>
            <a:r>
              <a:rPr lang="ru-RU" b="1" dirty="0">
                <a:latin typeface="Century" panose="02040604050505020304" pitchFamily="18" charset="0"/>
              </a:rPr>
              <a:t>Особенности заполнения данного раздела отдельными категориями лиц: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56 Методических рекомендаций</a:t>
            </a:r>
          </a:p>
          <a:p>
            <a:r>
              <a:rPr lang="ru-RU" sz="1600" b="1" dirty="0">
                <a:latin typeface="Century" panose="02040604050505020304" pitchFamily="18" charset="0"/>
              </a:rPr>
              <a:t>представление Сведений в отношении лица, зарегистрированного в качестве индивидуального предпринимателя, применяющего специальные налоговые режимы:</a:t>
            </a:r>
          </a:p>
          <a:p>
            <a:endParaRPr lang="ru-RU" sz="1600" b="1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Century" panose="02040604050505020304" pitchFamily="18" charset="0"/>
              </a:rPr>
              <a:t> при применении упрощенной системы налогообложения (УСН) в качестве "дохода" указывается сумма полученных доходов за налоговый период, которая подлежит указанию в налоговой декларации по налогу, уплачиваемому в связи                                    с применением УСН, независимо от объекта налогообложения. При этом служащий (работник) может представить пояснения по существу доходов                                             от предпринимательской деятельности, полученных им или членами его семьи,                    и приложить их к справке;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Century" panose="02040604050505020304" pitchFamily="18" charset="0"/>
              </a:rPr>
              <a:t> при применении патентной системы налогообложения (ПСН) в качестве "дохода"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ПСН;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Century" panose="02040604050505020304" pitchFamily="18" charset="0"/>
              </a:rPr>
              <a:t> при применении системы налогообложения для сельскохозяйственных товаропроизводителей (единого сельскохозяйственного налога (ЕСХН)) в качестве "дохода" указывается сумма полученных доходов за налоговый период, которая подлежит указанию в налоговой декларации по ЕСХН, независимо от объекта налогообложения.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36134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br>
              <a:rPr lang="ru-RU" sz="2800" b="1" dirty="0"/>
            </a:br>
            <a:r>
              <a:rPr lang="ru-RU" sz="2700" b="1" dirty="0">
                <a:latin typeface="Century" panose="02040604050505020304" pitchFamily="18" charset="0"/>
              </a:rPr>
              <a:t>Основные аспекты  декларационной кампании</a:t>
            </a:r>
            <a:br>
              <a:rPr lang="ru-RU" sz="3100" b="1" dirty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br>
              <a:rPr lang="ru-RU" sz="3100" b="1" dirty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Государственные служащие, государственные гражданские служащие, муниципальные 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и не позднее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Century" panose="02040604050505020304" pitchFamily="18" charset="0"/>
              </a:rPr>
              <a:t>30 апреля года, следующего за отчетным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>
              <a:latin typeface="Century" panose="02040604050505020304" pitchFamily="18" charset="0"/>
            </a:endParaRPr>
          </a:p>
          <a:p>
            <a:endParaRPr lang="ru-RU" sz="1400" b="1" dirty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не позднее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46390"/>
            <a:ext cx="8481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Пункт 15. Методических рекомендаций. </a:t>
            </a:r>
            <a:r>
              <a:rPr lang="ru-RU" sz="1600" b="1" dirty="0">
                <a:latin typeface="Century" panose="02040604050505020304" pitchFamily="18" charset="0"/>
              </a:rPr>
              <a:t>Если последний день срока представления сведений приходится на нерабочий день, то сведения представляются в последний рабочий день</a:t>
            </a:r>
            <a:r>
              <a:rPr lang="ru-RU" sz="1600" dirty="0">
                <a:latin typeface="Century" panose="02040604050505020304" pitchFamily="18" charset="0"/>
              </a:rPr>
              <a:t>. В нерабочий день сведения направляются посредством почтовой связи. </a:t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7139"/>
            <a:ext cx="9828584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34. </a:t>
            </a:r>
            <a:r>
              <a:rPr lang="ru-RU" sz="1700" b="1" i="1" dirty="0">
                <a:latin typeface="Century" panose="02040604050505020304" pitchFamily="18" charset="0"/>
              </a:rPr>
              <a:t>  Если проданы часы на </a:t>
            </a:r>
            <a:r>
              <a:rPr lang="ru-RU" sz="1700" b="1" i="1" dirty="0" err="1">
                <a:latin typeface="Century" panose="02040604050505020304" pitchFamily="18" charset="0"/>
              </a:rPr>
              <a:t>Авито</a:t>
            </a:r>
            <a:r>
              <a:rPr lang="ru-RU" sz="1700" b="1" i="1" dirty="0">
                <a:latin typeface="Century" panose="02040604050505020304" pitchFamily="18" charset="0"/>
              </a:rPr>
              <a:t>, где указать доход от продажи?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Согласно подпункта 9 пункта 73 Методических рекомендаций                            в строке «Иные доходы указываются доходы, которые не были отражены в строках 1-5 справки</a:t>
            </a:r>
          </a:p>
          <a:p>
            <a:endParaRPr lang="ru-RU" sz="2000" b="1" dirty="0">
              <a:latin typeface="Century" panose="02040604050505020304" pitchFamily="18" charset="0"/>
            </a:endParaRPr>
          </a:p>
          <a:p>
            <a:r>
              <a:rPr lang="ru-RU" sz="2000" b="1" dirty="0">
                <a:latin typeface="Century" panose="02040604050505020304" pitchFamily="18" charset="0"/>
              </a:rPr>
              <a:t>В случае продажи мелкого имущества (предметы обычной домашней обстановки, обихода и т.д.) рекомендуется указывать совокупный доход от их реализации</a:t>
            </a:r>
          </a:p>
          <a:p>
            <a:pPr marL="342900" indent="-342900">
              <a:buAutoNum type="arabicPeriod" startAt="73"/>
            </a:pPr>
            <a:endParaRPr lang="ru-RU" sz="2000" dirty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68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" y="908720"/>
            <a:ext cx="878038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7636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35. </a:t>
            </a:r>
            <a:r>
              <a:rPr lang="ru-RU" sz="1700" b="1" i="1" dirty="0">
                <a:latin typeface="Century" panose="02040604050505020304" pitchFamily="18" charset="0"/>
              </a:rPr>
              <a:t>  Нужно ли указывать доход на возврат в случае, если давала деньги за сына наличными для участия в соревнованиях, а остаток вернули на карту?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В соответствии с пунктом 77 Методических рекомендаций: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 учетом целей антикоррупционного законодательства в строке "Иные доходы" не указываются сведения о денежных средствах, касающихся возмещения расходов, понесенных служащим (работником), его супругой (супругом), несовершеннолетним </a:t>
            </a:r>
          </a:p>
          <a:p>
            <a:r>
              <a:rPr lang="ru-RU" b="1" dirty="0">
                <a:latin typeface="Century" panose="02040604050505020304" pitchFamily="18" charset="0"/>
              </a:rPr>
              <a:t>ребенком</a:t>
            </a:r>
          </a:p>
        </p:txBody>
      </p:sp>
    </p:spTree>
    <p:extLst>
      <p:ext uri="{BB962C8B-B14F-4D97-AF65-F5344CB8AC3E}">
        <p14:creationId xmlns:p14="http://schemas.microsoft.com/office/powerpoint/2010/main" val="39844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36. </a:t>
            </a:r>
            <a:r>
              <a:rPr lang="ru-RU" sz="1700" b="1" i="1" dirty="0">
                <a:latin typeface="Century" panose="02040604050505020304" pitchFamily="18" charset="0"/>
              </a:rPr>
              <a:t>  Как отобразить кэш - </a:t>
            </a:r>
            <a:r>
              <a:rPr lang="ru-RU" sz="1700" b="1" i="1" dirty="0" err="1">
                <a:latin typeface="Century" panose="02040604050505020304" pitchFamily="18" charset="0"/>
              </a:rPr>
              <a:t>бэк</a:t>
            </a:r>
            <a:r>
              <a:rPr lang="ru-RU" sz="1700" b="1" i="1" dirty="0">
                <a:latin typeface="Century" panose="02040604050505020304" pitchFamily="18" charset="0"/>
              </a:rPr>
              <a:t> за отпуск по России?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281" y="836712"/>
            <a:ext cx="38884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подпункта 3 пункта 79 Методических рекомендаций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не указываются сведения                о денежных средствах, полученных в качестве бонусных баллов, бонусов             на накопительных дисконтных картах, начисленных банками                    и иными организациями               за пользование их услугами, в том числе в виде денежных средств ("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 сервис"), включая т.н. "туристический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", "детский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            и др.;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8965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0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95"/>
            <a:ext cx="9143999" cy="58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37. </a:t>
            </a:r>
            <a:r>
              <a:rPr lang="ru-RU" sz="1700" b="1" i="1" dirty="0">
                <a:latin typeface="Century" panose="02040604050505020304" pitchFamily="18" charset="0"/>
              </a:rPr>
              <a:t>  Как отображать доход от той же организации, если в отчетном периоде с технической должности сотрудник переведен а на государственную гражданскую службу?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7248" y="2996952"/>
            <a:ext cx="8549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данной строке указывается доход, полученный служащим (работником)                   в том государственном органе (организации), в котором он замещал должность на отчетную дату. Указанию подлежит общая сумма дохода, содержащаяся                 в справке по форме 6-НДФЛ, выдаваемой по месту службы (работы) (графа "Общая сумма дохода").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Если по основному месту работы получен доход, который не включен                     в справку по форме 6-НДФЛ, он подлежит указанию в иных доходах. 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Служащий (работник) может представить пояснения, если его доходы, указанные в разделе 1 справки и в справке по форме 6-НДФЛ отличаются,                  и приложить их к справке.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Основание: при перемещении по службе не меняются работодатель, ИНН, табельный номер и лицевой счет работника.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пункта 54 Методических рекомендаций </a:t>
            </a:r>
          </a:p>
          <a:p>
            <a:r>
              <a:rPr lang="ru-RU" b="1" dirty="0">
                <a:latin typeface="Century" panose="02040604050505020304" pitchFamily="18" charset="0"/>
              </a:rPr>
              <a:t>доход отображается в строке «Доход по основному месту работы»</a:t>
            </a:r>
          </a:p>
        </p:txBody>
      </p:sp>
    </p:spTree>
    <p:extLst>
      <p:ext uri="{BB962C8B-B14F-4D97-AF65-F5344CB8AC3E}">
        <p14:creationId xmlns:p14="http://schemas.microsoft.com/office/powerpoint/2010/main" val="4124856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38. </a:t>
            </a:r>
            <a:r>
              <a:rPr lang="ru-RU" sz="1700" b="1" i="1" dirty="0">
                <a:latin typeface="Century" panose="02040604050505020304" pitchFamily="18" charset="0"/>
              </a:rPr>
              <a:t>  Нужно ли материальную помощь по основному месту работы вписывать в доходы?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3648" y="1829459"/>
            <a:ext cx="44145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>
                <a:latin typeface="Century" panose="02040604050505020304" pitchFamily="18" charset="0"/>
              </a:rPr>
              <a:t>В данной строке указывается доход, полученный служащим (работником)               в том государственном органе (организации), в котором он замещал должность на отчетную дату. Указанию подлежит общая сумма дохода, содержащаяся в справке              по форме 6-НДФЛ, выдаваемой                    по месту службы (работы)                 (графа "Общая сумма дохода"). 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>
                <a:latin typeface="Century" panose="02040604050505020304" pitchFamily="18" charset="0"/>
              </a:rPr>
              <a:t>Если по основному месту работы получена материальная помощь, которая не включена в справку                 по форме 6-НДФЛ, она подлежит указанию в иных доходах (прописывается какая материальная помощь и за что)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5" y="2101291"/>
            <a:ext cx="4176464" cy="42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648" y="855968"/>
            <a:ext cx="874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пункта 54 Методических рекомендаций  данный доход </a:t>
            </a:r>
            <a:r>
              <a:rPr lang="ru-RU" sz="2000" dirty="0">
                <a:latin typeface="Century" panose="02040604050505020304" pitchFamily="18" charset="0"/>
              </a:rPr>
              <a:t>отображается в строке «Доход по основному месту работы» </a:t>
            </a:r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endParaRPr lang="ru-RU" sz="2000" b="1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12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39. </a:t>
            </a:r>
            <a:r>
              <a:rPr lang="ru-RU" sz="1700" b="1" i="1" dirty="0">
                <a:latin typeface="Century" panose="02040604050505020304" pitchFamily="18" charset="0"/>
              </a:rPr>
              <a:t>  Нужно ли в указывать в доходах супруги-пенсионера компенсацию Губернатора за коммунальные  услуги? Нужно ли запрашивать справку из соцзащиты, поясняющую данную компенсацию?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подпункту 23 пункта 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строке «Иные доходы» указываются суммы полной             или частичной компенсации служащим (работникам)              и (или) членам их семей товара, работы и (или) услуги в виде выдачи наличных денежных средств (зачисления                          на банковский счет денежных средств) вместо предоставления соответствующих товаров, работ и (или) услуг без последующего представления отчета о целевом использовании компенсации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1"/>
            <a:ext cx="489714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80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40. </a:t>
            </a:r>
            <a:r>
              <a:rPr lang="ru-RU" sz="1700" b="1" i="1" dirty="0">
                <a:latin typeface="Century" panose="02040604050505020304" pitchFamily="18" charset="0"/>
              </a:rPr>
              <a:t>  Имеется 3 справки  2-НДФЛ: по месту работы, от </a:t>
            </a:r>
            <a:r>
              <a:rPr lang="ru-RU" sz="1700" b="1" i="1" dirty="0" err="1">
                <a:latin typeface="Century" panose="02040604050505020304" pitchFamily="18" charset="0"/>
              </a:rPr>
              <a:t>Мособлсуда</a:t>
            </a:r>
            <a:r>
              <a:rPr lang="ru-RU" sz="1700" b="1" i="1" dirty="0">
                <a:latin typeface="Century" panose="02040604050505020304" pitchFamily="18" charset="0"/>
              </a:rPr>
              <a:t> (работа присяжных) и отделения Пенсионного фонда. Где указывать доход от </a:t>
            </a:r>
            <a:r>
              <a:rPr lang="ru-RU" sz="1700" b="1" i="1" dirty="0" err="1">
                <a:latin typeface="Century" panose="02040604050505020304" pitchFamily="18" charset="0"/>
              </a:rPr>
              <a:t>Мособлсуда</a:t>
            </a:r>
            <a:r>
              <a:rPr lang="ru-RU" sz="1700" b="1" i="1" dirty="0">
                <a:latin typeface="Century" panose="02040604050505020304" pitchFamily="18" charset="0"/>
              </a:rPr>
              <a:t>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89361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подпункта 33 пунктуа73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строке «Иные доходы» указываются доходы, которые не были отражены              в строках 1-5 справки: средства, выплаченные за исполнение государственных или общественных обязанностей (например, присяжным заседателям, членам избирательных комиссий и др.)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8856984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6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42. </a:t>
            </a:r>
            <a:r>
              <a:rPr lang="ru-RU" sz="1700" b="1" i="1" dirty="0">
                <a:latin typeface="Century" panose="02040604050505020304" pitchFamily="18" charset="0"/>
              </a:rPr>
              <a:t>  Где отражаются денежные средства переданные по решению суда 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3" y="90872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Денежные средства, поступившие по решению суда, отражаются в строке «Иные доходы», при этом необходимо указать реквизиты документа-основания по передаче денежных средств (судебное решение, приказ и т.д.)            и источник денежных средств (причитающийся вклад, доля от продажи недвижимости и пр.)</a:t>
            </a:r>
          </a:p>
          <a:p>
            <a:r>
              <a:rPr lang="ru-RU" dirty="0">
                <a:latin typeface="Century" panose="02040604050505020304" pitchFamily="18" charset="0"/>
              </a:rPr>
              <a:t>При необходимости – приложить подтверждающий документ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" y="2996952"/>
            <a:ext cx="8816899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4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43. </a:t>
            </a:r>
            <a:r>
              <a:rPr lang="ru-RU" sz="1700" b="1" i="1" dirty="0">
                <a:latin typeface="Century" panose="02040604050505020304" pitchFamily="18" charset="0"/>
              </a:rPr>
              <a:t>  Если в моей квартире прописан человек на безвозмездной основе, где отображать информацию?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732" y="580526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Данная информация не требует отражения в Справках,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т.к. это безвозмездная сделка не предполагает получения дохода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4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44. </a:t>
            </a:r>
            <a:r>
              <a:rPr lang="ru-RU" sz="1700" b="1" i="1" dirty="0">
                <a:latin typeface="Century" panose="02040604050505020304" pitchFamily="18" charset="0"/>
              </a:rPr>
              <a:t>  Как учитывать перечисления с моего личного счета на счет моей  супруги?</a:t>
            </a:r>
            <a:r>
              <a:rPr lang="ru-RU" sz="1600" dirty="0">
                <a:latin typeface="Century" panose="02040604050505020304" pitchFamily="18" charset="0"/>
              </a:rPr>
              <a:t>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01" y="2492896"/>
            <a:ext cx="455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Не указываются сведения                          о денежных средствах, полученных                        в качестве перевода между супругами                                     и (или) несовершеннолетними детьми (аналогично в части, касающейся наличных денежных средств), кроме случая, предусмотренного пунктом 39 Методических рекомендаций –             при невозможности по объективным причинам представить Сведения на супругу (супруга) </a:t>
            </a:r>
          </a:p>
          <a:p>
            <a:r>
              <a:rPr lang="ru-RU" dirty="0">
                <a:latin typeface="Century" panose="02040604050505020304" pitchFamily="18" charset="0"/>
              </a:rPr>
              <a:t>и (или) несовершеннолетних детей)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2" y="2492896"/>
            <a:ext cx="4239186" cy="34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118" y="1160047"/>
            <a:ext cx="8775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подпункта 10 пункта 79 Методических рекомендаций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3362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entury" panose="02040604050505020304" pitchFamily="18" charset="0"/>
              </a:rPr>
              <a:t>Работа с СПО «Справки БК»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Для печати справок используется лазерный принтер,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обеспечивающий качественную печать. Не допускаются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дефекты печати в виде полос, пятен (при дефектах барабана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или картриджа принтера)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и двумерных штрих-кодах (подпись на справке может быть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поставлена в правом нижнем углу всех страниц, кроме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последней: на последней странице подпись ставится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в специально отведенном месте)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или вставлять в другие справки, даже если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они содержат идентичную 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и фиксировать 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и ее заверение в течение одного дня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        справки, листами, напечатанными в иной момент 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представить сведения подкрепляются подтверждающими документами, общие фразы: «не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45. </a:t>
            </a:r>
            <a:r>
              <a:rPr lang="ru-RU" sz="1700" b="1" i="1" dirty="0">
                <a:latin typeface="Century" panose="02040604050505020304" pitchFamily="18" charset="0"/>
              </a:rPr>
              <a:t>  Нужно ли заполнять раздел 2, если покупка имущества произошла ранее, чем поступил на государственную службу в отчетном периоде: покупка             в феврале 2022 г., поступление на службу в октябре 2022 г. 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007" y="1786333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Граждане, поступающие на службу (работу), раздел 2 справки не заполняют.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Вместе с тем в случае, если гражданином, его супругой (супругом)                                или несовершеннолетними детьми осуществлены расходы                                        по соответствующей сделке (сделкам) до поступления на службу (работу),           то в рамках декларационной кампании информация о данной сделке (сделках) не подлежит отражению в разделе 2 справки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пункта 84 Методических рекомендаций: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" y="3817658"/>
            <a:ext cx="8784976" cy="300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4556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3341"/>
            <a:ext cx="1257300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46. </a:t>
            </a:r>
            <a:r>
              <a:rPr lang="ru-RU" sz="1700" b="1" i="1" dirty="0">
                <a:latin typeface="Century" panose="02040604050505020304" pitchFamily="18" charset="0"/>
              </a:rPr>
              <a:t>  Если в личном кабинете налогоплательщика отображается объект недвижимости, который мне не принадлежит (имеется подтверждающий документ), отображать ли этот объект?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09" y="1452687"/>
            <a:ext cx="64807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" panose="02040604050505020304" pitchFamily="18" charset="0"/>
              </a:rPr>
              <a:t>Юридическим актом признания и подтверждения возникновения, изменения, перехода, прекращения права определенного лица на недвижимое имущество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или ограничения такого права и обременения недвижимого имущества является государственная регистрация прав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В связи с этим сведения об объекте недвижимости указываются в данном подразделе в точном соответствии с информацией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об этом объекте, содержащейся в Едином государственном реестре недвижимости (ЕГРН) на отчетную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дату (за исключением случая,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предусмотренного пунктом 116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настоящих Методических рекомендаций)</a:t>
            </a:r>
          </a:p>
          <a:p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dirty="0">
                <a:latin typeface="Century" panose="02040604050505020304" pitchFamily="18" charset="0"/>
              </a:rPr>
              <a:t>Таким образом, при наличии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подтверждающего документа, данный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объект недвижимости отражать не нужно.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Необходимо копию подтверждающего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документа приобщить к Справке.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0" y="1083355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пунктом 99 Методических рекомендаций:</a:t>
            </a:r>
          </a:p>
        </p:txBody>
      </p:sp>
    </p:spTree>
    <p:extLst>
      <p:ext uri="{BB962C8B-B14F-4D97-AF65-F5344CB8AC3E}">
        <p14:creationId xmlns:p14="http://schemas.microsoft.com/office/powerpoint/2010/main" val="1094897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0088"/>
            <a:ext cx="8986659" cy="604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47. </a:t>
            </a:r>
            <a:r>
              <a:rPr lang="ru-RU" sz="1700" b="1" i="1" dirty="0">
                <a:latin typeface="Century" panose="02040604050505020304" pitchFamily="18" charset="0"/>
              </a:rPr>
              <a:t>  Если  я не проживаю в  своей квартире, а проживают мои родственники, нужно ли отображать данный объект недвижимости?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83863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entury" panose="02040604050505020304" pitchFamily="18" charset="0"/>
              </a:rPr>
              <a:t>Пункт 98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При заполнении  подраздела 3.1. «Недвижимое имущество» указываются все объекты недвижимости, принадлежащие служащему (работнику), его супруге (супругу)                     и (или) несовершеннолетним детям на праве собственности, независимо от того,                        когда они были приобретены, в каком регионе Российской Федерации или в каком государстве зарегистрированы. </a:t>
            </a:r>
          </a:p>
          <a:p>
            <a:r>
              <a:rPr lang="ru-RU" sz="1600" b="1" dirty="0">
                <a:latin typeface="Century" panose="02040604050505020304" pitchFamily="18" charset="0"/>
              </a:rPr>
              <a:t>Пункт 99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Юридическим актом признания и подтверждения возникновения, изменения, перехода, прекращения права определенного лица на недвижимое имущество                          или ограничения такого права и обременения недвижимого имущества является государственная регистрация прав 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3861048"/>
            <a:ext cx="52422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В с</a:t>
            </a:r>
            <a:r>
              <a:rPr lang="ru-RU" sz="1600" dirty="0">
                <a:latin typeface="Century" panose="02040604050505020304" pitchFamily="18" charset="0"/>
              </a:rPr>
              <a:t>вязи с этим сведения об объекте недвижимости указываются в данном подразделе в точном соответствии с информацией об этом объекте, содержащейся в Едином государственном реестре недвижимости (ЕГРН) на отчетную дату. </a:t>
            </a:r>
          </a:p>
          <a:p>
            <a:r>
              <a:rPr lang="ru-RU" sz="1600" b="1" dirty="0">
                <a:latin typeface="Century" panose="02040604050505020304" pitchFamily="18" charset="0"/>
              </a:rPr>
              <a:t>Таким образом, если недвижимость находится                 в вашей собственности (собственности супруги              или несовершеннолетних детей) информация                 об объекте недвижимости отражается, не зависимо от того, кто в нем проживает.</a:t>
            </a:r>
          </a:p>
        </p:txBody>
      </p:sp>
    </p:spTree>
    <p:extLst>
      <p:ext uri="{BB962C8B-B14F-4D97-AF65-F5344CB8AC3E}">
        <p14:creationId xmlns:p14="http://schemas.microsoft.com/office/powerpoint/2010/main" val="2098954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48. </a:t>
            </a:r>
            <a:r>
              <a:rPr lang="ru-RU" sz="1700" b="1" i="1" dirty="0">
                <a:latin typeface="Century" panose="02040604050505020304" pitchFamily="18" charset="0"/>
              </a:rPr>
              <a:t>  Написал отказ от наследства в пользу другого члена семьи, нужно ли отображать эти данные  справке, регистрационные действия не производились?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212976"/>
            <a:ext cx="4067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latin typeface="Century" panose="02040604050505020304" pitchFamily="18" charset="0"/>
              </a:rPr>
              <a:t>Таким образом, в справке необходимо указывать данный объект имущества до тех пор, </a:t>
            </a:r>
          </a:p>
          <a:p>
            <a:r>
              <a:rPr lang="ru-RU" dirty="0">
                <a:latin typeface="Century" panose="02040604050505020304" pitchFamily="18" charset="0"/>
              </a:rPr>
              <a:t>пока не будет зарегистрировано право собственности на другого члена семьи, в пользу которого </a:t>
            </a:r>
          </a:p>
          <a:p>
            <a:r>
              <a:rPr lang="ru-RU" dirty="0">
                <a:latin typeface="Century" panose="02040604050505020304" pitchFamily="18" charset="0"/>
              </a:rPr>
              <a:t>вы отказались от наследства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91" y="3068960"/>
            <a:ext cx="4045397" cy="36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1052736"/>
            <a:ext cx="842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пункта 101 Методических рекомендаций: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	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Указанию также подлежит недвижимое имущество, полученное в порядке наследования (принято наследство) или по решению суда (вступило                        в законную силу), право собственности на которое не зарегистрировано               в установленном порядке (не осуществлена регистрация в Росреестре)</a:t>
            </a:r>
          </a:p>
        </p:txBody>
      </p:sp>
    </p:spTree>
    <p:extLst>
      <p:ext uri="{BB962C8B-B14F-4D97-AF65-F5344CB8AC3E}">
        <p14:creationId xmlns:p14="http://schemas.microsoft.com/office/powerpoint/2010/main" val="445413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49. </a:t>
            </a:r>
            <a:r>
              <a:rPr lang="ru-RU" sz="1700" b="1" i="1" dirty="0">
                <a:latin typeface="Century" panose="02040604050505020304" pitchFamily="18" charset="0"/>
              </a:rPr>
              <a:t>  Квартира в собственности, в квартире  проживают родители, в каком разделе, кроме 3.1 нужно отображать эту информацию?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848" y="1700808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/>
              <a:t>В случае, если вы зарегистрированы                      в данной квартире, информацию                            о регистрации указать  на титульном листе</a:t>
            </a:r>
          </a:p>
          <a:p>
            <a:endParaRPr lang="ru-RU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/>
              <a:t>В случае, если вы                     не зарегистрированы                   в квартире,                              но проживаете в ней – указать в подразделе 6.1 раздела 6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845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37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342" y="57360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50. </a:t>
            </a:r>
            <a:r>
              <a:rPr lang="ru-RU" sz="1700" b="1" i="1" dirty="0">
                <a:latin typeface="Century" panose="02040604050505020304" pitchFamily="18" charset="0"/>
              </a:rPr>
              <a:t>  Если у транспортного средства был за отчетный период сменен регистрационный номер несколько раз – необходимо ли отображение этой информации?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512" y="836712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123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Если транспортное средство по состоянию на отчетную дату находилось                                 в собственности служащего (работника), его супруги (супруга), несовершеннолетнего ребенка, то его следует отразить в подразделе 3.2 справки.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124 Методических рекомендаций:</a:t>
            </a:r>
          </a:p>
          <a:p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Регистрация транспортных средств носит учетный характер и не служит основанием для возникновения (прекращения) на них права собственности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При заполнении графы "Место регистрации" указывается наименование органа внутренних дел, осуществившего регистрационный учет транспортного средства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Указанные данные заполняются согласно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официальным документам (например,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согласно паспорту транспортного средства).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Также допускается указание кода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подразделения ГИБДД в соответствии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со свидетельством о регистрации ТС.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b="1" dirty="0">
                <a:latin typeface="Century" panose="02040604050505020304" pitchFamily="18" charset="0"/>
              </a:rPr>
              <a:t>Таким образом в графе «Место регистрации» необходимо отобразить информацию о регистрационных данных автомобиля за отчетный период.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20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51. </a:t>
            </a:r>
            <a:r>
              <a:rPr lang="ru-RU" sz="1700" b="1" i="1" dirty="0">
                <a:latin typeface="Century" panose="02040604050505020304" pitchFamily="18" charset="0"/>
              </a:rPr>
              <a:t>  Если автомобиль, купленный в 2022 году был утилизирован в 2022 году, где это указать?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316" y="3135891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Полученную компенсацию </a:t>
            </a:r>
          </a:p>
          <a:p>
            <a:r>
              <a:rPr lang="ru-RU" dirty="0">
                <a:latin typeface="Century" panose="02040604050505020304" pitchFamily="18" charset="0"/>
              </a:rPr>
              <a:t>за утилизацию транспортного средства или по договору </a:t>
            </a:r>
            <a:r>
              <a:rPr lang="ru-RU" dirty="0" err="1">
                <a:latin typeface="Century" panose="02040604050505020304" pitchFamily="18" charset="0"/>
              </a:rPr>
              <a:t>trade-in</a:t>
            </a:r>
            <a:r>
              <a:rPr lang="ru-RU" dirty="0">
                <a:latin typeface="Century" panose="02040604050505020304" pitchFamily="18" charset="0"/>
              </a:rPr>
              <a:t> необходимо отразить в справке                 о доходах  в Разделе 1 «Сведения                     о доходах».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3" y="3098868"/>
            <a:ext cx="4572001" cy="355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809" y="1196752"/>
            <a:ext cx="8777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Если транспортное средство утилизировано без денежной компенсации,                  то данные о нем указываются в разделе 7 «Сведения  о недвижимом имуществе, транспортных средствах и ценных бумагах, отчужденных                       в течение отчетного периода в результате безвозмездной сделки».</a:t>
            </a:r>
          </a:p>
        </p:txBody>
      </p:sp>
    </p:spTree>
    <p:extLst>
      <p:ext uri="{BB962C8B-B14F-4D97-AF65-F5344CB8AC3E}">
        <p14:creationId xmlns:p14="http://schemas.microsoft.com/office/powerpoint/2010/main" val="3532029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52. </a:t>
            </a:r>
            <a:r>
              <a:rPr lang="ru-RU" sz="1700" b="1" i="1" dirty="0">
                <a:latin typeface="Century" panose="02040604050505020304" pitchFamily="18" charset="0"/>
              </a:rPr>
              <a:t>  Какие  выписки для счетов обязательны для предоставления                       к разделу 4?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993795"/>
            <a:ext cx="83529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146 Методических рекомендаций: 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                 в отношении которого представляется справка.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155 Методических рекомендаций:</a:t>
            </a:r>
          </a:p>
          <a:p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К справке прилагается выписка о движении денежных средств по счету                   за отчетный период в случае, если общая сумма денежных поступлений                  на отдельный счет за отчетный период превышает общий доход служащего (работника) и его супруги (супруга) за отчетный период и два предшествующих ему года. </a:t>
            </a:r>
          </a:p>
        </p:txBody>
      </p:sp>
    </p:spTree>
    <p:extLst>
      <p:ext uri="{BB962C8B-B14F-4D97-AF65-F5344CB8AC3E}">
        <p14:creationId xmlns:p14="http://schemas.microsoft.com/office/powerpoint/2010/main" val="4009484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53. </a:t>
            </a:r>
            <a:r>
              <a:rPr lang="ru-RU" sz="1700" b="1" i="1" dirty="0">
                <a:latin typeface="Century" panose="02040604050505020304" pitchFamily="18" charset="0"/>
              </a:rPr>
              <a:t>  Если в 2021 году закрыла счет, а на сайте ФНС он числится </a:t>
            </a:r>
          </a:p>
          <a:p>
            <a:r>
              <a:rPr lang="ru-RU" sz="1700" b="1" i="1" dirty="0">
                <a:latin typeface="Century" panose="02040604050505020304" pitchFamily="18" charset="0"/>
              </a:rPr>
              <a:t>как открытый, указывать ли его в справке?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5189" y="764704"/>
            <a:ext cx="597666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пункта 149 Методических рекомендаций:</a:t>
            </a:r>
            <a:endParaRPr lang="ru-RU" dirty="0"/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Для получения достоверных сведений о дате открытия счета в банке (иной кредитной организации), виде                       и валюте такого счета, остатке на счете на отчетную дату и сумме поступивших на счет денежных средств следует обращаться в банк или соответствующую кредитную организацию в рамках Указания Банка России № 5798-У.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096"/>
            <a:ext cx="2736303" cy="21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284984"/>
            <a:ext cx="86774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Данное Указание Банка России допускает возможность получения необходимой информации не только лицом, с которым заключен соответствующий договор (договоры), но и его представителем. Одновременно предусматривается возможность получения такой информации с использованием средств дистанционного обслуживания клиента.</a:t>
            </a:r>
          </a:p>
          <a:p>
            <a:pPr lvl="0"/>
            <a:endParaRPr lang="ru-RU" sz="800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В этой связи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рекомендуется заполнять данный </a:t>
            </a:r>
          </a:p>
          <a:p>
            <a:pPr lvl="0"/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раздел справки на основании информации, </a:t>
            </a:r>
          </a:p>
          <a:p>
            <a:pPr lvl="0"/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полученной в рамках Указания Банка России </a:t>
            </a:r>
          </a:p>
          <a:p>
            <a:pPr lvl="0"/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№ 5798-У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которая является официальной.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Таким образом, основополагающим документом, 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подтверждающим наличие счетов, будет являться 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информация, поступившая из банка.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9"/>
            <a:ext cx="26663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15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4" y="116631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54. </a:t>
            </a:r>
            <a:r>
              <a:rPr lang="ru-RU" sz="1700" b="1" i="1" dirty="0">
                <a:latin typeface="Century" panose="02040604050505020304" pitchFamily="18" charset="0"/>
              </a:rPr>
              <a:t>  В отчетном периоде закрыты счета, нужно ли их указывать, если по состоянию на 31 декабря их уже нет?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12976"/>
            <a:ext cx="39604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r>
              <a:rPr lang="ru-RU" sz="2000" dirty="0">
                <a:latin typeface="Century" panose="02040604050505020304" pitchFamily="18" charset="0"/>
              </a:rPr>
              <a:t>С учетом целей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антикоррупционного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законодательства Российской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Федерации не указываются </a:t>
            </a:r>
          </a:p>
          <a:p>
            <a:r>
              <a:rPr lang="ru-RU" sz="2000" dirty="0">
                <a:latin typeface="Century" panose="02040604050505020304" pitchFamily="18" charset="0"/>
              </a:rPr>
              <a:t>счета, закрытые по состоянию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на отчетную дату.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8245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43" y="1498673"/>
            <a:ext cx="8784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подпунктом 1 пункта 148 Методических рекомендаций: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обратите 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/>
          </a:p>
          <a:p>
            <a:r>
              <a:rPr lang="ru-RU" sz="1400" dirty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 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Место работы и должность указываются                      в 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на должность представляют сведения (без заполнения раздела 2) на 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0" y="1340768"/>
            <a:ext cx="4489910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55. </a:t>
            </a:r>
            <a:r>
              <a:rPr lang="ru-RU" sz="1700" b="1" i="1" dirty="0">
                <a:latin typeface="Century" panose="02040604050505020304" pitchFamily="18" charset="0"/>
              </a:rPr>
              <a:t>  Если счет в банке открыт, но движения по нему нет и остаток по нему 0 руб., указывается ли такой счет в разделе 4 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9"/>
            <a:ext cx="87849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РАЗДЕЛ 4. СВЕДЕНИЯ О СЧЕТАХ В БАНКАХ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И ИНЫХ КРЕДИТНЫХ ОРГАНИЗАЦИЯХ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пункта146, </a:t>
            </a:r>
          </a:p>
          <a:p>
            <a:r>
              <a:rPr lang="ru-RU" b="1" dirty="0">
                <a:latin typeface="Century" panose="02040604050505020304" pitchFamily="18" charset="0"/>
              </a:rPr>
              <a:t>подпункта 1 пункта 147 </a:t>
            </a:r>
          </a:p>
          <a:p>
            <a:r>
              <a:rPr lang="ru-RU" b="1" dirty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В 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                 в отношении которого представляется справка.</a:t>
            </a:r>
          </a:p>
          <a:p>
            <a:r>
              <a:rPr lang="ru-RU" dirty="0">
                <a:latin typeface="Century" panose="02040604050505020304" pitchFamily="18" charset="0"/>
              </a:rPr>
              <a:t>В частности, подлежит указанию информация об открытых счетах с нулевым остатком по состоянию на отчетную дату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116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56. </a:t>
            </a:r>
            <a:r>
              <a:rPr lang="ru-RU" sz="1700" b="1" i="1" dirty="0">
                <a:latin typeface="Century" panose="02040604050505020304" pitchFamily="18" charset="0"/>
              </a:rPr>
              <a:t>  Какой источник правильнее, если данные разнятся : личный кабинет налогоплательщика или справка из банка?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714" y="908720"/>
            <a:ext cx="52153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п. 158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Информация о наличии банковских счетов, открытых с 1 июля 2014 года, может быть получена в ФНС России. Информацией                   о ранее открытых счетах в банках                     (если такие счета не закрывались либо                  по ним не было изменений) налоговые органы не располагают. </a:t>
            </a:r>
          </a:p>
          <a:p>
            <a:r>
              <a:rPr lang="ru-RU" dirty="0">
                <a:latin typeface="Century" panose="02040604050505020304" pitchFamily="18" charset="0"/>
              </a:rPr>
              <a:t>Порядок обращения за данными сведениями изложен на официальном сайте ФНС России по ссылке: </a:t>
            </a:r>
            <a:r>
              <a:rPr lang="ru-RU" dirty="0">
                <a:latin typeface="Century" panose="02040604050505020304" pitchFamily="18" charset="0"/>
                <a:hlinkClick r:id="rId2"/>
              </a:rPr>
              <a:t>https://www.nalog.ru/rn77/related_activities/accounting/bank_account/</a:t>
            </a:r>
            <a:r>
              <a:rPr lang="ru-RU" dirty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010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26" y="5085184"/>
            <a:ext cx="8796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случае наличия различий в информации о банковских счетах, представленных ФНС России и в соответствии с Указанием Банка России             № 5798-У банком (иной кредитной организацией), приоритет рекомендуется отдавать информации, полученной в рамках Указания Банка России              № 5798-У.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388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57. </a:t>
            </a:r>
            <a:r>
              <a:rPr lang="ru-RU" sz="1700" b="1" i="1" dirty="0">
                <a:latin typeface="Century" panose="02040604050505020304" pitchFamily="18" charset="0"/>
              </a:rPr>
              <a:t>  Нужно ли указывать «Пушкинскую карту», оформленную на детей?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3511" y="708348"/>
            <a:ext cx="439248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В соответствии с пунктом 80 Методических рекомендаций: 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Социальная поддержка молодежи                 в возрасте от 14 до 22 лет                          для повышения доступности организаций культуры                           (т.н. "Пушкинская карта")                         не подлежит отражению в разделе 1 справки.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Счет в банке, открытый для соответствующих целей, отражается                в разделе 4 справки с учетом положений пункта 146 Методических рекомендаций.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Аналогичные меры поддержки, предусмотренные нормативными правовыми актами субъектов Российской Федерации или муниципальными правовыми актами, также не подлежат отражению                              в разделе 1 справки.</a:t>
            </a:r>
          </a:p>
        </p:txBody>
      </p:sp>
    </p:spTree>
    <p:extLst>
      <p:ext uri="{BB962C8B-B14F-4D97-AF65-F5344CB8AC3E}">
        <p14:creationId xmlns:p14="http://schemas.microsoft.com/office/powerpoint/2010/main" val="3010294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58. </a:t>
            </a:r>
            <a:r>
              <a:rPr lang="ru-RU" sz="1700" b="1" i="1" dirty="0">
                <a:latin typeface="Century" panose="02040604050505020304" pitchFamily="18" charset="0"/>
              </a:rPr>
              <a:t>  Если со счета снимаются деньги, а потом снова потом снова пополняю счет, нужно ли это отражать в справке?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88" y="931757"/>
            <a:ext cx="87849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В соответствии с подпунктами 9, 10 пункта 79 Методических рекомендаций: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Не указываются сведения о денежных средствах, полученных: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" panose="02040604050505020304" pitchFamily="18" charset="0"/>
              </a:rPr>
              <a:t> в связи с переводом денежных средств между своими банковскими счетами, а также с зачислением на свой банковский счет средств, ранее снятых с другого счета;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" panose="02040604050505020304" pitchFamily="18" charset="0"/>
              </a:rPr>
              <a:t> в качестве перевода (между супругами и (или) несовершеннолетними детьми (аналогично в части, касающейся наличных денежных средств).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3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27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59. </a:t>
            </a:r>
            <a:r>
              <a:rPr lang="ru-RU" sz="1700" b="1" i="1" dirty="0">
                <a:latin typeface="Century" panose="02040604050505020304" pitchFamily="18" charset="0"/>
              </a:rPr>
              <a:t>  Если  открыта карта Озон – ОО ЕКОМ Банк  (как приложение) и им не представляются выписки по счету,  нужно ли его отображать и каким образом?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" panose="02040604050505020304" pitchFamily="18" charset="0"/>
              </a:rPr>
              <a:t>Согласно пункту 164 Методических рекомендаций:</a:t>
            </a:r>
          </a:p>
          <a:p>
            <a:pPr algn="ctr"/>
            <a:r>
              <a:rPr lang="ru-RU" dirty="0">
                <a:latin typeface="Century" panose="02040604050505020304" pitchFamily="18" charset="0"/>
              </a:rPr>
              <a:t>	</a:t>
            </a:r>
          </a:p>
          <a:p>
            <a:r>
              <a:rPr lang="ru-RU" dirty="0">
                <a:latin typeface="Century" panose="02040604050505020304" pitchFamily="18" charset="0"/>
              </a:rPr>
              <a:t>В данном разделе не указываются счета, а также сведения о денежных средствах, распоряжение которыми осуществляется с использованием электронных средств платежа, в том числе с использованием электронных средств платежа ("электронных кошельков") (например "</a:t>
            </a:r>
            <a:r>
              <a:rPr lang="ru-RU" dirty="0" err="1">
                <a:latin typeface="Century" panose="02040604050505020304" pitchFamily="18" charset="0"/>
              </a:rPr>
              <a:t>ЮMoney</a:t>
            </a:r>
            <a:r>
              <a:rPr lang="ru-RU" dirty="0">
                <a:latin typeface="Century" panose="02040604050505020304" pitchFamily="18" charset="0"/>
              </a:rPr>
              <a:t>", "</a:t>
            </a:r>
            <a:r>
              <a:rPr lang="ru-RU" dirty="0" err="1">
                <a:latin typeface="Century" panose="02040604050505020304" pitchFamily="18" charset="0"/>
              </a:rPr>
              <a:t>Qiwi</a:t>
            </a:r>
            <a:r>
              <a:rPr lang="ru-RU" dirty="0">
                <a:latin typeface="Century" panose="02040604050505020304" pitchFamily="18" charset="0"/>
              </a:rPr>
              <a:t> кошелек" и др.)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Если данная карта не привязана к банковскому счету, соответственно отображать ее не нужно. 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5350488" cy="249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79"/>
            <a:ext cx="356388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03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07"/>
            <a:ext cx="8784976" cy="524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60. </a:t>
            </a:r>
            <a:r>
              <a:rPr lang="ru-RU" sz="1700" b="1" i="1" dirty="0">
                <a:latin typeface="Century" panose="02040604050505020304" pitchFamily="18" charset="0"/>
              </a:rPr>
              <a:t>  Если  в личном кабинете ФНС не вижу отображения суммы дохода по ценным бумагам , что делать?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7849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В соответствии с подпунктом 4 пункта 72 Методических рекомендаций:</a:t>
            </a:r>
          </a:p>
          <a:p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Нулевой или отрицательный доход (нулевой или отрицательный финансовый результат) в справке не указывается. Сами ценные бумаги указываются в разделе 5 справки (в случае если по состоянию на отчетную дату служащий (работник), член его семьи обладал такими бумагами).</a:t>
            </a:r>
          </a:p>
          <a:p>
            <a:r>
              <a:rPr lang="ru-RU" dirty="0">
                <a:latin typeface="Century" panose="02040604050505020304" pitchFamily="18" charset="0"/>
              </a:rPr>
              <a:t>Доход от ценных бумаг и долей участия в коммерческих организациях указывается единым значением по совокупности соответствующих операций.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В соответствии пунктом 170  Методических рекомендаций:</a:t>
            </a:r>
          </a:p>
          <a:p>
            <a:endParaRPr lang="ru-RU" sz="800" b="1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При отсутствии информации в отношении отдельных граф организация в соответствии с Указанием Банка России № 5798-У проставляет прочерк. </a:t>
            </a:r>
          </a:p>
          <a:p>
            <a:r>
              <a:rPr lang="ru-RU" dirty="0">
                <a:latin typeface="Century" panose="02040604050505020304" pitchFamily="18" charset="0"/>
              </a:rPr>
              <a:t>При этом данное обстоятельство не свидетельствует об отсутствии указанной информации в целом, а исключительно характеризует тот факт, что организация, в которую обратились, данной информацией не располагает </a:t>
            </a:r>
          </a:p>
          <a:p>
            <a:r>
              <a:rPr lang="ru-RU" dirty="0">
                <a:latin typeface="Century" panose="02040604050505020304" pitchFamily="18" charset="0"/>
              </a:rPr>
              <a:t>и в этой связи необходимо обратиться в другую организацию. 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При отсутствии информации о сумме дохода по ценным бумагам, рекомендуется распечатать данную информацию из личного кабинета </a:t>
            </a:r>
          </a:p>
          <a:p>
            <a:r>
              <a:rPr lang="ru-RU" dirty="0">
                <a:latin typeface="Century" panose="02040604050505020304" pitchFamily="18" charset="0"/>
              </a:rPr>
              <a:t>и приложить к Справке.</a:t>
            </a:r>
          </a:p>
        </p:txBody>
      </p:sp>
    </p:spTree>
    <p:extLst>
      <p:ext uri="{BB962C8B-B14F-4D97-AF65-F5344CB8AC3E}">
        <p14:creationId xmlns:p14="http://schemas.microsoft.com/office/powerpoint/2010/main" val="1051044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2" y="884674"/>
            <a:ext cx="3744416" cy="28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61. </a:t>
            </a:r>
            <a:r>
              <a:rPr lang="ru-RU" sz="1700" b="1" i="1" dirty="0">
                <a:latin typeface="Century" panose="02040604050505020304" pitchFamily="18" charset="0"/>
              </a:rPr>
              <a:t>  Как оформлять данные по ценным бумагам, если покупались они в 2022 г.  по разным курсам и нет информации по их стоимости?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3267" y="868958"/>
            <a:ext cx="50712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В данном случае необходимо детально разбираться  с видами ценных бумаг,</a:t>
            </a:r>
          </a:p>
          <a:p>
            <a:r>
              <a:rPr lang="ru-RU" dirty="0">
                <a:latin typeface="Century" panose="02040604050505020304" pitchFamily="18" charset="0"/>
              </a:rPr>
              <a:t> т.к. отдельные ценные бумаги не имеют номинальной стоимости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Согласно пункта 180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графе "Общая стоимость" указывается общая стоимость ценных бумаг данного вида исходя из стоимости их приобретения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852" y="370050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(если ее нельзя определить - исходя из рыночной стоимости или номинальной стоимости на дату приобретения). СПО "Справки БК" рассматриваемую графу </a:t>
            </a:r>
            <a:r>
              <a:rPr lang="ru-RU" dirty="0" err="1">
                <a:solidFill>
                  <a:prstClr val="black"/>
                </a:solidFill>
                <a:latin typeface="Century" panose="02040604050505020304" pitchFamily="18" charset="0"/>
              </a:rPr>
              <a:t>предзаполняет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, исходя из значений в позициях "Номинальная величина обязательства (руб.)" и "Общее количество". Вместе с тем если известна стоимость приобретения, то данная информация приоритетна при заполнении рассматриваемой графы.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Для обязательств, выраженных в иностранной валюте, стоимость указывается в рублях по курсу Банка России на отчетную дату (с учетом положений пункта 50 Методических рекомендаций). </a:t>
            </a:r>
          </a:p>
        </p:txBody>
      </p:sp>
    </p:spTree>
    <p:extLst>
      <p:ext uri="{BB962C8B-B14F-4D97-AF65-F5344CB8AC3E}">
        <p14:creationId xmlns:p14="http://schemas.microsoft.com/office/powerpoint/2010/main" val="3350344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62. </a:t>
            </a:r>
            <a:r>
              <a:rPr lang="ru-RU" sz="1700" b="1" i="1" dirty="0">
                <a:latin typeface="Century" panose="02040604050505020304" pitchFamily="18" charset="0"/>
              </a:rPr>
              <a:t>  Если переводишь деньги по своим счетам в одном банке (с карты на карту) , удваивается сумма поступающих средств, как быть в этом случае?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В соответствии с подпунктом 9 пункта 79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13285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в строке «Иные доходы» не указываются сведения о денежных средствах, полученных  в связи с переводом денежных средств между своими банковскими счетами, а также с зачислением     на свой банковский счет средств, ранее снятых с другого счета </a:t>
            </a:r>
          </a:p>
        </p:txBody>
      </p:sp>
    </p:spTree>
    <p:extLst>
      <p:ext uri="{BB962C8B-B14F-4D97-AF65-F5344CB8AC3E}">
        <p14:creationId xmlns:p14="http://schemas.microsoft.com/office/powerpoint/2010/main" val="3794410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8" y="682172"/>
            <a:ext cx="9144000" cy="61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741" y="104741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63. </a:t>
            </a:r>
            <a:r>
              <a:rPr lang="ru-RU" sz="1700" b="1" i="1" dirty="0">
                <a:latin typeface="Century" panose="02040604050505020304" pitchFamily="18" charset="0"/>
              </a:rPr>
              <a:t>  В каких случаях отображается фактическое пользование (прописка, проживание без прописки)?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741" y="720294"/>
            <a:ext cx="878497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Подраздел 6.1. Объекты недвижимого имущества, находящиеся в пользовании</a:t>
            </a:r>
          </a:p>
          <a:p>
            <a:r>
              <a:rPr lang="ru-RU" dirty="0"/>
              <a:t> </a:t>
            </a:r>
            <a:r>
              <a:rPr lang="ru-RU" b="1" dirty="0">
                <a:latin typeface="Century" panose="02040604050505020304" pitchFamily="18" charset="0"/>
              </a:rPr>
              <a:t>В соответствии с пунктами 182, 183 Методических рекомендаций:</a:t>
            </a:r>
          </a:p>
          <a:p>
            <a:endParaRPr lang="ru-RU" sz="8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указывается недвижимое имущество (муниципальное, ведомственное, арендованное и т.п.), находящееся во временном пользовании (не в собственности) служащего (работника), его супруги (супруга), несовершеннолетних детей, а также основание пользования (договор аренды, фактическое предоставление и другие)</a:t>
            </a:r>
          </a:p>
          <a:p>
            <a:r>
              <a:rPr lang="ru-RU" sz="1600" dirty="0">
                <a:latin typeface="Century" panose="02040604050505020304" pitchFamily="18" charset="0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отражаются объекты недвижимого имущества, находящиеся в пользовании гражданина, зарегистрированного в качестве индивидуального предпринимателя,  в отношении которого представляется справка</a:t>
            </a:r>
          </a:p>
          <a:p>
            <a:endParaRPr lang="ru-RU" sz="16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требуется указывать объекты недвижимого имущества, которые непосредственно находятся в пользовании служащего (работника) и (или) его супруги (супруга), несовершеннолетнего ребенка на основании заключенных договоров (аренда, безвозмездное пользование и т.д.) или в результате фактического предоставления              в пользование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600" dirty="0">
                <a:latin typeface="Century" panose="02040604050505020304" pitchFamily="18" charset="0"/>
              </a:rPr>
              <a:t>Не требуется в данном подразделе справки одного из супругов указывать все объекты недвижимости, находящиеся в собственности другого супруга, при одновременном наличии следующих двух условий: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" panose="02040604050505020304" pitchFamily="18" charset="0"/>
              </a:rPr>
              <a:t>отсутствует фактическое пользование этим объектом супругом;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" panose="02040604050505020304" pitchFamily="18" charset="0"/>
              </a:rPr>
              <a:t>эти объекты указаны в подразделе 3.1 раздела 3 соответствующей справки.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Аналогично в отношении несовершеннолетних детей.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Подробно: пункты 183 – 194 Методических рекомендаций Минтруда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74066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5063"/>
            <a:ext cx="4320480" cy="28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64. </a:t>
            </a:r>
            <a:r>
              <a:rPr lang="ru-RU" sz="1700" b="1" i="1" dirty="0">
                <a:latin typeface="Century" panose="02040604050505020304" pitchFamily="18" charset="0"/>
              </a:rPr>
              <a:t>  Если меняется адрес  и дата регистрации  недвижимости в связи с переходом административно-территориальной единицы  из Московской области в Москву (</a:t>
            </a:r>
            <a:r>
              <a:rPr lang="ru-RU" sz="1700" b="1" i="1" dirty="0" err="1">
                <a:latin typeface="Century" panose="02040604050505020304" pitchFamily="18" charset="0"/>
              </a:rPr>
              <a:t>ТиНАО</a:t>
            </a:r>
            <a:r>
              <a:rPr lang="ru-RU" sz="1700" b="1" i="1" dirty="0">
                <a:latin typeface="Century" panose="02040604050505020304" pitchFamily="18" charset="0"/>
              </a:rPr>
              <a:t>), какую дату указывать в разделе 6.1?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712" y="1124744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Century" panose="02040604050505020304" pitchFamily="18" charset="0"/>
              </a:rPr>
              <a:t>В соответствии с пунктом 99 Методических рекомендаций:</a:t>
            </a: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	</a:t>
            </a:r>
          </a:p>
          <a:p>
            <a:r>
              <a:rPr lang="ru-RU" dirty="0">
                <a:latin typeface="Century" panose="02040604050505020304" pitchFamily="18" charset="0"/>
              </a:rPr>
              <a:t>Юридическим актом признания и подтверждения возникновения, изменения, перехода, прекращения права определенного лица </a:t>
            </a:r>
          </a:p>
          <a:p>
            <a:r>
              <a:rPr lang="ru-RU" dirty="0">
                <a:latin typeface="Century" panose="02040604050505020304" pitchFamily="18" charset="0"/>
              </a:rPr>
              <a:t>на недвижимое имущество или ограничения такого права и обременения недвижимого имущества является государственная регистрация прав </a:t>
            </a:r>
          </a:p>
          <a:p>
            <a:r>
              <a:rPr lang="ru-RU" dirty="0">
                <a:latin typeface="Century" panose="02040604050505020304" pitchFamily="18" charset="0"/>
              </a:rPr>
              <a:t>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связи с этим сведения об объекте недвижимости указываются в данном подразделе в точном соответствии </a:t>
            </a:r>
          </a:p>
          <a:p>
            <a:r>
              <a:rPr lang="ru-RU" dirty="0">
                <a:latin typeface="Century" panose="02040604050505020304" pitchFamily="18" charset="0"/>
              </a:rPr>
              <a:t>с информацией об этом объекте, </a:t>
            </a:r>
          </a:p>
          <a:p>
            <a:r>
              <a:rPr lang="ru-RU" dirty="0">
                <a:latin typeface="Century" panose="02040604050505020304" pitchFamily="18" charset="0"/>
              </a:rPr>
              <a:t>содержащейся в Едином </a:t>
            </a:r>
          </a:p>
          <a:p>
            <a:r>
              <a:rPr lang="ru-RU" dirty="0">
                <a:latin typeface="Century" panose="02040604050505020304" pitchFamily="18" charset="0"/>
              </a:rPr>
              <a:t>государственном реестре недвижимости </a:t>
            </a:r>
          </a:p>
          <a:p>
            <a:r>
              <a:rPr lang="ru-RU" dirty="0">
                <a:latin typeface="Century" panose="02040604050505020304" pitchFamily="18" charset="0"/>
              </a:rPr>
              <a:t>(ЕГРН) на отчетную дату.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Таким образом, в разделе 6.1. </a:t>
            </a:r>
          </a:p>
          <a:p>
            <a:r>
              <a:rPr lang="ru-RU" dirty="0">
                <a:latin typeface="Century" panose="02040604050505020304" pitchFamily="18" charset="0"/>
              </a:rPr>
              <a:t>указываете дату по состоянию </a:t>
            </a:r>
          </a:p>
          <a:p>
            <a:r>
              <a:rPr lang="ru-RU" dirty="0">
                <a:latin typeface="Century" panose="02040604050505020304" pitchFamily="18" charset="0"/>
              </a:rPr>
              <a:t>на отчетный период, </a:t>
            </a:r>
          </a:p>
          <a:p>
            <a:r>
              <a:rPr lang="ru-RU" dirty="0">
                <a:latin typeface="Century" panose="02040604050505020304" pitchFamily="18" charset="0"/>
              </a:rPr>
              <a:t>т.е. на 31 декабря 2022 г. </a:t>
            </a:r>
          </a:p>
        </p:txBody>
      </p:sp>
    </p:spTree>
    <p:extLst>
      <p:ext uri="{BB962C8B-B14F-4D97-AF65-F5344CB8AC3E}">
        <p14:creationId xmlns:p14="http://schemas.microsoft.com/office/powerpoint/2010/main" val="211017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Реквизиты документов, удостоверяющих личность,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и СНИЛС необходимо вносить корректно согласно данным, указанным в соответствующих документах. </a:t>
            </a:r>
          </a:p>
          <a:p>
            <a:pPr marL="0" indent="0">
              <a:buNone/>
            </a:pPr>
            <a:endParaRPr lang="ru-RU" sz="2000" dirty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                или 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65. </a:t>
            </a:r>
            <a:r>
              <a:rPr lang="ru-RU" sz="1700" b="1" i="1" dirty="0">
                <a:latin typeface="Century" panose="02040604050505020304" pitchFamily="18" charset="0"/>
              </a:rPr>
              <a:t>  Где отображаются алименты?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291" y="692696"/>
            <a:ext cx="85689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В соответствии с подпунктом 5 пункта 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строке «Иные доходы» указываются доходы, которые не были отражены            в строках 1-5 справки: 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entury" panose="02040604050505020304" pitchFamily="18" charset="0"/>
              </a:rPr>
              <a:t>суммы, причитающиеся ребенку в качестве алиментов (за исключением алиментов, выплачиваемых в браке, кроме случая, предусмотренного пунктом 39 Методических рекомендаций – при невозможности по объективным причинам представить Сведения на супругу (супруга)                    и (или) несовершеннолетних детей), пенсий, пособий (данные средства указываются в справке одного из родителей)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entury" panose="02040604050505020304" pitchFamily="18" charset="0"/>
              </a:rPr>
              <a:t>В случае, если указанные суммы выплачиваются посредством перечисления денежных средств на счет в банке, открытый на имя несовершеннолетнего ребенка, то такие сведения отражаются в справке несовершеннолетнего ребенка в графе "Иные доходы" раздела 1 справки и в разделе 4 справки.</a:t>
            </a:r>
          </a:p>
          <a:p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926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9144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66. </a:t>
            </a:r>
            <a:r>
              <a:rPr lang="ru-RU" sz="1700" b="1" i="1" dirty="0">
                <a:latin typeface="Century" panose="02040604050505020304" pitchFamily="18" charset="0"/>
              </a:rPr>
              <a:t>  Прописываются ли в разделе 6.2. все условия по кредиту?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5503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пунктам 201, 202  Методических рекомендаций: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sz="1200" dirty="0">
                <a:latin typeface="Century" panose="02040604050505020304" pitchFamily="18" charset="0"/>
              </a:rPr>
              <a:t>в графе "Условия обязательства" указываются годовая процентная ставка обязательства, заложенное в обеспечение обязательства имущество, выданные в обеспечение исполнения обязательства гарантии и поручительства.</a:t>
            </a:r>
          </a:p>
          <a:p>
            <a:r>
              <a:rPr lang="ru-RU" sz="1200" dirty="0">
                <a:latin typeface="Century" panose="02040604050505020304" pitchFamily="18" charset="0"/>
              </a:rPr>
              <a:t>Помимо прочего подлежат указанию: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1) договор о предоставлении кредита, в том числе при наличии у лица кредитной карты с доступным лимитом овердрафта (указываются обязательства, возникшие в связи с имеющейся задолженностью по кредитной карте                 на конец отчетного периода равной или превышающей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2) договор финансовой аренды (лизинг);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3) договор займа;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4) договор финансирования под уступку денежного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5) обязательства, связанные с заключением договора об уступке права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6) обязательства вследствие причинения вреда (финансовые);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7) обязательства по договору поручительства (в случае, если по состоянию на отчетную дату должник не исполняет или исполняет обязательства перед кредитором ненадлежащим образом и соответствующие обязательства возникли у поручителя);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8) обязательства по уплате алиментов (если по состоянию на отчетную дату сумма невыплаченных алиментов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9) обязательства по выплате арендной платы за наем жилого или нежилого помещения (если по состоянию                          на отчетную дату сумма невыплаченной арендной платы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10) выкупленная дебиторская задолженность;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11) финансовые обязательства, участником которых в силу Федерального закона от 23 декабря 2003 г. № 177-ФЗ               "О страховании вкладов в банках Российской Федерации" является государственная корпорация "Агентство                      по страхованию вкладов";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12) предоставленные брокером займы (т.н. "маржинальные сделки");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13) обязательства по незакрытым сделкам РЕПО и СВОП (у клиента имеются требования и обязательства по этим сделкам);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Срочные обязательства финансового характера по неисполненной на отчетную дату второй части договора РЕПО подлежат отражению в размере обязательства гражданина по уплате денежных средств.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14) фьючерсный договор;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15) иные обязательства, в том числе установленные решением суда.</a:t>
            </a:r>
          </a:p>
        </p:txBody>
      </p:sp>
    </p:spTree>
    <p:extLst>
      <p:ext uri="{BB962C8B-B14F-4D97-AF65-F5344CB8AC3E}">
        <p14:creationId xmlns:p14="http://schemas.microsoft.com/office/powerpoint/2010/main" val="389589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0" y="4077072"/>
            <a:ext cx="1224136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67. </a:t>
            </a:r>
            <a:r>
              <a:rPr lang="ru-RU" sz="1700" b="1" i="1" dirty="0">
                <a:latin typeface="Century" panose="02040604050505020304" pitchFamily="18" charset="0"/>
              </a:rPr>
              <a:t>  Освобождается ли  от сдачи справки  ГГС, если задача была «предоставление гуманитарной помощи ДНР и ЛНР»?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соответствии с подпунктом «а» пункта 1 Указа Президента РФ № 968                       «Об особенностях исполнения обязанностей, соблюдения ограничений и запретов в области противодействия коррупции некоторыми категориями граждан                             в период проведения специальной военной операции»:</a:t>
            </a:r>
          </a:p>
          <a:p>
            <a:r>
              <a:rPr lang="ru-RU" sz="1700" dirty="0">
                <a:latin typeface="Century" panose="02040604050505020304" pitchFamily="18" charset="0"/>
              </a:rPr>
              <a:t>«…лица, направленные (командированные) для выполнения задач                                  на территориях Донецкой Народной Республики, Луганской Народной Республики, Запорожской области и Херсонской области, замещающие должности, осуществление полномочий по которым влечет за собой обязанность представлять сведения о своих доходах, расходах, об имуществе и обязательствах имущественного характера, а также сведения о доходах, расходах, об имуществе            и обязательствах имущественного характера своих супруг (супругов)                                             и несовершеннолетних детей, не представляют такие сведения»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700" b="1" dirty="0">
                <a:latin typeface="Century" panose="02040604050505020304" pitchFamily="18" charset="0"/>
              </a:rPr>
              <a:t>Таким образом, если в 2022 году ГГС был командирован для выполнения задач                   (в данном случае – гуманитарная миссия) на территорию ДНР, ЛНР, Запорожскую и Херсонскую области, имеется приказ                                                       о командировании, сведения в период декларационной                                         кампании 2023 года (за отчетный 2022 год) не подаются</a:t>
            </a:r>
          </a:p>
        </p:txBody>
      </p:sp>
    </p:spTree>
    <p:extLst>
      <p:ext uri="{BB962C8B-B14F-4D97-AF65-F5344CB8AC3E}">
        <p14:creationId xmlns:p14="http://schemas.microsoft.com/office/powerpoint/2010/main" val="31153107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4149080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68. </a:t>
            </a:r>
            <a:r>
              <a:rPr lang="ru-RU" sz="1700" b="1" i="1" dirty="0">
                <a:latin typeface="Century" panose="02040604050505020304" pitchFamily="18" charset="0"/>
              </a:rPr>
              <a:t>  Необходимо ли размещать сведения  руководителей ЦИО и ГО, если они не выезжали в  ДНР и ЛНР?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69141"/>
            <a:ext cx="88091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соответствии с подпунктом «ж» пункта 1 Указа Президента РФ № 968:</a:t>
            </a:r>
          </a:p>
          <a:p>
            <a:r>
              <a:rPr lang="ru-RU" sz="1700" dirty="0">
                <a:latin typeface="Century" panose="02040604050505020304" pitchFamily="18" charset="0"/>
              </a:rPr>
              <a:t>« размещение в информационно-телекоммуникационной сети "Интернет"                       на официальных сайтах органов и организаций сведений о доходах, расходах,                  об имуществе и обязательствах имущественного характера, представляемых                       в соответствии с Федеральным законом от 25 декабря 2008 г. № 273-ФЗ                                "О противодействии коррупции" и другими федеральными законами,                               и предоставление таких сведений общероссийским средствам массовой информации для опубликования не осуществляются» в отношении лиц, направленных (командированных) для выполнения задач на территориях Донецкой Народной Республики, Луганской Народной Республики, Запорожской области и Херсонской области, замещающих должности, осуществление полномочий по которым влечет за собой обязанность представлять сведения                    о доходах (…). </a:t>
            </a:r>
          </a:p>
          <a:p>
            <a:r>
              <a:rPr lang="ru-RU" sz="1700" dirty="0">
                <a:latin typeface="Century" panose="02040604050505020304" pitchFamily="18" charset="0"/>
              </a:rPr>
              <a:t> </a:t>
            </a:r>
            <a:endParaRPr lang="ru-RU" sz="1700" b="1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Если руководитель не выезжал (нет приказа о командировании)                                на территории ДНР, ЛНР, Запорожской и Херсонской                                        областей – сведения публикуются</a:t>
            </a:r>
          </a:p>
        </p:txBody>
      </p:sp>
    </p:spTree>
    <p:extLst>
      <p:ext uri="{BB962C8B-B14F-4D97-AF65-F5344CB8AC3E}">
        <p14:creationId xmlns:p14="http://schemas.microsoft.com/office/powerpoint/2010/main" val="31917857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25" y="4005064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Вопрос  69. </a:t>
            </a:r>
            <a:r>
              <a:rPr lang="ru-RU" sz="1700" b="1" i="1" dirty="0">
                <a:latin typeface="Century" panose="02040604050505020304" pitchFamily="18" charset="0"/>
              </a:rPr>
              <a:t>  Супруг в зоне СВО, не разведены, живет в другом городе, не возможности получить приказ о его командировании в зону СВО, как быть?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В соответствии с Указом Президента РФ № 968 «Об особенностях исполнения обязанностей, соблюдения ограничений и запретов в области противодействия коррупции некоторыми категориями граждан в период проведения специальной военной операции», его действие распространяется в отношении лиц, командированных (направленных) в зону СВО.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Супругой запрашивается справка с места службы мужа, в которой содержится информация о его командировании (не приказ!): ФИО, дата рождения, информация о том, что он действительно был командирован                    для выполнения задач в зоне СВО.</a:t>
            </a:r>
          </a:p>
          <a:p>
            <a:r>
              <a:rPr lang="ru-RU" dirty="0">
                <a:latin typeface="Century" panose="02040604050505020304" pitchFamily="18" charset="0"/>
              </a:rPr>
              <a:t>Данная справка также может быть запрошена кадровым  подразделением государственного органа.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>
                <a:latin typeface="Century" panose="02040604050505020304" pitchFamily="18" charset="0"/>
              </a:rPr>
              <a:t>При невозможности представить справку, подается заявление                                    о невозможности представить сведения. Заявление                               рассматривается на комиссии и принимается                                           коллегиальное решение.</a:t>
            </a:r>
          </a:p>
        </p:txBody>
      </p:sp>
    </p:spTree>
    <p:extLst>
      <p:ext uri="{BB962C8B-B14F-4D97-AF65-F5344CB8AC3E}">
        <p14:creationId xmlns:p14="http://schemas.microsoft.com/office/powerpoint/2010/main" val="3915543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Образец заявления: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2" y="293603"/>
            <a:ext cx="5234186" cy="63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273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>
                <a:latin typeface="Century" panose="02040604050505020304" pitchFamily="18" charset="0"/>
              </a:rPr>
              <a:t>Образец  справки: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8640"/>
            <a:ext cx="50324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884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банках и иных кредитных организациях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доход, полученный от продажи 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не включенный в справку 2-НДФЛ, социальных выплат (пособий);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операциям с ценными бумагами, переданными в доверительное управление, по которым в течение года осуществлялись операции;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по программе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банках,  по состоянию на 31 декабря, тогда как необходимо учитывать лишь полученный доход по депозитным счетам (%, капитализация);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по основному месту работы, однако относится к «иному доходу»;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прилагаются копии документов – оснований возникновения права собственности на приобретенное имущество, что является нарушением требований, установленных Указом Президента Российской Федерации № 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b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на общую сумму меньшую предусмотренной вышеуказанным Федеральным 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br>
              <a:rPr lang="ru-RU" sz="12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об имуществе;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виде собственности;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местонахождении (адресе) объекта недвижимого 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br>
                <a:rPr lang="ru-RU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2: </a:t>
            </a:r>
            <a:r>
              <a:rPr lang="ru-RU" sz="2000" b="1" i="1" dirty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b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В случае если служащий (работник), член его семьи не проживает                             по адресу места регистрации, в качестве дополнительной информации              в сплывающем окне указывается адрес фактического проживания.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>
                <a:latin typeface="Century" panose="02040604050505020304" pitchFamily="18" charset="0"/>
              </a:rPr>
              <a:t>Если 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             в пользовании» справки.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br>
              <a:rPr lang="ru-RU" sz="12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транспортных средствах;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виде, годе изготовления и месте регистрации транспортного 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неиспользуемых транспортных средствах, право собственности на которые не прекращено (автомобили, переданные в пользование другому лицу без переоформления; переданные по доверенности), находящиеся в угоне, негодные к эксплуатации, сгоревшие и т.п., но не снятые с учета в регистрационных подразделениях 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указываются:</a:t>
            </a:r>
          </a:p>
          <a:p>
            <a:pPr marL="95250"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банковских 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виде и валюте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об остатке на счете;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br>
              <a:rPr lang="ru-RU" cap="all" dirty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выплаты </a:t>
            </a:r>
            <a:b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от профсоюза, если они были зачислены в другую организацию напрямую (например, компенсация оплаты занятий спортом </a:t>
            </a:r>
            <a:b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в клубах и секциях)?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Выплаты, полученные                     от профсоюзных организаций, отражаются в строке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«Иные доходы» </a:t>
            </a:r>
          </a:p>
          <a:p>
            <a:pPr marL="0" indent="0">
              <a:buNone/>
            </a:pP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>
                <a:hlinkClick r:id="rId3"/>
              </a:rPr>
              <a:t>/</a:t>
            </a:r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                  от 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                  от того, куда она была перечислена 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22729641</TotalTime>
  <Words>9654</Words>
  <Application>Microsoft Office PowerPoint</Application>
  <PresentationFormat>Экран (4:3)</PresentationFormat>
  <Paragraphs>632</Paragraphs>
  <Slides>82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8" baseType="lpstr">
      <vt:lpstr>Arial</vt:lpstr>
      <vt:lpstr>Arial Black</vt:lpstr>
      <vt:lpstr>Calibri</vt:lpstr>
      <vt:lpstr>Century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User</cp:lastModifiedBy>
  <cp:revision>223</cp:revision>
  <dcterms:created xsi:type="dcterms:W3CDTF">2022-02-08T14:53:54Z</dcterms:created>
  <dcterms:modified xsi:type="dcterms:W3CDTF">2023-03-22T11:35:32Z</dcterms:modified>
</cp:coreProperties>
</file>