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06" r:id="rId4"/>
    <p:sldId id="288" r:id="rId5"/>
    <p:sldId id="285" r:id="rId6"/>
    <p:sldId id="286" r:id="rId7"/>
    <p:sldId id="300" r:id="rId8"/>
    <p:sldId id="268" r:id="rId9"/>
    <p:sldId id="302" r:id="rId10"/>
    <p:sldId id="303" r:id="rId11"/>
    <p:sldId id="282" r:id="rId12"/>
  </p:sldIdLst>
  <p:sldSz cx="24384000" cy="13716000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6"/>
  </p:normalViewPr>
  <p:slideViewPr>
    <p:cSldViewPr snapToGrid="0" snapToObjects="1">
      <p:cViewPr varScale="1">
        <p:scale>
          <a:sx n="36" d="100"/>
          <a:sy n="36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60" cy="495503"/>
          </a:xfrm>
          <a:prstGeom prst="rect">
            <a:avLst/>
          </a:prstGeom>
        </p:spPr>
        <p:txBody>
          <a:bodyPr vert="horz" lIns="85103" tIns="42552" rIns="85103" bIns="425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241" y="0"/>
            <a:ext cx="2972360" cy="495503"/>
          </a:xfrm>
          <a:prstGeom prst="rect">
            <a:avLst/>
          </a:prstGeom>
        </p:spPr>
        <p:txBody>
          <a:bodyPr vert="horz" lIns="85103" tIns="42552" rIns="85103" bIns="42552" rtlCol="0"/>
          <a:lstStyle>
            <a:lvl1pPr algn="r">
              <a:defRPr sz="1100"/>
            </a:lvl1pPr>
          </a:lstStyle>
          <a:p>
            <a:fld id="{73EA4BFE-664C-D340-8767-0B1ADB06DBA3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103" tIns="42552" rIns="85103" bIns="425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361" y="4750908"/>
            <a:ext cx="5485280" cy="3887673"/>
          </a:xfrm>
          <a:prstGeom prst="rect">
            <a:avLst/>
          </a:prstGeom>
        </p:spPr>
        <p:txBody>
          <a:bodyPr vert="horz" lIns="85103" tIns="42552" rIns="85103" bIns="4255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161"/>
            <a:ext cx="2972360" cy="495503"/>
          </a:xfrm>
          <a:prstGeom prst="rect">
            <a:avLst/>
          </a:prstGeom>
        </p:spPr>
        <p:txBody>
          <a:bodyPr vert="horz" lIns="85103" tIns="42552" rIns="85103" bIns="425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241" y="9377161"/>
            <a:ext cx="2972360" cy="495503"/>
          </a:xfrm>
          <a:prstGeom prst="rect">
            <a:avLst/>
          </a:prstGeom>
        </p:spPr>
        <p:txBody>
          <a:bodyPr vert="horz" lIns="85103" tIns="42552" rIns="85103" bIns="42552" rtlCol="0" anchor="b"/>
          <a:lstStyle>
            <a:lvl1pPr algn="r">
              <a:defRPr sz="1100"/>
            </a:lvl1pPr>
          </a:lstStyle>
          <a:p>
            <a:fld id="{6116784E-7E92-514C-B32F-A2A5AF66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5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6784E-7E92-514C-B32F-A2A5AF66C7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9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6784E-7E92-514C-B32F-A2A5AF66C7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6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10AE43DE1C687A706D7E2014D43F6C54.dms.sberbank.ru/10AE43DE1C687A706D7E2014D43F6C54-B73A769B949DE0868E62A0E3F51FB412-8FEFF6C2BF6BAAA78015269DFCCFFD4E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http://10AE43DE1C687A706D7E2014D43F6C54.dms.sberbank.ru/10AE43DE1C687A706D7E2014D43F6C54-B73A769B949DE0868E62A0E3F51FB412-8FEFF6C2BF6BAAA78015269DFCCFFD4E/1.png" TargetMode="External"/><Relationship Id="rId2" Type="http://schemas.openxmlformats.org/officeDocument/2006/relationships/image" Target="http://10AE43DE1C687A706D7E2014D43F6C54.dms.sberbank.ru/10AE43DE1C687A706D7E2014D43F6C54-B73A769B949DE0868E62A0E3F51FB412-E90AAB6B392B18E85AAC94C057F99308/1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10AE43DE1C687A706D7E2014D43F6C54.dms.sberbank.ru/10AE43DE1C687A706D7E2014D43F6C54-B73A769B949DE0868E62A0E3F51FB412-8FEFF6C2BF6BAAA78015269DFCCFFD4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3" name="Рисунок 12" descr="http://10AE43DE1C687A706D7E2014D43F6C54.dms.sberbank.ru/10AE43DE1C687A706D7E2014D43F6C54-B73A769B949DE0868E62A0E3F51FB412-8FEFF6C2BF6BAAA78015269DFCCFFD4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4" name="Рисунок 13" descr="http://10AE43DE1C687A706D7E2014D43F6C54.dms.sberbank.ru/10AE43DE1C687A706D7E2014D43F6C54-B73A769B949DE0868E62A0E3F51FB412-8FEFF6C2BF6BAAA78015269DFCCFFD4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5" name="Рисунок 14" descr="http://10AE43DE1C687A706D7E2014D43F6C54.dms.sberbank.ru/10AE43DE1C687A706D7E2014D43F6C54-B73A769B949DE0868E62A0E3F51FB412-8FEFF6C2BF6BAAA78015269DFCCFFD4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6" name="Рисунок 15" descr="http://10AE43DE1C687A706D7E2014D43F6C54.dms.sberbank.ru/10AE43DE1C687A706D7E2014D43F6C54-B73A769B949DE0868E62A0E3F51FB412-8FEFF6C2BF6BAAA78015269DFCCFFD4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10AE43DE1C687A706D7E2014D43F6C54.dms.sberbank.ru/10AE43DE1C687A706D7E2014D43F6C54-B73A769B949DE0868E62A0E3F51FB412-8FEFF6C2BF6BAAA78015269DFCCFFD4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8" name="Рисунок 17" descr="http://10AE43DE1C687A706D7E2014D43F6C54.dms.sberbank.ru/10AE43DE1C687A706D7E2014D43F6C54-B73A769B949DE0868E62A0E3F51FB412-8FEFF6C2BF6BAAA78015269DFCCFFD4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" name="Рисунок 18" descr="http://10AE43DE1C687A706D7E2014D43F6C54.dms.sberbank.ru/10AE43DE1C687A706D7E2014D43F6C54-B73A769B949DE0868E62A0E3F51FB412-8FEFF6C2BF6BAAA78015269DFCCFFD4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0" name="Рисунок 19" descr="http://10AE43DE1C687A706D7E2014D43F6C54.dms.sberbank.ru/10AE43DE1C687A706D7E2014D43F6C54-B73A769B949DE0868E62A0E3F51FB412-8FEFF6C2BF6BAAA78015269DFCCFFD4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10AE43DE1C687A706D7E2014D43F6C54.dms.sberbank.ru/10AE43DE1C687A706D7E2014D43F6C54-B73A769B949DE0868E62A0E3F51FB412-8FEFF6C2BF6BAAA78015269DFCCFFD4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pic>
        <p:nvPicPr>
          <p:cNvPr id="4" name="Рисунок 3" descr="http://10AE43DE1C687A706D7E2014D43F6C54.dms.sberbank.ru/10AE43DE1C687A706D7E2014D43F6C54-B73A769B949DE0868E62A0E3F51FB412-E90AAB6B392B18E85AAC94C057F9930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Рисунок 5" descr="http://10AE43DE1C687A706D7E2014D43F6C54.dms.sberbank.ru/10AE43DE1C687A706D7E2014D43F6C54-B73A769B949DE0868E62A0E3F51FB412-8FEFF6C2BF6BAAA78015269DFCCFFD4E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w.sberbank.ru/ru/s_m_business/gospodderjka#106fz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sberbank.ru/ru/s_m_business/open-accounts/nbs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sberbank.ru/ru/s_m_business/bankingservice/acquiring_tota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erbank.ru/ru/s_m_business/gospodderjk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sberleasing.ru/actions/poddergim-na-starte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hyperlink" Target="https://www.sberbank.ru/ru/s_m_business/bankingservice/l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13369320" y="1929240"/>
            <a:ext cx="10144440" cy="10144440"/>
          </a:xfrm>
          <a:prstGeom prst="rect">
            <a:avLst/>
          </a:prstGeom>
          <a:ln w="0"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3"/>
          <a:stretch/>
        </p:blipFill>
        <p:spPr>
          <a:xfrm>
            <a:off x="1894680" y="795600"/>
            <a:ext cx="3308400" cy="1093680"/>
          </a:xfrm>
          <a:prstGeom prst="rect">
            <a:avLst/>
          </a:prstGeom>
          <a:ln w="0"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1778400" y="3993840"/>
            <a:ext cx="11333880" cy="2697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9200" b="1" strike="noStrike" spc="-1" dirty="0" err="1">
                <a:solidFill>
                  <a:srgbClr val="FFFFFF"/>
                </a:solidFill>
                <a:latin typeface="SBSansDisplay-Semibold"/>
                <a:ea typeface="SBSansDisplay-Semibold"/>
              </a:rPr>
              <a:t>Меры</a:t>
            </a:r>
            <a:r>
              <a:rPr lang="en-US" sz="9200" b="1" strike="noStrike" spc="-1" dirty="0">
                <a:solidFill>
                  <a:srgbClr val="FFFFFF"/>
                </a:solidFill>
                <a:latin typeface="SBSansDisplay-Semibold"/>
                <a:ea typeface="SBSansDisplay-Semibold"/>
              </a:rPr>
              <a:t> </a:t>
            </a:r>
            <a:r>
              <a:rPr lang="en-US" sz="9200" b="1" strike="noStrike" spc="-1" dirty="0" err="1">
                <a:solidFill>
                  <a:srgbClr val="FFFFFF"/>
                </a:solidFill>
                <a:latin typeface="SBSansDisplay-Semibold"/>
                <a:ea typeface="SBSansDisplay-Semibold"/>
              </a:rPr>
              <a:t>поддержки</a:t>
            </a:r>
            <a:r>
              <a:rPr lang="en-US" sz="9200" b="1" strike="noStrike" spc="-1" dirty="0">
                <a:solidFill>
                  <a:srgbClr val="FFFFFF"/>
                </a:solidFill>
                <a:latin typeface="SBSansDisplay-Semibold"/>
                <a:ea typeface="SBSansDisplay-Semibold"/>
              </a:rPr>
              <a:t> </a:t>
            </a:r>
            <a:r>
              <a:rPr lang="en-US" sz="9200" b="1" strike="noStrike" spc="-1" dirty="0" err="1">
                <a:solidFill>
                  <a:srgbClr val="FFFFFF"/>
                </a:solidFill>
                <a:latin typeface="SBSansDisplay-Semibold"/>
                <a:ea typeface="SBSansDisplay-Semibold"/>
              </a:rPr>
              <a:t>бизнеса</a:t>
            </a:r>
            <a:r>
              <a:rPr lang="en-US" sz="9200" b="1" strike="noStrike" spc="-1" dirty="0">
                <a:solidFill>
                  <a:srgbClr val="FFFFFF"/>
                </a:solidFill>
                <a:latin typeface="SBSansDisplay-Semibold"/>
                <a:ea typeface="SBSansDisplay-Semibold"/>
              </a:rPr>
              <a:t> </a:t>
            </a:r>
            <a:endParaRPr lang="en-US" sz="9200" b="0" strike="noStrike" spc="-1" dirty="0"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56520" y="7012440"/>
            <a:ext cx="1117728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3600" b="0" strike="noStrike" spc="-1">
                <a:solidFill>
                  <a:srgbClr val="FFFFFF"/>
                </a:solidFill>
                <a:latin typeface="SBSansDisplay-Regular"/>
                <a:ea typeface="SBSansDisplay-Regular"/>
              </a:rPr>
              <a:t>от государства и Сбера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82080" y="11845800"/>
            <a:ext cx="3321000" cy="883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800" b="0" strike="noStrike" spc="-1">
                <a:solidFill>
                  <a:srgbClr val="FFFFFF"/>
                </a:solidFill>
                <a:latin typeface="SBSansDisplay-Regular"/>
                <a:ea typeface="SBSansDisplay-Regular"/>
              </a:rPr>
              <a:t>Март </a:t>
            </a:r>
            <a:r>
              <a:rPr lang="en-US" sz="2800" b="0" strike="noStrike" spc="-1">
                <a:solidFill>
                  <a:srgbClr val="FFFFFF"/>
                </a:solidFill>
                <a:latin typeface="SBSansDisplay-Regular"/>
                <a:ea typeface="SBSansDisplay-Regular"/>
              </a:rPr>
              <a:t>2023</a:t>
            </a: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6EBBB4B6-9CC2-4045-BF92-797F945FE1A9}"/>
              </a:ext>
            </a:extLst>
          </p:cNvPr>
          <p:cNvPicPr/>
          <p:nvPr/>
        </p:nvPicPr>
        <p:blipFill>
          <a:blip r:embed="rId3"/>
          <a:stretch/>
        </p:blipFill>
        <p:spPr>
          <a:xfrm flipH="1">
            <a:off x="96600" y="1153528"/>
            <a:ext cx="24287399" cy="12582144"/>
          </a:xfrm>
          <a:prstGeom prst="rect">
            <a:avLst/>
          </a:prstGeom>
          <a:ln w="0"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15341400" y="630720"/>
            <a:ext cx="7146360" cy="43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en-US" sz="1600" b="1" strike="noStrike" cap="all" spc="-1">
                <a:solidFill>
                  <a:srgbClr val="1E1E21"/>
                </a:solidFill>
                <a:latin typeface="SBSansDisplay-Semibold"/>
                <a:ea typeface="SBSansDisplay-Semibold"/>
              </a:rPr>
              <a:t>Меры поддержки бизнеса от государства и банка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82" name="Title 4">
            <a:extLst>
              <a:ext uri="{FF2B5EF4-FFF2-40B4-BE49-F238E27FC236}">
                <a16:creationId xmlns:a16="http://schemas.microsoft.com/office/drawing/2014/main" id="{B880B274-538F-664F-B6EC-E9AB828BAE97}"/>
              </a:ext>
            </a:extLst>
          </p:cNvPr>
          <p:cNvSpPr txBox="1">
            <a:spLocks/>
          </p:cNvSpPr>
          <p:nvPr/>
        </p:nvSpPr>
        <p:spPr>
          <a:xfrm>
            <a:off x="1953868" y="1864017"/>
            <a:ext cx="21834769" cy="754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defRPr/>
            </a:pPr>
            <a:r>
              <a:rPr lang="ru-RU" sz="4800" b="1" dirty="0"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Собственная программа банка для мобилизованных</a:t>
            </a:r>
            <a:r>
              <a:rPr lang="ru-RU" sz="4800" b="1" dirty="0">
                <a:effectLst/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 </a:t>
            </a:r>
            <a:endParaRPr lang="ru-RU" sz="4800" b="1" dirty="0">
              <a:effectLst/>
              <a:latin typeface="SB Sans Display Semibold" panose="020B0503040504020204" pitchFamily="34" charset="0"/>
              <a:ea typeface="Arial" panose="020B0604020202020204" pitchFamily="34" charset="0"/>
              <a:cs typeface="SB Sans Display Semibold" panose="020B050304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3C101-6582-6D47-9D92-1A05CA8C7E29}"/>
              </a:ext>
            </a:extLst>
          </p:cNvPr>
          <p:cNvSpPr txBox="1"/>
          <p:nvPr/>
        </p:nvSpPr>
        <p:spPr>
          <a:xfrm>
            <a:off x="1953867" y="2704260"/>
            <a:ext cx="16514620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В случае мобилизации ИП или собственника организации — в соответствии с Указом Президента № 647. Заявки — только по непросроченным обязательствам.</a:t>
            </a:r>
            <a:endParaRPr lang="ru-RU" sz="2800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  <a:p>
            <a:endParaRPr lang="ru-RU" sz="2400" dirty="0"/>
          </a:p>
        </p:txBody>
      </p:sp>
      <p:sp>
        <p:nvSpPr>
          <p:cNvPr id="57" name="Title 4">
            <a:extLst>
              <a:ext uri="{FF2B5EF4-FFF2-40B4-BE49-F238E27FC236}">
                <a16:creationId xmlns:a16="http://schemas.microsoft.com/office/drawing/2014/main" id="{83591963-1961-C847-AB90-6C923EB5A0B2}"/>
              </a:ext>
            </a:extLst>
          </p:cNvPr>
          <p:cNvSpPr txBox="1">
            <a:spLocks/>
          </p:cNvSpPr>
          <p:nvPr/>
        </p:nvSpPr>
        <p:spPr>
          <a:xfrm>
            <a:off x="1953868" y="5044143"/>
            <a:ext cx="13193191" cy="6566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Кто может получить отсрочку: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E7D868-292F-5C44-B1F4-75DBE7902C0E}"/>
              </a:ext>
            </a:extLst>
          </p:cNvPr>
          <p:cNvSpPr txBox="1"/>
          <p:nvPr/>
        </p:nvSpPr>
        <p:spPr>
          <a:xfrm>
            <a:off x="1902983" y="5941438"/>
            <a:ext cx="886754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заёмщики — индивидуальные предприниматели; </a:t>
            </a:r>
            <a:endParaRPr lang="ru-RU" sz="2400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учредители и акционеры заёмщиков с долей участия 50% и более; </a:t>
            </a:r>
            <a:endParaRPr lang="ru-RU" sz="2400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бенефициары бизнеса. </a:t>
            </a:r>
            <a:endParaRPr lang="ru-RU" sz="2400" b="1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6E6671B4-5EB8-2249-ABAA-012C100174D6}"/>
              </a:ext>
            </a:extLst>
          </p:cNvPr>
          <p:cNvSpPr txBox="1">
            <a:spLocks/>
          </p:cNvSpPr>
          <p:nvPr/>
        </p:nvSpPr>
        <p:spPr>
          <a:xfrm>
            <a:off x="12192000" y="5044143"/>
            <a:ext cx="10067041" cy="132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Варианты изменения условий </a:t>
            </a:r>
            <a:br>
              <a:rPr lang="ru-RU" sz="32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</a:br>
            <a:r>
              <a:rPr lang="ru-RU" sz="32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по действующим кредитам: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224A4C-1DEA-AF41-8C55-BEFB4E9C0BB2}"/>
              </a:ext>
            </a:extLst>
          </p:cNvPr>
          <p:cNvSpPr txBox="1"/>
          <p:nvPr/>
        </p:nvSpPr>
        <p:spPr>
          <a:xfrm>
            <a:off x="12181271" y="6738217"/>
            <a:ext cx="816179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отсрочка погашения основного долга и процентов до 6 месяцев;</a:t>
            </a:r>
            <a:endParaRPr lang="ru-RU" sz="2400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продление кредита на срок до 9 месяцев. </a:t>
            </a:r>
            <a:endParaRPr lang="ru-RU" sz="2400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214214E1-BBCE-2448-8BDA-2F8912CEE574}"/>
              </a:ext>
            </a:extLst>
          </p:cNvPr>
          <p:cNvSpPr txBox="1">
            <a:spLocks/>
          </p:cNvSpPr>
          <p:nvPr/>
        </p:nvSpPr>
        <p:spPr>
          <a:xfrm>
            <a:off x="1953868" y="8924500"/>
            <a:ext cx="9540240" cy="1174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Документами, подтверждающими </a:t>
            </a:r>
            <a:br>
              <a:rPr lang="ru-RU" sz="32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</a:br>
            <a:r>
              <a:rPr lang="ru-RU" sz="32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мобилизацию, считаются:</a:t>
            </a:r>
            <a:r>
              <a:rPr lang="ru-RU" sz="32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 </a:t>
            </a:r>
            <a:endParaRPr lang="ru-RU" sz="3200" b="1" dirty="0">
              <a:solidFill>
                <a:srgbClr val="117E8C"/>
              </a:solidFill>
              <a:effectLst/>
              <a:latin typeface="SB Sans Display Semibold" panose="020B0503040504020204" pitchFamily="34" charset="0"/>
              <a:ea typeface="Arial" panose="020B0604020202020204" pitchFamily="34" charset="0"/>
              <a:cs typeface="SB Sans Display Semibold" panose="020B050304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D26AFD-42D9-BB46-8D1E-DA9EC215C9C5}"/>
              </a:ext>
            </a:extLst>
          </p:cNvPr>
          <p:cNvSpPr txBox="1"/>
          <p:nvPr/>
        </p:nvSpPr>
        <p:spPr>
          <a:xfrm>
            <a:off x="1953867" y="10550850"/>
            <a:ext cx="82984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мобилизационное предписание; </a:t>
            </a:r>
            <a:endParaRPr lang="ru-RU" sz="2400" u="none" strike="noStrike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иные документы военного комиссариата, подтверждающие мобилизацию.</a:t>
            </a:r>
            <a:endParaRPr lang="ru-RU" sz="2400" u="none" strike="noStrike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06220A-B9F6-D541-A73A-B483EE0490B1}"/>
              </a:ext>
            </a:extLst>
          </p:cNvPr>
          <p:cNvSpPr txBox="1"/>
          <p:nvPr/>
        </p:nvSpPr>
        <p:spPr>
          <a:xfrm>
            <a:off x="12240299" y="8605706"/>
            <a:ext cx="815106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Льготный период может быть продлён до окончания срока службы. </a:t>
            </a:r>
            <a:endParaRPr lang="ru-RU" sz="2400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0749680" y="10244520"/>
            <a:ext cx="4115160" cy="4115160"/>
            <a:chOff x="20749680" y="10244520"/>
            <a:chExt cx="4115160" cy="4115160"/>
          </a:xfrm>
        </p:grpSpPr>
        <p:sp>
          <p:nvSpPr>
            <p:cNvPr id="14" name="Полилиния 13"/>
            <p:cNvSpPr/>
            <p:nvPr/>
          </p:nvSpPr>
          <p:spPr>
            <a:xfrm>
              <a:off x="20749680" y="10244520"/>
              <a:ext cx="4115160" cy="4115160"/>
            </a:xfrm>
            <a:custGeom>
              <a:avLst/>
              <a:gdLst/>
              <a:ahLst/>
              <a:cxnLst/>
              <a:rect l="0" t="0" r="r" b="b"/>
              <a:pathLst>
                <a:path w="11431" h="11431">
                  <a:moveTo>
                    <a:pt x="9716" y="0"/>
                  </a:moveTo>
                  <a:cubicBezTo>
                    <a:pt x="10859" y="0"/>
                    <a:pt x="11431" y="571"/>
                    <a:pt x="11431" y="1714"/>
                  </a:cubicBezTo>
                  <a:lnTo>
                    <a:pt x="11431" y="9716"/>
                  </a:lnTo>
                  <a:cubicBezTo>
                    <a:pt x="11431" y="10859"/>
                    <a:pt x="10859" y="11431"/>
                    <a:pt x="9716" y="11431"/>
                  </a:cubicBezTo>
                  <a:lnTo>
                    <a:pt x="1714" y="11431"/>
                  </a:lnTo>
                  <a:cubicBezTo>
                    <a:pt x="571" y="11431"/>
                    <a:pt x="0" y="10859"/>
                    <a:pt x="0" y="9716"/>
                  </a:cubicBezTo>
                  <a:lnTo>
                    <a:pt x="0" y="1714"/>
                  </a:lnTo>
                  <a:cubicBezTo>
                    <a:pt x="0" y="571"/>
                    <a:pt x="571" y="0"/>
                    <a:pt x="1714" y="0"/>
                  </a:cubicBezTo>
                  <a:lnTo>
                    <a:pt x="9716" y="0"/>
                  </a:lnTo>
                  <a:close/>
                </a:path>
              </a:pathLst>
            </a:custGeom>
            <a:solidFill>
              <a:srgbClr val="0F7E8C"/>
            </a:solidFill>
            <a:ln w="0">
              <a:noFill/>
            </a:ln>
          </p:spPr>
        </p:sp>
        <p:grpSp>
          <p:nvGrpSpPr>
            <p:cNvPr id="15" name="Группа 14"/>
            <p:cNvGrpSpPr/>
            <p:nvPr/>
          </p:nvGrpSpPr>
          <p:grpSpPr>
            <a:xfrm>
              <a:off x="21492360" y="11349720"/>
              <a:ext cx="2375640" cy="1472760"/>
              <a:chOff x="21492360" y="11349720"/>
              <a:chExt cx="2375640" cy="147276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1492360" y="12035160"/>
                <a:ext cx="2375640" cy="7873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algn="ctr"/>
                <a:r>
                  <a:rPr lang="en-US" sz="2000" b="0" strike="noStrike" spc="-1" dirty="0">
                    <a:solidFill>
                      <a:schemeClr val="bg1"/>
                    </a:solidFill>
                    <a:latin typeface="Arial"/>
                    <a:hlinkClick r:id="rId4"/>
                  </a:rPr>
                  <a:t>Подробности</a:t>
                </a:r>
                <a:br>
                  <a:rPr lang="ru-RU" sz="2000" spc="-1" dirty="0">
                    <a:solidFill>
                      <a:schemeClr val="bg1"/>
                    </a:solidFill>
                    <a:latin typeface="Arial"/>
                    <a:hlinkClick r:id="rId4"/>
                  </a:rPr>
                </a:br>
                <a:r>
                  <a:rPr lang="en-US" sz="2000" b="0" strike="noStrike" spc="-1" dirty="0">
                    <a:solidFill>
                      <a:schemeClr val="bg1"/>
                    </a:solidFill>
                    <a:latin typeface="Arial"/>
                    <a:hlinkClick r:id="rId4"/>
                  </a:rPr>
                  <a:t>на сайте</a:t>
                </a:r>
                <a:endParaRPr lang="en-US" sz="2000" b="0" strike="noStrike" spc="-1" dirty="0">
                  <a:solidFill>
                    <a:schemeClr val="bg1"/>
                  </a:solidFill>
                  <a:latin typeface="Arial"/>
                </a:endParaRPr>
              </a:p>
            </p:txBody>
          </p:sp>
          <p:pic>
            <p:nvPicPr>
              <p:cNvPr id="17" name="Рисунок 16"/>
              <p:cNvPicPr/>
              <p:nvPr/>
            </p:nvPicPr>
            <p:blipFill>
              <a:blip r:embed="rId5"/>
              <a:stretch/>
            </p:blipFill>
            <p:spPr>
              <a:xfrm>
                <a:off x="22432680" y="11349720"/>
                <a:ext cx="507960" cy="5079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8078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F7E8C"/>
            </a:gs>
            <a:gs pos="100000">
              <a:srgbClr val="20A19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Рисунок 363"/>
          <p:cNvPicPr/>
          <p:nvPr/>
        </p:nvPicPr>
        <p:blipFill>
          <a:blip r:embed="rId2"/>
          <a:stretch/>
        </p:blipFill>
        <p:spPr>
          <a:xfrm>
            <a:off x="-4963680" y="-1263600"/>
            <a:ext cx="13716000" cy="13716000"/>
          </a:xfrm>
          <a:prstGeom prst="rect">
            <a:avLst/>
          </a:prstGeom>
          <a:ln w="0">
            <a:noFill/>
          </a:ln>
        </p:spPr>
      </p:pic>
      <p:sp>
        <p:nvSpPr>
          <p:cNvPr id="365" name="TextBox 364"/>
          <p:cNvSpPr txBox="1"/>
          <p:nvPr/>
        </p:nvSpPr>
        <p:spPr>
          <a:xfrm>
            <a:off x="1894680" y="1216800"/>
            <a:ext cx="13489200" cy="345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7200" b="1" strike="noStrike" spc="-1">
                <a:solidFill>
                  <a:srgbClr val="FFFFFF"/>
                </a:solidFill>
                <a:latin typeface="SBSansDisplay-Semibold"/>
                <a:ea typeface="SBSansDisplay-Semibold"/>
              </a:rPr>
              <a:t>СберБизнес, все его системы и офисы работают в штатном режиме</a:t>
            </a:r>
            <a:endParaRPr lang="en-US" sz="7200" b="0" strike="noStrike" spc="-1">
              <a:latin typeface="Arial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16143120" y="9604440"/>
            <a:ext cx="6349680" cy="49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400" b="1" strike="noStrike" spc="-1">
                <a:solidFill>
                  <a:srgbClr val="FFFFFF"/>
                </a:solidFill>
                <a:latin typeface="SBSansDisplay-Semibold"/>
                <a:ea typeface="SBSansDisplay-Semibold"/>
              </a:rPr>
              <a:t>Техническая поддержка ДБО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16143120" y="11050200"/>
            <a:ext cx="6349680" cy="1270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20000"/>
              </a:lnSpc>
              <a:spcBef>
                <a:spcPts val="5899"/>
              </a:spcBef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SBSansText-Regular"/>
                <a:ea typeface="SBSansText-Regular"/>
              </a:rPr>
              <a:t>Помощь корпоративным клиентам в работе с интернет-банком: консультации по заполнению платежных и иных документов в системах дистанционного банковского обслуживания, навигация в системе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9017280" y="9604440"/>
            <a:ext cx="6349680" cy="49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400" b="1" strike="noStrike" spc="-1">
                <a:solidFill>
                  <a:srgbClr val="FFFFFF"/>
                </a:solidFill>
                <a:latin typeface="SBSansDisplay-Semibold"/>
                <a:ea typeface="SBSansDisplay-Semibold"/>
              </a:rPr>
              <a:t>Операционная поддержка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9017280" y="11113560"/>
            <a:ext cx="6349680" cy="1574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20000"/>
              </a:lnSpc>
              <a:spcBef>
                <a:spcPts val="5899"/>
              </a:spcBef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SBSansText-Regular"/>
                <a:ea typeface="SBSansText-Regular"/>
              </a:rPr>
              <a:t>Поддержка по действующим услугам клиента: платежи, комиссии, управление счетами, аресты и ограничения по счёту, дебетовые и кредитные бизнес-карты, зарплатные проекты, самоинкассация, тарифы. Операционное время, адреса офисов и банкоматов, график обработки платежей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1894680" y="9604440"/>
            <a:ext cx="6349680" cy="49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400" b="1" strike="noStrike" spc="-1">
                <a:solidFill>
                  <a:srgbClr val="FFFFFF"/>
                </a:solidFill>
                <a:latin typeface="SBSansDisplay-Semibold"/>
                <a:ea typeface="SBSansDisplay-Semibold"/>
              </a:rPr>
              <a:t>Удаленные продажи и телемаркетинг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1894680" y="11113560"/>
            <a:ext cx="6340320" cy="1879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20000"/>
              </a:lnSpc>
              <a:spcBef>
                <a:spcPts val="5899"/>
              </a:spcBef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SBSansText-Regular"/>
                <a:ea typeface="SBSansText-Regular"/>
              </a:rPr>
              <a:t>Продажа продуктов и услуг действующим и потенциальным клиентам банка. Консультирование клиентов по всей линейке продуктов и услуг банка и экосистемы. Звонки неклиентам банка по предоставленной базе для открытия счёта. Продажа других продуктов и услуг банка и экосистемы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1894680" y="7317360"/>
            <a:ext cx="6349680" cy="93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5200" b="0" strike="noStrike" spc="-1">
                <a:solidFill>
                  <a:srgbClr val="FFFFFF"/>
                </a:solidFill>
                <a:latin typeface="SBSansDisplay-Regular"/>
                <a:ea typeface="SBSansDisplay-Regular"/>
              </a:rPr>
              <a:t>8-800-5555-777</a:t>
            </a:r>
            <a:endParaRPr lang="en-US" sz="5200" b="0" strike="noStrike" spc="-1">
              <a:latin typeface="Arial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9017280" y="7317360"/>
            <a:ext cx="6349680" cy="93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5200" b="0" strike="noStrike" spc="-1">
                <a:solidFill>
                  <a:srgbClr val="FFFFFF"/>
                </a:solidFill>
                <a:latin typeface="SBSansDisplay-Regular"/>
                <a:ea typeface="SBSansDisplay-Regular"/>
              </a:rPr>
              <a:t>0321</a:t>
            </a:r>
            <a:endParaRPr lang="en-US" sz="5200" b="0" strike="noStrike" spc="-1">
              <a:latin typeface="Arial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9017280" y="10152720"/>
            <a:ext cx="63496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200" b="0" i="1" strike="noStrike" spc="-1">
                <a:solidFill>
                  <a:srgbClr val="FFFFFF"/>
                </a:solidFill>
                <a:latin typeface="SBSansText-Italic"/>
                <a:ea typeface="SBSansText-Italic"/>
              </a:rPr>
              <a:t>После вызова нажмите 2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1894680" y="10152720"/>
            <a:ext cx="63496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200" b="0" i="1" strike="noStrike" spc="-1">
                <a:solidFill>
                  <a:srgbClr val="FFFFFF"/>
                </a:solidFill>
                <a:latin typeface="SBSansText-Italic"/>
                <a:ea typeface="SBSansText-Italic"/>
              </a:rPr>
              <a:t>После вызова нажмите 1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16143120" y="10152720"/>
            <a:ext cx="63496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200" b="0" i="1" strike="noStrike" spc="-1">
                <a:solidFill>
                  <a:srgbClr val="FFFFFF"/>
                </a:solidFill>
                <a:latin typeface="SBSansText-Italic"/>
                <a:ea typeface="SBSansText-Italic"/>
              </a:rPr>
              <a:t>После вызова нажмите 3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1894680" y="6703560"/>
            <a:ext cx="63496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200" b="0" strike="noStrike" spc="-1">
                <a:solidFill>
                  <a:srgbClr val="FFFFFF"/>
                </a:solidFill>
                <a:latin typeface="SBSansDisplay-Regular"/>
                <a:ea typeface="SBSansDisplay-Regular"/>
              </a:rPr>
              <a:t>С городского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9017280" y="6703560"/>
            <a:ext cx="63496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200" b="0" strike="noStrike" spc="-1">
                <a:solidFill>
                  <a:srgbClr val="FFFFFF"/>
                </a:solidFill>
                <a:latin typeface="SBSansDisplay-Regular"/>
                <a:ea typeface="SBSansDisplay-Regular"/>
              </a:rPr>
              <a:t>С мобильного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379" name="Прямая соединительная линия 378"/>
          <p:cNvSpPr/>
          <p:nvPr/>
        </p:nvSpPr>
        <p:spPr>
          <a:xfrm>
            <a:off x="1955880" y="8950680"/>
            <a:ext cx="20472120" cy="0"/>
          </a:xfrm>
          <a:prstGeom prst="line">
            <a:avLst/>
          </a:prstGeom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TextBox 379"/>
          <p:cNvSpPr txBox="1"/>
          <p:nvPr/>
        </p:nvSpPr>
        <p:spPr>
          <a:xfrm>
            <a:off x="16137720" y="7689960"/>
            <a:ext cx="6360480" cy="47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30000"/>
              </a:lnSpc>
              <a:spcBef>
                <a:spcPts val="5899"/>
              </a:spcBef>
              <a:buNone/>
            </a:pPr>
            <a:r>
              <a:rPr lang="en-US" sz="2100" b="0" strike="noStrike" spc="-1">
                <a:solidFill>
                  <a:srgbClr val="FFFFFF"/>
                </a:solidFill>
                <a:latin typeface="SBSansInterface-Regular"/>
                <a:ea typeface="SBSansInterface-Regular"/>
              </a:rPr>
              <a:t>Перейти  ›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16137720" y="6703560"/>
            <a:ext cx="6349680" cy="84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10000"/>
              </a:lnSpc>
              <a:spcBef>
                <a:spcPts val="5899"/>
              </a:spcBef>
              <a:buNone/>
            </a:pPr>
            <a:r>
              <a:rPr lang="en-US" sz="2200" b="0" strike="noStrike" spc="-1">
                <a:solidFill>
                  <a:srgbClr val="FFFFFF"/>
                </a:solidFill>
                <a:latin typeface="SBSansDisplay-Regular"/>
                <a:ea typeface="SBSansDisplay-Regular"/>
              </a:rPr>
              <a:t>Список и режим работы отделений   для юридических лиц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/>
          <p:nvPr/>
        </p:nvPicPr>
        <p:blipFill>
          <a:blip r:embed="rId2"/>
          <a:stretch/>
        </p:blipFill>
        <p:spPr>
          <a:xfrm>
            <a:off x="-123300" y="4255740"/>
            <a:ext cx="14617800" cy="11721960"/>
          </a:xfrm>
          <a:prstGeom prst="rect">
            <a:avLst/>
          </a:prstGeom>
          <a:ln w="0">
            <a:noFill/>
          </a:ln>
        </p:spPr>
      </p:pic>
      <p:sp>
        <p:nvSpPr>
          <p:cNvPr id="44" name="TextBox 43"/>
          <p:cNvSpPr txBox="1"/>
          <p:nvPr/>
        </p:nvSpPr>
        <p:spPr>
          <a:xfrm>
            <a:off x="1906560" y="2163600"/>
            <a:ext cx="13456800" cy="232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Счёт</a:t>
            </a:r>
            <a:r>
              <a:rPr lang="en-US" sz="7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и</a:t>
            </a:r>
            <a:r>
              <a:rPr lang="en-US" sz="7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сервисы</a:t>
            </a:r>
            <a:r>
              <a:rPr lang="en-US" sz="7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для</a:t>
            </a:r>
            <a:r>
              <a:rPr lang="en-US" sz="7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бизнеса</a:t>
            </a:r>
            <a:r>
              <a:rPr lang="en-US" sz="7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за</a:t>
            </a:r>
            <a:r>
              <a:rPr lang="en-US" sz="7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0 ₽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навсегда</a:t>
            </a:r>
            <a:endParaRPr lang="en-US" sz="7200" b="0" strike="noStrike" spc="-1" dirty="0">
              <a:latin typeface="Arial"/>
            </a:endParaRPr>
          </a:p>
        </p:txBody>
      </p:sp>
      <p:pic>
        <p:nvPicPr>
          <p:cNvPr id="45" name="Рисунок 44"/>
          <p:cNvPicPr/>
          <p:nvPr/>
        </p:nvPicPr>
        <p:blipFill>
          <a:blip r:embed="rId3"/>
          <a:stretch/>
        </p:blipFill>
        <p:spPr>
          <a:xfrm>
            <a:off x="1904400" y="546840"/>
            <a:ext cx="1827720" cy="604080"/>
          </a:xfrm>
          <a:prstGeom prst="rect">
            <a:avLst/>
          </a:prstGeom>
          <a:ln w="0"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15341400" y="630720"/>
            <a:ext cx="7146360" cy="43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en-US" sz="1600" b="1" strike="noStrike" cap="all" spc="-1">
                <a:solidFill>
                  <a:srgbClr val="1E1E21"/>
                </a:solidFill>
                <a:latin typeface="SBSansDisplay-Semibold"/>
                <a:ea typeface="SBSansDisplay-Semibold"/>
              </a:rPr>
              <a:t>Меры поддержки бизнеса от государства и банка 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47" name="Рисунок 46"/>
          <p:cNvPicPr/>
          <p:nvPr/>
        </p:nvPicPr>
        <p:blipFill>
          <a:blip r:embed="rId4"/>
          <a:stretch/>
        </p:blipFill>
        <p:spPr>
          <a:xfrm>
            <a:off x="1898280" y="5868360"/>
            <a:ext cx="457200" cy="457200"/>
          </a:xfrm>
          <a:prstGeom prst="rect">
            <a:avLst/>
          </a:prstGeom>
          <a:ln w="0"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2546640" y="5849280"/>
            <a:ext cx="5701320" cy="90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20000"/>
              </a:lnSpc>
              <a:spcBef>
                <a:spcPts val="5899"/>
              </a:spcBef>
              <a:buNone/>
            </a:pPr>
            <a:r>
              <a:rPr lang="en-US" sz="2400" b="1" strike="noStrike" spc="-1" dirty="0" err="1">
                <a:solidFill>
                  <a:srgbClr val="0F7E8C"/>
                </a:solidFill>
                <a:latin typeface="SBSansDisplay-Semibold"/>
                <a:ea typeface="SBSansDisplay-Semibold"/>
              </a:rPr>
              <a:t>Открытие</a:t>
            </a:r>
            <a:r>
              <a:rPr lang="en-US" sz="2400" b="1" strike="noStrike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 и </a:t>
            </a:r>
            <a:r>
              <a:rPr lang="en-US" sz="2400" b="1" strike="noStrike" spc="-1" dirty="0" err="1">
                <a:solidFill>
                  <a:srgbClr val="0F7E8C"/>
                </a:solidFill>
                <a:latin typeface="SBSansDisplay-Semibold"/>
                <a:ea typeface="SBSansDisplay-Semibold"/>
              </a:rPr>
              <a:t>обслуживание</a:t>
            </a:r>
            <a:r>
              <a:rPr lang="en-US" sz="2400" b="1" strike="noStrike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 </a:t>
            </a:r>
            <a:r>
              <a:rPr lang="en-US" sz="2400" b="1" strike="noStrike" spc="-1" dirty="0" err="1">
                <a:solidFill>
                  <a:srgbClr val="0F7E8C"/>
                </a:solidFill>
                <a:latin typeface="SBSansDisplay-Semibold"/>
                <a:ea typeface="SBSansDisplay-Semibold"/>
              </a:rPr>
              <a:t>счёта</a:t>
            </a:r>
            <a:r>
              <a:rPr lang="en-US" sz="2400" b="1" strike="noStrike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 </a:t>
            </a:r>
            <a:r>
              <a:rPr lang="en-US" sz="2400" b="1" strike="noStrike" spc="-1" dirty="0" err="1">
                <a:solidFill>
                  <a:srgbClr val="0F7E8C"/>
                </a:solidFill>
                <a:latin typeface="SBSansDisplay-Semibold"/>
                <a:ea typeface="SBSansDisplay-Semibold"/>
              </a:rPr>
              <a:t>за</a:t>
            </a:r>
            <a:r>
              <a:rPr lang="en-US" sz="2400" b="1" strike="noStrike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 0 ₽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46640" y="6952320"/>
            <a:ext cx="5701320" cy="175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40000"/>
              </a:lnSpc>
              <a:spcBef>
                <a:spcPts val="5899"/>
              </a:spcBef>
              <a:buNone/>
            </a:pPr>
            <a:r>
              <a:rPr lang="en-US" sz="2000" b="0" strike="noStrike" spc="-1">
                <a:solidFill>
                  <a:srgbClr val="353435"/>
                </a:solidFill>
                <a:latin typeface="SBSansText-Regular"/>
                <a:ea typeface="SBSansText-Regular"/>
              </a:rPr>
              <a:t>Бесплатное открытие без визита в офис банка, бесплатное ежемесячное обслуживание и безлимитные платежи юрлицам внутри банка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4"/>
          <a:stretch/>
        </p:blipFill>
        <p:spPr>
          <a:xfrm>
            <a:off x="9017280" y="9659520"/>
            <a:ext cx="457200" cy="457200"/>
          </a:xfrm>
          <a:prstGeom prst="rect">
            <a:avLst/>
          </a:prstGeom>
          <a:ln w="0">
            <a:noFill/>
          </a:ln>
        </p:spPr>
      </p:pic>
      <p:sp>
        <p:nvSpPr>
          <p:cNvPr id="51" name="TextBox 50"/>
          <p:cNvSpPr txBox="1"/>
          <p:nvPr/>
        </p:nvSpPr>
        <p:spPr>
          <a:xfrm>
            <a:off x="9665280" y="9659520"/>
            <a:ext cx="5701320" cy="49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400" b="1" strike="noStrike" spc="-1">
                <a:solidFill>
                  <a:srgbClr val="0F7E8C"/>
                </a:solidFill>
                <a:latin typeface="SBSansDisplay-Semibold"/>
                <a:ea typeface="SBSansDisplay-Semibold"/>
              </a:rPr>
              <a:t>Юрист для бизнеса за 0 ₽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65280" y="10305000"/>
            <a:ext cx="5701320" cy="175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40000"/>
              </a:lnSpc>
              <a:spcBef>
                <a:spcPts val="5899"/>
              </a:spcBef>
              <a:buNone/>
            </a:pP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Устная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консультация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для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предпринимателя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по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правовым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вопросам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бизнеса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и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его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личным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вопросам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,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переговоры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и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официальный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звонок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юриста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от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имени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владельца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бизнеса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53" name="Рисунок 52"/>
          <p:cNvPicPr/>
          <p:nvPr/>
        </p:nvPicPr>
        <p:blipFill>
          <a:blip r:embed="rId4"/>
          <a:stretch/>
        </p:blipFill>
        <p:spPr>
          <a:xfrm>
            <a:off x="16143120" y="5868360"/>
            <a:ext cx="457200" cy="457200"/>
          </a:xfrm>
          <a:prstGeom prst="rect">
            <a:avLst/>
          </a:prstGeom>
          <a:ln w="0">
            <a:noFill/>
          </a:ln>
        </p:spPr>
      </p:pic>
      <p:sp>
        <p:nvSpPr>
          <p:cNvPr id="54" name="TextBox 53"/>
          <p:cNvSpPr txBox="1"/>
          <p:nvPr/>
        </p:nvSpPr>
        <p:spPr>
          <a:xfrm>
            <a:off x="16791480" y="5849280"/>
            <a:ext cx="5701320" cy="90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20000"/>
              </a:lnSpc>
              <a:spcBef>
                <a:spcPts val="5899"/>
              </a:spcBef>
              <a:buNone/>
            </a:pPr>
            <a:r>
              <a:rPr lang="en-US" sz="2400" b="1" strike="noStrike" spc="-1" dirty="0" err="1">
                <a:solidFill>
                  <a:srgbClr val="0F7E8C"/>
                </a:solidFill>
                <a:latin typeface="SBSansDisplay-Semibold"/>
                <a:ea typeface="SBSansDisplay-Semibold"/>
              </a:rPr>
              <a:t>Онлайн-бухгалтерия</a:t>
            </a:r>
            <a:r>
              <a:rPr lang="en-US" sz="2400" b="1" strike="noStrike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 </a:t>
            </a:r>
            <a:r>
              <a:rPr lang="en-US" sz="2400" b="1" strike="noStrike" spc="-1" dirty="0" err="1">
                <a:solidFill>
                  <a:srgbClr val="0F7E8C"/>
                </a:solidFill>
                <a:latin typeface="SBSansDisplay-Semibold"/>
                <a:ea typeface="SBSansDisplay-Semibold"/>
              </a:rPr>
              <a:t>для</a:t>
            </a:r>
            <a:r>
              <a:rPr lang="en-US" sz="2400" b="1" strike="noStrike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 ИП </a:t>
            </a:r>
            <a:r>
              <a:rPr lang="en-US" sz="2400" b="1" strike="noStrike" spc="-1" dirty="0" err="1">
                <a:solidFill>
                  <a:srgbClr val="0F7E8C"/>
                </a:solidFill>
                <a:latin typeface="SBSansDisplay-Semibold"/>
                <a:ea typeface="SBSansDisplay-Semibold"/>
              </a:rPr>
              <a:t>на</a:t>
            </a:r>
            <a:r>
              <a:rPr lang="en-US" sz="2400" b="1" strike="noStrike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 УСН 6% </a:t>
            </a:r>
            <a:r>
              <a:rPr lang="en-US" sz="2400" b="1" strike="noStrike" spc="-1" dirty="0" err="1">
                <a:solidFill>
                  <a:srgbClr val="0F7E8C"/>
                </a:solidFill>
                <a:latin typeface="SBSansDisplay-Semibold"/>
                <a:ea typeface="SBSansDisplay-Semibold"/>
              </a:rPr>
              <a:t>без</a:t>
            </a:r>
            <a:r>
              <a:rPr lang="en-US" sz="2400" b="1" strike="noStrike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 </a:t>
            </a:r>
            <a:r>
              <a:rPr lang="en-US" sz="2400" b="1" strike="noStrike" spc="-1" dirty="0" err="1">
                <a:solidFill>
                  <a:srgbClr val="0F7E8C"/>
                </a:solidFill>
                <a:latin typeface="SBSansDisplay-Semibold"/>
                <a:ea typeface="SBSansDisplay-Semibold"/>
              </a:rPr>
              <a:t>сотрудников</a:t>
            </a:r>
            <a:r>
              <a:rPr lang="en-US" sz="2400" b="1" strike="noStrike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 </a:t>
            </a:r>
            <a:r>
              <a:rPr lang="en-US" sz="2400" b="1" strike="noStrike" spc="-1" dirty="0" err="1">
                <a:solidFill>
                  <a:srgbClr val="0F7E8C"/>
                </a:solidFill>
                <a:latin typeface="SBSansDisplay-Semibold"/>
                <a:ea typeface="SBSansDisplay-Semibold"/>
              </a:rPr>
              <a:t>за</a:t>
            </a:r>
            <a:r>
              <a:rPr lang="en-US" sz="2400" b="1" strike="noStrike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 0 ₽ 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91480" y="6952320"/>
            <a:ext cx="5701320" cy="2197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40000"/>
              </a:lnSpc>
              <a:spcBef>
                <a:spcPts val="5899"/>
              </a:spcBef>
              <a:buNone/>
            </a:pP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Предупреждаем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о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приближающихся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налоговых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событиях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,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автоматически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считаем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налоги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,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платежи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и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взносы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,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готовим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декларацию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и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отправляем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её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онлайн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56" name="Рисунок 55"/>
          <p:cNvPicPr/>
          <p:nvPr/>
        </p:nvPicPr>
        <p:blipFill>
          <a:blip r:embed="rId4"/>
          <a:stretch/>
        </p:blipFill>
        <p:spPr>
          <a:xfrm>
            <a:off x="1898280" y="9659520"/>
            <a:ext cx="457200" cy="457200"/>
          </a:xfrm>
          <a:prstGeom prst="rect">
            <a:avLst/>
          </a:prstGeom>
          <a:ln w="0">
            <a:noFill/>
          </a:ln>
        </p:spPr>
      </p:pic>
      <p:sp>
        <p:nvSpPr>
          <p:cNvPr id="57" name="TextBox 56"/>
          <p:cNvSpPr txBox="1"/>
          <p:nvPr/>
        </p:nvSpPr>
        <p:spPr>
          <a:xfrm>
            <a:off x="2546640" y="9659520"/>
            <a:ext cx="5701320" cy="49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400" b="1" strike="noStrike" spc="-1">
                <a:solidFill>
                  <a:srgbClr val="0F7E8C"/>
                </a:solidFill>
                <a:latin typeface="SBSansDisplay-Semibold"/>
                <a:ea typeface="SBSansDisplay-Semibold"/>
              </a:rPr>
              <a:t>Поиск сотрудников за 0 ₽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38000" y="10305000"/>
            <a:ext cx="5701320" cy="2197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40000"/>
              </a:lnSpc>
              <a:spcBef>
                <a:spcPts val="5899"/>
              </a:spcBef>
              <a:buNone/>
            </a:pPr>
            <a:r>
              <a:rPr lang="en-US" sz="2000" b="0" strike="noStrike" spc="-1">
                <a:solidFill>
                  <a:srgbClr val="353435"/>
                </a:solidFill>
                <a:latin typeface="SBSansText-Regular"/>
                <a:ea typeface="SBSansText-Regular"/>
              </a:rPr>
              <a:t>Размещение и смена вакансий сколько угодно раз. Доступ к 50 резюме  с контактами — список обновляется ежемесячно 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9" name="Рисунок 58"/>
          <p:cNvPicPr/>
          <p:nvPr/>
        </p:nvPicPr>
        <p:blipFill>
          <a:blip r:embed="rId4"/>
          <a:stretch/>
        </p:blipFill>
        <p:spPr>
          <a:xfrm>
            <a:off x="9017280" y="5868360"/>
            <a:ext cx="457200" cy="457200"/>
          </a:xfrm>
          <a:prstGeom prst="rect">
            <a:avLst/>
          </a:prstGeom>
          <a:ln w="0"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9665280" y="5849280"/>
            <a:ext cx="5701320" cy="90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20000"/>
              </a:lnSpc>
              <a:spcBef>
                <a:spcPts val="5899"/>
              </a:spcBef>
              <a:buNone/>
            </a:pPr>
            <a:r>
              <a:rPr lang="en-US" sz="2400" b="1" strike="noStrike" spc="-1">
                <a:solidFill>
                  <a:srgbClr val="0F7E8C"/>
                </a:solidFill>
                <a:latin typeface="SBSansDisplay-Semibold"/>
                <a:ea typeface="SBSansDisplay-Semibold"/>
              </a:rPr>
              <a:t>Электронный документооборот и сдача отчетности за 0 ₽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65280" y="6952320"/>
            <a:ext cx="5701320" cy="175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40000"/>
              </a:lnSpc>
              <a:spcBef>
                <a:spcPts val="5899"/>
              </a:spcBef>
              <a:buNone/>
            </a:pP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Сдача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отчётности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в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 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госорганы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: ФНС, ПФР, ФСС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и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 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Росстат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,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бесплатная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электронная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подпись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от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ФНС,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обмен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документами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 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с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контрагентами</a:t>
            </a:r>
            <a:endParaRPr lang="en-US" sz="2000" b="0" strike="noStrike" spc="-1" dirty="0">
              <a:latin typeface="Arial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0749680" y="10244520"/>
            <a:ext cx="4115160" cy="4115160"/>
            <a:chOff x="20749680" y="10244520"/>
            <a:chExt cx="4115160" cy="4115160"/>
          </a:xfrm>
        </p:grpSpPr>
        <p:sp>
          <p:nvSpPr>
            <p:cNvPr id="63" name="Полилиния 62"/>
            <p:cNvSpPr/>
            <p:nvPr/>
          </p:nvSpPr>
          <p:spPr>
            <a:xfrm>
              <a:off x="20749680" y="10244520"/>
              <a:ext cx="4115160" cy="4115160"/>
            </a:xfrm>
            <a:custGeom>
              <a:avLst/>
              <a:gdLst/>
              <a:ahLst/>
              <a:cxnLst/>
              <a:rect l="0" t="0" r="r" b="b"/>
              <a:pathLst>
                <a:path w="11431" h="11431">
                  <a:moveTo>
                    <a:pt x="9716" y="0"/>
                  </a:moveTo>
                  <a:cubicBezTo>
                    <a:pt x="10859" y="0"/>
                    <a:pt x="11431" y="571"/>
                    <a:pt x="11431" y="1714"/>
                  </a:cubicBezTo>
                  <a:lnTo>
                    <a:pt x="11431" y="9716"/>
                  </a:lnTo>
                  <a:cubicBezTo>
                    <a:pt x="11431" y="10859"/>
                    <a:pt x="10859" y="11431"/>
                    <a:pt x="9716" y="11431"/>
                  </a:cubicBezTo>
                  <a:lnTo>
                    <a:pt x="1714" y="11431"/>
                  </a:lnTo>
                  <a:cubicBezTo>
                    <a:pt x="571" y="11431"/>
                    <a:pt x="0" y="10859"/>
                    <a:pt x="0" y="9716"/>
                  </a:cubicBezTo>
                  <a:lnTo>
                    <a:pt x="0" y="1714"/>
                  </a:lnTo>
                  <a:cubicBezTo>
                    <a:pt x="0" y="571"/>
                    <a:pt x="571" y="0"/>
                    <a:pt x="1714" y="0"/>
                  </a:cubicBezTo>
                  <a:lnTo>
                    <a:pt x="9716" y="0"/>
                  </a:lnTo>
                  <a:close/>
                </a:path>
              </a:pathLst>
            </a:custGeom>
            <a:solidFill>
              <a:srgbClr val="0F7E8C"/>
            </a:solidFill>
            <a:ln w="0">
              <a:noFill/>
            </a:ln>
          </p:spPr>
        </p:sp>
        <p:grpSp>
          <p:nvGrpSpPr>
            <p:cNvPr id="64" name="Группа 63"/>
            <p:cNvGrpSpPr/>
            <p:nvPr/>
          </p:nvGrpSpPr>
          <p:grpSpPr>
            <a:xfrm>
              <a:off x="21492360" y="11349720"/>
              <a:ext cx="2375640" cy="1472760"/>
              <a:chOff x="21492360" y="11349720"/>
              <a:chExt cx="2375640" cy="1472760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21492360" y="12035160"/>
                <a:ext cx="2375640" cy="7873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algn="ctr"/>
                <a:r>
                  <a:rPr lang="en-US" sz="2000" b="0" strike="noStrike" spc="-1" dirty="0">
                    <a:solidFill>
                      <a:schemeClr val="bg1"/>
                    </a:solidFill>
                    <a:latin typeface="Arial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Подробности</a:t>
                </a:r>
                <a:br>
                  <a:rPr lang="ru-RU" sz="2000" spc="-1" dirty="0">
                    <a:solidFill>
                      <a:schemeClr val="bg1"/>
                    </a:solidFill>
                    <a:latin typeface="Arial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</a:br>
                <a:r>
                  <a:rPr lang="en-US" sz="2000" b="0" strike="noStrike" spc="-1" dirty="0">
                    <a:solidFill>
                      <a:schemeClr val="bg1"/>
                    </a:solidFill>
                    <a:latin typeface="Arial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на сайте</a:t>
                </a:r>
                <a:endParaRPr lang="en-US" sz="2000" b="0" strike="noStrike" spc="-1" dirty="0">
                  <a:solidFill>
                    <a:schemeClr val="bg1"/>
                  </a:solidFill>
                  <a:latin typeface="Arial"/>
                </a:endParaRPr>
              </a:p>
            </p:txBody>
          </p:sp>
          <p:pic>
            <p:nvPicPr>
              <p:cNvPr id="66" name="Рисунок 65"/>
              <p:cNvPicPr/>
              <p:nvPr/>
            </p:nvPicPr>
            <p:blipFill>
              <a:blip r:embed="rId6"/>
              <a:stretch/>
            </p:blipFill>
            <p:spPr>
              <a:xfrm>
                <a:off x="22432680" y="11349720"/>
                <a:ext cx="507960" cy="5079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16960323" y="9783360"/>
            <a:ext cx="2850660" cy="247680"/>
          </a:xfrm>
          <a:prstGeom prst="rect">
            <a:avLst/>
          </a:prstGeom>
          <a:noFill/>
          <a:ln w="0">
            <a:noFill/>
          </a:ln>
        </p:spPr>
        <p:txBody>
          <a:bodyPr lIns="45000" tIns="22500" rIns="45000" bIns="22500"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Риск блокировки</a:t>
            </a:r>
            <a:r>
              <a:rPr lang="en-US" sz="2400" b="1" spc="-1" dirty="0">
                <a:solidFill>
                  <a:srgbClr val="0F7E8C"/>
                </a:solidFill>
                <a:latin typeface="SBSansDisplay-Semibold"/>
                <a:ea typeface="SBSansDisplay-Semibold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60323" y="10244520"/>
            <a:ext cx="3789357" cy="1249341"/>
          </a:xfrm>
          <a:prstGeom prst="rect">
            <a:avLst/>
          </a:prstGeom>
          <a:noFill/>
          <a:ln w="0">
            <a:noFill/>
          </a:ln>
        </p:spPr>
        <p:txBody>
          <a:bodyPr lIns="45000" tIns="22500" rIns="45000" bIns="22500" anchor="t">
            <a:no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ru-RU" sz="2000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Сервис анализирует операции по вашему счету и показывает уровень риска по 115-ФЗ с учетом рекомендаций Банка России</a:t>
            </a:r>
          </a:p>
          <a:p>
            <a:pPr>
              <a:lnSpc>
                <a:spcPct val="150000"/>
              </a:lnSpc>
              <a:spcBef>
                <a:spcPts val="2950"/>
              </a:spcBef>
            </a:pPr>
            <a:endParaRPr lang="en-US" sz="1400" spc="-1" dirty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4"/>
          <a:stretch/>
        </p:blipFill>
        <p:spPr>
          <a:xfrm>
            <a:off x="16335927" y="9679400"/>
            <a:ext cx="456044" cy="52171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Рисунок 215"/>
          <p:cNvPicPr/>
          <p:nvPr/>
        </p:nvPicPr>
        <p:blipFill>
          <a:blip r:embed="rId2"/>
          <a:stretch/>
        </p:blipFill>
        <p:spPr>
          <a:xfrm>
            <a:off x="-124200" y="3666240"/>
            <a:ext cx="22611960" cy="10159920"/>
          </a:xfrm>
          <a:prstGeom prst="rect">
            <a:avLst/>
          </a:prstGeom>
          <a:ln w="0">
            <a:noFill/>
          </a:ln>
        </p:spPr>
      </p:pic>
      <p:pic>
        <p:nvPicPr>
          <p:cNvPr id="217" name="Рисунок 216"/>
          <p:cNvPicPr/>
          <p:nvPr/>
        </p:nvPicPr>
        <p:blipFill>
          <a:blip r:embed="rId3"/>
          <a:stretch/>
        </p:blipFill>
        <p:spPr>
          <a:xfrm>
            <a:off x="-1454040" y="-1404360"/>
            <a:ext cx="10067040" cy="10067040"/>
          </a:xfrm>
          <a:prstGeom prst="rect">
            <a:avLst/>
          </a:prstGeom>
          <a:ln w="0">
            <a:noFill/>
          </a:ln>
        </p:spPr>
      </p:pic>
      <p:pic>
        <p:nvPicPr>
          <p:cNvPr id="218" name="Рисунок 217"/>
          <p:cNvPicPr/>
          <p:nvPr/>
        </p:nvPicPr>
        <p:blipFill>
          <a:blip r:embed="rId4"/>
          <a:stretch/>
        </p:blipFill>
        <p:spPr>
          <a:xfrm>
            <a:off x="1904400" y="546840"/>
            <a:ext cx="1827720" cy="604080"/>
          </a:xfrm>
          <a:prstGeom prst="rect">
            <a:avLst/>
          </a:prstGeom>
          <a:ln w="0">
            <a:noFill/>
          </a:ln>
        </p:spPr>
      </p:pic>
      <p:sp>
        <p:nvSpPr>
          <p:cNvPr id="219" name="TextBox 218"/>
          <p:cNvSpPr txBox="1"/>
          <p:nvPr/>
        </p:nvSpPr>
        <p:spPr>
          <a:xfrm>
            <a:off x="15341400" y="630720"/>
            <a:ext cx="7146360" cy="43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en-US" sz="1600" b="1" strike="noStrike" cap="all" spc="-1">
                <a:solidFill>
                  <a:srgbClr val="1E1E21"/>
                </a:solidFill>
                <a:latin typeface="SBSansDisplay-Semibold"/>
                <a:ea typeface="SBSansDisplay-Semibold"/>
              </a:rPr>
              <a:t>Меры поддержки бизнеса от государства и банка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904760" y="4901760"/>
            <a:ext cx="20575080" cy="232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7200" b="1" strike="noStrike" spc="-1">
                <a:solidFill>
                  <a:srgbClr val="000000"/>
                </a:solidFill>
                <a:latin typeface="SBSansDisplay-Semibold"/>
                <a:ea typeface="SBSansDisplay-Semibold"/>
              </a:rPr>
              <a:t>Специальная ставка по эквайрингу</a:t>
            </a:r>
            <a:endParaRPr lang="en-US" sz="7200" b="0" strike="noStrike" spc="-1">
              <a:latin typeface="Arial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904759" y="6502680"/>
            <a:ext cx="21511832" cy="1199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40000"/>
              </a:lnSpc>
              <a:spcBef>
                <a:spcPts val="4799"/>
              </a:spcBef>
              <a:buNone/>
            </a:pPr>
            <a:r>
              <a:rPr lang="ru-RU" sz="2800" b="0" strike="noStrike" spc="-1" dirty="0">
                <a:solidFill>
                  <a:srgbClr val="000000"/>
                </a:solidFill>
                <a:latin typeface="SBSansText-Regular"/>
                <a:ea typeface="SBSansText-Regular"/>
              </a:rPr>
              <a:t>комиссия </a:t>
            </a:r>
            <a:r>
              <a:rPr lang="en-US" sz="2800" b="0" strike="noStrike" spc="-1" dirty="0">
                <a:solidFill>
                  <a:srgbClr val="000000"/>
                </a:solidFill>
                <a:latin typeface="SBSansText-Regular"/>
                <a:ea typeface="SBSansText-Regular"/>
              </a:rPr>
              <a:t> </a:t>
            </a:r>
            <a:r>
              <a:rPr lang="ru-RU" sz="4400" b="1" dirty="0">
                <a:cs typeface="SB Sans Display Light" panose="020B0303040504020204" pitchFamily="34" charset="0"/>
              </a:rPr>
              <a:t>1%</a:t>
            </a:r>
            <a:r>
              <a:rPr lang="ru-RU" sz="2800" dirty="0">
                <a:cs typeface="SB Sans Display Light" panose="020B0303040504020204" pitchFamily="34" charset="0"/>
              </a:rPr>
              <a:t> в </a:t>
            </a:r>
            <a:r>
              <a:rPr lang="ru-RU" sz="2800" spc="-1" dirty="0">
                <a:solidFill>
                  <a:srgbClr val="000000"/>
                </a:solidFill>
                <a:latin typeface="SBSansText-Regular"/>
                <a:ea typeface="SBSansText-Regular"/>
              </a:rPr>
              <a:t>первые 2 месяца при открытии счёта и подключении </a:t>
            </a:r>
            <a:r>
              <a:rPr lang="ru-RU" sz="2800" spc="-1" dirty="0" err="1">
                <a:solidFill>
                  <a:srgbClr val="000000"/>
                </a:solidFill>
                <a:latin typeface="SBSansText-Regular"/>
                <a:ea typeface="SBSansText-Regular"/>
              </a:rPr>
              <a:t>эквайринга</a:t>
            </a:r>
            <a:r>
              <a:rPr lang="ru-RU" sz="2800" spc="-1" dirty="0">
                <a:solidFill>
                  <a:srgbClr val="000000"/>
                </a:solidFill>
                <a:latin typeface="SBSansText-Regular"/>
                <a:ea typeface="SBSansText-Regular"/>
              </a:rPr>
              <a:t> до 31.03.2023 включительно</a:t>
            </a:r>
            <a:endParaRPr lang="en-US" sz="2800" spc="-1" dirty="0">
              <a:solidFill>
                <a:srgbClr val="000000"/>
              </a:solidFill>
              <a:latin typeface="SBSansText-Regular"/>
              <a:ea typeface="SBSansText-Regular"/>
            </a:endParaRPr>
          </a:p>
        </p:txBody>
      </p:sp>
      <p:grpSp>
        <p:nvGrpSpPr>
          <p:cNvPr id="222" name="Группа 221"/>
          <p:cNvGrpSpPr/>
          <p:nvPr/>
        </p:nvGrpSpPr>
        <p:grpSpPr>
          <a:xfrm>
            <a:off x="20749680" y="10244520"/>
            <a:ext cx="4115160" cy="4115160"/>
            <a:chOff x="20749680" y="10244520"/>
            <a:chExt cx="4115160" cy="4115160"/>
          </a:xfrm>
        </p:grpSpPr>
        <p:sp>
          <p:nvSpPr>
            <p:cNvPr id="223" name="Полилиния 222"/>
            <p:cNvSpPr/>
            <p:nvPr/>
          </p:nvSpPr>
          <p:spPr>
            <a:xfrm>
              <a:off x="20749680" y="10244520"/>
              <a:ext cx="4115160" cy="4115160"/>
            </a:xfrm>
            <a:custGeom>
              <a:avLst/>
              <a:gdLst/>
              <a:ahLst/>
              <a:cxnLst/>
              <a:rect l="0" t="0" r="r" b="b"/>
              <a:pathLst>
                <a:path w="11431" h="11431">
                  <a:moveTo>
                    <a:pt x="9716" y="0"/>
                  </a:moveTo>
                  <a:cubicBezTo>
                    <a:pt x="10859" y="0"/>
                    <a:pt x="11431" y="571"/>
                    <a:pt x="11431" y="1714"/>
                  </a:cubicBezTo>
                  <a:lnTo>
                    <a:pt x="11431" y="9716"/>
                  </a:lnTo>
                  <a:cubicBezTo>
                    <a:pt x="11431" y="10859"/>
                    <a:pt x="10859" y="11431"/>
                    <a:pt x="9716" y="11431"/>
                  </a:cubicBezTo>
                  <a:lnTo>
                    <a:pt x="1714" y="11431"/>
                  </a:lnTo>
                  <a:cubicBezTo>
                    <a:pt x="571" y="11431"/>
                    <a:pt x="0" y="10859"/>
                    <a:pt x="0" y="9716"/>
                  </a:cubicBezTo>
                  <a:lnTo>
                    <a:pt x="0" y="1714"/>
                  </a:lnTo>
                  <a:cubicBezTo>
                    <a:pt x="0" y="571"/>
                    <a:pt x="571" y="0"/>
                    <a:pt x="1714" y="0"/>
                  </a:cubicBezTo>
                  <a:lnTo>
                    <a:pt x="9716" y="0"/>
                  </a:lnTo>
                  <a:close/>
                </a:path>
              </a:pathLst>
            </a:custGeom>
            <a:solidFill>
              <a:srgbClr val="0F7E8C"/>
            </a:solidFill>
            <a:ln w="0">
              <a:noFill/>
            </a:ln>
          </p:spPr>
        </p:sp>
        <p:grpSp>
          <p:nvGrpSpPr>
            <p:cNvPr id="224" name="Группа 223"/>
            <p:cNvGrpSpPr/>
            <p:nvPr/>
          </p:nvGrpSpPr>
          <p:grpSpPr>
            <a:xfrm>
              <a:off x="21492360" y="11349720"/>
              <a:ext cx="2375640" cy="1472760"/>
              <a:chOff x="21492360" y="11349720"/>
              <a:chExt cx="2375640" cy="1472760"/>
            </a:xfrm>
          </p:grpSpPr>
          <p:sp>
            <p:nvSpPr>
              <p:cNvPr id="225" name="TextBox 224"/>
              <p:cNvSpPr txBox="1"/>
              <p:nvPr/>
            </p:nvSpPr>
            <p:spPr>
              <a:xfrm>
                <a:off x="21492360" y="12035160"/>
                <a:ext cx="2375640" cy="7873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algn="ctr"/>
                <a:r>
                  <a:rPr lang="en-US" sz="2000" b="0" strike="noStrike" spc="-1" dirty="0">
                    <a:solidFill>
                      <a:schemeClr val="bg1"/>
                    </a:solidFill>
                    <a:latin typeface="Arial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Подробности</a:t>
                </a:r>
                <a:br>
                  <a:rPr lang="ru-RU" sz="2000" b="0" strike="noStrike" spc="-1" dirty="0">
                    <a:solidFill>
                      <a:schemeClr val="bg1"/>
                    </a:solidFill>
                    <a:latin typeface="Arial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</a:br>
                <a:r>
                  <a:rPr lang="en-US" sz="2000" b="0" strike="noStrike" spc="-1" dirty="0">
                    <a:solidFill>
                      <a:schemeClr val="bg1"/>
                    </a:solidFill>
                    <a:latin typeface="Arial"/>
                    <a:hlinkClick r:id="rId5"/>
                  </a:rPr>
                  <a:t>на сайте</a:t>
                </a:r>
                <a:endParaRPr lang="en-US" sz="2000" b="0" strike="noStrike" spc="-1" dirty="0">
                  <a:solidFill>
                    <a:schemeClr val="bg1"/>
                  </a:solidFill>
                  <a:latin typeface="Arial"/>
                </a:endParaRPr>
              </a:p>
            </p:txBody>
          </p:sp>
          <p:pic>
            <p:nvPicPr>
              <p:cNvPr id="226" name="Рисунок 225"/>
              <p:cNvPicPr/>
              <p:nvPr/>
            </p:nvPicPr>
            <p:blipFill>
              <a:blip r:embed="rId6"/>
              <a:stretch/>
            </p:blipFill>
            <p:spPr>
              <a:xfrm>
                <a:off x="22432680" y="11349720"/>
                <a:ext cx="507960" cy="5079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5585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08C72D-F382-0F49-9EE8-DCD2AE7AB81D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0800000">
            <a:off x="4569025" y="-48768"/>
            <a:ext cx="19862800" cy="13813536"/>
          </a:xfrm>
          <a:prstGeom prst="rect">
            <a:avLst/>
          </a:prstGeom>
          <a:ln w="0"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15341400" y="630720"/>
            <a:ext cx="7146360" cy="43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en-US" sz="1600" b="1" strike="noStrike" cap="all" spc="-1">
                <a:solidFill>
                  <a:srgbClr val="1E1E21"/>
                </a:solidFill>
                <a:latin typeface="SBSansDisplay-Semibold"/>
                <a:ea typeface="SBSansDisplay-Semibold"/>
              </a:rPr>
              <a:t>Меры поддержки бизнеса от государства и банка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AB5E2-02F1-5E47-BFB7-B0AD3282D0E2}"/>
              </a:ext>
            </a:extLst>
          </p:cNvPr>
          <p:cNvSpPr txBox="1"/>
          <p:nvPr/>
        </p:nvSpPr>
        <p:spPr>
          <a:xfrm>
            <a:off x="649747" y="696616"/>
            <a:ext cx="18376495" cy="232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7200" b="1" dirty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Кредитный потенциал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437101F-7515-8342-9679-D8F6E32B9D8B}"/>
              </a:ext>
            </a:extLst>
          </p:cNvPr>
          <p:cNvSpPr/>
          <p:nvPr/>
        </p:nvSpPr>
        <p:spPr>
          <a:xfrm>
            <a:off x="649746" y="2243976"/>
            <a:ext cx="12479657" cy="587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>
              <a:lnSpc>
                <a:spcPct val="150000"/>
              </a:lnSpc>
              <a:defRPr/>
            </a:pPr>
            <a:r>
              <a:rPr lang="ru-RU" sz="2400" b="0" i="0" dirty="0">
                <a:solidFill>
                  <a:srgbClr val="272727"/>
                </a:solidFill>
                <a:effectLst/>
                <a:latin typeface="SB Sans Text" panose="020B0503040504020204" pitchFamily="34" charset="0"/>
              </a:rPr>
              <a:t>Клиент видит карточку «Кредитный потенциал» в интернет-банке </a:t>
            </a:r>
            <a:r>
              <a:rPr lang="ru-RU" sz="2400" b="0" i="0" dirty="0" err="1">
                <a:solidFill>
                  <a:srgbClr val="272727"/>
                </a:solidFill>
                <a:effectLst/>
                <a:latin typeface="SB Sans Text" panose="020B0503040504020204" pitchFamily="34" charset="0"/>
              </a:rPr>
              <a:t>СберБизнес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SB Sans Text Light" panose="020B0303040504020204" pitchFamily="34" charset="0"/>
              <a:cs typeface="SB Sans Text Light" panose="020B030304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012204-D553-0642-8D04-F51A0B309DB2}"/>
              </a:ext>
            </a:extLst>
          </p:cNvPr>
          <p:cNvSpPr txBox="1"/>
          <p:nvPr/>
        </p:nvSpPr>
        <p:spPr>
          <a:xfrm>
            <a:off x="649746" y="2776383"/>
            <a:ext cx="11632751" cy="46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b="0" i="1" dirty="0">
                <a:solidFill>
                  <a:srgbClr val="272727"/>
                </a:solidFill>
                <a:effectLst/>
                <a:latin typeface="SB Sans Text" panose="020B0503040504020204" pitchFamily="34" charset="0"/>
              </a:rPr>
              <a:t>По клику открывается окно с информацией и форма заявки на расчёт потенциала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3FE541-D2E6-C34B-9EF1-85F7D0EAC5B5}"/>
              </a:ext>
            </a:extLst>
          </p:cNvPr>
          <p:cNvSpPr/>
          <p:nvPr/>
        </p:nvSpPr>
        <p:spPr>
          <a:xfrm>
            <a:off x="744170" y="8263634"/>
            <a:ext cx="9668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>
              <a:defRPr/>
            </a:pPr>
            <a:r>
              <a:rPr lang="ru-RU" sz="2400" b="0" i="0" dirty="0">
                <a:solidFill>
                  <a:srgbClr val="272727"/>
                </a:solidFill>
                <a:effectLst/>
                <a:latin typeface="SB Sans Text" panose="020B0503040504020204" pitchFamily="34" charset="0"/>
              </a:rPr>
              <a:t>Заполняет заявку, подписывает согласие простой электронной подписью и отправляет на рассмотрение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SB Sans Text Light" panose="020B0303040504020204" pitchFamily="34" charset="0"/>
              <a:cs typeface="SB Sans Text Light" panose="020B030304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05F184-6624-674C-9640-41BE625683B5}"/>
              </a:ext>
            </a:extLst>
          </p:cNvPr>
          <p:cNvSpPr/>
          <p:nvPr/>
        </p:nvSpPr>
        <p:spPr>
          <a:xfrm>
            <a:off x="13659475" y="5040925"/>
            <a:ext cx="9311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272727"/>
                </a:solidFill>
                <a:effectLst/>
                <a:latin typeface="SB Sans Text" panose="020B0503040504020204" pitchFamily="34" charset="0"/>
              </a:rPr>
              <a:t>После получения ответа от банка может подробнее ознакомиться с условиями и подобрать продукт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72C8D86-4717-D344-93C7-7743B4A20F45}"/>
              </a:ext>
            </a:extLst>
          </p:cNvPr>
          <p:cNvGrpSpPr/>
          <p:nvPr/>
        </p:nvGrpSpPr>
        <p:grpSpPr>
          <a:xfrm>
            <a:off x="744170" y="3436681"/>
            <a:ext cx="9140528" cy="3837182"/>
            <a:chOff x="6844005" y="49336"/>
            <a:chExt cx="5194439" cy="2213170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F5334F48-E34F-B34A-B571-36FBBB2AEE50}"/>
                </a:ext>
              </a:extLst>
            </p:cNvPr>
            <p:cNvGrpSpPr/>
            <p:nvPr/>
          </p:nvGrpSpPr>
          <p:grpSpPr>
            <a:xfrm>
              <a:off x="7086052" y="216560"/>
              <a:ext cx="4952392" cy="2045946"/>
              <a:chOff x="6597889" y="874983"/>
              <a:chExt cx="5355938" cy="2200835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2A068A08-E80B-944F-86BA-CF0440E3E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7889" y="874983"/>
                <a:ext cx="5355938" cy="2200835"/>
              </a:xfrm>
              <a:prstGeom prst="rect">
                <a:avLst/>
              </a:prstGeom>
            </p:spPr>
          </p:pic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69F3CD95-9C11-A542-A726-77F937C64B70}"/>
                  </a:ext>
                </a:extLst>
              </p:cNvPr>
              <p:cNvSpPr/>
              <p:nvPr/>
            </p:nvSpPr>
            <p:spPr>
              <a:xfrm>
                <a:off x="10587318" y="2119328"/>
                <a:ext cx="923363" cy="758342"/>
              </a:xfrm>
              <a:prstGeom prst="rect">
                <a:avLst/>
              </a:prstGeom>
              <a:noFill/>
              <a:ln w="19050">
                <a:solidFill>
                  <a:srgbClr val="0E889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DF1C69-7365-354D-BC64-58C96049CA98}"/>
                </a:ext>
              </a:extLst>
            </p:cNvPr>
            <p:cNvSpPr txBox="1"/>
            <p:nvPr/>
          </p:nvSpPr>
          <p:spPr>
            <a:xfrm>
              <a:off x="6844005" y="493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0E8899"/>
                  </a:solidFill>
                </a:rPr>
                <a:t>1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C21E587-2B11-314E-8464-A55BEA9A93A9}"/>
              </a:ext>
            </a:extLst>
          </p:cNvPr>
          <p:cNvGrpSpPr/>
          <p:nvPr/>
        </p:nvGrpSpPr>
        <p:grpSpPr>
          <a:xfrm>
            <a:off x="744170" y="9588970"/>
            <a:ext cx="9403055" cy="3604007"/>
            <a:chOff x="6929717" y="2282317"/>
            <a:chExt cx="5091956" cy="2024063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859127E-CF0A-E941-A4D8-A45C60A7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8515" y="2282318"/>
              <a:ext cx="4783158" cy="202406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C75D34-4F1B-5343-B83C-712A29969D50}"/>
                </a:ext>
              </a:extLst>
            </p:cNvPr>
            <p:cNvSpPr txBox="1"/>
            <p:nvPr/>
          </p:nvSpPr>
          <p:spPr>
            <a:xfrm>
              <a:off x="6929717" y="22823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0E8899"/>
                  </a:solidFill>
                </a:rPr>
                <a:t>2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CB77E18-6263-9B48-ACC1-B0DBB7F7C882}"/>
              </a:ext>
            </a:extLst>
          </p:cNvPr>
          <p:cNvGrpSpPr/>
          <p:nvPr/>
        </p:nvGrpSpPr>
        <p:grpSpPr>
          <a:xfrm>
            <a:off x="13659475" y="6445425"/>
            <a:ext cx="8955397" cy="4438189"/>
            <a:chOff x="6929717" y="4265058"/>
            <a:chExt cx="5029482" cy="249255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6CFEA9E-F421-2F41-BFE0-654113FAF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0988" y="4265058"/>
              <a:ext cx="4658211" cy="249255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867787-B9EE-4C46-AECE-F9FA8452AE6D}"/>
                </a:ext>
              </a:extLst>
            </p:cNvPr>
            <p:cNvSpPr txBox="1"/>
            <p:nvPr/>
          </p:nvSpPr>
          <p:spPr>
            <a:xfrm>
              <a:off x="6929717" y="47269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0E8899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9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/>
          <p:nvPr/>
        </p:nvPicPr>
        <p:blipFill>
          <a:blip r:embed="rId2"/>
          <a:stretch/>
        </p:blipFill>
        <p:spPr>
          <a:xfrm>
            <a:off x="-54214" y="2113409"/>
            <a:ext cx="23911978" cy="11721960"/>
          </a:xfrm>
          <a:prstGeom prst="rect">
            <a:avLst/>
          </a:prstGeom>
          <a:ln w="0"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15341400" y="630720"/>
            <a:ext cx="7146360" cy="43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en-US" sz="1600" b="1" strike="noStrike" cap="all" spc="-1">
                <a:solidFill>
                  <a:srgbClr val="1E1E21"/>
                </a:solidFill>
                <a:latin typeface="SBSansDisplay-Semibold"/>
                <a:ea typeface="SBSansDisplay-Semibold"/>
              </a:rPr>
              <a:t>Меры поддержки бизнеса от государства и банка </a:t>
            </a:r>
            <a:endParaRPr lang="en-US" sz="1600" b="0" strike="noStrike" spc="-1">
              <a:latin typeface="Arial"/>
            </a:endParaRPr>
          </a:p>
        </p:txBody>
      </p:sp>
      <p:graphicFrame>
        <p:nvGraphicFramePr>
          <p:cNvPr id="41" name="Таблица 40">
            <a:extLst>
              <a:ext uri="{FF2B5EF4-FFF2-40B4-BE49-F238E27FC236}">
                <a16:creationId xmlns:a16="http://schemas.microsoft.com/office/drawing/2014/main" id="{98FE8242-81AD-554C-874C-3DE8C8349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951015"/>
              </p:ext>
            </p:extLst>
          </p:nvPr>
        </p:nvGraphicFramePr>
        <p:xfrm>
          <a:off x="3370630" y="2072309"/>
          <a:ext cx="8967284" cy="11363832"/>
        </p:xfrm>
        <a:graphic>
          <a:graphicData uri="http://schemas.openxmlformats.org/drawingml/2006/table">
            <a:tbl>
              <a:tblPr/>
              <a:tblGrid>
                <a:gridCol w="448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3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022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b="1" kern="1200" spc="-1" dirty="0" err="1">
                          <a:solidFill>
                            <a:srgbClr val="0F7E8C"/>
                          </a:solidFill>
                          <a:latin typeface="SBSansDisplay-Semibold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en-US" sz="2800" b="1" kern="1200" spc="-1" dirty="0">
                          <a:solidFill>
                            <a:srgbClr val="0F7E8C"/>
                          </a:solidFill>
                          <a:latin typeface="SBSansDisplay-Semibold"/>
                          <a:ea typeface="+mn-ea"/>
                          <a:cs typeface="+mn-cs"/>
                        </a:rPr>
                        <a:t> МСХ</a:t>
                      </a: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b="1" kern="1200" spc="-1" dirty="0" err="1">
                          <a:solidFill>
                            <a:srgbClr val="0F7E8C"/>
                          </a:solidFill>
                          <a:latin typeface="SBSansDisplay-Semibold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en-US" sz="2800" b="1" kern="1200" spc="-1" dirty="0">
                          <a:solidFill>
                            <a:srgbClr val="0F7E8C"/>
                          </a:solidFill>
                          <a:latin typeface="SBSansDisplay-Semi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spc="-1" dirty="0" err="1">
                          <a:solidFill>
                            <a:srgbClr val="0F7E8C"/>
                          </a:solidFill>
                          <a:latin typeface="SBSansDisplay-Semibold"/>
                          <a:ea typeface="+mn-ea"/>
                          <a:cs typeface="+mn-cs"/>
                        </a:rPr>
                        <a:t>Минцифры</a:t>
                      </a:r>
                      <a:endParaRPr lang="en-US" sz="2800" b="1" kern="1200" spc="-1" dirty="0">
                        <a:solidFill>
                          <a:srgbClr val="0F7E8C"/>
                        </a:solidFill>
                        <a:latin typeface="SBSansDisplay-Semibold"/>
                        <a:ea typeface="+mn-ea"/>
                        <a:cs typeface="+mn-cs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09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Поста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н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овление</a:t>
                      </a:r>
                      <a:endParaRPr lang="ru-RU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Правительства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РФ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№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1528 </a:t>
                      </a: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Постановление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endParaRPr lang="ru-RU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Правительства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РФ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№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1598</a:t>
                      </a: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14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Для</a:t>
                      </a:r>
                      <a:r>
                        <a:rPr lang="ru-RU" sz="2800" kern="1200" baseline="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с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ельхозтоваро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-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производителей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Поддержка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проектов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цифровой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трансформации</a:t>
                      </a:r>
                      <a:endParaRPr lang="en-US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42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b="1" i="0" strike="noStrike" kern="1200" spc="-1" dirty="0" err="1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До</a:t>
                      </a:r>
                      <a:r>
                        <a:rPr lang="en-US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 5%</a:t>
                      </a: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2800" b="1" i="0" strike="noStrike" kern="1200" spc="-1" dirty="0" err="1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До</a:t>
                      </a:r>
                      <a:r>
                        <a:rPr lang="en-US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 5%</a:t>
                      </a: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3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Без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ограничений</a:t>
                      </a:r>
                      <a:endParaRPr lang="en-US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От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 </a:t>
                      </a:r>
                      <a:r>
                        <a:rPr lang="en-US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5 </a:t>
                      </a:r>
                      <a:r>
                        <a:rPr lang="en-US" sz="2800" b="1" i="0" strike="noStrike" kern="1200" spc="-1" dirty="0" err="1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млн</a:t>
                      </a:r>
                      <a:r>
                        <a:rPr lang="ru-RU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.</a:t>
                      </a:r>
                      <a:r>
                        <a:rPr lang="en-US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 </a:t>
                      </a:r>
                      <a:r>
                        <a:rPr lang="en-US" sz="2800" b="1" i="0" strike="noStrike" kern="1200" spc="-1" dirty="0" err="1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руб</a:t>
                      </a:r>
                      <a:r>
                        <a:rPr lang="ru-RU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.</a:t>
                      </a:r>
                      <a:endParaRPr lang="en-US" sz="2800" b="1" i="0" strike="noStrike" kern="1200" spc="-1" dirty="0">
                        <a:solidFill>
                          <a:srgbClr val="000000"/>
                        </a:solidFill>
                        <a:latin typeface="SB Sans Display Semibold" panose="020B0503040504020204" pitchFamily="34" charset="0"/>
                        <a:ea typeface="HelveticaNeue"/>
                        <a:cs typeface="SB Sans Display Semibold" panose="020B0503040504020204" pitchFamily="34" charset="0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0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Для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оборотных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кредитов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: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до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 1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года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, </a:t>
                      </a:r>
                      <a:endParaRPr lang="ru-RU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Д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ля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инвестиционных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: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endParaRPr lang="ru-RU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до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 1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5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лет</a:t>
                      </a:r>
                      <a:endParaRPr lang="en-US" sz="2800" kern="1200" dirty="0">
                        <a:solidFill>
                          <a:prstClr val="black"/>
                        </a:solidFill>
                        <a:latin typeface="SB Sans Text Semibold" panose="020B0703040504020204" pitchFamily="34" charset="-52"/>
                        <a:ea typeface="+mn-ea"/>
                        <a:cs typeface="SB Sans Text Semibold" panose="020B0703040504020204" pitchFamily="34" charset="-52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До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 10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лет</a:t>
                      </a:r>
                      <a:endParaRPr lang="en-US" sz="2800" kern="1200" dirty="0">
                        <a:solidFill>
                          <a:prstClr val="black"/>
                        </a:solidFill>
                        <a:latin typeface="SB Sans Text Semibold" panose="020B0703040504020204" pitchFamily="34" charset="-52"/>
                        <a:ea typeface="+mn-ea"/>
                        <a:cs typeface="SB Sans Text Semibold" panose="020B0703040504020204" pitchFamily="34" charset="-52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3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Не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ограничен</a:t>
                      </a:r>
                      <a:endParaRPr lang="en-US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Не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ограничен</a:t>
                      </a:r>
                      <a:endParaRPr lang="en-US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82BCBD5-AFCA-0C45-A3CA-8C152D5A0FC6}"/>
              </a:ext>
            </a:extLst>
          </p:cNvPr>
          <p:cNvGrpSpPr/>
          <p:nvPr/>
        </p:nvGrpSpPr>
        <p:grpSpPr>
          <a:xfrm>
            <a:off x="936837" y="-1871517"/>
            <a:ext cx="23000372" cy="15135055"/>
            <a:chOff x="1941590" y="3562295"/>
            <a:chExt cx="19958290" cy="9029700"/>
          </a:xfrm>
        </p:grpSpPr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5FCA2B96-55E3-294F-A687-7D5C51000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9374" y="3562295"/>
              <a:ext cx="1742050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F79290AE-DC87-0F43-A30D-B144F6E533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9374" y="4751015"/>
              <a:ext cx="1742050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DF6394F3-36DA-4144-B733-57FD4E4B30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6579815"/>
              <a:ext cx="19958290" cy="0"/>
            </a:xfrm>
            <a:prstGeom prst="line">
              <a:avLst/>
            </a:prstGeom>
            <a:ln w="57150">
              <a:solidFill>
                <a:srgbClr val="117F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086C13BC-B730-444E-B2D7-AE3FBECD4C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9391595"/>
              <a:ext cx="19958290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B3C5EA7A-A7AF-0D44-AD37-24226DAE5A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10031675"/>
              <a:ext cx="19958290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CA29B7AA-ABE5-5844-8992-9706BB228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4669" y="12591995"/>
              <a:ext cx="18965211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68A4CE28-2C0F-7C44-A07E-23FC4B8DBA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12591995"/>
              <a:ext cx="19958290" cy="0"/>
            </a:xfrm>
            <a:prstGeom prst="line">
              <a:avLst/>
            </a:prstGeom>
            <a:ln w="57150">
              <a:solidFill>
                <a:srgbClr val="117F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E60BEDBB-9D40-9944-AE9A-11E29EEA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9391595"/>
              <a:ext cx="19958290" cy="0"/>
            </a:xfrm>
            <a:prstGeom prst="line">
              <a:avLst/>
            </a:prstGeom>
            <a:ln w="57150">
              <a:solidFill>
                <a:srgbClr val="117F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708E3FBA-4F81-754B-9B99-449B3305AE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10031675"/>
              <a:ext cx="19958290" cy="0"/>
            </a:xfrm>
            <a:prstGeom prst="line">
              <a:avLst/>
            </a:prstGeom>
            <a:ln w="57150">
              <a:solidFill>
                <a:srgbClr val="117F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A3EAEB74-2DE4-734A-BDD4-C781019C2C69}"/>
              </a:ext>
            </a:extLst>
          </p:cNvPr>
          <p:cNvGrpSpPr/>
          <p:nvPr/>
        </p:nvGrpSpPr>
        <p:grpSpPr>
          <a:xfrm>
            <a:off x="21586559" y="10551589"/>
            <a:ext cx="4302173" cy="4329043"/>
            <a:chOff x="20956995" y="10244520"/>
            <a:chExt cx="4115160" cy="4115160"/>
          </a:xfrm>
        </p:grpSpPr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9104D778-08AD-6644-89E5-54A82E15B068}"/>
                </a:ext>
              </a:extLst>
            </p:cNvPr>
            <p:cNvSpPr/>
            <p:nvPr/>
          </p:nvSpPr>
          <p:spPr>
            <a:xfrm>
              <a:off x="20956995" y="10244520"/>
              <a:ext cx="4115160" cy="4115160"/>
            </a:xfrm>
            <a:custGeom>
              <a:avLst/>
              <a:gdLst/>
              <a:ahLst/>
              <a:cxnLst/>
              <a:rect l="0" t="0" r="r" b="b"/>
              <a:pathLst>
                <a:path w="11432" h="11432">
                  <a:moveTo>
                    <a:pt x="9716" y="0"/>
                  </a:moveTo>
                  <a:cubicBezTo>
                    <a:pt x="10859" y="0"/>
                    <a:pt x="11431" y="571"/>
                    <a:pt x="11431" y="1714"/>
                  </a:cubicBezTo>
                  <a:lnTo>
                    <a:pt x="11431" y="9716"/>
                  </a:lnTo>
                  <a:cubicBezTo>
                    <a:pt x="11431" y="10859"/>
                    <a:pt x="10859" y="11431"/>
                    <a:pt x="9716" y="11431"/>
                  </a:cubicBezTo>
                  <a:lnTo>
                    <a:pt x="1714" y="11431"/>
                  </a:lnTo>
                  <a:cubicBezTo>
                    <a:pt x="571" y="11431"/>
                    <a:pt x="0" y="10859"/>
                    <a:pt x="0" y="9716"/>
                  </a:cubicBezTo>
                  <a:lnTo>
                    <a:pt x="0" y="1714"/>
                  </a:lnTo>
                  <a:cubicBezTo>
                    <a:pt x="0" y="571"/>
                    <a:pt x="571" y="0"/>
                    <a:pt x="1714" y="0"/>
                  </a:cubicBezTo>
                  <a:lnTo>
                    <a:pt x="9716" y="0"/>
                  </a:lnTo>
                  <a:close/>
                </a:path>
              </a:pathLst>
            </a:custGeom>
            <a:solidFill>
              <a:srgbClr val="0F7E8C"/>
            </a:solidFill>
            <a:ln w="0">
              <a:noFill/>
            </a:ln>
          </p:spPr>
        </p: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6EA60791-BC0B-5843-81BD-BD9D603079C8}"/>
                </a:ext>
              </a:extLst>
            </p:cNvPr>
            <p:cNvGrpSpPr/>
            <p:nvPr/>
          </p:nvGrpSpPr>
          <p:grpSpPr>
            <a:xfrm>
              <a:off x="21492359" y="11349720"/>
              <a:ext cx="2375639" cy="1472761"/>
              <a:chOff x="21492359" y="11349720"/>
              <a:chExt cx="2375639" cy="1472761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A33C027-348A-4A44-B302-0BDD5CFB1112}"/>
                  </a:ext>
                </a:extLst>
              </p:cNvPr>
              <p:cNvSpPr txBox="1"/>
              <p:nvPr/>
            </p:nvSpPr>
            <p:spPr>
              <a:xfrm>
                <a:off x="21492359" y="12035161"/>
                <a:ext cx="2375639" cy="7873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-1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B Sans Text" panose="020B0503040504020204" pitchFamily="34" charset="0"/>
                    <a:ea typeface="DejaVu Sans"/>
                    <a:cs typeface="SB Sans Text" panose="020B0503040504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Подробности </a:t>
                </a:r>
                <a:r>
                  <a:rPr kumimoji="0" lang="en-US" sz="1800" b="0" i="0" u="none" strike="noStrike" kern="1200" cap="none" spc="-1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B Sans Text" panose="020B0503040504020204" pitchFamily="34" charset="0"/>
                    <a:ea typeface="DejaVu Sans"/>
                    <a:cs typeface="SB Sans Text" panose="020B0503040504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на</a:t>
                </a:r>
                <a:r>
                  <a:rPr kumimoji="0" lang="en-US" sz="1800" b="0" i="0" u="none" strike="noStrike" kern="1200" cap="none" spc="-1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B Sans Text" panose="020B0503040504020204" pitchFamily="34" charset="0"/>
                    <a:ea typeface="DejaVu Sans"/>
                    <a:cs typeface="SB Sans Text" panose="020B0503040504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</a:t>
                </a:r>
                <a:r>
                  <a:rPr kumimoji="0" lang="en-US" sz="1800" b="0" i="0" u="none" strike="noStrike" kern="1200" cap="none" spc="-1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B Sans Text" panose="020B0503040504020204" pitchFamily="34" charset="0"/>
                    <a:ea typeface="DejaVu Sans"/>
                    <a:cs typeface="SB Sans Text" panose="020B0503040504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сайте</a:t>
                </a:r>
                <a:endParaRPr kumimoji="0" lang="en-US" sz="1800" b="0" i="0" u="none" strike="noStrike" kern="1200" cap="none" spc="-1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B Sans Text" panose="020B0503040504020204" pitchFamily="34" charset="0"/>
                  <a:ea typeface="DejaVu Sans"/>
                  <a:cs typeface="SB Sans Text" panose="020B0503040504020204" pitchFamily="34" charset="0"/>
                </a:endParaRPr>
              </a:p>
            </p:txBody>
          </p:sp>
          <p:pic>
            <p:nvPicPr>
              <p:cNvPr id="80" name="Рисунок 79">
                <a:extLst>
                  <a:ext uri="{FF2B5EF4-FFF2-40B4-BE49-F238E27FC236}">
                    <a16:creationId xmlns:a16="http://schemas.microsoft.com/office/drawing/2014/main" id="{082123F7-4FB8-594F-8144-09DC207A76BF}"/>
                  </a:ext>
                </a:extLst>
              </p:cNvPr>
              <p:cNvPicPr/>
              <p:nvPr/>
            </p:nvPicPr>
            <p:blipFill>
              <a:blip r:embed="rId4"/>
              <a:stretch/>
            </p:blipFill>
            <p:spPr>
              <a:xfrm>
                <a:off x="22432680" y="11349720"/>
                <a:ext cx="507960" cy="5079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CD2C25B1-98DB-8A4F-8C58-FBBEA1E1ACC1}"/>
              </a:ext>
            </a:extLst>
          </p:cNvPr>
          <p:cNvCxnSpPr>
            <a:cxnSpLocks/>
          </p:cNvCxnSpPr>
          <p:nvPr/>
        </p:nvCxnSpPr>
        <p:spPr>
          <a:xfrm>
            <a:off x="3490343" y="2277994"/>
            <a:ext cx="0" cy="10985544"/>
          </a:xfrm>
          <a:prstGeom prst="line">
            <a:avLst/>
          </a:prstGeom>
          <a:ln w="25400">
            <a:solidFill>
              <a:srgbClr val="117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4">
            <a:extLst>
              <a:ext uri="{FF2B5EF4-FFF2-40B4-BE49-F238E27FC236}">
                <a16:creationId xmlns:a16="http://schemas.microsoft.com/office/drawing/2014/main" id="{B880B274-538F-664F-B6EC-E9AB828BAE97}"/>
              </a:ext>
            </a:extLst>
          </p:cNvPr>
          <p:cNvSpPr txBox="1">
            <a:spLocks/>
          </p:cNvSpPr>
          <p:nvPr/>
        </p:nvSpPr>
        <p:spPr>
          <a:xfrm>
            <a:off x="646354" y="649657"/>
            <a:ext cx="11545646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SansDisplay-Semibold"/>
                <a:ea typeface="DejaVu Sans"/>
                <a:cs typeface="DejaVu Sans"/>
              </a:rPr>
              <a:t>Кредитные программы</a:t>
            </a: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090299F0-02F1-FD40-99D0-53253D764DF8}"/>
              </a:ext>
            </a:extLst>
          </p:cNvPr>
          <p:cNvCxnSpPr>
            <a:cxnSpLocks/>
          </p:cNvCxnSpPr>
          <p:nvPr/>
        </p:nvCxnSpPr>
        <p:spPr>
          <a:xfrm>
            <a:off x="7769460" y="2578197"/>
            <a:ext cx="0" cy="10985544"/>
          </a:xfrm>
          <a:prstGeom prst="line">
            <a:avLst/>
          </a:prstGeom>
          <a:ln w="25400">
            <a:solidFill>
              <a:srgbClr val="117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F7E8D8DD-BDB8-FB4A-8815-F46F20C82C70}"/>
              </a:ext>
            </a:extLst>
          </p:cNvPr>
          <p:cNvCxnSpPr>
            <a:cxnSpLocks/>
          </p:cNvCxnSpPr>
          <p:nvPr/>
        </p:nvCxnSpPr>
        <p:spPr>
          <a:xfrm>
            <a:off x="23609532" y="2528322"/>
            <a:ext cx="0" cy="10985544"/>
          </a:xfrm>
          <a:prstGeom prst="line">
            <a:avLst/>
          </a:prstGeom>
          <a:ln w="25400">
            <a:solidFill>
              <a:srgbClr val="117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BA5287B0-267E-0740-A942-E2594D965767}"/>
              </a:ext>
            </a:extLst>
          </p:cNvPr>
          <p:cNvSpPr/>
          <p:nvPr/>
        </p:nvSpPr>
        <p:spPr>
          <a:xfrm>
            <a:off x="1085940" y="8138924"/>
            <a:ext cx="2163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0F7E8C"/>
                </a:solidFill>
                <a:effectLst/>
                <a:uLnTx/>
                <a:uFillTx/>
                <a:latin typeface="SBSansDisplay-Semibold"/>
                <a:ea typeface="DejaVu Sans"/>
                <a:cs typeface="DejaVu Sans"/>
              </a:rPr>
              <a:t>Ставка</a:t>
            </a:r>
            <a:endParaRPr kumimoji="0" lang="en-US" sz="3200" b="1" i="0" u="none" strike="noStrike" kern="1200" cap="none" spc="-1" normalizeH="0" baseline="0" noProof="0" dirty="0">
              <a:ln>
                <a:noFill/>
              </a:ln>
              <a:solidFill>
                <a:srgbClr val="0F7E8C"/>
              </a:solidFill>
              <a:effectLst/>
              <a:uLnTx/>
              <a:uFillTx/>
              <a:latin typeface="SBSansDisplay-Semibold"/>
              <a:ea typeface="DejaVu Sans"/>
              <a:cs typeface="DejaVu San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89FC5C7B-84C4-2848-B1E2-C6A6BB529B68}"/>
              </a:ext>
            </a:extLst>
          </p:cNvPr>
          <p:cNvSpPr/>
          <p:nvPr/>
        </p:nvSpPr>
        <p:spPr>
          <a:xfrm>
            <a:off x="1011027" y="9492208"/>
            <a:ext cx="2253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0F7E8C"/>
                </a:solidFill>
                <a:effectLst/>
                <a:uLnTx/>
                <a:uFillTx/>
                <a:latin typeface="SBSansDisplay-Semibold"/>
                <a:ea typeface="DejaVu Sans"/>
                <a:cs typeface="DejaVu Sans"/>
              </a:rPr>
              <a:t>Сумма</a:t>
            </a:r>
            <a:endParaRPr kumimoji="0" lang="en-US" sz="3200" b="1" i="0" u="none" strike="noStrike" kern="1200" cap="none" spc="-1" normalizeH="0" baseline="0" noProof="0" dirty="0">
              <a:ln>
                <a:noFill/>
              </a:ln>
              <a:solidFill>
                <a:srgbClr val="0F7E8C"/>
              </a:solidFill>
              <a:effectLst/>
              <a:uLnTx/>
              <a:uFillTx/>
              <a:latin typeface="SBSansDisplay-Semibold"/>
              <a:ea typeface="DejaVu Sans"/>
              <a:cs typeface="DejaVu San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92BB4A3B-406C-1C48-AFED-0116869CB1D4}"/>
              </a:ext>
            </a:extLst>
          </p:cNvPr>
          <p:cNvSpPr/>
          <p:nvPr/>
        </p:nvSpPr>
        <p:spPr>
          <a:xfrm>
            <a:off x="1026651" y="10621490"/>
            <a:ext cx="22538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0F7E8C"/>
                </a:solidFill>
                <a:effectLst/>
                <a:uLnTx/>
                <a:uFillTx/>
                <a:latin typeface="SBSansDisplay-Semibold"/>
                <a:ea typeface="DejaVu Sans"/>
                <a:cs typeface="DejaVu Sans"/>
              </a:rPr>
              <a:t>Срок кредита</a:t>
            </a:r>
            <a:endParaRPr kumimoji="0" lang="en-US" sz="3200" b="1" i="0" u="none" strike="noStrike" kern="1200" cap="none" spc="-1" normalizeH="0" baseline="0" noProof="0" dirty="0">
              <a:ln>
                <a:noFill/>
              </a:ln>
              <a:solidFill>
                <a:srgbClr val="0F7E8C"/>
              </a:solidFill>
              <a:effectLst/>
              <a:uLnTx/>
              <a:uFillTx/>
              <a:latin typeface="SBSansDisplay-Semibold"/>
              <a:ea typeface="DejaVu Sans"/>
              <a:cs typeface="DejaVu San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88865093-7A52-EE45-8B88-D04BDE440E68}"/>
              </a:ext>
            </a:extLst>
          </p:cNvPr>
          <p:cNvSpPr/>
          <p:nvPr/>
        </p:nvSpPr>
        <p:spPr>
          <a:xfrm>
            <a:off x="350427" y="12186320"/>
            <a:ext cx="2838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0F7E8C"/>
                </a:solidFill>
                <a:effectLst/>
                <a:uLnTx/>
                <a:uFillTx/>
                <a:latin typeface="SBSansDisplay-Semibold"/>
                <a:ea typeface="DejaVu Sans"/>
                <a:cs typeface="DejaVu Sans"/>
              </a:rPr>
              <a:t>Срок программы</a:t>
            </a:r>
            <a:endParaRPr kumimoji="0" lang="en-US" sz="3200" b="1" i="0" u="none" strike="noStrike" kern="1200" cap="none" spc="-1" normalizeH="0" baseline="0" noProof="0" dirty="0">
              <a:ln>
                <a:noFill/>
              </a:ln>
              <a:solidFill>
                <a:srgbClr val="0F7E8C"/>
              </a:solidFill>
              <a:effectLst/>
              <a:uLnTx/>
              <a:uFillTx/>
              <a:latin typeface="SBSansDisplay-Semibold"/>
              <a:ea typeface="DejaVu Sans"/>
              <a:cs typeface="DejaVu Sans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FC5A0A9-8FCA-894C-B128-76F263341975}"/>
              </a:ext>
            </a:extLst>
          </p:cNvPr>
          <p:cNvSpPr/>
          <p:nvPr/>
        </p:nvSpPr>
        <p:spPr>
          <a:xfrm>
            <a:off x="1913595" y="5411689"/>
            <a:ext cx="1351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0F7E8C"/>
                </a:solidFill>
                <a:effectLst/>
                <a:uLnTx/>
                <a:uFillTx/>
                <a:latin typeface="SBSansDisplay-Semibold"/>
                <a:ea typeface="DejaVu Sans"/>
                <a:cs typeface="DejaVu Sans"/>
              </a:rPr>
              <a:t>Цели</a:t>
            </a:r>
            <a:endParaRPr kumimoji="0" lang="en-US" sz="3200" b="1" i="0" u="none" strike="noStrike" kern="1200" cap="none" spc="-1" normalizeH="0" baseline="0" noProof="0" dirty="0">
              <a:ln>
                <a:noFill/>
              </a:ln>
              <a:solidFill>
                <a:srgbClr val="0F7E8C"/>
              </a:solidFill>
              <a:effectLst/>
              <a:uLnTx/>
              <a:uFillTx/>
              <a:latin typeface="SBSansDisplay-Semibold"/>
              <a:ea typeface="DejaVu Sans"/>
              <a:cs typeface="DejaVu Sans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90299F0-02F1-FD40-99D0-53253D764DF8}"/>
              </a:ext>
            </a:extLst>
          </p:cNvPr>
          <p:cNvCxnSpPr>
            <a:cxnSpLocks/>
          </p:cNvCxnSpPr>
          <p:nvPr/>
        </p:nvCxnSpPr>
        <p:spPr>
          <a:xfrm>
            <a:off x="12436710" y="2462495"/>
            <a:ext cx="0" cy="10985544"/>
          </a:xfrm>
          <a:prstGeom prst="line">
            <a:avLst/>
          </a:prstGeom>
          <a:ln w="25400">
            <a:solidFill>
              <a:srgbClr val="117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98FE8242-81AD-554C-874C-3DE8C8349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137613"/>
              </p:ext>
            </p:extLst>
          </p:nvPr>
        </p:nvGraphicFramePr>
        <p:xfrm>
          <a:off x="12374792" y="2081149"/>
          <a:ext cx="11588762" cy="11290682"/>
        </p:xfrm>
        <a:graphic>
          <a:graphicData uri="http://schemas.openxmlformats.org/drawingml/2006/table">
            <a:tbl>
              <a:tblPr/>
              <a:tblGrid>
                <a:gridCol w="6063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022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800" b="1" kern="1200" spc="-1" dirty="0">
                          <a:solidFill>
                            <a:srgbClr val="0F7E8C"/>
                          </a:solidFill>
                          <a:latin typeface="SBSansDisplay-Semibold"/>
                          <a:ea typeface="+mn-ea"/>
                          <a:cs typeface="+mn-cs"/>
                        </a:rPr>
                        <a:t>Программа МЭР</a:t>
                      </a:r>
                      <a:endParaRPr lang="en-US" sz="2800" b="1" kern="1200" spc="-1" dirty="0">
                        <a:solidFill>
                          <a:srgbClr val="0F7E8C"/>
                        </a:solidFill>
                        <a:latin typeface="SBSansDisplay-Semibold"/>
                        <a:ea typeface="+mn-ea"/>
                        <a:cs typeface="+mn-cs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800" b="1" kern="1200" spc="-1" dirty="0">
                          <a:solidFill>
                            <a:srgbClr val="0F7E8C"/>
                          </a:solidFill>
                          <a:latin typeface="SBSansDisplay-Semibold"/>
                          <a:ea typeface="+mn-ea"/>
                          <a:cs typeface="+mn-cs"/>
                        </a:rPr>
                        <a:t>Программа Корпорации МСП и МЭР</a:t>
                      </a:r>
                      <a:endParaRPr lang="en-US" sz="2800" b="1" kern="1200" spc="-1" dirty="0">
                        <a:solidFill>
                          <a:srgbClr val="0F7E8C"/>
                        </a:solidFill>
                        <a:latin typeface="SBSansDisplay-Semibold"/>
                        <a:ea typeface="+mn-ea"/>
                        <a:cs typeface="+mn-cs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89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Поста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н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овление</a:t>
                      </a:r>
                      <a:endParaRPr lang="ru-RU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Правительства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РФ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№1764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Поста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н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овление</a:t>
                      </a:r>
                      <a:endParaRPr lang="ru-RU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Правительства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РФ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№1764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endParaRPr lang="ru-RU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  <a:p>
                      <a:pPr algn="l"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Программа стимулирования АО КМСП</a:t>
                      </a:r>
                      <a:endParaRPr lang="en-US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165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Оборотные, инвестиционные цели, рефинансирование, развитие предпринимательской деятельности</a:t>
                      </a:r>
                      <a:endParaRPr lang="en-US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Инвестиционные</a:t>
                      </a:r>
                      <a:endParaRPr lang="en-US" sz="2800" kern="1200" dirty="0">
                        <a:solidFill>
                          <a:prstClr val="black"/>
                        </a:solidFill>
                        <a:latin typeface="SB Sans Text Light" panose="020B0303040504020204" pitchFamily="34" charset="0"/>
                        <a:ea typeface="+mn-ea"/>
                        <a:cs typeface="SB Sans Text Light" panose="020B0303040504020204" pitchFamily="34" charset="0"/>
                      </a:endParaRP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ru-RU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До  11%</a:t>
                      </a: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ru-RU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Для малых: до 4%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ru-RU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Для средних: до 2,5%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 </a:t>
                      </a:r>
                    </a:p>
                  </a:txBody>
                  <a:tcPr marL="360000" marR="360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355">
                <a:tc>
                  <a:txBody>
                    <a:bodyPr/>
                    <a:lstStyle/>
                    <a:p>
                      <a:pPr marL="360000"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От </a:t>
                      </a:r>
                      <a:r>
                        <a:rPr lang="ru-RU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500 тыс. руб.</a:t>
                      </a:r>
                    </a:p>
                  </a:txBody>
                  <a:tcPr marL="0" marR="0" marT="144145" marB="1441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От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 </a:t>
                      </a:r>
                      <a:r>
                        <a:rPr lang="en-US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5</a:t>
                      </a:r>
                      <a:r>
                        <a:rPr lang="ru-RU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0</a:t>
                      </a:r>
                      <a:r>
                        <a:rPr lang="en-US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 </a:t>
                      </a:r>
                      <a:r>
                        <a:rPr lang="en-US" sz="2800" b="1" i="0" strike="noStrike" kern="1200" spc="-1" dirty="0" err="1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млн</a:t>
                      </a:r>
                      <a:r>
                        <a:rPr lang="ru-RU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.</a:t>
                      </a:r>
                      <a:r>
                        <a:rPr lang="en-US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 </a:t>
                      </a:r>
                      <a:r>
                        <a:rPr lang="en-US" sz="2800" b="1" i="0" strike="noStrike" kern="1200" spc="-1" dirty="0" err="1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руб</a:t>
                      </a:r>
                      <a:r>
                        <a:rPr lang="ru-RU" sz="2800" b="1" i="0" strike="noStrike" kern="1200" spc="-1" dirty="0">
                          <a:solidFill>
                            <a:srgbClr val="000000"/>
                          </a:solidFill>
                          <a:latin typeface="SB Sans Display Semibold" panose="020B0503040504020204" pitchFamily="34" charset="0"/>
                          <a:ea typeface="HelveticaNeue"/>
                          <a:cs typeface="SB Sans Display Semibold" panose="020B0503040504020204" pitchFamily="34" charset="0"/>
                        </a:rPr>
                        <a:t>.</a:t>
                      </a:r>
                    </a:p>
                  </a:txBody>
                  <a:tcPr marL="0" marR="0" marT="144145" marB="1441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0628"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До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 10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лет</a:t>
                      </a:r>
                      <a:endParaRPr lang="en-US" sz="2800" kern="1200" dirty="0">
                        <a:solidFill>
                          <a:prstClr val="black"/>
                        </a:solidFill>
                        <a:latin typeface="SB Sans Text Semibold" panose="020B0703040504020204" pitchFamily="34" charset="-52"/>
                        <a:ea typeface="+mn-ea"/>
                        <a:cs typeface="SB Sans Text Semibold" panose="020B0703040504020204" pitchFamily="34" charset="-52"/>
                      </a:endParaRPr>
                    </a:p>
                  </a:txBody>
                  <a:tcPr marL="0" marR="0" marT="144145" marB="1441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До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 10 </a:t>
                      </a:r>
                      <a:r>
                        <a:rPr lang="en-US" sz="2800" kern="1200" dirty="0" err="1">
                          <a:solidFill>
                            <a:prstClr val="black"/>
                          </a:solidFill>
                          <a:latin typeface="SB Sans Text Semibold" panose="020B0703040504020204" pitchFamily="34" charset="-52"/>
                          <a:ea typeface="+mn-ea"/>
                          <a:cs typeface="SB Sans Text Semibold" panose="020B0703040504020204" pitchFamily="34" charset="-52"/>
                        </a:rPr>
                        <a:t>лет</a:t>
                      </a:r>
                      <a:endParaRPr lang="en-US" sz="2800" kern="1200" dirty="0">
                        <a:solidFill>
                          <a:prstClr val="black"/>
                        </a:solidFill>
                        <a:latin typeface="SB Sans Text Semibold" panose="020B0703040504020204" pitchFamily="34" charset="-52"/>
                        <a:ea typeface="+mn-ea"/>
                        <a:cs typeface="SB Sans Text Semibold" panose="020B0703040504020204" pitchFamily="34" charset="-52"/>
                      </a:endParaRPr>
                    </a:p>
                  </a:txBody>
                  <a:tcPr marL="0" marR="0" marT="144145" marB="1441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90177">
                <a:tc>
                  <a:txBody>
                    <a:bodyPr/>
                    <a:lstStyle/>
                    <a:p>
                      <a:pPr marL="360000"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До </a:t>
                      </a:r>
                      <a:r>
                        <a:rPr lang="ru-RU" sz="2800" b="1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01.12.2023</a:t>
                      </a:r>
                    </a:p>
                  </a:txBody>
                  <a:tcPr marL="0" marR="0" marT="144145" marB="1441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До </a:t>
                      </a:r>
                      <a:r>
                        <a:rPr lang="ru-RU" sz="2800" b="1" kern="1200" dirty="0">
                          <a:solidFill>
                            <a:prstClr val="black"/>
                          </a:solidFill>
                          <a:latin typeface="SB Sans Text Light" panose="020B0303040504020204" pitchFamily="34" charset="0"/>
                          <a:ea typeface="+mn-ea"/>
                          <a:cs typeface="SB Sans Text Light" panose="020B0303040504020204" pitchFamily="34" charset="0"/>
                        </a:rPr>
                        <a:t>01.12.2023</a:t>
                      </a:r>
                    </a:p>
                  </a:txBody>
                  <a:tcPr marL="0" marR="0" marT="144145" marB="1441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90299F0-02F1-FD40-99D0-53253D764DF8}"/>
              </a:ext>
            </a:extLst>
          </p:cNvPr>
          <p:cNvCxnSpPr>
            <a:cxnSpLocks/>
          </p:cNvCxnSpPr>
          <p:nvPr/>
        </p:nvCxnSpPr>
        <p:spPr>
          <a:xfrm>
            <a:off x="18144823" y="2450597"/>
            <a:ext cx="0" cy="10985544"/>
          </a:xfrm>
          <a:prstGeom prst="line">
            <a:avLst/>
          </a:prstGeom>
          <a:ln w="25400">
            <a:solidFill>
              <a:srgbClr val="117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0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904400" y="1664097"/>
            <a:ext cx="21314387" cy="232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272727"/>
                </a:solidFill>
                <a:effectLst/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Проверка соответствия мерам господдержки на сайте</a:t>
            </a:r>
            <a:endParaRPr kumimoji="0" lang="ru-RU" sz="7200" b="1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B Sans Text Semibold" panose="020B0503040504020204" pitchFamily="34" charset="0"/>
              <a:ea typeface="DejaVu Sans"/>
              <a:cs typeface="SB Sans Text Semibold" panose="020B0503040504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за</a:t>
            </a:r>
            <a:r>
              <a:rPr lang="en-US" sz="7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0 ₽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навсегда</a:t>
            </a:r>
            <a:endParaRPr lang="en-US" sz="7200" b="0" strike="noStrike" spc="-1" dirty="0">
              <a:latin typeface="Arial"/>
            </a:endParaRPr>
          </a:p>
        </p:txBody>
      </p:sp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1904400" y="546840"/>
            <a:ext cx="1827720" cy="604080"/>
          </a:xfrm>
          <a:prstGeom prst="rect">
            <a:avLst/>
          </a:prstGeom>
          <a:ln w="0"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15341400" y="630720"/>
            <a:ext cx="7146360" cy="43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en-US" sz="1600" b="1" strike="noStrike" cap="all" spc="-1">
                <a:solidFill>
                  <a:srgbClr val="1E1E21"/>
                </a:solidFill>
                <a:latin typeface="SBSansDisplay-Semibold"/>
                <a:ea typeface="SBSansDisplay-Semibold"/>
              </a:rPr>
              <a:t>Меры поддержки бизнеса от государства и банка 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974F518-6BCF-6443-B805-30E6D0D4CD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3595836"/>
            <a:ext cx="17354937" cy="10159920"/>
          </a:xfrm>
          <a:prstGeom prst="rect">
            <a:avLst/>
          </a:prstGeom>
          <a:ln w="0">
            <a:noFill/>
          </a:ln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83A5830-B2D8-344D-A310-1A3ADB24867D}"/>
              </a:ext>
            </a:extLst>
          </p:cNvPr>
          <p:cNvGrpSpPr/>
          <p:nvPr/>
        </p:nvGrpSpPr>
        <p:grpSpPr>
          <a:xfrm>
            <a:off x="1904400" y="4582074"/>
            <a:ext cx="12693595" cy="5332144"/>
            <a:chOff x="6199632" y="4263525"/>
            <a:chExt cx="10552176" cy="443260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F9C2628-AF57-0040-8B0A-5B4ADFF88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733" t="24201" r="21567" b="39699"/>
            <a:stretch/>
          </p:blipFill>
          <p:spPr>
            <a:xfrm>
              <a:off x="6199632" y="4982548"/>
              <a:ext cx="10552176" cy="3713584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277AC2A-DC04-394B-9D3F-0BA7989D0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733" t="9056" r="21567" b="83909"/>
            <a:stretch/>
          </p:blipFill>
          <p:spPr>
            <a:xfrm>
              <a:off x="6199632" y="4263525"/>
              <a:ext cx="10552176" cy="723577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691EAFD-6B28-8248-BCD2-7C7318C34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19" t="65486" r="25180" b="6959"/>
          <a:stretch/>
        </p:blipFill>
        <p:spPr>
          <a:xfrm>
            <a:off x="5517799" y="9456184"/>
            <a:ext cx="11232760" cy="3461387"/>
          </a:xfrm>
          <a:prstGeom prst="roundRect">
            <a:avLst>
              <a:gd name="adj" fmla="val 5129"/>
            </a:avLst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BF87642-BA05-2D46-A70E-26EFB83E4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837" y="4825800"/>
            <a:ext cx="5314950" cy="5314950"/>
          </a:xfrm>
          <a:prstGeom prst="roundRect">
            <a:avLst>
              <a:gd name="adj" fmla="val 7334"/>
            </a:avLst>
          </a:prstGeom>
        </p:spPr>
      </p:pic>
    </p:spTree>
    <p:extLst>
      <p:ext uri="{BB962C8B-B14F-4D97-AF65-F5344CB8AC3E}">
        <p14:creationId xmlns:p14="http://schemas.microsoft.com/office/powerpoint/2010/main" val="313807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B877C5-072B-F84B-98C2-31A3D59FDF98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0800000" flipH="1">
            <a:off x="-103425" y="0"/>
            <a:ext cx="19467871" cy="1371600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176"/>
          <p:cNvPicPr/>
          <p:nvPr/>
        </p:nvPicPr>
        <p:blipFill>
          <a:blip r:embed="rId3"/>
          <a:stretch/>
        </p:blipFill>
        <p:spPr>
          <a:xfrm>
            <a:off x="1904400" y="546840"/>
            <a:ext cx="1827720" cy="604080"/>
          </a:xfrm>
          <a:prstGeom prst="rect">
            <a:avLst/>
          </a:prstGeom>
          <a:ln w="0">
            <a:noFill/>
          </a:ln>
        </p:spPr>
      </p:pic>
      <p:sp>
        <p:nvSpPr>
          <p:cNvPr id="178" name="TextBox 177"/>
          <p:cNvSpPr txBox="1"/>
          <p:nvPr/>
        </p:nvSpPr>
        <p:spPr>
          <a:xfrm>
            <a:off x="15341400" y="630720"/>
            <a:ext cx="7146360" cy="43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en-US" sz="1600" b="1" strike="noStrike" cap="all" spc="-1">
                <a:solidFill>
                  <a:srgbClr val="1E1E21"/>
                </a:solidFill>
                <a:latin typeface="SBSansDisplay-Semibold"/>
                <a:ea typeface="SBSansDisplay-Semibold"/>
              </a:rPr>
              <a:t>Меры поддержки бизнеса от государства и банка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13520" y="3219082"/>
            <a:ext cx="23356957" cy="232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6600" b="1" dirty="0">
                <a:solidFill>
                  <a:srgbClr val="272727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Скидка 50% на первые 3 платежа по договору лизинга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904400" y="11643534"/>
            <a:ext cx="17778795" cy="23216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br>
              <a:rPr lang="ru-RU" sz="2800" dirty="0">
                <a:solidFill>
                  <a:srgbClr val="272727"/>
                </a:solidFill>
                <a:latin typeface="SB Sans Text" panose="020B0503040504020204" pitchFamily="34" charset="0"/>
              </a:rPr>
            </a:br>
            <a:r>
              <a:rPr lang="ru-RU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SB Sans Text" panose="020B0503040504020204" pitchFamily="34" charset="0"/>
              </a:rPr>
              <a:t>Уникальные условия  лизинга легкового, коммерческого, грузового транспорта, спецтехники, автобусов и оборудования.</a:t>
            </a:r>
            <a:br>
              <a:rPr lang="ru-RU" sz="2800" dirty="0"/>
            </a:br>
            <a:br>
              <a:rPr lang="ru-RU" sz="2800" dirty="0"/>
            </a:br>
            <a:endParaRPr lang="en-US" sz="2800" b="0" strike="noStrike" spc="-1" dirty="0">
              <a:latin typeface="Arial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904400" y="11231520"/>
            <a:ext cx="10601280" cy="58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40000"/>
              </a:lnSpc>
              <a:spcBef>
                <a:spcPts val="4799"/>
              </a:spcBef>
              <a:buNone/>
            </a:pPr>
            <a:r>
              <a:rPr lang="ru-RU" sz="24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Sans Text" panose="020B0503040504020204" pitchFamily="34" charset="0"/>
              </a:rPr>
              <a:t>Срок действия акции — до 19.04.2023</a:t>
            </a:r>
            <a:endParaRPr lang="en-US" sz="2400" b="0" i="1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03388A-0D12-314B-B4A4-00A2FB30268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797800" y="2046060"/>
            <a:ext cx="10067040" cy="10067040"/>
          </a:xfrm>
          <a:prstGeom prst="rect">
            <a:avLst/>
          </a:prstGeom>
          <a:ln w="0">
            <a:noFill/>
          </a:ln>
        </p:spPr>
      </p:pic>
      <p:grpSp>
        <p:nvGrpSpPr>
          <p:cNvPr id="12" name="Группа 11"/>
          <p:cNvGrpSpPr/>
          <p:nvPr/>
        </p:nvGrpSpPr>
        <p:grpSpPr>
          <a:xfrm>
            <a:off x="20749680" y="10244520"/>
            <a:ext cx="4115160" cy="4115160"/>
            <a:chOff x="20749680" y="10244520"/>
            <a:chExt cx="4115160" cy="4115160"/>
          </a:xfrm>
        </p:grpSpPr>
        <p:sp>
          <p:nvSpPr>
            <p:cNvPr id="13" name="Полилиния 12"/>
            <p:cNvSpPr/>
            <p:nvPr/>
          </p:nvSpPr>
          <p:spPr>
            <a:xfrm>
              <a:off x="20749680" y="10244520"/>
              <a:ext cx="4115160" cy="4115160"/>
            </a:xfrm>
            <a:custGeom>
              <a:avLst/>
              <a:gdLst/>
              <a:ahLst/>
              <a:cxnLst/>
              <a:rect l="0" t="0" r="r" b="b"/>
              <a:pathLst>
                <a:path w="11431" h="11431">
                  <a:moveTo>
                    <a:pt x="9716" y="0"/>
                  </a:moveTo>
                  <a:cubicBezTo>
                    <a:pt x="10859" y="0"/>
                    <a:pt x="11431" y="571"/>
                    <a:pt x="11431" y="1714"/>
                  </a:cubicBezTo>
                  <a:lnTo>
                    <a:pt x="11431" y="9716"/>
                  </a:lnTo>
                  <a:cubicBezTo>
                    <a:pt x="11431" y="10859"/>
                    <a:pt x="10859" y="11431"/>
                    <a:pt x="9716" y="11431"/>
                  </a:cubicBezTo>
                  <a:lnTo>
                    <a:pt x="1714" y="11431"/>
                  </a:lnTo>
                  <a:cubicBezTo>
                    <a:pt x="571" y="11431"/>
                    <a:pt x="0" y="10859"/>
                    <a:pt x="0" y="9716"/>
                  </a:cubicBezTo>
                  <a:lnTo>
                    <a:pt x="0" y="1714"/>
                  </a:lnTo>
                  <a:cubicBezTo>
                    <a:pt x="0" y="571"/>
                    <a:pt x="571" y="0"/>
                    <a:pt x="1714" y="0"/>
                  </a:cubicBezTo>
                  <a:lnTo>
                    <a:pt x="9716" y="0"/>
                  </a:lnTo>
                  <a:close/>
                </a:path>
              </a:pathLst>
            </a:custGeom>
            <a:solidFill>
              <a:srgbClr val="0F7E8C"/>
            </a:solidFill>
            <a:ln w="0">
              <a:noFill/>
            </a:ln>
          </p:spPr>
        </p:sp>
        <p:grpSp>
          <p:nvGrpSpPr>
            <p:cNvPr id="14" name="Группа 13"/>
            <p:cNvGrpSpPr/>
            <p:nvPr/>
          </p:nvGrpSpPr>
          <p:grpSpPr>
            <a:xfrm>
              <a:off x="21492360" y="11349720"/>
              <a:ext cx="2375640" cy="1472760"/>
              <a:chOff x="21492360" y="11349720"/>
              <a:chExt cx="2375640" cy="147276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1492360" y="12035160"/>
                <a:ext cx="2375640" cy="7873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algn="ctr"/>
                <a:r>
                  <a:rPr lang="en-US" sz="2000" b="0" strike="noStrike" spc="-1" dirty="0">
                    <a:solidFill>
                      <a:schemeClr val="bg1"/>
                    </a:solidFill>
                    <a:latin typeface="Arial"/>
                    <a:hlinkClick r:id="rId5"/>
                  </a:rPr>
                  <a:t>Подробности</a:t>
                </a:r>
                <a:br>
                  <a:rPr lang="ru-RU" sz="2000" spc="-1" dirty="0">
                    <a:solidFill>
                      <a:schemeClr val="bg1"/>
                    </a:solidFill>
                    <a:latin typeface="Arial"/>
                    <a:hlinkClick r:id="rId5"/>
                  </a:rPr>
                </a:br>
                <a:r>
                  <a:rPr lang="en-US" sz="2000" b="0" strike="noStrike" spc="-1" dirty="0">
                    <a:solidFill>
                      <a:schemeClr val="bg1"/>
                    </a:solidFill>
                    <a:latin typeface="Arial"/>
                    <a:hlinkClick r:id="rId5"/>
                  </a:rPr>
                  <a:t>на сайте</a:t>
                </a:r>
                <a:endParaRPr lang="en-US" sz="2000" b="0" strike="noStrike" spc="-1" dirty="0">
                  <a:solidFill>
                    <a:schemeClr val="bg1"/>
                  </a:solidFill>
                  <a:latin typeface="Arial"/>
                </a:endParaRPr>
              </a:p>
            </p:txBody>
          </p:sp>
          <p:pic>
            <p:nvPicPr>
              <p:cNvPr id="16" name="Рисунок 15"/>
              <p:cNvPicPr/>
              <p:nvPr/>
            </p:nvPicPr>
            <p:blipFill>
              <a:blip r:embed="rId6"/>
              <a:stretch/>
            </p:blipFill>
            <p:spPr>
              <a:xfrm>
                <a:off x="22432680" y="11349720"/>
                <a:ext cx="507960" cy="5079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1820776" y="6093322"/>
            <a:ext cx="1219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117E8C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60 месяцев </a:t>
            </a:r>
            <a:r>
              <a:rPr lang="ru-RU" sz="2800" dirty="0">
                <a:solidFill>
                  <a:srgbClr val="272727"/>
                </a:solidFill>
                <a:latin typeface="SB Sans Text" panose="020B0503040504020204" pitchFamily="34" charset="0"/>
              </a:rPr>
              <a:t>максимальный срок лизинга</a:t>
            </a:r>
          </a:p>
          <a:p>
            <a:endParaRPr lang="ru-RU" sz="2800" dirty="0">
              <a:solidFill>
                <a:srgbClr val="272727"/>
              </a:solidFill>
              <a:latin typeface="SB Sans Text" panose="020B0503040504020204" pitchFamily="34" charset="0"/>
            </a:endParaRPr>
          </a:p>
          <a:p>
            <a:r>
              <a:rPr lang="ru-RU" sz="2800" dirty="0">
                <a:solidFill>
                  <a:srgbClr val="117E8C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до 400 млн ₽ </a:t>
            </a:r>
            <a:r>
              <a:rPr lang="ru-RU" sz="2800" dirty="0">
                <a:solidFill>
                  <a:srgbClr val="272727"/>
                </a:solidFill>
                <a:latin typeface="SB Sans Text" panose="020B0503040504020204" pitchFamily="34" charset="0"/>
              </a:rPr>
              <a:t>сумма финансирования</a:t>
            </a:r>
          </a:p>
          <a:p>
            <a:endParaRPr lang="ru-RU" sz="2800" dirty="0">
              <a:solidFill>
                <a:srgbClr val="117E8C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2800" dirty="0">
                <a:solidFill>
                  <a:srgbClr val="117E8C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от 10 до 49% </a:t>
            </a:r>
            <a:r>
              <a:rPr lang="ru-RU" sz="2800" dirty="0">
                <a:solidFill>
                  <a:srgbClr val="272727"/>
                </a:solidFill>
                <a:latin typeface="SB Sans Text" panose="020B0503040504020204" pitchFamily="34" charset="0"/>
              </a:rPr>
              <a:t>первоначальный взнос</a:t>
            </a:r>
          </a:p>
        </p:txBody>
      </p:sp>
    </p:spTree>
    <p:extLst>
      <p:ext uri="{BB962C8B-B14F-4D97-AF65-F5344CB8AC3E}">
        <p14:creationId xmlns:p14="http://schemas.microsoft.com/office/powerpoint/2010/main" val="202468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/>
          <p:cNvPicPr/>
          <p:nvPr/>
        </p:nvPicPr>
        <p:blipFill>
          <a:blip r:embed="rId2"/>
          <a:stretch/>
        </p:blipFill>
        <p:spPr>
          <a:xfrm>
            <a:off x="0" y="0"/>
            <a:ext cx="18288000" cy="10159920"/>
          </a:xfrm>
          <a:prstGeom prst="rect">
            <a:avLst/>
          </a:prstGeom>
          <a:ln w="0">
            <a:noFill/>
          </a:ln>
        </p:spPr>
      </p:pic>
      <p:sp>
        <p:nvSpPr>
          <p:cNvPr id="188" name="TextBox 187"/>
          <p:cNvSpPr txBox="1"/>
          <p:nvPr/>
        </p:nvSpPr>
        <p:spPr>
          <a:xfrm>
            <a:off x="1906560" y="2163600"/>
            <a:ext cx="13456800" cy="232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Безопасные</a:t>
            </a:r>
            <a:r>
              <a:rPr lang="en-US" sz="7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расчёты</a:t>
            </a:r>
            <a:r>
              <a:rPr lang="en-US" sz="7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вместе</a:t>
            </a:r>
            <a:r>
              <a:rPr lang="en-US" sz="7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со</a:t>
            </a:r>
            <a:r>
              <a:rPr lang="en-US" sz="7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Сбером</a:t>
            </a:r>
            <a:endParaRPr lang="en-US" sz="7200" b="0" strike="noStrike" spc="-1" dirty="0">
              <a:latin typeface="Arial"/>
            </a:endParaRPr>
          </a:p>
        </p:txBody>
      </p:sp>
      <p:pic>
        <p:nvPicPr>
          <p:cNvPr id="189" name="Рисунок 188"/>
          <p:cNvPicPr/>
          <p:nvPr/>
        </p:nvPicPr>
        <p:blipFill>
          <a:blip r:embed="rId3"/>
          <a:stretch/>
        </p:blipFill>
        <p:spPr>
          <a:xfrm>
            <a:off x="1904400" y="546840"/>
            <a:ext cx="1827720" cy="604080"/>
          </a:xfrm>
          <a:prstGeom prst="rect">
            <a:avLst/>
          </a:prstGeom>
          <a:ln w="0">
            <a:noFill/>
          </a:ln>
        </p:spPr>
      </p:pic>
      <p:sp>
        <p:nvSpPr>
          <p:cNvPr id="190" name="TextBox 189"/>
          <p:cNvSpPr txBox="1"/>
          <p:nvPr/>
        </p:nvSpPr>
        <p:spPr>
          <a:xfrm>
            <a:off x="1904400" y="6723000"/>
            <a:ext cx="6349680" cy="49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400" b="1" strike="noStrike" spc="-1">
                <a:solidFill>
                  <a:srgbClr val="000000"/>
                </a:solidFill>
                <a:latin typeface="SBSansDisplay-Semibold"/>
                <a:ea typeface="SBSansDisplay-Semibold"/>
              </a:rPr>
              <a:t>Покупателю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904400" y="7394040"/>
            <a:ext cx="6349680" cy="175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67120" indent="-267120">
              <a:spcBef>
                <a:spcPts val="14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Cнять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риск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потери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аванса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при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расчётах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с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новым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поставщиком</a:t>
            </a:r>
            <a:endParaRPr lang="en-US" sz="2000" b="0" strike="noStrike" spc="-1" dirty="0">
              <a:latin typeface="Arial"/>
            </a:endParaRPr>
          </a:p>
          <a:p>
            <a:pPr marL="267120" indent="-267120">
              <a:lnSpc>
                <a:spcPct val="14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Избежать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дополнительных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расходов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на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проверку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товар</a:t>
            </a:r>
            <a:r>
              <a:rPr lang="ru-RU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а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9016200" y="6723000"/>
            <a:ext cx="6349680" cy="49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400" b="1" strike="noStrike" spc="-1">
                <a:solidFill>
                  <a:srgbClr val="000000"/>
                </a:solidFill>
                <a:latin typeface="SBSansDisplay-Semibold"/>
                <a:ea typeface="SBSansDisplay-Semibold"/>
              </a:rPr>
              <a:t>Продавцу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9016200" y="7394040"/>
            <a:ext cx="6340320" cy="130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67120" indent="-267120">
              <a:spcBef>
                <a:spcPts val="14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Получить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гарантию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своевременной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оплаты</a:t>
            </a:r>
            <a:r>
              <a:rPr lang="en-US" sz="2000" b="0" strike="noStrike" spc="-1" dirty="0">
                <a:solidFill>
                  <a:srgbClr val="353435"/>
                </a:solidFill>
                <a:latin typeface="SBSansText-Regular"/>
                <a:ea typeface="SBSansText-Regular"/>
              </a:rPr>
              <a:t> </a:t>
            </a:r>
            <a:r>
              <a:rPr lang="en-US" sz="2000" b="0" strike="noStrike" spc="-1" dirty="0" err="1">
                <a:solidFill>
                  <a:srgbClr val="353435"/>
                </a:solidFill>
                <a:latin typeface="SBSansText-Regular"/>
                <a:ea typeface="SBSansText-Regular"/>
              </a:rPr>
              <a:t>товара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904400" y="11079000"/>
            <a:ext cx="17330760" cy="150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40000"/>
              </a:lnSpc>
              <a:spcBef>
                <a:spcPts val="4799"/>
              </a:spcBef>
              <a:buNone/>
            </a:pPr>
            <a:r>
              <a:rPr lang="en-US" sz="2300" b="0" i="1" strike="noStrike" spc="-1">
                <a:solidFill>
                  <a:srgbClr val="5E5E5E"/>
                </a:solidFill>
                <a:latin typeface="SBSansText-Italic"/>
                <a:ea typeface="SBSansText-Italic"/>
              </a:rPr>
              <a:t>Заявку на открытие аккредитива можно подать в интернет-банке СберБизнес:  меню «Продукты и услуги», сервис «Аккредитивы»</a:t>
            </a:r>
            <a:endParaRPr lang="en-US" sz="2300" b="0" strike="noStrike" spc="-1">
              <a:latin typeface="Arial"/>
            </a:endParaRPr>
          </a:p>
          <a:p>
            <a:r>
              <a:rPr lang="en-US" sz="1300" b="0" strike="noStrike" spc="-1">
                <a:solidFill>
                  <a:srgbClr val="000000"/>
                </a:solidFill>
                <a:latin typeface="HelveticaNeue"/>
                <a:ea typeface="HelveticaNeue"/>
              </a:rPr>
              <a:t>.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5341400" y="630720"/>
            <a:ext cx="7146360" cy="43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en-US" sz="1600" b="1" strike="noStrike" cap="all" spc="-1">
                <a:solidFill>
                  <a:srgbClr val="1E1E21"/>
                </a:solidFill>
                <a:latin typeface="SBSansDisplay-Semibold"/>
                <a:ea typeface="SBSansDisplay-Semibold"/>
              </a:rPr>
              <a:t>Меры поддержки бизнеса от государства и банка </a:t>
            </a:r>
            <a:endParaRPr lang="en-US" sz="1600" b="0" strike="noStrike" spc="-1">
              <a:latin typeface="Arial"/>
            </a:endParaRPr>
          </a:p>
        </p:txBody>
      </p:sp>
      <p:grpSp>
        <p:nvGrpSpPr>
          <p:cNvPr id="196" name="Группа 195"/>
          <p:cNvGrpSpPr/>
          <p:nvPr/>
        </p:nvGrpSpPr>
        <p:grpSpPr>
          <a:xfrm>
            <a:off x="20749680" y="10244520"/>
            <a:ext cx="4115160" cy="4115160"/>
            <a:chOff x="20749680" y="10244520"/>
            <a:chExt cx="4115160" cy="4115160"/>
          </a:xfrm>
        </p:grpSpPr>
        <p:sp>
          <p:nvSpPr>
            <p:cNvPr id="197" name="Полилиния 196"/>
            <p:cNvSpPr/>
            <p:nvPr/>
          </p:nvSpPr>
          <p:spPr>
            <a:xfrm>
              <a:off x="20749680" y="10244520"/>
              <a:ext cx="4115160" cy="4115160"/>
            </a:xfrm>
            <a:custGeom>
              <a:avLst/>
              <a:gdLst/>
              <a:ahLst/>
              <a:cxnLst/>
              <a:rect l="0" t="0" r="r" b="b"/>
              <a:pathLst>
                <a:path w="11431" h="11431">
                  <a:moveTo>
                    <a:pt x="9716" y="0"/>
                  </a:moveTo>
                  <a:cubicBezTo>
                    <a:pt x="10859" y="0"/>
                    <a:pt x="11431" y="571"/>
                    <a:pt x="11431" y="1714"/>
                  </a:cubicBezTo>
                  <a:lnTo>
                    <a:pt x="11431" y="9716"/>
                  </a:lnTo>
                  <a:cubicBezTo>
                    <a:pt x="11431" y="10859"/>
                    <a:pt x="10859" y="11431"/>
                    <a:pt x="9716" y="11431"/>
                  </a:cubicBezTo>
                  <a:lnTo>
                    <a:pt x="1714" y="11431"/>
                  </a:lnTo>
                  <a:cubicBezTo>
                    <a:pt x="571" y="11431"/>
                    <a:pt x="0" y="10859"/>
                    <a:pt x="0" y="9716"/>
                  </a:cubicBezTo>
                  <a:lnTo>
                    <a:pt x="0" y="1714"/>
                  </a:lnTo>
                  <a:cubicBezTo>
                    <a:pt x="0" y="571"/>
                    <a:pt x="571" y="0"/>
                    <a:pt x="1714" y="0"/>
                  </a:cubicBezTo>
                  <a:lnTo>
                    <a:pt x="9716" y="0"/>
                  </a:lnTo>
                  <a:close/>
                </a:path>
              </a:pathLst>
            </a:custGeom>
            <a:solidFill>
              <a:srgbClr val="0F7E8C"/>
            </a:solidFill>
            <a:ln w="0">
              <a:noFill/>
            </a:ln>
          </p:spPr>
        </p:sp>
        <p:grpSp>
          <p:nvGrpSpPr>
            <p:cNvPr id="198" name="Группа 197"/>
            <p:cNvGrpSpPr/>
            <p:nvPr/>
          </p:nvGrpSpPr>
          <p:grpSpPr>
            <a:xfrm>
              <a:off x="21492360" y="11349720"/>
              <a:ext cx="2375640" cy="1472760"/>
              <a:chOff x="21492360" y="11349720"/>
              <a:chExt cx="2375640" cy="1472760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21492360" y="12035160"/>
                <a:ext cx="2375640" cy="7873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algn="ctr"/>
                <a:r>
                  <a:rPr lang="en-US" sz="2000" b="0" strike="noStrike" spc="-1" dirty="0">
                    <a:solidFill>
                      <a:schemeClr val="bg1"/>
                    </a:solidFill>
                    <a:latin typeface="Arial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Подробности</a:t>
                </a:r>
                <a:br>
                  <a:rPr lang="ru-RU" sz="2000" spc="-1" dirty="0">
                    <a:solidFill>
                      <a:schemeClr val="bg1"/>
                    </a:solidFill>
                    <a:latin typeface="Arial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</a:br>
                <a:r>
                  <a:rPr lang="en-US" sz="2000" b="0" strike="noStrike" spc="-1" dirty="0">
                    <a:solidFill>
                      <a:schemeClr val="bg1"/>
                    </a:solidFill>
                    <a:latin typeface="Arial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на сайте</a:t>
                </a:r>
                <a:endParaRPr lang="en-US" sz="2000" b="0" strike="noStrike" spc="-1" dirty="0">
                  <a:solidFill>
                    <a:schemeClr val="bg1"/>
                  </a:solidFill>
                  <a:latin typeface="Arial"/>
                </a:endParaRPr>
              </a:p>
            </p:txBody>
          </p:sp>
          <p:pic>
            <p:nvPicPr>
              <p:cNvPr id="200" name="Рисунок 199"/>
              <p:cNvPicPr/>
              <p:nvPr/>
            </p:nvPicPr>
            <p:blipFill>
              <a:blip r:embed="rId5"/>
              <a:stretch/>
            </p:blipFill>
            <p:spPr>
              <a:xfrm>
                <a:off x="22432680" y="11349720"/>
                <a:ext cx="507960" cy="5079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201" name="TextBox 200"/>
          <p:cNvSpPr txBox="1"/>
          <p:nvPr/>
        </p:nvSpPr>
        <p:spPr>
          <a:xfrm>
            <a:off x="1905120" y="5497200"/>
            <a:ext cx="7146360" cy="622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3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Аккредитивы</a:t>
            </a:r>
            <a:r>
              <a:rPr lang="en-US" sz="3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от</a:t>
            </a:r>
            <a:r>
              <a:rPr lang="en-US" sz="3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Сбера</a:t>
            </a:r>
            <a:r>
              <a:rPr lang="en-US" sz="3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SBSansDisplay-Semibold"/>
                <a:ea typeface="SBSansDisplay-Semibold"/>
              </a:rPr>
              <a:t>помогут</a:t>
            </a:r>
            <a:r>
              <a:rPr lang="en-US" sz="3200" b="1" strike="noStrike" spc="-1" dirty="0">
                <a:solidFill>
                  <a:srgbClr val="000000"/>
                </a:solidFill>
                <a:latin typeface="SBSansDisplay-Semibold"/>
                <a:ea typeface="SBSansDisplay-Semibold"/>
              </a:rPr>
              <a:t>: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02" name="Рисунок 201"/>
          <p:cNvPicPr/>
          <p:nvPr/>
        </p:nvPicPr>
        <p:blipFill>
          <a:blip r:embed="rId6"/>
          <a:stretch/>
        </p:blipFill>
        <p:spPr>
          <a:xfrm>
            <a:off x="11960640" y="1084680"/>
            <a:ext cx="10067040" cy="1006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6EBBB4B6-9CC2-4045-BF92-797F945FE1A9}"/>
              </a:ext>
            </a:extLst>
          </p:cNvPr>
          <p:cNvPicPr/>
          <p:nvPr/>
        </p:nvPicPr>
        <p:blipFill>
          <a:blip r:embed="rId3"/>
          <a:stretch/>
        </p:blipFill>
        <p:spPr>
          <a:xfrm flipH="1">
            <a:off x="-1" y="1133857"/>
            <a:ext cx="24383999" cy="12582144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D8A32D9B-C44B-6D47-A824-0101273B3FE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2623771"/>
            <a:ext cx="14333447" cy="11092230"/>
          </a:xfrm>
          <a:prstGeom prst="rect">
            <a:avLst/>
          </a:prstGeom>
          <a:ln w="0"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15341400" y="630720"/>
            <a:ext cx="7146360" cy="43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en-US" sz="1600" b="1" strike="noStrike" cap="all" spc="-1">
                <a:solidFill>
                  <a:srgbClr val="1E1E21"/>
                </a:solidFill>
                <a:latin typeface="SBSansDisplay-Semibold"/>
                <a:ea typeface="SBSansDisplay-Semibold"/>
              </a:rPr>
              <a:t>Меры поддержки бизнеса от государства и банка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82" name="Title 4">
            <a:extLst>
              <a:ext uri="{FF2B5EF4-FFF2-40B4-BE49-F238E27FC236}">
                <a16:creationId xmlns:a16="http://schemas.microsoft.com/office/drawing/2014/main" id="{B880B274-538F-664F-B6EC-E9AB828BAE97}"/>
              </a:ext>
            </a:extLst>
          </p:cNvPr>
          <p:cNvSpPr txBox="1">
            <a:spLocks/>
          </p:cNvSpPr>
          <p:nvPr/>
        </p:nvSpPr>
        <p:spPr>
          <a:xfrm>
            <a:off x="1371217" y="1497809"/>
            <a:ext cx="21834769" cy="1969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defRPr/>
            </a:pPr>
            <a:r>
              <a:rPr lang="ru-RU" sz="7200" b="1" dirty="0"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Кредитные каникулы для военнослужащих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88865093-7A52-EE45-8B88-D04BDE440E68}"/>
              </a:ext>
            </a:extLst>
          </p:cNvPr>
          <p:cNvSpPr/>
          <p:nvPr/>
        </p:nvSpPr>
        <p:spPr>
          <a:xfrm>
            <a:off x="8752047" y="5597921"/>
            <a:ext cx="6764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0F7E8C"/>
                </a:solidFill>
                <a:effectLst/>
                <a:uLnTx/>
                <a:uFillTx/>
                <a:latin typeface="SBSansDisplay-Semibold"/>
                <a:ea typeface="DejaVu Sans"/>
                <a:cs typeface="DejaVu Sans"/>
              </a:rPr>
              <a:t>Кто может получить каникулы</a:t>
            </a:r>
            <a:endParaRPr kumimoji="0" lang="en-US" sz="2400" b="1" i="0" u="none" strike="noStrike" kern="1200" cap="none" spc="-1" normalizeH="0" baseline="0" noProof="0" dirty="0">
              <a:ln>
                <a:noFill/>
              </a:ln>
              <a:solidFill>
                <a:srgbClr val="0F7E8C"/>
              </a:solidFill>
              <a:effectLst/>
              <a:uLnTx/>
              <a:uFillTx/>
              <a:latin typeface="SBSansDisplay-Semibold"/>
              <a:ea typeface="DejaVu Sans"/>
              <a:cs typeface="DejaVu Sans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DCF777B-771F-524E-96FF-EEE823C80982}"/>
              </a:ext>
            </a:extLst>
          </p:cNvPr>
          <p:cNvGrpSpPr/>
          <p:nvPr/>
        </p:nvGrpSpPr>
        <p:grpSpPr>
          <a:xfrm>
            <a:off x="1354896" y="5158015"/>
            <a:ext cx="21649723" cy="7619986"/>
            <a:chOff x="1934065" y="6579815"/>
            <a:chExt cx="19965815" cy="6195661"/>
          </a:xfrm>
        </p:grpSpPr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5D1EF559-4AAF-924C-8172-4E13791FBD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6579815"/>
              <a:ext cx="19958290" cy="0"/>
            </a:xfrm>
            <a:prstGeom prst="line">
              <a:avLst/>
            </a:prstGeom>
            <a:ln w="57150">
              <a:solidFill>
                <a:srgbClr val="117F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F84653C4-6D78-DB43-A90A-57CEDAB4E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8085481"/>
              <a:ext cx="19958290" cy="0"/>
            </a:xfrm>
            <a:prstGeom prst="line">
              <a:avLst/>
            </a:prstGeom>
            <a:ln w="25400">
              <a:solidFill>
                <a:srgbClr val="117E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C3DA7B55-BC66-A441-B476-A14EEF2454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10031675"/>
              <a:ext cx="19958290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CFF8D9FD-CA05-954C-999A-C50A6C4BE8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12775476"/>
              <a:ext cx="19958290" cy="0"/>
            </a:xfrm>
            <a:prstGeom prst="line">
              <a:avLst/>
            </a:prstGeom>
            <a:ln w="57150">
              <a:solidFill>
                <a:srgbClr val="117F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97AF2A1D-D283-8B43-A684-E02CF95A4D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4065" y="7482658"/>
              <a:ext cx="19958290" cy="0"/>
            </a:xfrm>
            <a:prstGeom prst="line">
              <a:avLst/>
            </a:prstGeom>
            <a:ln w="57150">
              <a:solidFill>
                <a:srgbClr val="117F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9CFF21B1-8C62-1644-B10A-29F98F8269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10031675"/>
              <a:ext cx="19958290" cy="0"/>
            </a:xfrm>
            <a:prstGeom prst="line">
              <a:avLst/>
            </a:prstGeom>
            <a:ln w="57150">
              <a:solidFill>
                <a:srgbClr val="117F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0D6BF9DC-F69B-A340-B8E4-685F4B1BCD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90" y="10862276"/>
              <a:ext cx="19958290" cy="0"/>
            </a:xfrm>
            <a:prstGeom prst="line">
              <a:avLst/>
            </a:prstGeom>
            <a:ln w="57150">
              <a:solidFill>
                <a:srgbClr val="117F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FE3AF98-6C74-1844-B104-F1860CA6AE29}"/>
              </a:ext>
            </a:extLst>
          </p:cNvPr>
          <p:cNvCxnSpPr>
            <a:cxnSpLocks/>
          </p:cNvCxnSpPr>
          <p:nvPr/>
        </p:nvCxnSpPr>
        <p:spPr>
          <a:xfrm flipH="1">
            <a:off x="1363057" y="5248925"/>
            <a:ext cx="8160" cy="7619985"/>
          </a:xfrm>
          <a:prstGeom prst="line">
            <a:avLst/>
          </a:prstGeom>
          <a:ln w="25400">
            <a:solidFill>
              <a:srgbClr val="117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70E72F48-4C16-4449-B2A6-76A676DC0332}"/>
              </a:ext>
            </a:extLst>
          </p:cNvPr>
          <p:cNvCxnSpPr>
            <a:cxnSpLocks/>
          </p:cNvCxnSpPr>
          <p:nvPr/>
        </p:nvCxnSpPr>
        <p:spPr>
          <a:xfrm>
            <a:off x="12134493" y="6359323"/>
            <a:ext cx="0" cy="3135012"/>
          </a:xfrm>
          <a:prstGeom prst="line">
            <a:avLst/>
          </a:prstGeom>
          <a:ln w="25400">
            <a:solidFill>
              <a:srgbClr val="117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9573AEFC-949C-D540-BF73-E62176942D8B}"/>
              </a:ext>
            </a:extLst>
          </p:cNvPr>
          <p:cNvCxnSpPr>
            <a:cxnSpLocks/>
          </p:cNvCxnSpPr>
          <p:nvPr/>
        </p:nvCxnSpPr>
        <p:spPr>
          <a:xfrm flipH="1">
            <a:off x="23004620" y="5248925"/>
            <a:ext cx="8162" cy="7619985"/>
          </a:xfrm>
          <a:prstGeom prst="line">
            <a:avLst/>
          </a:prstGeom>
          <a:ln w="25400">
            <a:solidFill>
              <a:srgbClr val="117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C3C101-6582-6D47-9D92-1A05CA8C7E29}"/>
              </a:ext>
            </a:extLst>
          </p:cNvPr>
          <p:cNvSpPr txBox="1"/>
          <p:nvPr/>
        </p:nvSpPr>
        <p:spPr>
          <a:xfrm>
            <a:off x="1371217" y="2623770"/>
            <a:ext cx="1467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Отсрочка погашения кредита по государственной или собственной программе банка</a:t>
            </a:r>
            <a:r>
              <a:rPr lang="ru-RU" sz="2400" dirty="0">
                <a:effectLst/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endParaRPr kumimoji="0" lang="ru-RU" sz="240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B Sans Display" panose="020B0503040504020204" pitchFamily="34" charset="0"/>
              <a:ea typeface="DejaVu Sans"/>
              <a:cs typeface="SB Sans Display" panose="020B0503040504020204" pitchFamily="34" charset="0"/>
            </a:endParaRPr>
          </a:p>
          <a:p>
            <a:endParaRPr lang="ru-RU" sz="2400" dirty="0"/>
          </a:p>
        </p:txBody>
      </p:sp>
      <p:sp>
        <p:nvSpPr>
          <p:cNvPr id="57" name="Title 4">
            <a:extLst>
              <a:ext uri="{FF2B5EF4-FFF2-40B4-BE49-F238E27FC236}">
                <a16:creationId xmlns:a16="http://schemas.microsoft.com/office/drawing/2014/main" id="{83591963-1961-C847-AB90-6C923EB5A0B2}"/>
              </a:ext>
            </a:extLst>
          </p:cNvPr>
          <p:cNvSpPr txBox="1">
            <a:spLocks/>
          </p:cNvSpPr>
          <p:nvPr/>
        </p:nvSpPr>
        <p:spPr>
          <a:xfrm>
            <a:off x="1363057" y="3524105"/>
            <a:ext cx="13193191" cy="6566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3600" b="1" dirty="0"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Государственная программа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E7D868-292F-5C44-B1F4-75DBE7902C0E}"/>
              </a:ext>
            </a:extLst>
          </p:cNvPr>
          <p:cNvSpPr txBox="1"/>
          <p:nvPr/>
        </p:nvSpPr>
        <p:spPr>
          <a:xfrm>
            <a:off x="1371217" y="4271618"/>
            <a:ext cx="8867549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Заявки — до 31 декабря 2023 года</a:t>
            </a:r>
          </a:p>
          <a:p>
            <a:endParaRPr lang="ru-RU" sz="2400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C72BF5BE-F5FE-E243-AA11-CBDD46C59519}"/>
              </a:ext>
            </a:extLst>
          </p:cNvPr>
          <p:cNvSpPr/>
          <p:nvPr/>
        </p:nvSpPr>
        <p:spPr>
          <a:xfrm>
            <a:off x="3370410" y="6533510"/>
            <a:ext cx="6764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По 377-ФЗ</a:t>
            </a:r>
            <a:r>
              <a:rPr lang="ru-RU" sz="24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 </a:t>
            </a:r>
            <a:endParaRPr kumimoji="0" lang="en-US" sz="2400" b="1" u="none" strike="noStrike" kern="1200" cap="none" spc="-1" normalizeH="0" baseline="0" noProof="0" dirty="0">
              <a:ln>
                <a:noFill/>
              </a:ln>
              <a:solidFill>
                <a:srgbClr val="117E8C"/>
              </a:solidFill>
              <a:effectLst/>
              <a:uLnTx/>
              <a:uFillTx/>
              <a:latin typeface="SB Sans Display Semibold" panose="020B0503040504020204" pitchFamily="34" charset="0"/>
              <a:ea typeface="DejaVu Sans"/>
              <a:cs typeface="SB Sans Display Semibold" panose="020B0503040504020204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19AE2260-4E70-B64A-B7D2-E0F54A16ECEB}"/>
              </a:ext>
            </a:extLst>
          </p:cNvPr>
          <p:cNvSpPr/>
          <p:nvPr/>
        </p:nvSpPr>
        <p:spPr>
          <a:xfrm>
            <a:off x="14133685" y="6533510"/>
            <a:ext cx="6764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По 406-ФЗ</a:t>
            </a:r>
            <a:r>
              <a:rPr lang="ru-RU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 </a:t>
            </a:r>
            <a:endParaRPr kumimoji="0" lang="en-US" sz="2400" b="1" u="none" strike="noStrike" kern="1200" cap="none" spc="-1" normalizeH="0" baseline="0" noProof="0" dirty="0">
              <a:ln>
                <a:noFill/>
              </a:ln>
              <a:solidFill>
                <a:srgbClr val="117E8C"/>
              </a:solidFill>
              <a:effectLst/>
              <a:uLnTx/>
              <a:uFillTx/>
              <a:latin typeface="SB Sans Display Semibold" panose="020B0503040504020204" pitchFamily="34" charset="0"/>
              <a:ea typeface="DejaVu Sans"/>
              <a:cs typeface="SB Sans Display Semibold" panose="020B0503040504020204" pitchFamily="34" charset="0"/>
            </a:endParaRP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FF4B9D19-FBC6-6246-99D5-A183B44E304A}"/>
              </a:ext>
            </a:extLst>
          </p:cNvPr>
          <p:cNvCxnSpPr>
            <a:cxnSpLocks/>
          </p:cNvCxnSpPr>
          <p:nvPr/>
        </p:nvCxnSpPr>
        <p:spPr>
          <a:xfrm>
            <a:off x="12134492" y="10515884"/>
            <a:ext cx="0" cy="2353026"/>
          </a:xfrm>
          <a:prstGeom prst="line">
            <a:avLst/>
          </a:prstGeom>
          <a:ln w="25400">
            <a:solidFill>
              <a:srgbClr val="117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58BAD5D9-53DC-A04C-B8E8-7E0E2EED1215}"/>
              </a:ext>
            </a:extLst>
          </p:cNvPr>
          <p:cNvSpPr/>
          <p:nvPr/>
        </p:nvSpPr>
        <p:spPr>
          <a:xfrm>
            <a:off x="8752047" y="9810693"/>
            <a:ext cx="6764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Срок отсрочки</a:t>
            </a:r>
            <a:r>
              <a:rPr lang="ru-RU" sz="2400" b="1" dirty="0">
                <a:solidFill>
                  <a:srgbClr val="117E8C"/>
                </a:solidFill>
                <a:effectLst/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 </a:t>
            </a:r>
            <a:endParaRPr kumimoji="0" lang="en-US" sz="2400" b="1" u="none" strike="noStrike" kern="1200" cap="none" spc="-1" normalizeH="0" baseline="0" noProof="0" dirty="0">
              <a:ln>
                <a:noFill/>
              </a:ln>
              <a:solidFill>
                <a:srgbClr val="117E8C"/>
              </a:solidFill>
              <a:effectLst/>
              <a:uLnTx/>
              <a:uFillTx/>
              <a:latin typeface="SB Sans Display Semibold" panose="020B0503040504020204" pitchFamily="34" charset="0"/>
              <a:ea typeface="DejaVu Sans"/>
              <a:cs typeface="SB Sans Display Semibold" panose="020B0503040504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92CBDAD-F0F2-C445-821F-C2671CC4ECE4}"/>
              </a:ext>
            </a:extLst>
          </p:cNvPr>
          <p:cNvSpPr txBox="1"/>
          <p:nvPr/>
        </p:nvSpPr>
        <p:spPr>
          <a:xfrm>
            <a:off x="1690193" y="7472217"/>
            <a:ext cx="10205179" cy="141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5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1800" u="none" strike="noStrike" dirty="0"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ИП или собственник бизнеса как физическое лицо, если был мобилизован или служит по контракту;</a:t>
            </a:r>
          </a:p>
          <a:p>
            <a:pPr marL="285750" lvl="0" indent="-285750">
              <a:lnSpc>
                <a:spcPct val="115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1800" u="none" strike="noStrike" dirty="0"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Члены его семьи по своим кредитным обязательствам;</a:t>
            </a:r>
          </a:p>
          <a:p>
            <a:pPr marL="285750" indent="-285750"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Представители — от имени военнослужащего при наличии доверенности.</a:t>
            </a:r>
            <a:r>
              <a:rPr lang="ru-RU" sz="2400" dirty="0">
                <a:effectLst/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endParaRPr lang="ru-RU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4B3F069-CDEE-944C-ACE0-ED2A175FEA6E}"/>
              </a:ext>
            </a:extLst>
          </p:cNvPr>
          <p:cNvSpPr txBox="1"/>
          <p:nvPr/>
        </p:nvSpPr>
        <p:spPr>
          <a:xfrm>
            <a:off x="12450342" y="7472217"/>
            <a:ext cx="1020517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800" u="none" strike="noStrike" dirty="0"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Единственный участник ООО, если был мобилизован.</a:t>
            </a:r>
            <a:br>
              <a:rPr lang="ru-RU" sz="1800" u="none" strike="noStrike" dirty="0"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</a:br>
            <a:r>
              <a:rPr lang="ru-RU" sz="1800" b="1" dirty="0">
                <a:effectLst/>
                <a:latin typeface="SB Sans Display Semibold" panose="020B0503040504020204" pitchFamily="34" charset="0"/>
                <a:ea typeface="Arial" panose="020B0604020202020204" pitchFamily="34" charset="0"/>
                <a:cs typeface="SB Sans Display Semibold" panose="020B0503040504020204" pitchFamily="34" charset="0"/>
              </a:rPr>
              <a:t>Обязательные условия:</a:t>
            </a:r>
          </a:p>
          <a:p>
            <a:pPr marL="285750" lvl="0" indent="-285750">
              <a:lnSpc>
                <a:spcPct val="115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1800" u="none" strike="noStrike" dirty="0"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ООО входит в реестр МСП;     </a:t>
            </a:r>
          </a:p>
          <a:p>
            <a:pPr marL="285750" lvl="0" indent="-285750">
              <a:lnSpc>
                <a:spcPct val="115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1800" u="none" strike="noStrike" dirty="0"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участник ООО — единственное лицо, принимающее решения;</a:t>
            </a:r>
          </a:p>
          <a:p>
            <a:pPr marL="285750" indent="-285750"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B Sans Display" panose="020B0503040504020204" pitchFamily="34" charset="0"/>
                <a:ea typeface="Arial" panose="020B0604020202020204" pitchFamily="34" charset="0"/>
                <a:cs typeface="SB Sans Display" panose="020B0503040504020204" pitchFamily="34" charset="0"/>
              </a:rPr>
              <a:t>кредитный договор выдан до призыва.</a:t>
            </a:r>
            <a:r>
              <a:rPr lang="ru-RU" dirty="0">
                <a:effectLst/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endParaRPr lang="ru-RU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48F2BAC-8FD1-B947-81E3-7B3869DD4170}"/>
              </a:ext>
            </a:extLst>
          </p:cNvPr>
          <p:cNvSpPr txBox="1"/>
          <p:nvPr/>
        </p:nvSpPr>
        <p:spPr>
          <a:xfrm>
            <a:off x="1690192" y="10887111"/>
            <a:ext cx="1020517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SB Sans Display" panose="020B0503040504020204" pitchFamily="34" charset="0"/>
                <a:ea typeface="Times New Roman" panose="02020603050405020304" pitchFamily="18" charset="0"/>
                <a:cs typeface="SB Sans Display" panose="020B0503040504020204" pitchFamily="34" charset="0"/>
              </a:rPr>
              <a:t>Не более срока призыва или службы + 30 дней.</a:t>
            </a:r>
            <a:br>
              <a:rPr lang="ru-RU" sz="1800" dirty="0">
                <a:effectLst/>
                <a:latin typeface="SB Sans Display" panose="020B0503040504020204" pitchFamily="34" charset="0"/>
                <a:ea typeface="Times New Roman" panose="02020603050405020304" pitchFamily="18" charset="0"/>
                <a:cs typeface="SB Sans Display" panose="020B0503040504020204" pitchFamily="34" charset="0"/>
              </a:rPr>
            </a:br>
            <a:endParaRPr lang="ru-RU" sz="1800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SB Sans Display Semibold" panose="020B0503040504020204" pitchFamily="34" charset="0"/>
                <a:ea typeface="Times New Roman" panose="02020603050405020304" pitchFamily="18" charset="0"/>
                <a:cs typeface="SB Sans Display Semibold" panose="020B0503040504020204" pitchFamily="34" charset="0"/>
              </a:rPr>
              <a:t>Возможно продление срока на период:</a:t>
            </a:r>
            <a:endParaRPr lang="ru-RU" sz="1800" b="1" dirty="0">
              <a:effectLst/>
              <a:latin typeface="SB Sans Display Semibold" panose="020B0503040504020204" pitchFamily="34" charset="0"/>
              <a:ea typeface="Arial" panose="020B0604020202020204" pitchFamily="34" charset="0"/>
              <a:cs typeface="SB Sans Display Semibold" panose="020B0503040504020204" pitchFamily="34" charset="0"/>
            </a:endParaRPr>
          </a:p>
          <a:p>
            <a:pPr marL="285750" lvl="0" indent="-285750">
              <a:lnSpc>
                <a:spcPct val="115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1800" u="none" strike="noStrike" dirty="0">
                <a:effectLst/>
                <a:latin typeface="SB Sans Display" panose="020B0503040504020204" pitchFamily="34" charset="0"/>
                <a:ea typeface="Times New Roman" panose="02020603050405020304" pitchFamily="18" charset="0"/>
                <a:cs typeface="SB Sans Display" panose="020B0503040504020204" pitchFamily="34" charset="0"/>
              </a:rPr>
              <a:t>пребывания в госпитале;</a:t>
            </a:r>
            <a:endParaRPr lang="ru-RU" sz="1800" u="none" strike="noStrike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B Sans Display" panose="020B0503040504020204" pitchFamily="34" charset="0"/>
                <a:ea typeface="Times New Roman" panose="02020603050405020304" pitchFamily="18" charset="0"/>
                <a:cs typeface="SB Sans Display" panose="020B0503040504020204" pitchFamily="34" charset="0"/>
              </a:rPr>
              <a:t>признания без вести пропавшим.</a:t>
            </a:r>
            <a:r>
              <a:rPr lang="ru-RU" dirty="0">
                <a:effectLst/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endParaRPr lang="ru-RU"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07EDA3A-CD5D-7F41-A1FA-C7C0EC882D46}"/>
              </a:ext>
            </a:extLst>
          </p:cNvPr>
          <p:cNvSpPr txBox="1"/>
          <p:nvPr/>
        </p:nvSpPr>
        <p:spPr>
          <a:xfrm>
            <a:off x="12450342" y="10910077"/>
            <a:ext cx="1020517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SB Sans Display" panose="020B0503040504020204" pitchFamily="34" charset="0"/>
                <a:ea typeface="Times New Roman" panose="02020603050405020304" pitchFamily="18" charset="0"/>
                <a:cs typeface="SB Sans Display" panose="020B0503040504020204" pitchFamily="34" charset="0"/>
              </a:rPr>
              <a:t>Не более срока военной службы по мобилизации + 90 дней.</a:t>
            </a:r>
            <a:endParaRPr lang="ru-RU" sz="1800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SB Sans Display" panose="020B0503040504020204" pitchFamily="34" charset="0"/>
                <a:ea typeface="Times New Roman" panose="02020603050405020304" pitchFamily="18" charset="0"/>
                <a:cs typeface="SB Sans Display" panose="020B0503040504020204" pitchFamily="34" charset="0"/>
              </a:rPr>
              <a:t> </a:t>
            </a:r>
            <a:endParaRPr lang="ru-RU" sz="1800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SB Sans Display Semibold" panose="020B0503040504020204" pitchFamily="34" charset="0"/>
                <a:ea typeface="Times New Roman" panose="02020603050405020304" pitchFamily="18" charset="0"/>
                <a:cs typeface="SB Sans Display Semibold" panose="020B0503040504020204" pitchFamily="34" charset="0"/>
              </a:rPr>
              <a:t>Возможно продление срока на период:</a:t>
            </a:r>
            <a:endParaRPr lang="ru-RU" sz="1800" b="1" dirty="0">
              <a:effectLst/>
              <a:latin typeface="SB Sans Display Semibold" panose="020B0503040504020204" pitchFamily="34" charset="0"/>
              <a:ea typeface="Arial" panose="020B0604020202020204" pitchFamily="34" charset="0"/>
              <a:cs typeface="SB Sans Display Semibold" panose="020B0503040504020204" pitchFamily="34" charset="0"/>
            </a:endParaRPr>
          </a:p>
          <a:p>
            <a:pPr marL="285750" lvl="0" indent="-285750">
              <a:lnSpc>
                <a:spcPct val="115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1800" u="none" strike="noStrike" dirty="0">
                <a:effectLst/>
                <a:latin typeface="SB Sans Display" panose="020B0503040504020204" pitchFamily="34" charset="0"/>
                <a:ea typeface="Times New Roman" panose="02020603050405020304" pitchFamily="18" charset="0"/>
                <a:cs typeface="SB Sans Display" panose="020B0503040504020204" pitchFamily="34" charset="0"/>
              </a:rPr>
              <a:t>пребывания в госпитале;</a:t>
            </a:r>
            <a:endParaRPr lang="ru-RU" sz="1800" u="none" strike="noStrike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  <a:p>
            <a:pPr marL="285750" lvl="0" indent="-285750">
              <a:lnSpc>
                <a:spcPct val="115000"/>
              </a:lnSpc>
              <a:buClr>
                <a:srgbClr val="117E8C"/>
              </a:buClr>
              <a:buFont typeface="Arial" panose="020B0604020202020204" pitchFamily="34" charset="0"/>
              <a:buChar char="•"/>
            </a:pPr>
            <a:r>
              <a:rPr lang="ru-RU" sz="1800" u="none" strike="noStrike" dirty="0">
                <a:effectLst/>
                <a:latin typeface="SB Sans Display" panose="020B0503040504020204" pitchFamily="34" charset="0"/>
                <a:ea typeface="Times New Roman" panose="02020603050405020304" pitchFamily="18" charset="0"/>
                <a:cs typeface="SB Sans Display" panose="020B0503040504020204" pitchFamily="34" charset="0"/>
              </a:rPr>
              <a:t>признания без вести пропавшим.</a:t>
            </a:r>
            <a:endParaRPr lang="ru-RU" sz="1800" u="none" strike="noStrike" dirty="0">
              <a:effectLst/>
              <a:latin typeface="SB Sans Display" panose="020B0503040504020204" pitchFamily="34" charset="0"/>
              <a:ea typeface="Arial" panose="020B0604020202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7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22386</TotalTime>
  <Words>1012</Words>
  <Application>Microsoft Office PowerPoint</Application>
  <PresentationFormat>Произвольный</PresentationFormat>
  <Paragraphs>158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8" baseType="lpstr">
      <vt:lpstr>Arial</vt:lpstr>
      <vt:lpstr>Calibri</vt:lpstr>
      <vt:lpstr>HelveticaNeue</vt:lpstr>
      <vt:lpstr>SB Sans Display</vt:lpstr>
      <vt:lpstr>SB Sans Display Light</vt:lpstr>
      <vt:lpstr>SB Sans Display Semibold</vt:lpstr>
      <vt:lpstr>SB Sans Text</vt:lpstr>
      <vt:lpstr>SB Sans Text Light</vt:lpstr>
      <vt:lpstr>SB Sans Text Semibold</vt:lpstr>
      <vt:lpstr>SBSansDisplay-Regular</vt:lpstr>
      <vt:lpstr>SBSansDisplay-Semibold</vt:lpstr>
      <vt:lpstr>SBSansInterface-Regular</vt:lpstr>
      <vt:lpstr>SBSansText-Italic</vt:lpstr>
      <vt:lpstr>SBSansText-Regular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Щипанова Валентина Витальевна</dc:creator>
  <dc:description/>
  <cp:lastModifiedBy>User</cp:lastModifiedBy>
  <cp:revision>94</cp:revision>
  <cp:lastPrinted>2023-03-12T10:52:32Z</cp:lastPrinted>
  <dcterms:modified xsi:type="dcterms:W3CDTF">2023-03-16T05:48:47Z</dcterms:modified>
  <dc:language>en-US</dc:language>
</cp:coreProperties>
</file>