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94"/>
  </p:notesMasterIdLst>
  <p:sldIdLst>
    <p:sldId id="256" r:id="rId3"/>
    <p:sldId id="384" r:id="rId4"/>
    <p:sldId id="258" r:id="rId5"/>
    <p:sldId id="387" r:id="rId6"/>
    <p:sldId id="316" r:id="rId7"/>
    <p:sldId id="400" r:id="rId8"/>
    <p:sldId id="399" r:id="rId9"/>
    <p:sldId id="382" r:id="rId10"/>
    <p:sldId id="383" r:id="rId11"/>
    <p:sldId id="262" r:id="rId12"/>
    <p:sldId id="389" r:id="rId13"/>
    <p:sldId id="390" r:id="rId14"/>
    <p:sldId id="391" r:id="rId15"/>
    <p:sldId id="388" r:id="rId16"/>
    <p:sldId id="257" r:id="rId17"/>
    <p:sldId id="260" r:id="rId18"/>
    <p:sldId id="266" r:id="rId19"/>
    <p:sldId id="404"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264" r:id="rId35"/>
    <p:sldId id="265" r:id="rId36"/>
    <p:sldId id="302" r:id="rId37"/>
    <p:sldId id="285" r:id="rId38"/>
    <p:sldId id="314" r:id="rId39"/>
    <p:sldId id="294" r:id="rId40"/>
    <p:sldId id="295" r:id="rId41"/>
    <p:sldId id="405" r:id="rId42"/>
    <p:sldId id="406" r:id="rId43"/>
    <p:sldId id="407" r:id="rId44"/>
    <p:sldId id="408" r:id="rId45"/>
    <p:sldId id="409" r:id="rId46"/>
    <p:sldId id="410" r:id="rId47"/>
    <p:sldId id="268" r:id="rId48"/>
    <p:sldId id="329" r:id="rId49"/>
    <p:sldId id="307"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69" r:id="rId74"/>
    <p:sldId id="370" r:id="rId75"/>
    <p:sldId id="371" r:id="rId76"/>
    <p:sldId id="372" r:id="rId77"/>
    <p:sldId id="373" r:id="rId78"/>
    <p:sldId id="358" r:id="rId79"/>
    <p:sldId id="359" r:id="rId80"/>
    <p:sldId id="360" r:id="rId81"/>
    <p:sldId id="361" r:id="rId82"/>
    <p:sldId id="362" r:id="rId83"/>
    <p:sldId id="363" r:id="rId84"/>
    <p:sldId id="364" r:id="rId85"/>
    <p:sldId id="365" r:id="rId86"/>
    <p:sldId id="366" r:id="rId87"/>
    <p:sldId id="367" r:id="rId88"/>
    <p:sldId id="368" r:id="rId89"/>
    <p:sldId id="402" r:id="rId90"/>
    <p:sldId id="403" r:id="rId91"/>
    <p:sldId id="309" r:id="rId92"/>
    <p:sldId id="310" r:id="rId9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 initials="u" lastIdx="3" clrIdx="0">
    <p:extLst>
      <p:ext uri="{19B8F6BF-5375-455C-9EA6-DF929625EA0E}">
        <p15:presenceInfo xmlns:p15="http://schemas.microsoft.com/office/powerpoint/2012/main" userId="m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C3"/>
    <a:srgbClr val="C7EFF9"/>
    <a:srgbClr val="FFCCFF"/>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8" autoAdjust="0"/>
    <p:restoredTop sz="91646" autoAdjust="0"/>
  </p:normalViewPr>
  <p:slideViewPr>
    <p:cSldViewPr snapToGrid="0" showGuides="1">
      <p:cViewPr varScale="1">
        <p:scale>
          <a:sx n="81" d="100"/>
          <a:sy n="81" d="100"/>
        </p:scale>
        <p:origin x="965" y="5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Лист2!$R$9:$V$9</c:f>
              <c:numCache>
                <c:formatCode>General</c:formatCode>
                <c:ptCount val="5"/>
                <c:pt idx="0">
                  <c:v>2021</c:v>
                </c:pt>
                <c:pt idx="1">
                  <c:v>2022</c:v>
                </c:pt>
                <c:pt idx="2">
                  <c:v>2023</c:v>
                </c:pt>
                <c:pt idx="3">
                  <c:v>2024</c:v>
                </c:pt>
                <c:pt idx="4">
                  <c:v>2025</c:v>
                </c:pt>
              </c:numCache>
            </c:numRef>
          </c:cat>
          <c:val>
            <c:numRef>
              <c:f>Лист2!$R$10:$V$10</c:f>
              <c:numCache>
                <c:formatCode>#,##0.00</c:formatCode>
                <c:ptCount val="5"/>
                <c:pt idx="0">
                  <c:v>28996.7</c:v>
                </c:pt>
                <c:pt idx="1">
                  <c:v>32023.9</c:v>
                </c:pt>
                <c:pt idx="2">
                  <c:v>34225.800000000003</c:v>
                </c:pt>
                <c:pt idx="3">
                  <c:v>37061.5</c:v>
                </c:pt>
                <c:pt idx="4">
                  <c:v>40062.9</c:v>
                </c:pt>
              </c:numCache>
            </c:numRef>
          </c:val>
          <c:extLst>
            <c:ext xmlns:c16="http://schemas.microsoft.com/office/drawing/2014/chart" uri="{C3380CC4-5D6E-409C-BE32-E72D297353CC}">
              <c16:uniqueId val="{00000000-D4A7-477D-94CA-52E5BCA63B05}"/>
            </c:ext>
          </c:extLst>
        </c:ser>
        <c:dLbls>
          <c:showLegendKey val="0"/>
          <c:showVal val="0"/>
          <c:showCatName val="0"/>
          <c:showSerName val="0"/>
          <c:showPercent val="0"/>
          <c:showBubbleSize val="0"/>
        </c:dLbls>
        <c:gapWidth val="219"/>
        <c:overlap val="-27"/>
        <c:axId val="594186144"/>
        <c:axId val="594178928"/>
      </c:barChart>
      <c:catAx>
        <c:axId val="59418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78928"/>
        <c:crosses val="autoZero"/>
        <c:auto val="1"/>
        <c:lblAlgn val="ctr"/>
        <c:lblOffset val="100"/>
        <c:noMultiLvlLbl val="0"/>
      </c:catAx>
      <c:valAx>
        <c:axId val="59417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8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Лист3!$E$38:$E$42</c:f>
              <c:numCache>
                <c:formatCode>General</c:formatCode>
                <c:ptCount val="5"/>
                <c:pt idx="0">
                  <c:v>2021</c:v>
                </c:pt>
                <c:pt idx="1">
                  <c:v>2022</c:v>
                </c:pt>
                <c:pt idx="2">
                  <c:v>2023</c:v>
                </c:pt>
                <c:pt idx="3">
                  <c:v>2024</c:v>
                </c:pt>
                <c:pt idx="4">
                  <c:v>2025</c:v>
                </c:pt>
              </c:numCache>
            </c:numRef>
          </c:cat>
          <c:val>
            <c:numRef>
              <c:f>Лист3!$F$38:$F$42</c:f>
              <c:numCache>
                <c:formatCode>General</c:formatCode>
                <c:ptCount val="5"/>
                <c:pt idx="0">
                  <c:v>107.5</c:v>
                </c:pt>
                <c:pt idx="1">
                  <c:v>117.7</c:v>
                </c:pt>
                <c:pt idx="2">
                  <c:v>109.4</c:v>
                </c:pt>
                <c:pt idx="3">
                  <c:v>108.7</c:v>
                </c:pt>
                <c:pt idx="4">
                  <c:v>106.1</c:v>
                </c:pt>
              </c:numCache>
            </c:numRef>
          </c:val>
          <c:extLst>
            <c:ext xmlns:c16="http://schemas.microsoft.com/office/drawing/2014/chart" uri="{C3380CC4-5D6E-409C-BE32-E72D297353CC}">
              <c16:uniqueId val="{00000000-6FAA-460F-9FDC-4E0A09B7557C}"/>
            </c:ext>
          </c:extLst>
        </c:ser>
        <c:dLbls>
          <c:dLblPos val="inEnd"/>
          <c:showLegendKey val="0"/>
          <c:showVal val="1"/>
          <c:showCatName val="0"/>
          <c:showSerName val="0"/>
          <c:showPercent val="0"/>
          <c:showBubbleSize val="0"/>
        </c:dLbls>
        <c:gapWidth val="41"/>
        <c:axId val="594183848"/>
        <c:axId val="594159576"/>
      </c:barChart>
      <c:catAx>
        <c:axId val="594183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ru-RU"/>
          </a:p>
        </c:txPr>
        <c:crossAx val="594159576"/>
        <c:crosses val="autoZero"/>
        <c:auto val="1"/>
        <c:lblAlgn val="ctr"/>
        <c:lblOffset val="100"/>
        <c:noMultiLvlLbl val="0"/>
      </c:catAx>
      <c:valAx>
        <c:axId val="594159576"/>
        <c:scaling>
          <c:orientation val="minMax"/>
        </c:scaling>
        <c:delete val="1"/>
        <c:axPos val="l"/>
        <c:numFmt formatCode="General" sourceLinked="1"/>
        <c:majorTickMark val="none"/>
        <c:minorTickMark val="none"/>
        <c:tickLblPos val="nextTo"/>
        <c:crossAx val="5941838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cat>
            <c:numRef>
              <c:f>Лист4!$D$27:$H$27</c:f>
              <c:numCache>
                <c:formatCode>General</c:formatCode>
                <c:ptCount val="5"/>
                <c:pt idx="0">
                  <c:v>2021</c:v>
                </c:pt>
                <c:pt idx="1">
                  <c:v>2022</c:v>
                </c:pt>
                <c:pt idx="2">
                  <c:v>2023</c:v>
                </c:pt>
                <c:pt idx="3">
                  <c:v>2024</c:v>
                </c:pt>
                <c:pt idx="4">
                  <c:v>2025</c:v>
                </c:pt>
              </c:numCache>
            </c:numRef>
          </c:cat>
          <c:val>
            <c:numRef>
              <c:f>Лист4!$D$28:$H$28</c:f>
              <c:numCache>
                <c:formatCode>#,##0.00</c:formatCode>
                <c:ptCount val="5"/>
                <c:pt idx="0">
                  <c:v>13495.24</c:v>
                </c:pt>
                <c:pt idx="1">
                  <c:v>13238.29</c:v>
                </c:pt>
                <c:pt idx="2">
                  <c:v>14297.35</c:v>
                </c:pt>
                <c:pt idx="3">
                  <c:v>15403.36</c:v>
                </c:pt>
                <c:pt idx="4">
                  <c:v>16507.919999999998</c:v>
                </c:pt>
              </c:numCache>
            </c:numRef>
          </c:val>
          <c:extLst>
            <c:ext xmlns:c16="http://schemas.microsoft.com/office/drawing/2014/chart" uri="{C3380CC4-5D6E-409C-BE32-E72D297353CC}">
              <c16:uniqueId val="{00000000-82D5-4D8B-9DA2-C405D7D7842C}"/>
            </c:ext>
          </c:extLst>
        </c:ser>
        <c:dLbls>
          <c:showLegendKey val="0"/>
          <c:showVal val="0"/>
          <c:showCatName val="0"/>
          <c:showSerName val="0"/>
          <c:showPercent val="0"/>
          <c:showBubbleSize val="0"/>
        </c:dLbls>
        <c:gapWidth val="150"/>
        <c:shape val="box"/>
        <c:axId val="644784536"/>
        <c:axId val="600256136"/>
        <c:axId val="0"/>
      </c:bar3DChart>
      <c:catAx>
        <c:axId val="644784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600256136"/>
        <c:crosses val="autoZero"/>
        <c:auto val="1"/>
        <c:lblAlgn val="ctr"/>
        <c:lblOffset val="100"/>
        <c:noMultiLvlLbl val="0"/>
      </c:catAx>
      <c:valAx>
        <c:axId val="600256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0" cap="flat" cmpd="sng" algn="ctr">
              <a:no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4478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Лист1!$B$1</c:f>
              <c:strCache>
                <c:ptCount val="1"/>
                <c:pt idx="0">
                  <c:v>налоговые и неналоговые доходы</c:v>
                </c:pt>
              </c:strCache>
            </c:strRef>
          </c:tx>
          <c:spPr>
            <a:solidFill>
              <a:schemeClr val="accent2">
                <a:shade val="76000"/>
                <a:alpha val="70000"/>
              </a:schemeClr>
            </a:solidFill>
            <a:ln>
              <a:noFill/>
            </a:ln>
            <a:effectLst/>
          </c:spPr>
          <c:invertIfNegative val="0"/>
          <c:dLbls>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51-4513-9844-BDB4C20A7970}"/>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Лист1!$B$2:$B$8</c:f>
              <c:numCache>
                <c:formatCode>#,##0.0</c:formatCode>
                <c:ptCount val="7"/>
                <c:pt idx="0">
                  <c:v>2079244.6</c:v>
                </c:pt>
                <c:pt idx="1">
                  <c:v>2347954.4</c:v>
                </c:pt>
                <c:pt idx="2">
                  <c:v>2491584.6</c:v>
                </c:pt>
                <c:pt idx="3">
                  <c:v>2491584.6</c:v>
                </c:pt>
                <c:pt idx="4">
                  <c:v>2694091.5</c:v>
                </c:pt>
                <c:pt idx="5">
                  <c:v>2828503.9</c:v>
                </c:pt>
                <c:pt idx="6">
                  <c:v>3112993</c:v>
                </c:pt>
              </c:numCache>
            </c:numRef>
          </c:val>
          <c:extLst>
            <c:ext xmlns:c16="http://schemas.microsoft.com/office/drawing/2014/chart" uri="{C3380CC4-5D6E-409C-BE32-E72D297353CC}">
              <c16:uniqueId val="{00000007-7D51-4513-9844-BDB4C20A7970}"/>
            </c:ext>
          </c:extLst>
        </c:ser>
        <c:ser>
          <c:idx val="1"/>
          <c:order val="1"/>
          <c:tx>
            <c:strRef>
              <c:f>Лист1!$C$1</c:f>
              <c:strCache>
                <c:ptCount val="1"/>
                <c:pt idx="0">
                  <c:v>безвозмездные поступления</c:v>
                </c:pt>
              </c:strCache>
            </c:strRef>
          </c:tx>
          <c:spPr>
            <a:solidFill>
              <a:schemeClr val="accent2">
                <a:tint val="77000"/>
                <a:alpha val="70000"/>
              </a:schemeClr>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D51-4513-9844-BDB4C20A7970}"/>
                </c:ext>
              </c:extLst>
            </c:dLbl>
            <c:dLbl>
              <c:idx val="1"/>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D51-4513-9844-BDB4C20A7970}"/>
                </c:ext>
              </c:extLst>
            </c:dLbl>
            <c:dLbl>
              <c:idx val="2"/>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7D51-4513-9844-BDB4C20A7970}"/>
                </c:ext>
              </c:extLst>
            </c:dLbl>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D51-4513-9844-BDB4C20A7970}"/>
                </c:ext>
              </c:extLst>
            </c:dLbl>
            <c:dLbl>
              <c:idx val="4"/>
              <c:tx>
                <c:rich>
                  <a:bodyPr/>
                  <a:lstStyle/>
                  <a:p>
                    <a:fld id="{840DF939-A295-430F-9328-7D27B8D51169}" type="CELLRANGE">
                      <a:rPr lang="en-US" sz="1100" b="0" baseline="0">
                        <a:effectLst/>
                      </a:rPr>
                      <a:pPr/>
                      <a:t>[ДИАПАЗОН ЯЧЕЕК]</a:t>
                    </a:fld>
                    <a:r>
                      <a:rPr lang="en-US" sz="1100" b="0" baseline="0">
                        <a:effectLst/>
                      </a:rPr>
                      <a:t> </a:t>
                    </a:r>
                    <a:fld id="{CFFA5437-D5C0-4026-AD9C-02018814898C}" type="VALUE">
                      <a:rPr lang="en-US" sz="1100" b="0" baseline="0">
                        <a:effectLst/>
                      </a:rPr>
                      <a:pPr/>
                      <a:t>[ЗНАЧЕНИЕ]</a:t>
                    </a:fld>
                    <a:endParaRPr lang="en-US" sz="1100" b="0" baseline="0">
                      <a:effectLst/>
                    </a:endParaRP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7D51-4513-9844-BDB4C20A7970}"/>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fld id="{1DA0F0FA-2FAF-4EC4-B9D3-3AE1783726C0}" type="CELLRANGE">
                      <a:rPr lang="ru-RU"/>
                      <a:pPr marL="0" marR="0" lvl="0" indent="0" algn="ctr" defTabSz="914400" rtl="0" eaLnBrk="1" fontAlgn="auto" latinLnBrk="0" hangingPunct="1">
                        <a:lnSpc>
                          <a:spcPct val="100000"/>
                        </a:lnSpc>
                        <a:spcBef>
                          <a:spcPts val="0"/>
                        </a:spcBef>
                        <a:spcAft>
                          <a:spcPts val="0"/>
                        </a:spcAft>
                        <a:buClrTx/>
                        <a:buSzTx/>
                        <a:buFontTx/>
                        <a:buNone/>
                        <a:tabLst/>
                        <a:defRPr sz="1100" spc="20" normalizeH="0">
                          <a:solidFill>
                            <a:schemeClr val="tx1"/>
                          </a:solidFill>
                          <a:effectLst/>
                        </a:defRPr>
                      </a:pPr>
                      <a:t>[ДИАПАЗОН ЯЧЕЕК]</a:t>
                    </a:fld>
                    <a:r>
                      <a:rPr lang="ru-RU" baseline="0"/>
                      <a:t> </a:t>
                    </a:r>
                    <a:fld id="{C2B2312D-46C1-4CCD-A847-9328048EBECA}" type="VALUE">
                      <a:rPr lang="ru-RU" baseline="0"/>
                      <a:pPr marL="0" marR="0" lvl="0" indent="0" algn="ctr" defTabSz="914400" rtl="0" eaLnBrk="1" fontAlgn="auto" latinLnBrk="0" hangingPunct="1">
                        <a:lnSpc>
                          <a:spcPct val="100000"/>
                        </a:lnSpc>
                        <a:spcBef>
                          <a:spcPts val="0"/>
                        </a:spcBef>
                        <a:spcAft>
                          <a:spcPts val="0"/>
                        </a:spcAft>
                        <a:buClrTx/>
                        <a:buSzTx/>
                        <a:buFontTx/>
                        <a:buNone/>
                        <a:tabLst/>
                        <a:defRPr sz="1100" spc="20" normalizeH="0">
                          <a:solidFill>
                            <a:schemeClr val="tx1"/>
                          </a:solidFill>
                          <a:effectLst/>
                        </a:defRPr>
                      </a:pPr>
                      <a:t>[ЗНАЧЕНИЕ]</a:t>
                    </a:fld>
                    <a:endParaRPr lang="ru-RU" baseline="0"/>
                  </a:p>
                </c:rich>
              </c:tx>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7D51-4513-9844-BDB4C20A7970}"/>
                </c:ext>
              </c:extLst>
            </c:dLbl>
            <c:dLbl>
              <c:idx val="6"/>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7D51-4513-9844-BDB4C20A7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Лист1!$C$2:$C$8</c:f>
              <c:numCache>
                <c:formatCode>#,##0.0</c:formatCode>
                <c:ptCount val="7"/>
                <c:pt idx="0">
                  <c:v>2611081.7999999998</c:v>
                </c:pt>
                <c:pt idx="1">
                  <c:v>2177125.2999999998</c:v>
                </c:pt>
                <c:pt idx="2">
                  <c:v>3754894.7</c:v>
                </c:pt>
                <c:pt idx="3">
                  <c:v>3754894.7</c:v>
                </c:pt>
                <c:pt idx="4">
                  <c:v>4036050.9</c:v>
                </c:pt>
                <c:pt idx="5">
                  <c:v>3948245.7</c:v>
                </c:pt>
                <c:pt idx="6">
                  <c:v>3084922.5</c:v>
                </c:pt>
              </c:numCache>
            </c:numRef>
          </c:val>
          <c:extLst>
            <c:ext xmlns:c15="http://schemas.microsoft.com/office/drawing/2012/chart" uri="{02D57815-91ED-43cb-92C2-25804820EDAC}">
              <c15:datalabelsRange>
                <c15:f>Лист1!$A$9:$F$9</c15:f>
                <c15:dlblRangeCache>
                  <c:ptCount val="6"/>
                </c15:dlblRangeCache>
              </c15:datalabelsRange>
            </c:ext>
            <c:ext xmlns:c16="http://schemas.microsoft.com/office/drawing/2014/chart" uri="{C3380CC4-5D6E-409C-BE32-E72D297353CC}">
              <c16:uniqueId val="{0000000F-7D51-4513-9844-BDB4C20A7970}"/>
            </c:ext>
          </c:extLst>
        </c:ser>
        <c:dLbls>
          <c:showLegendKey val="0"/>
          <c:showVal val="0"/>
          <c:showCatName val="0"/>
          <c:showSerName val="0"/>
          <c:showPercent val="0"/>
          <c:showBubbleSize val="0"/>
        </c:dLbls>
        <c:gapWidth val="50"/>
        <c:overlap val="100"/>
        <c:axId val="600877696"/>
        <c:axId val="600876712"/>
      </c:barChart>
      <c:catAx>
        <c:axId val="6008776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00876712"/>
        <c:crosses val="autoZero"/>
        <c:auto val="1"/>
        <c:lblAlgn val="ctr"/>
        <c:lblOffset val="100"/>
        <c:noMultiLvlLbl val="0"/>
      </c:catAx>
      <c:valAx>
        <c:axId val="600876712"/>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crossAx val="60087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7403059501516"/>
          <c:y val="0.15518770585872904"/>
          <c:w val="0.30648785595419764"/>
          <c:h val="0.75399107708145519"/>
        </c:manualLayout>
      </c:layout>
      <c:pieChart>
        <c:varyColors val="1"/>
        <c:ser>
          <c:idx val="0"/>
          <c:order val="0"/>
          <c:spPr>
            <a:ln>
              <a:solidFill>
                <a:schemeClr val="tx1"/>
              </a:solidFill>
            </a:ln>
            <a:effectLst>
              <a:softEdge rad="0"/>
            </a:effectLst>
            <a:scene3d>
              <a:camera prst="orthographicFront"/>
              <a:lightRig rig="threePt" dir="t"/>
            </a:scene3d>
            <a:sp3d prstMaterial="dkEdge">
              <a:bevelB prst="angle"/>
            </a:sp3d>
          </c:spPr>
          <c:dPt>
            <c:idx val="0"/>
            <c:bubble3D val="0"/>
            <c:spPr>
              <a:solidFill>
                <a:schemeClr val="accent1"/>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1-46B4-4E86-9B1B-08AF181380FF}"/>
              </c:ext>
            </c:extLst>
          </c:dPt>
          <c:dPt>
            <c:idx val="1"/>
            <c:bubble3D val="0"/>
            <c:spPr>
              <a:solidFill>
                <a:schemeClr val="accent2"/>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3-46B4-4E86-9B1B-08AF181380FF}"/>
              </c:ext>
            </c:extLst>
          </c:dPt>
          <c:dPt>
            <c:idx val="2"/>
            <c:bubble3D val="0"/>
            <c:spPr>
              <a:solidFill>
                <a:schemeClr val="accent3"/>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5-46B4-4E86-9B1B-08AF181380FF}"/>
              </c:ext>
            </c:extLst>
          </c:dPt>
          <c:dPt>
            <c:idx val="3"/>
            <c:bubble3D val="0"/>
            <c:spPr>
              <a:solidFill>
                <a:schemeClr val="accent4"/>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7-46B4-4E86-9B1B-08AF181380FF}"/>
              </c:ext>
            </c:extLst>
          </c:dPt>
          <c:dPt>
            <c:idx val="4"/>
            <c:bubble3D val="0"/>
            <c:spPr>
              <a:solidFill>
                <a:schemeClr val="accent5"/>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9-46B4-4E86-9B1B-08AF181380FF}"/>
              </c:ext>
            </c:extLst>
          </c:dPt>
          <c:dPt>
            <c:idx val="5"/>
            <c:bubble3D val="0"/>
            <c:spPr>
              <a:solidFill>
                <a:schemeClr val="accent6"/>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B-46B4-4E86-9B1B-08AF181380FF}"/>
              </c:ext>
            </c:extLst>
          </c:dPt>
          <c:dPt>
            <c:idx val="6"/>
            <c:bubble3D val="0"/>
            <c:spPr>
              <a:solidFill>
                <a:schemeClr val="accent1">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D-46B4-4E86-9B1B-08AF181380FF}"/>
              </c:ext>
            </c:extLst>
          </c:dPt>
          <c:dPt>
            <c:idx val="7"/>
            <c:bubble3D val="0"/>
            <c:spPr>
              <a:solidFill>
                <a:schemeClr val="accent2">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F-46B4-4E86-9B1B-08AF181380FF}"/>
              </c:ext>
            </c:extLst>
          </c:dPt>
          <c:dLbls>
            <c:dLbl>
              <c:idx val="0"/>
              <c:layout>
                <c:manualLayout>
                  <c:x val="2.5117598652088145E-2"/>
                  <c:y val="7.7239786558695837E-3"/>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1154A565-A798-4CB6-AA6E-0A21DABF06D2}" type="CATEGORYNAME">
                      <a:rPr lang="ru-RU"/>
                      <a:pPr>
                        <a:defRPr/>
                      </a:pPr>
                      <a:t>[ИМЯ КАТЕГОРИИ]</a:t>
                    </a:fld>
                    <a:r>
                      <a:rPr lang="ru-RU" baseline="0" dirty="0"/>
                      <a:t>; </a:t>
                    </a:r>
                  </a:p>
                  <a:p>
                    <a:pPr>
                      <a:defRPr/>
                    </a:pPr>
                    <a:fld id="{74E79313-6C6A-48AD-A41A-4290EEAED595}" type="VALUE">
                      <a:rPr lang="ru-RU" baseline="0" smtClean="0"/>
                      <a:pPr>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6277250493163614"/>
                      <c:h val="0.10661665204651984"/>
                    </c:manualLayout>
                  </c15:layout>
                  <c15:dlblFieldTable/>
                  <c15:showDataLabelsRange val="0"/>
                </c:ext>
                <c:ext xmlns:c16="http://schemas.microsoft.com/office/drawing/2014/chart" uri="{C3380CC4-5D6E-409C-BE32-E72D297353CC}">
                  <c16:uniqueId val="{00000001-46B4-4E86-9B1B-08AF181380FF}"/>
                </c:ext>
              </c:extLst>
            </c:dLbl>
            <c:dLbl>
              <c:idx val="1"/>
              <c:layout>
                <c:manualLayout>
                  <c:x val="3.2443564925613837E-2"/>
                  <c:y val="0"/>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ADE060B6-3060-4C60-992F-7EFEB9FCC3A6}" type="CATEGORYNAME">
                      <a:rPr lang="ru-RU"/>
                      <a:pPr>
                        <a:defRPr>
                          <a:solidFill>
                            <a:schemeClr val="accent1"/>
                          </a:solidFill>
                        </a:defRPr>
                      </a:pPr>
                      <a:t>[ИМЯ КАТЕГОРИИ]</a:t>
                    </a:fld>
                    <a:r>
                      <a:rPr lang="ru-RU" baseline="0"/>
                      <a:t>; </a:t>
                    </a:r>
                  </a:p>
                  <a:p>
                    <a:pPr>
                      <a:defRPr>
                        <a:solidFill>
                          <a:schemeClr val="accent1"/>
                        </a:solidFill>
                      </a:defRPr>
                    </a:pPr>
                    <a:r>
                      <a:rPr lang="ru-RU" baseline="0"/>
                      <a:t> </a:t>
                    </a:r>
                    <a:fld id="{CE6EB27C-A5E4-4D8D-B63A-826A9B68E6BF}" type="VALUE">
                      <a:rPr lang="ru-RU" baseline="0"/>
                      <a:pPr>
                        <a:defRPr>
                          <a:solidFill>
                            <a:schemeClr val="accent1"/>
                          </a:solidFill>
                        </a:defRPr>
                      </a:pPr>
                      <a:t>[ЗНАЧЕНИЕ]</a:t>
                    </a:fld>
                    <a:endParaRPr lang="ru-RU" baseline="0"/>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B4-4E86-9B1B-08AF181380FF}"/>
                </c:ext>
              </c:extLst>
            </c:dLbl>
            <c:dLbl>
              <c:idx val="2"/>
              <c:layout>
                <c:manualLayout>
                  <c:x val="0.10884296869579169"/>
                  <c:y val="-1.2873297759782642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C371CA2A-62C8-4109-B5AA-7911536B653B}" type="CATEGORYNAME">
                      <a:rPr lang="ru-RU"/>
                      <a:pPr>
                        <a:defRPr>
                          <a:solidFill>
                            <a:schemeClr val="accent1"/>
                          </a:solidFill>
                        </a:defRPr>
                      </a:pPr>
                      <a:t>[ИМЯ КАТЕГОРИИ]</a:t>
                    </a:fld>
                    <a:r>
                      <a:rPr lang="ru-RU" baseline="0"/>
                      <a:t>;   </a:t>
                    </a:r>
                  </a:p>
                  <a:p>
                    <a:pPr>
                      <a:defRPr>
                        <a:solidFill>
                          <a:schemeClr val="accent1"/>
                        </a:solidFill>
                      </a:defRPr>
                    </a:pPr>
                    <a:fld id="{A55E0DE4-624B-40BA-81A7-24D69F792DDA}"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332202327201549"/>
                      <c:h val="7.9871818445550316E-2"/>
                    </c:manualLayout>
                  </c15:layout>
                  <c15:dlblFieldTable/>
                  <c15:showDataLabelsRange val="0"/>
                </c:ext>
                <c:ext xmlns:c16="http://schemas.microsoft.com/office/drawing/2014/chart" uri="{C3380CC4-5D6E-409C-BE32-E72D297353CC}">
                  <c16:uniqueId val="{00000005-46B4-4E86-9B1B-08AF181380FF}"/>
                </c:ext>
              </c:extLst>
            </c:dLbl>
            <c:dLbl>
              <c:idx val="3"/>
              <c:layout>
                <c:manualLayout>
                  <c:x val="-2.5117598652088131E-2"/>
                  <c:y val="2.5746595519565284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4"/>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B4-4E86-9B1B-08AF181380FF}"/>
                </c:ext>
              </c:extLst>
            </c:dLbl>
            <c:dLbl>
              <c:idx val="4"/>
              <c:layout>
                <c:manualLayout>
                  <c:x val="-4.4479080946406083E-2"/>
                  <c:y val="7.7239786558695858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B1F443D3-5F65-403A-B572-44AF4316EB02}" type="CATEGORYNAME">
                      <a:rPr lang="ru-RU"/>
                      <a:pPr>
                        <a:defRPr>
                          <a:solidFill>
                            <a:schemeClr val="accent1"/>
                          </a:solidFill>
                        </a:defRPr>
                      </a:pPr>
                      <a:t>[ИМЯ КАТЕГОРИИ]</a:t>
                    </a:fld>
                    <a:r>
                      <a:rPr lang="ru-RU" baseline="0"/>
                      <a:t>; </a:t>
                    </a:r>
                  </a:p>
                  <a:p>
                    <a:pPr>
                      <a:defRPr>
                        <a:solidFill>
                          <a:schemeClr val="accent1"/>
                        </a:solidFill>
                      </a:defRPr>
                    </a:pPr>
                    <a:fld id="{F9B36599-935B-459A-A640-2718ACE4A869}"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752402941659759"/>
                      <c:h val="7.0571418319128443E-2"/>
                    </c:manualLayout>
                  </c15:layout>
                  <c15:dlblFieldTable/>
                  <c15:showDataLabelsRange val="0"/>
                </c:ext>
                <c:ext xmlns:c16="http://schemas.microsoft.com/office/drawing/2014/chart" uri="{C3380CC4-5D6E-409C-BE32-E72D297353CC}">
                  <c16:uniqueId val="{00000009-46B4-4E86-9B1B-08AF181380FF}"/>
                </c:ext>
              </c:extLst>
            </c:dLbl>
            <c:dLbl>
              <c:idx val="5"/>
              <c:layout>
                <c:manualLayout>
                  <c:x val="-1.6745065768058773E-2"/>
                  <c:y val="6.9515909267375553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6"/>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828249519279818"/>
                      <c:h val="0.18029063649030516"/>
                    </c:manualLayout>
                  </c15:layout>
                </c:ext>
                <c:ext xmlns:c16="http://schemas.microsoft.com/office/drawing/2014/chart" uri="{C3380CC4-5D6E-409C-BE32-E72D297353CC}">
                  <c16:uniqueId val="{0000000B-46B4-4E86-9B1B-08AF181380FF}"/>
                </c:ext>
              </c:extLst>
            </c:dLbl>
            <c:dLbl>
              <c:idx val="6"/>
              <c:layout>
                <c:manualLayout>
                  <c:x val="-5.7037880272450152E-2"/>
                  <c:y val="0.11585957847349447"/>
                </c:manualLayout>
              </c:layout>
              <c:tx>
                <c:rich>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fld id="{19A5C7BA-A756-4D38-AB8F-50539A011C68}" type="CATEGORYNAME">
                      <a:rPr lang="ru-RU"/>
                      <a:pPr lvl="1" algn="ctr" rtl="0">
                        <a:defRPr>
                          <a:solidFill>
                            <a:srgbClr val="5B9BD5">
                              <a:lumMod val="60000"/>
                            </a:srgbClr>
                          </a:solidFill>
                          <a:effectLst>
                            <a:glow>
                              <a:srgbClr val="5B9BD5">
                                <a:alpha val="40000"/>
                              </a:srgbClr>
                            </a:glow>
                          </a:effectLst>
                        </a:defRPr>
                      </a:pPr>
                      <a:t>[ИМЯ КАТЕГОРИИ]</a:t>
                    </a:fld>
                    <a:r>
                      <a:rPr lang="ru-RU" dirty="0"/>
                      <a:t>
</a:t>
                    </a:r>
                    <a:fld id="{D708E01B-C46F-413A-9148-9B06B0691C82}" type="VALUE">
                      <a:rPr lang="ru-RU" smtClean="0"/>
                      <a:pPr lvl="1" algn="ctr" rtl="0">
                        <a:defRPr>
                          <a:solidFill>
                            <a:srgbClr val="5B9BD5">
                              <a:lumMod val="60000"/>
                            </a:srgbClr>
                          </a:solidFill>
                          <a:effectLst>
                            <a:glow>
                              <a:srgbClr val="5B9BD5">
                                <a:alpha val="40000"/>
                              </a:srgbClr>
                            </a:glow>
                          </a:effectLst>
                        </a:defRPr>
                      </a:pPr>
                      <a:t>[ЗНАЧЕНИЕ]</a:t>
                    </a:fld>
                    <a:endParaRPr lang="ru-RU" dirty="0"/>
                  </a:p>
                </c:rich>
              </c:tx>
              <c:spPr>
                <a:noFill/>
                <a:ln>
                  <a:solidFill>
                    <a:schemeClr val="tx1"/>
                  </a:solidFill>
                </a:ln>
                <a:effectLst/>
              </c:spPr>
              <c:txPr>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424793970589666"/>
                      <c:h val="0.19521068722934395"/>
                    </c:manualLayout>
                  </c15:layout>
                  <c15:dlblFieldTable/>
                  <c15:showDataLabelsRange val="0"/>
                </c:ext>
                <c:ext xmlns:c16="http://schemas.microsoft.com/office/drawing/2014/chart" uri="{C3380CC4-5D6E-409C-BE32-E72D297353CC}">
                  <c16:uniqueId val="{0000000D-46B4-4E86-9B1B-08AF181380FF}"/>
                </c:ext>
              </c:extLst>
            </c:dLbl>
            <c:dLbl>
              <c:idx val="7"/>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2">
                          <a:lumMod val="60000"/>
                        </a:schemeClr>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F-46B4-4E86-9B1B-08AF181380FF}"/>
                </c:ext>
              </c:extLst>
            </c:dLbl>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Лист2!$I$4:$I$11</c:f>
              <c:strCache>
                <c:ptCount val="8"/>
                <c:pt idx="0">
                  <c:v>Налог на доходы физических лиц</c:v>
                </c:pt>
                <c:pt idx="1">
                  <c:v>Налоги на товары (работы, услуги), реализуемые на территории РФ</c:v>
                </c:pt>
                <c:pt idx="2">
                  <c:v>Налоги на совокупный доход</c:v>
                </c:pt>
                <c:pt idx="3">
                  <c:v>Налог на имущество физических лиц</c:v>
                </c:pt>
                <c:pt idx="4">
                  <c:v>Земельный налог</c:v>
                </c:pt>
                <c:pt idx="5">
                  <c:v>Иные доходы (акцизы, госпошлина, экология, доходы от оказания  платных услуг и компенсации затрат государства, штрафы, прочие неналоговые доходы)</c:v>
                </c:pt>
                <c:pt idx="6">
                  <c:v>Доходы от использования имущества, находящегося в государственной и муниципальной собственности</c:v>
                </c:pt>
                <c:pt idx="7">
                  <c:v>Доходы от продажи материальных и нематериальных активов</c:v>
                </c:pt>
              </c:strCache>
            </c:strRef>
          </c:cat>
          <c:val>
            <c:numRef>
              <c:f>Лист2!$J$4:$J$11</c:f>
              <c:numCache>
                <c:formatCode>0.0%</c:formatCode>
                <c:ptCount val="8"/>
                <c:pt idx="0">
                  <c:v>0.31919851274539118</c:v>
                </c:pt>
                <c:pt idx="1">
                  <c:v>4.0392095071752386E-3</c:v>
                </c:pt>
                <c:pt idx="2">
                  <c:v>0.30728206521567658</c:v>
                </c:pt>
                <c:pt idx="3">
                  <c:v>4.6823576704800113E-2</c:v>
                </c:pt>
                <c:pt idx="4">
                  <c:v>0.10020595068875723</c:v>
                </c:pt>
                <c:pt idx="5">
                  <c:v>1.7046228756521474E-2</c:v>
                </c:pt>
                <c:pt idx="6">
                  <c:v>0.161961239995004</c:v>
                </c:pt>
                <c:pt idx="7">
                  <c:v>4.3443216386674317E-2</c:v>
                </c:pt>
              </c:numCache>
            </c:numRef>
          </c:val>
          <c:extLst>
            <c:ext xmlns:c16="http://schemas.microsoft.com/office/drawing/2014/chart" uri="{C3380CC4-5D6E-409C-BE32-E72D297353CC}">
              <c16:uniqueId val="{00000010-46B4-4E86-9B1B-08AF181380F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glow>
              <a:schemeClr val="accent1">
                <a:alpha val="40000"/>
              </a:schemeClr>
            </a:glow>
          </a:effectLst>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2313416.7999999998</cx:pt>
          <cx:pt idx="1">515087.09999999998</cx:pt>
          <cx:pt idx="2">3948245.7000000002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24</a:t>
            </a:r>
            <a:endParaRPr kumimoji="0" lang="en-US" sz="1862" b="1" i="0" u="none" strike="noStrike" kern="1200" cap="all" spc="50" normalizeH="0" baseline="0" dirty="0">
              <a:ln>
                <a:noFill/>
              </a:ln>
              <a:solidFill>
                <a:prstClr val="black">
                  <a:lumMod val="65000"/>
                  <a:lumOff val="35000"/>
                </a:prstClr>
              </a:solidFill>
              <a:effectLst/>
              <a:uLnTx/>
              <a:uFillTx/>
              <a:latin typeface="Calibri"/>
              <a:ea typeface="+mn-ea"/>
              <a:cs typeface="+mn-cs"/>
            </a:endParaRPr>
          </a:p>
        </cx:rich>
      </cx:tx>
    </cx:title>
    <cx:plotArea>
      <cx:plotAreaRegion>
        <cx:series layoutId="sunburst" uniqueId="{FE4ABAE7-9D87-4324-8850-E13B4F9A6D28}">
          <cx:tx>
            <cx:txData>
              <cx:f>Лист1!$B$1</cx:f>
              <cx:v>2024</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4">
          <cx:pt idx="0"> Налоговые доходы</cx:pt>
          <cx:pt idx="1"> Неналоговые доходы</cx:pt>
          <cx:pt idx="2"> Безвозмездные поступления</cx:pt>
        </cx:lvl>
      </cx:strDim>
      <cx:numDim type="size">
        <cx:f>Лист1!$B$2:$B$5</cx:f>
        <cx:lvl ptCount="4" formatCode="# ##0,00">
          <cx:pt idx="0">2604002.8999999999</cx:pt>
          <cx:pt idx="1">508990.09999999998</cx:pt>
          <cx:pt idx="2">3084922.5</cx:pt>
        </cx:lvl>
      </cx:numDim>
    </cx:data>
  </cx:chartData>
  <cx:chart>
    <cx:title pos="t" align="ctr" overlay="0">
      <cx:tx>
        <cx:txData>
          <cx:v>2025</cx:v>
        </cx:txData>
      </cx:tx>
      <cx:txPr>
        <a:bodyPr rot="0" spcFirstLastPara="1" vertOverflow="ellipsis" vert="horz" wrap="square" lIns="38100" tIns="19050" rIns="38100" bIns="19050" anchor="ctr" anchorCtr="1" compatLnSpc="0"/>
        <a:lstStyle/>
        <a:p>
          <a:pPr algn="ctr" rtl="0">
            <a:defRPr kumimoji="0" lang="ru-RU" sz="1862" b="1" i="0" u="none" strike="noStrike" kern="1200" cap="all" spc="50" normalizeH="0" baseline="0" dirty="0" smtClean="0">
              <a:ln>
                <a:noFill/>
              </a:ln>
              <a:solidFill>
                <a:prstClr val="black">
                  <a:lumMod val="65000"/>
                  <a:lumOff val="35000"/>
                </a:prstClr>
              </a:solidFill>
              <a:effectLst/>
              <a:uLnTx/>
              <a:uFillTx/>
              <a:latin typeface="Calibri"/>
              <a:ea typeface="+mn-ea"/>
              <a:cs typeface="+mn-cs"/>
            </a:defRPr>
          </a:pP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2025</a:t>
          </a:r>
        </a:p>
      </cx:txPr>
    </cx:title>
    <cx:plotArea>
      <cx:plotAreaRegion>
        <cx:series layoutId="sunburst" uniqueId="{CEB07320-19DD-4674-8331-BD1EEA52EF30}">
          <cx:tx>
            <cx:txData>
              <cx:f>Лист1!$B$1</cx:f>
              <cx:v>2025</cx:v>
            </cx:txData>
          </cx:tx>
          <cx:dataId val="0"/>
        </cx:series>
      </cx:plotAreaRegion>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2109688</cx:pt>
          <cx:pt idx="1">584403.5</cx:pt>
          <cx:pt idx="2">4036050.8999999999</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23</a:t>
            </a:r>
          </a:p>
        </cx:rich>
      </cx:tx>
    </cx:title>
    <cx:plotArea>
      <cx:plotAreaRegion>
        <cx:series layoutId="sunburst" uniqueId="{FE4ABAE7-9D87-4324-8850-E13B4F9A6D28}">
          <cx:tx>
            <cx:txData>
              <cx:f>Лист1!$B$1</cx:f>
              <cx:v>2023</cx:v>
            </cx:txData>
          </cx:tx>
          <cx:dataLabels>
            <cx:visibility seriesName="0" categoryName="0" value="0"/>
            <cx:separator>, </cx:separator>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7D4C5BD8-0531-46F7-88F9-27B0204D4881}" type="datetimeFigureOut">
              <a:rPr lang="ru-RU" smtClean="0"/>
              <a:t>10.02.2023</a:t>
            </a:fld>
            <a:endParaRPr lang="ru-RU"/>
          </a:p>
        </p:txBody>
      </p:sp>
      <p:sp>
        <p:nvSpPr>
          <p:cNvPr id="4" name="Образ слайда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EED41EF8-81A9-4A72-8927-F2846589E185}" type="slidenum">
              <a:rPr lang="ru-RU" smtClean="0"/>
              <a:t>‹#›</a:t>
            </a:fld>
            <a:endParaRPr lang="ru-RU"/>
          </a:p>
        </p:txBody>
      </p:sp>
    </p:spTree>
    <p:extLst>
      <p:ext uri="{BB962C8B-B14F-4D97-AF65-F5344CB8AC3E}">
        <p14:creationId xmlns:p14="http://schemas.microsoft.com/office/powerpoint/2010/main" val="37166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D41EF8-81A9-4A72-8927-F2846589E185}" type="slidenum">
              <a:rPr lang="ru-RU" smtClean="0"/>
              <a:t>32</a:t>
            </a:fld>
            <a:endParaRPr lang="ru-RU"/>
          </a:p>
        </p:txBody>
      </p:sp>
    </p:spTree>
    <p:extLst>
      <p:ext uri="{BB962C8B-B14F-4D97-AF65-F5344CB8AC3E}">
        <p14:creationId xmlns:p14="http://schemas.microsoft.com/office/powerpoint/2010/main" val="294685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33</a:t>
            </a:fld>
            <a:endParaRPr lang="ru-RU"/>
          </a:p>
        </p:txBody>
      </p:sp>
    </p:spTree>
    <p:extLst>
      <p:ext uri="{BB962C8B-B14F-4D97-AF65-F5344CB8AC3E}">
        <p14:creationId xmlns:p14="http://schemas.microsoft.com/office/powerpoint/2010/main" val="133730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34</a:t>
            </a:fld>
            <a:endParaRPr lang="ru-RU"/>
          </a:p>
        </p:txBody>
      </p:sp>
    </p:spTree>
    <p:extLst>
      <p:ext uri="{BB962C8B-B14F-4D97-AF65-F5344CB8AC3E}">
        <p14:creationId xmlns:p14="http://schemas.microsoft.com/office/powerpoint/2010/main" val="170264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98D17B2-16C7-49C3-9124-25664BB2AC83}" type="slidenum">
              <a:rPr lang="ru-RU" smtClean="0"/>
              <a:pPr>
                <a:defRPr/>
              </a:pPr>
              <a:t>35</a:t>
            </a:fld>
            <a:endParaRPr lang="ru-RU"/>
          </a:p>
        </p:txBody>
      </p:sp>
    </p:spTree>
    <p:extLst>
      <p:ext uri="{BB962C8B-B14F-4D97-AF65-F5344CB8AC3E}">
        <p14:creationId xmlns:p14="http://schemas.microsoft.com/office/powerpoint/2010/main" val="10282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D17B2-16C7-49C3-9124-25664BB2AC83}"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15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46</a:t>
            </a:fld>
            <a:endParaRPr lang="ru-RU"/>
          </a:p>
        </p:txBody>
      </p:sp>
    </p:spTree>
    <p:extLst>
      <p:ext uri="{BB962C8B-B14F-4D97-AF65-F5344CB8AC3E}">
        <p14:creationId xmlns:p14="http://schemas.microsoft.com/office/powerpoint/2010/main" val="4639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48</a:t>
            </a:fld>
            <a:endParaRPr lang="ru-RU"/>
          </a:p>
        </p:txBody>
      </p:sp>
    </p:spTree>
    <p:extLst>
      <p:ext uri="{BB962C8B-B14F-4D97-AF65-F5344CB8AC3E}">
        <p14:creationId xmlns:p14="http://schemas.microsoft.com/office/powerpoint/2010/main" val="388559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88</a:t>
            </a:fld>
            <a:endParaRPr lang="ru-RU"/>
          </a:p>
        </p:txBody>
      </p:sp>
    </p:spTree>
    <p:extLst>
      <p:ext uri="{BB962C8B-B14F-4D97-AF65-F5344CB8AC3E}">
        <p14:creationId xmlns:p14="http://schemas.microsoft.com/office/powerpoint/2010/main" val="56633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89</a:t>
            </a:fld>
            <a:endParaRPr lang="ru-RU"/>
          </a:p>
        </p:txBody>
      </p:sp>
    </p:spTree>
    <p:extLst>
      <p:ext uri="{BB962C8B-B14F-4D97-AF65-F5344CB8AC3E}">
        <p14:creationId xmlns:p14="http://schemas.microsoft.com/office/powerpoint/2010/main" val="295002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0D1E7B-0856-46EF-BF53-0266FA6D5C93}"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42277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B40A17-BBE7-47D6-8A1B-3B459713B193}"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26507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BE8E63A-1337-4F08-A2D4-7FABD279D7C7}"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20215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7F5EB76-B174-4638-B755-63878360F092}"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80143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FE8924-FB78-4CBD-8ADB-7E6DAD50CD28}"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3296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AA5DE-BE00-4CA0-B322-EAA66A611B83}"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6469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A3C603-0172-4CF5-9AF3-D4E8BE3DA828}"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46797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41CBCC3C-8805-4A50-BAB9-9D1591DE87BC}" type="datetime1">
              <a:rPr lang="ru-RU" smtClean="0"/>
              <a:t>10.02.2023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57661F-B2B1-4F5C-A5BA-3FA02C8F745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48746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90E74-548A-4872-8F8C-8FA8BD08C1CF}" type="datetime1">
              <a:rPr lang="ru-RU" smtClean="0"/>
              <a:t>10.02.2023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57661F-B2B1-4F5C-A5BA-3FA02C8F7456}"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76327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1574-F872-4006-A66B-7070D3391486}" type="datetime1">
              <a:rPr lang="ru-RU" smtClean="0"/>
              <a:t>10.02.2023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15346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6E5B7-98A6-47BE-B952-BD4424489251}"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04527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356F6A-C413-428C-85C1-C5CCAB3599FE}"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72746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4F80A9B-9BF6-4289-8249-3008D66EE3FE}"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45269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2700E-AE97-428C-A4D1-2B5D619FB207}"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5627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063DBB-BEDC-4ABD-B88B-5CAC2B4BFE75}"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3027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9C25D49-8A56-4291-9FD3-73D237F4EDDD}" type="datetime1">
              <a:rPr lang="ru-RU" smtClean="0"/>
              <a:t>10.02.2023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6805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3C167B-0F33-4464-9AC7-93F41ABBF46B}"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994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AE57213-6B52-40ED-AE7F-AE25B1591522}" type="datetime1">
              <a:rPr lang="ru-RU" smtClean="0"/>
              <a:t>10.02.2023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EB6E89-BA87-4003-BD23-6BDF40F3EBED}"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283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8DE9C-70F3-453D-8800-C11DAD735040}" type="datetime1">
              <a:rPr lang="ru-RU" smtClean="0"/>
              <a:t>10.02.2023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EB6E89-BA87-4003-BD23-6BDF40F3EBED}"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66185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686E-8613-4A11-8AB0-0095880EE47A}" type="datetime1">
              <a:rPr lang="ru-RU" smtClean="0"/>
              <a:t>10.02.2023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376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AD1B34-FC17-4507-8E52-8DF24A989AE0}"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0474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82CF34E-8289-4FD0-B89D-9C9C68981209}" type="datetime1">
              <a:rPr lang="ru-RU" smtClean="0"/>
              <a:t>10.02.2023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7669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96745-3B40-4461-B640-8AE9DE0C3B28}" type="datetime1">
              <a:rPr lang="ru-RU" smtClean="0"/>
              <a:t>10.02.2023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4EB6E89-BA87-4003-BD23-6BDF40F3EBED}" type="slidenum">
              <a:rPr lang="ru-RU" smtClean="0"/>
              <a:pPr/>
              <a:t>‹#›</a:t>
            </a:fld>
            <a:endParaRPr lang="ru-RU"/>
          </a:p>
        </p:txBody>
      </p:sp>
    </p:spTree>
    <p:extLst>
      <p:ext uri="{BB962C8B-B14F-4D97-AF65-F5344CB8AC3E}">
        <p14:creationId xmlns:p14="http://schemas.microsoft.com/office/powerpoint/2010/main" val="3092745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7C552A-DBAE-4BE7-A89F-CBAE99D7898D}" type="datetime1">
              <a:rPr lang="ru-RU" smtClean="0"/>
              <a:t>10.02.2023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57661F-B2B1-4F5C-A5BA-3FA02C8F7456}" type="slidenum">
              <a:rPr lang="ru-RU" smtClean="0"/>
              <a:t>‹#›</a:t>
            </a:fld>
            <a:endParaRPr lang="ru-RU"/>
          </a:p>
        </p:txBody>
      </p:sp>
    </p:spTree>
    <p:extLst>
      <p:ext uri="{BB962C8B-B14F-4D97-AF65-F5344CB8AC3E}">
        <p14:creationId xmlns:p14="http://schemas.microsoft.com/office/powerpoint/2010/main" val="4003358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14/relationships/chartEx" Target="../charts/chartEx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F%D0%B0%D0%B2%D0%B5%D0%BB%D1%8C%D1%86%D0%B5%D0%B2%D0%BE_(%D0%BC%D0%B8%D0%BA%D1%80%D0%BE%D1%80%D0%B0%D0%B9%D0%BE%D0%BD_%D0%94%D0%BE%D0%BB%D0%B3%D0%BE%D0%BF%D1%80%D1%83%D0%B4%D0%BD%D0%BE%D0%B3%D0%BE)" TargetMode="External"/><Relationship Id="rId2" Type="http://schemas.openxmlformats.org/officeDocument/2006/relationships/hyperlink" Target="https://ru.wikipedia.org/wiki/%D0%A5%D0%BB%D0%B5%D0%B1%D0%BD%D0%B8%D0%BA%D0%BE%D0%B2%D0%BE_(%D0%BC%D0%B8%D0%BA%D1%80%D0%BE%D1%80%D0%B0%D0%B9%D0%BE%D0%BD_%D0%94%D0%BE%D0%BB%D0%B3%D0%BE%D0%BF%D1%80%D1%83%D0%B4%D0%BD%D0%BE%D0%B3%D0%B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ru.wikipedia.org/wiki/%D0%A8%D0%B5%D1%80%D0%B5%D0%BC%D0%B5%D1%82%D1%8C%D0%B5%D0%B2%D1%81%D0%BA%D0%B8%D0%B9_(%D0%BC%D0%B8%D0%BA%D1%80%D0%BE%D1%80%D0%B0%D0%B9%D0%BE%D0%BD_%D0%94%D0%BE%D0%BB%D0%B3%D0%BE%D0%BF%D1%80%D1%83%D0%B4%D0%BD%D0%BE%D0%B3%D0%B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lgopfu@yandex.r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7CCA48-5D75-46BE-A785-924B0B2AC1F6}"/>
              </a:ext>
            </a:extLst>
          </p:cNvPr>
          <p:cNvSpPr>
            <a:spLocks noGrp="1"/>
          </p:cNvSpPr>
          <p:nvPr>
            <p:ph type="ctrTitle"/>
          </p:nvPr>
        </p:nvSpPr>
        <p:spPr>
          <a:xfrm>
            <a:off x="1561707" y="2337444"/>
            <a:ext cx="9068586" cy="1388537"/>
          </a:xfrm>
        </p:spPr>
        <p:txBody>
          <a:bodyPr>
            <a:normAutofit fontScale="90000"/>
          </a:bodyPr>
          <a:lstStyle/>
          <a:p>
            <a:r>
              <a:rPr lang="ru-RU" dirty="0">
                <a:latin typeface="Century Gothic" panose="020B0502020202020204" pitchFamily="34" charset="0"/>
              </a:rPr>
              <a:t>БЮДЖЕТ ДЛЯ ГРАЖДАН</a:t>
            </a:r>
          </a:p>
        </p:txBody>
      </p:sp>
      <p:sp>
        <p:nvSpPr>
          <p:cNvPr id="3" name="Подзаголовок 2">
            <a:extLst>
              <a:ext uri="{FF2B5EF4-FFF2-40B4-BE49-F238E27FC236}">
                <a16:creationId xmlns:a16="http://schemas.microsoft.com/office/drawing/2014/main" id="{7E5A73B4-16B2-446C-870A-BF4DF75C6C55}"/>
              </a:ext>
            </a:extLst>
          </p:cNvPr>
          <p:cNvSpPr>
            <a:spLocks noGrp="1"/>
          </p:cNvSpPr>
          <p:nvPr>
            <p:ph type="subTitle" idx="1"/>
          </p:nvPr>
        </p:nvSpPr>
        <p:spPr>
          <a:xfrm>
            <a:off x="1562100" y="4307840"/>
            <a:ext cx="9070848" cy="1540700"/>
          </a:xfrm>
        </p:spPr>
        <p:txBody>
          <a:bodyPr>
            <a:normAutofit/>
          </a:bodyPr>
          <a:lstStyle/>
          <a:p>
            <a:pPr>
              <a:lnSpc>
                <a:spcPct val="100000"/>
              </a:lnSpc>
            </a:pPr>
            <a:r>
              <a:rPr lang="ru-RU" sz="2000" dirty="0">
                <a:latin typeface="Century Gothic" panose="020B0502020202020204" pitchFamily="34" charset="0"/>
              </a:rPr>
              <a:t>На </a:t>
            </a:r>
            <a:r>
              <a:rPr lang="ru-RU" sz="2000">
                <a:latin typeface="Century Gothic" panose="020B0502020202020204" pitchFamily="34" charset="0"/>
              </a:rPr>
              <a:t>основании решения </a:t>
            </a:r>
            <a:r>
              <a:rPr lang="ru-RU" sz="2000" dirty="0">
                <a:latin typeface="Century Gothic" panose="020B0502020202020204" pitchFamily="34" charset="0"/>
              </a:rPr>
              <a:t>Совета депутатов городского округа Долгопрудный Московской </a:t>
            </a:r>
            <a:r>
              <a:rPr lang="ru-RU" sz="2000">
                <a:latin typeface="Century Gothic" panose="020B0502020202020204" pitchFamily="34" charset="0"/>
              </a:rPr>
              <a:t>области от 21.12.2022 № 106-нр</a:t>
            </a:r>
            <a:endParaRPr lang="ru-RU" sz="2000" dirty="0">
              <a:latin typeface="Century Gothic" panose="020B0502020202020204" pitchFamily="34" charset="0"/>
            </a:endParaRPr>
          </a:p>
          <a:p>
            <a:pPr>
              <a:lnSpc>
                <a:spcPct val="100000"/>
              </a:lnSpc>
            </a:pPr>
            <a:r>
              <a:rPr lang="ru-RU" sz="2000" dirty="0">
                <a:latin typeface="Century Gothic" panose="020B0502020202020204" pitchFamily="34" charset="0"/>
              </a:rPr>
              <a:t>«О бюджете городского округа Долгопрудный на 2023 год и плановый период 2024 и 2025 годов»</a:t>
            </a:r>
          </a:p>
          <a:p>
            <a:endParaRPr lang="ru-RU" sz="2000" dirty="0">
              <a:latin typeface="Century Gothic" panose="020B0502020202020204" pitchFamily="34" charset="0"/>
            </a:endParaRPr>
          </a:p>
        </p:txBody>
      </p:sp>
      <p:pic>
        <p:nvPicPr>
          <p:cNvPr id="6" name="Рисунок 5">
            <a:extLst>
              <a:ext uri="{FF2B5EF4-FFF2-40B4-BE49-F238E27FC236}">
                <a16:creationId xmlns:a16="http://schemas.microsoft.com/office/drawing/2014/main" id="{74E3E947-420D-4791-BCA8-3817510F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573387"/>
            <a:ext cx="2876550" cy="1981200"/>
          </a:xfrm>
          <a:prstGeom prst="rect">
            <a:avLst/>
          </a:prstGeom>
        </p:spPr>
      </p:pic>
    </p:spTree>
    <p:extLst>
      <p:ext uri="{BB962C8B-B14F-4D97-AF65-F5344CB8AC3E}">
        <p14:creationId xmlns:p14="http://schemas.microsoft.com/office/powerpoint/2010/main" val="281610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На сегодняшний день городской округ Долгопрудный достиг стабильного темпа экономического развития. И в этом, в первую очередь, заслуга предприятий городского округа Долгопрудный. Анализ тенденций социально-экономического развития города свидетельствует о позитивном характере развития экономики и социальной сферы, который выражается в:</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устойчивом росте объема производства товаров и услуг предприятий и организаций городского округа Долгопрудный;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средней заработной платы сотрудников на крупных, средних и малых предприятиях города;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объема розничного товарооборота;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размера прибыли в целом по городу;</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доходов городского бюджета.</a:t>
            </a:r>
          </a:p>
          <a:p>
            <a:pPr marL="0" indent="457200">
              <a:lnSpc>
                <a:spcPct val="100000"/>
              </a:lnSpc>
              <a:spcBef>
                <a:spcPts val="600"/>
              </a:spcBef>
              <a:buNone/>
            </a:pPr>
            <a:r>
              <a:rPr lang="ru-RU" sz="1250" b="1" dirty="0">
                <a:solidFill>
                  <a:schemeClr val="accent5">
                    <a:lumMod val="50000"/>
                  </a:schemeClr>
                </a:solidFill>
              </a:rPr>
              <a:t>Одним из важнейших показателей уровня жизни людей является демографическая ситуация. </a:t>
            </a:r>
            <a:r>
              <a:rPr lang="ru-RU" sz="1250" dirty="0">
                <a:solidFill>
                  <a:schemeClr val="accent5">
                    <a:lumMod val="50000"/>
                  </a:schemeClr>
                </a:solidFill>
              </a:rPr>
              <a:t>Численность населения городского округа на конец 2021 года составила 120 301 человек, рост к 2020 году – 2,1% (численность населения на конец 2020 года составляла 117 778 человек). По сравнению с 2020 годом население городского округа увеличилось на 2 523 человек. Рост численности населения городского округа происходит в основном за счет миграционного прироста, т.к. последние 2 года уровень смертности в городском округе Долгопрудный превышал рождаемость.</a:t>
            </a:r>
          </a:p>
          <a:p>
            <a:pPr marL="0" indent="457200">
              <a:lnSpc>
                <a:spcPct val="100000"/>
              </a:lnSpc>
              <a:buNone/>
            </a:pPr>
            <a:r>
              <a:rPr lang="ru-RU" sz="1250" b="1" dirty="0">
                <a:solidFill>
                  <a:schemeClr val="accent5">
                    <a:lumMod val="50000"/>
                  </a:schemeClr>
                </a:solidFill>
              </a:rPr>
              <a:t>На территории городского округа Долгопрудный расположено 92 промышленных предприятия различной формы собственности </a:t>
            </a:r>
            <a:r>
              <a:rPr lang="ru-RU" sz="1250" dirty="0">
                <a:solidFill>
                  <a:schemeClr val="accent5">
                    <a:lumMod val="50000"/>
                  </a:schemeClr>
                </a:solidFill>
              </a:rPr>
              <a:t>(из них крупных и средних – 20, малых – 72 предприятия). По итогам работы промышленности в 2021 году общий 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составил 27 707,0 млн. рублей, снижение на 30,8% (в 2020 году – 40 040,8 млн. рублей). Проведенный анализ показателей деятельности крупных предприятий показал, что на объем отгруженных товаров по промышленным видам деятельности муниципального образования, значительное влияние оказывают предприятия, выполняющие Госзаказ. По оценке в 2022 году показатель вырастет на 8,3% к уровню 2021 года. </a:t>
            </a:r>
          </a:p>
          <a:p>
            <a:pPr marL="0" indent="457200">
              <a:lnSpc>
                <a:spcPct val="100000"/>
              </a:lnSpc>
              <a:buNone/>
            </a:pPr>
            <a:r>
              <a:rPr lang="ru-RU" sz="1250" dirty="0">
                <a:solidFill>
                  <a:schemeClr val="accent5">
                    <a:lumMod val="50000"/>
                  </a:schemeClr>
                </a:solidFill>
              </a:rPr>
              <a:t>На крупных и средних промышленных предприятиях городского округа Долгопрудный работают около 5,2 тыс. человек. Средняя начисленная заработная плата работников крупных и средних предприятий промышленности за 2021 год составила 70,4 тыс. руб. (</a:t>
            </a:r>
            <a:r>
              <a:rPr lang="ru-RU" sz="1250" dirty="0" err="1">
                <a:solidFill>
                  <a:schemeClr val="accent5">
                    <a:lumMod val="50000"/>
                  </a:schemeClr>
                </a:solidFill>
              </a:rPr>
              <a:t>справочно</a:t>
            </a:r>
            <a:r>
              <a:rPr lang="ru-RU" sz="1250" dirty="0">
                <a:solidFill>
                  <a:schemeClr val="accent5">
                    <a:lumMod val="50000"/>
                  </a:schemeClr>
                </a:solidFill>
              </a:rPr>
              <a:t>: за 2020 год – 67,2 тыс. рублей).  Средняя начисленная заработная плата работников крупных и средних предприятий промышленности в 1 полугодии 2022 года составила 73,2 тыс. рублей (</a:t>
            </a:r>
            <a:r>
              <a:rPr lang="ru-RU" sz="1250" dirty="0" err="1">
                <a:solidFill>
                  <a:schemeClr val="accent5">
                    <a:lumMod val="50000"/>
                  </a:schemeClr>
                </a:solidFill>
              </a:rPr>
              <a:t>справочно</a:t>
            </a:r>
            <a:r>
              <a:rPr lang="ru-RU" sz="1250" dirty="0">
                <a:solidFill>
                  <a:schemeClr val="accent5">
                    <a:lumMod val="50000"/>
                  </a:schemeClr>
                </a:solidFill>
              </a:rPr>
              <a:t>: в 1 полугодии 2021 года – 67,6 тыс. рублей). </a:t>
            </a:r>
          </a:p>
          <a:p>
            <a:pPr marL="0" indent="457200">
              <a:lnSpc>
                <a:spcPct val="100000"/>
              </a:lnSpc>
              <a:buNone/>
            </a:pPr>
            <a:r>
              <a:rPr lang="ru-RU" sz="1250" dirty="0">
                <a:solidFill>
                  <a:schemeClr val="accent5">
                    <a:lumMod val="50000"/>
                  </a:schemeClr>
                </a:solidFill>
              </a:rPr>
              <a:t>В целях достижения более эффективных результатов в решении городских вопросов в городе работает Совет директоров предприятий и организаций города – коллегиальный совещательный орган при главе городского округа, куда входят руководители предприятий и организаций города. </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10</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98895686"/>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Данный орган создан для координации взаимодействия органов местного самоуправления и предприятий города в целях обеспечения комплексного социально-экономического и научно-технического развития города. </a:t>
            </a:r>
          </a:p>
          <a:p>
            <a:pPr marL="0" indent="457200">
              <a:lnSpc>
                <a:spcPct val="100000"/>
              </a:lnSpc>
              <a:spcBef>
                <a:spcPts val="600"/>
              </a:spcBef>
              <a:buNone/>
            </a:pPr>
            <a:r>
              <a:rPr lang="ru-RU" sz="1250" dirty="0">
                <a:solidFill>
                  <a:schemeClr val="accent5">
                    <a:lumMod val="50000"/>
                  </a:schemeClr>
                </a:solidFill>
              </a:rPr>
              <a:t>По состоянию на 01.01.2022 года на территории городского округа Долгопрудный зарегистрирован 2341 субъект малого и среднего предпринимательства (далее МСП), в том числе 19 средних предприятий. Количество предприятий малого и среднего предпринимательства в 2021 году увеличилось на 2,4% в сравнении с 2020 годом.  По оценке в 2022 году  планируется  увеличение количества малых предприятий на 1,1%. </a:t>
            </a:r>
          </a:p>
          <a:p>
            <a:pPr marL="0" indent="457200">
              <a:lnSpc>
                <a:spcPct val="100000"/>
              </a:lnSpc>
              <a:spcBef>
                <a:spcPts val="600"/>
              </a:spcBef>
              <a:buNone/>
            </a:pPr>
            <a:r>
              <a:rPr lang="ru-RU" sz="1250" b="1" dirty="0">
                <a:solidFill>
                  <a:schemeClr val="accent5">
                    <a:lumMod val="50000"/>
                  </a:schemeClr>
                </a:solidFill>
              </a:rPr>
              <a:t>Одним из критериев комфортности проживания жителей является транспортная доступность. </a:t>
            </a:r>
            <a:r>
              <a:rPr lang="ru-RU" sz="1250" dirty="0">
                <a:solidFill>
                  <a:schemeClr val="accent5">
                    <a:lumMod val="50000"/>
                  </a:schemeClr>
                </a:solidFill>
              </a:rPr>
              <a:t>На 01.01.2022 года протяженность автомобильных дорог общего пользования местного значения составила 99,136 км (увеличение по сравнению с 2020 годом на 3,966 км), из них 98,553 км – дороги с твердым покрытием. </a:t>
            </a:r>
          </a:p>
          <a:p>
            <a:pPr marL="0" indent="457200">
              <a:lnSpc>
                <a:spcPct val="100000"/>
              </a:lnSpc>
              <a:spcBef>
                <a:spcPts val="600"/>
              </a:spcBef>
              <a:buNone/>
            </a:pPr>
            <a:r>
              <a:rPr lang="ru-RU" sz="1250" b="1" dirty="0">
                <a:solidFill>
                  <a:schemeClr val="accent5">
                    <a:lumMod val="50000"/>
                  </a:schemeClr>
                </a:solidFill>
              </a:rPr>
              <a:t>По итогам 2021 года объем инвестиций в основной капитал за счет всех источников финансирования составил 13,5 млрд. рублей.</a:t>
            </a:r>
            <a:r>
              <a:rPr lang="ru-RU" sz="1250" dirty="0">
                <a:solidFill>
                  <a:schemeClr val="accent5">
                    <a:lumMod val="50000"/>
                  </a:schemeClr>
                </a:solidFill>
              </a:rPr>
              <a:t> Наибольший удельный вес инвестиций в основной капитал по полному кругу организаций приходился на жилищное строительство – 40,47%, доля инвестиций в развитие производственной сферы составила – 35,3%, инвестиции в развитие МФТИ в общем объеме в отчетном периоде составили 8,7%. </a:t>
            </a:r>
          </a:p>
          <a:p>
            <a:pPr marL="0" indent="457200">
              <a:lnSpc>
                <a:spcPct val="100000"/>
              </a:lnSpc>
              <a:spcBef>
                <a:spcPts val="600"/>
              </a:spcBef>
              <a:buNone/>
            </a:pPr>
            <a:r>
              <a:rPr lang="ru-RU" sz="1250" dirty="0">
                <a:solidFill>
                  <a:schemeClr val="accent5">
                    <a:lumMod val="50000"/>
                  </a:schemeClr>
                </a:solidFill>
              </a:rPr>
              <a:t>Инвестиции в основной капитал предприятий и организаций малого бизнеса в 2021 составили 3,1 млрд. рублей. Основная доля средств субъектов малого бизнеса в отчетном году направлялась на строительство производственно-складских и торговых объектов. </a:t>
            </a:r>
          </a:p>
          <a:p>
            <a:pPr marL="0" indent="457200">
              <a:lnSpc>
                <a:spcPct val="100000"/>
              </a:lnSpc>
              <a:spcBef>
                <a:spcPts val="600"/>
              </a:spcBef>
              <a:buNone/>
            </a:pPr>
            <a:r>
              <a:rPr lang="ru-RU" sz="1250" dirty="0">
                <a:solidFill>
                  <a:schemeClr val="accent5">
                    <a:lumMod val="50000"/>
                  </a:schemeClr>
                </a:solidFill>
              </a:rPr>
              <a:t>По итогам 1 полугодия 2022 года объем инвестиций по крупным и средним предприятиям и организациям оценивается на уровне 9,5 млрд рублей. </a:t>
            </a:r>
          </a:p>
          <a:p>
            <a:pPr marL="0" indent="457200">
              <a:lnSpc>
                <a:spcPct val="100000"/>
              </a:lnSpc>
              <a:spcBef>
                <a:spcPts val="600"/>
              </a:spcBef>
              <a:buNone/>
            </a:pPr>
            <a:r>
              <a:rPr lang="ru-RU" sz="1250" dirty="0">
                <a:solidFill>
                  <a:schemeClr val="accent5">
                    <a:lumMod val="50000"/>
                  </a:schemeClr>
                </a:solidFill>
              </a:rPr>
              <a:t>Основной объем средств инвесторов в 2022 году направляется на жилищное строительство и строительство социальных объектов, модернизацию и реконструкцию действующих производств и строительство новых объектов в сфере промышленности и развития общественно-делового пространства.</a:t>
            </a:r>
          </a:p>
          <a:p>
            <a:pPr marL="0" indent="457200">
              <a:lnSpc>
                <a:spcPct val="100000"/>
              </a:lnSpc>
              <a:spcBef>
                <a:spcPts val="600"/>
              </a:spcBef>
              <a:buNone/>
            </a:pPr>
            <a:r>
              <a:rPr lang="ru-RU" sz="1250" dirty="0">
                <a:solidFill>
                  <a:schemeClr val="accent5">
                    <a:lumMod val="50000"/>
                  </a:schemeClr>
                </a:solidFill>
              </a:rPr>
              <a:t>На плановый период до 2025 года прогнозируется умеренный рост объема инвестиций по полному кругу организаций в связи с ограниченными земельными ресурсами территории городского округа Долгопрудный для размещения крупных промышленных производств и деловых центров, что влияет на общий объем инвестиций, привлеченных в основной капитал</a:t>
            </a:r>
            <a:r>
              <a:rPr lang="ru-RU" sz="1250" b="1" dirty="0">
                <a:solidFill>
                  <a:schemeClr val="accent5">
                    <a:lumMod val="50000"/>
                  </a:schemeClr>
                </a:solidFill>
              </a:rPr>
              <a:t>. К перспективным инвестиционным проектам в рамках программы поддержки импортозамещения в Московской области можно отнести:</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организацию высокотехнологичного производства фармацевтических субстанций для производства высокоактивных препаратов ООО «</a:t>
            </a:r>
            <a:r>
              <a:rPr lang="ru-RU" sz="1250" dirty="0" err="1">
                <a:solidFill>
                  <a:schemeClr val="accent5">
                    <a:lumMod val="50000"/>
                  </a:schemeClr>
                </a:solidFill>
              </a:rPr>
              <a:t>ГлобалХимФарм</a:t>
            </a:r>
            <a:r>
              <a:rPr lang="ru-RU" sz="1250" dirty="0">
                <a:solidFill>
                  <a:schemeClr val="accent5">
                    <a:lumMod val="50000"/>
                  </a:schemeClr>
                </a:solidFill>
              </a:rPr>
              <a:t>». Объем инвестиций – 650,0 млн. рублей. Срок реализации – 2022-2024 годы. Рабочие места -120;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расширение действующего производства компании по переработке листового стекла и изготовлении высокотехнологичных изделий ООО «</a:t>
            </a:r>
            <a:r>
              <a:rPr lang="ru-RU" sz="1250" dirty="0" err="1">
                <a:solidFill>
                  <a:schemeClr val="accent5">
                    <a:lumMod val="50000"/>
                  </a:schemeClr>
                </a:solidFill>
              </a:rPr>
              <a:t>Мосавтостекло</a:t>
            </a:r>
            <a:r>
              <a:rPr lang="ru-RU" sz="1250" dirty="0">
                <a:solidFill>
                  <a:schemeClr val="accent5">
                    <a:lumMod val="50000"/>
                  </a:schemeClr>
                </a:solidFill>
              </a:rPr>
              <a:t>». В рамках проекта запланировано строительство производственно-складского комплекса. Объем инвестиций - 500,0 млн. рублей. Срок реализации 2022- 2025 годы. Рабочие места – 40;</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11</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73732309"/>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производственно-складского комплекса по выпуску средств гигиены полости рта, дезинфицирующих средств и сопутствующих товаров. Инициатор проекта: ООО «</a:t>
            </a:r>
            <a:r>
              <a:rPr lang="ru-RU" sz="1250" dirty="0" err="1">
                <a:solidFill>
                  <a:schemeClr val="accent5">
                    <a:lumMod val="50000"/>
                  </a:schemeClr>
                </a:solidFill>
              </a:rPr>
              <a:t>ДенталГрупп</a:t>
            </a:r>
            <a:r>
              <a:rPr lang="ru-RU" sz="1250" dirty="0">
                <a:solidFill>
                  <a:schemeClr val="accent5">
                    <a:lumMod val="50000"/>
                  </a:schemeClr>
                </a:solidFill>
              </a:rPr>
              <a:t>». Общий инвестиций – 400,0 млн. рублей. Количество создаваемых рабочих мест 150-200;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производственного комплекса полного цикла собственных изделий: фасадные декоративные и защитные металлоизделия, а также сопутствующие материалы, на территории Москвы и Московской области: конструкции витражей, двери типа метро, ревизионные лючки, поручни, вентиляционные решётки, панели колонн. Инициатор проекта: ООО «</a:t>
            </a:r>
            <a:r>
              <a:rPr lang="ru-RU" sz="1250" dirty="0" err="1">
                <a:solidFill>
                  <a:schemeClr val="accent5">
                    <a:lumMod val="50000"/>
                  </a:schemeClr>
                </a:solidFill>
              </a:rPr>
              <a:t>Стройэнергоальянс</a:t>
            </a:r>
            <a:r>
              <a:rPr lang="ru-RU" sz="1250" dirty="0">
                <a:solidFill>
                  <a:schemeClr val="accent5">
                    <a:lumMod val="50000"/>
                  </a:schemeClr>
                </a:solidFill>
              </a:rPr>
              <a:t>». Объем инвестиций – 50,0 млн. рублей. Рабочие места – 20.</a:t>
            </a:r>
          </a:p>
          <a:p>
            <a:pPr marL="0" indent="457200">
              <a:lnSpc>
                <a:spcPct val="100000"/>
              </a:lnSpc>
              <a:spcBef>
                <a:spcPts val="600"/>
              </a:spcBef>
              <a:buNone/>
            </a:pPr>
            <a:r>
              <a:rPr lang="ru-RU" sz="1250" dirty="0">
                <a:solidFill>
                  <a:schemeClr val="accent5">
                    <a:lumMod val="50000"/>
                  </a:schemeClr>
                </a:solidFill>
              </a:rPr>
              <a:t> </a:t>
            </a:r>
            <a:r>
              <a:rPr lang="ru-RU" sz="1250" b="1" dirty="0">
                <a:solidFill>
                  <a:schemeClr val="accent5">
                    <a:lumMod val="50000"/>
                  </a:schemeClr>
                </a:solidFill>
              </a:rPr>
              <a:t>В рамках программы поддержки предпринимательства Московской области в соответствии с Законом Московской области №27/2015-ОЗ:</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спортивного комплекса на бале ледовой арены ООО «Валдай тур». Объем инвестиций – 250,0 млн. рублей. Количество создаваемых рабочих мест – 30.  Заработная плата - 55 тыс. рублей;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объекта бытового обслуживания населения в целях технического обслуживания и ремонта транспортных средств (</a:t>
            </a:r>
            <a:r>
              <a:rPr lang="ru-RU" sz="1250" dirty="0" err="1">
                <a:solidFill>
                  <a:schemeClr val="accent5">
                    <a:lumMod val="50000"/>
                  </a:schemeClr>
                </a:solidFill>
              </a:rPr>
              <a:t>техсервис</a:t>
            </a:r>
            <a:r>
              <a:rPr lang="ru-RU" sz="1250" dirty="0">
                <a:solidFill>
                  <a:schemeClr val="accent5">
                    <a:lumMod val="50000"/>
                  </a:schemeClr>
                </a:solidFill>
              </a:rPr>
              <a:t>, шиномонтаж для грузовых и легковых автомобилей). Инвестор – ООО «Ритм». Объем инвестиций – 140,0 млн. рублей, Количество рабочих мест – 45;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теннисного центра ООО «</a:t>
            </a:r>
            <a:r>
              <a:rPr lang="ru-RU" sz="1250" dirty="0" err="1">
                <a:solidFill>
                  <a:schemeClr val="accent5">
                    <a:lumMod val="50000"/>
                  </a:schemeClr>
                </a:solidFill>
              </a:rPr>
              <a:t>ДСпорт</a:t>
            </a:r>
            <a:r>
              <a:rPr lang="ru-RU" sz="1250" dirty="0">
                <a:solidFill>
                  <a:schemeClr val="accent5">
                    <a:lumMod val="50000"/>
                  </a:schemeClr>
                </a:solidFill>
              </a:rPr>
              <a:t>». Общий объем инвестиций – 110,0 млн. рублей. Количество создаваемых рабочих мест - 35.</a:t>
            </a:r>
          </a:p>
          <a:p>
            <a:pPr marL="0" indent="457200">
              <a:lnSpc>
                <a:spcPct val="100000"/>
              </a:lnSpc>
              <a:spcBef>
                <a:spcPts val="600"/>
              </a:spcBef>
              <a:buNone/>
            </a:pPr>
            <a:r>
              <a:rPr lang="ru-RU" sz="1250" b="1" dirty="0">
                <a:solidFill>
                  <a:schemeClr val="accent5">
                    <a:lumMod val="50000"/>
                  </a:schemeClr>
                </a:solidFill>
              </a:rPr>
              <a:t>Одной из приоритетных задач социально-экономического развития городского округа Долгопрудный является повышение доступности жилья для населения и обеспечение комфортных условий проживания жителей городского округа Долгопрудный. </a:t>
            </a:r>
          </a:p>
          <a:p>
            <a:pPr marL="0" indent="457200">
              <a:lnSpc>
                <a:spcPct val="100000"/>
              </a:lnSpc>
              <a:spcBef>
                <a:spcPts val="600"/>
              </a:spcBef>
              <a:buNone/>
            </a:pPr>
            <a:r>
              <a:rPr lang="ru-RU" sz="1250" dirty="0">
                <a:solidFill>
                  <a:schemeClr val="accent5">
                    <a:lumMod val="50000"/>
                  </a:schemeClr>
                </a:solidFill>
              </a:rPr>
              <a:t>В 2021 году введено в эксплуатацию 6 многоквартирных жилых домов общей площадью 103,84 тыс. </a:t>
            </a:r>
            <a:r>
              <a:rPr lang="ru-RU" sz="1250" dirty="0" err="1">
                <a:solidFill>
                  <a:schemeClr val="accent5">
                    <a:lumMod val="50000"/>
                  </a:schemeClr>
                </a:solidFill>
              </a:rPr>
              <a:t>кв.м</a:t>
            </a:r>
            <a:r>
              <a:rPr lang="ru-RU" sz="1250" dirty="0">
                <a:solidFill>
                  <a:schemeClr val="accent5">
                    <a:lumMod val="50000"/>
                  </a:schemeClr>
                </a:solidFill>
              </a:rPr>
              <a:t>. В первом полугодии 2022 года в эксплуатацию введено 11 494 </a:t>
            </a:r>
            <a:r>
              <a:rPr lang="ru-RU" sz="1250" dirty="0" err="1">
                <a:solidFill>
                  <a:schemeClr val="accent5">
                    <a:lumMod val="50000"/>
                  </a:schemeClr>
                </a:solidFill>
              </a:rPr>
              <a:t>кв.м</a:t>
            </a:r>
            <a:r>
              <a:rPr lang="ru-RU" sz="1250" dirty="0">
                <a:solidFill>
                  <a:schemeClr val="accent5">
                    <a:lumMod val="50000"/>
                  </a:schemeClr>
                </a:solidFill>
              </a:rPr>
              <a:t>. жилья. Общая площадь жилищного фонда в городском округе Долгопрудный по состоянию на 01.01.2022 составляет 3 692,1 тыс. кв. метров, к концу 2022 года по оценке объем жилищного фонда составит 3 768,9 тыс. кв. метров. Общая площадь жилых помещений, приходящихся на одного жителя городского округа Долгопрудный, в 2021 году составила 30,69 </a:t>
            </a:r>
            <a:r>
              <a:rPr lang="ru-RU" sz="1250" dirty="0" err="1">
                <a:solidFill>
                  <a:schemeClr val="accent5">
                    <a:lumMod val="50000"/>
                  </a:schemeClr>
                </a:solidFill>
              </a:rPr>
              <a:t>кв.м</a:t>
            </a:r>
            <a:r>
              <a:rPr lang="ru-RU" sz="1250" dirty="0">
                <a:solidFill>
                  <a:schemeClr val="accent5">
                    <a:lumMod val="50000"/>
                  </a:schemeClr>
                </a:solidFill>
              </a:rPr>
              <a:t>., по оценке 2022 года уровень обеспеченности населения жильем составит 31,67 </a:t>
            </a:r>
            <a:r>
              <a:rPr lang="ru-RU" sz="1250" dirty="0" err="1">
                <a:solidFill>
                  <a:schemeClr val="accent5">
                    <a:lumMod val="50000"/>
                  </a:schemeClr>
                </a:solidFill>
              </a:rPr>
              <a:t>кв.м</a:t>
            </a:r>
            <a:r>
              <a:rPr lang="ru-RU" sz="1250" dirty="0">
                <a:solidFill>
                  <a:schemeClr val="accent5">
                    <a:lumMod val="50000"/>
                  </a:schemeClr>
                </a:solidFill>
              </a:rPr>
              <a:t>. на человека. </a:t>
            </a:r>
          </a:p>
          <a:p>
            <a:pPr marL="0" indent="457200">
              <a:lnSpc>
                <a:spcPct val="100000"/>
              </a:lnSpc>
              <a:spcBef>
                <a:spcPts val="600"/>
              </a:spcBef>
              <a:buNone/>
            </a:pPr>
            <a:r>
              <a:rPr lang="ru-RU" sz="1250" dirty="0">
                <a:solidFill>
                  <a:schemeClr val="accent5">
                    <a:lumMod val="50000"/>
                  </a:schemeClr>
                </a:solidFill>
              </a:rPr>
              <a:t>Также в прогнозном периоде 2023-2025 годов, планируется ввод в эксплуатацию жилых домов:</a:t>
            </a:r>
          </a:p>
          <a:p>
            <a:r>
              <a:rPr lang="ru-RU" sz="1250" dirty="0">
                <a:solidFill>
                  <a:schemeClr val="accent5">
                    <a:lumMod val="50000"/>
                  </a:schemeClr>
                </a:solidFill>
              </a:rPr>
              <a:t>2023 г.: 2 многоквартирных дома площадью 61,0 тыс. </a:t>
            </a:r>
            <a:r>
              <a:rPr lang="ru-RU" sz="1250" dirty="0" err="1">
                <a:solidFill>
                  <a:schemeClr val="accent5">
                    <a:lumMod val="50000"/>
                  </a:schemeClr>
                </a:solidFill>
              </a:rPr>
              <a:t>кв.м</a:t>
            </a:r>
            <a:r>
              <a:rPr lang="ru-RU" sz="1250" dirty="0">
                <a:solidFill>
                  <a:schemeClr val="accent5">
                    <a:lumMod val="50000"/>
                  </a:schemeClr>
                </a:solidFill>
              </a:rPr>
              <a:t>. по ул. Заводская д. 2: корпус 4 (17254,0 </a:t>
            </a:r>
            <a:r>
              <a:rPr lang="ru-RU" sz="1250" dirty="0" err="1">
                <a:solidFill>
                  <a:schemeClr val="accent5">
                    <a:lumMod val="50000"/>
                  </a:schemeClr>
                </a:solidFill>
              </a:rPr>
              <a:t>кв.м</a:t>
            </a:r>
            <a:r>
              <a:rPr lang="ru-RU" sz="1250" dirty="0">
                <a:solidFill>
                  <a:schemeClr val="accent5">
                    <a:lumMod val="50000"/>
                  </a:schemeClr>
                </a:solidFill>
              </a:rPr>
              <a:t>.) и корпус 5 (38747,9 </a:t>
            </a:r>
            <a:r>
              <a:rPr lang="ru-RU" sz="1250" dirty="0" err="1">
                <a:solidFill>
                  <a:schemeClr val="accent5">
                    <a:lumMod val="50000"/>
                  </a:schemeClr>
                </a:solidFill>
              </a:rPr>
              <a:t>кв.м</a:t>
            </a:r>
            <a:r>
              <a:rPr lang="ru-RU" sz="1250" dirty="0">
                <a:solidFill>
                  <a:schemeClr val="accent5">
                    <a:lumMod val="50000"/>
                  </a:schemeClr>
                </a:solidFill>
              </a:rPr>
              <a:t>).</a:t>
            </a:r>
          </a:p>
          <a:p>
            <a:r>
              <a:rPr lang="ru-RU" sz="1250" dirty="0">
                <a:solidFill>
                  <a:schemeClr val="accent5">
                    <a:lumMod val="50000"/>
                  </a:schemeClr>
                </a:solidFill>
              </a:rPr>
              <a:t>2024 г.: вторая очередь строительства </a:t>
            </a:r>
            <a:r>
              <a:rPr lang="ru-RU" sz="1250" dirty="0" err="1">
                <a:solidFill>
                  <a:schemeClr val="accent5">
                    <a:lumMod val="50000"/>
                  </a:schemeClr>
                </a:solidFill>
              </a:rPr>
              <a:t>мкр</a:t>
            </a:r>
            <a:r>
              <a:rPr lang="ru-RU" sz="1250" dirty="0">
                <a:solidFill>
                  <a:schemeClr val="accent5">
                    <a:lumMod val="50000"/>
                  </a:schemeClr>
                </a:solidFill>
              </a:rPr>
              <a:t>. по ул. Заводская (20,63 </a:t>
            </a:r>
            <a:r>
              <a:rPr lang="ru-RU" sz="1250" dirty="0" err="1">
                <a:solidFill>
                  <a:schemeClr val="accent5">
                    <a:lumMod val="50000"/>
                  </a:schemeClr>
                </a:solidFill>
              </a:rPr>
              <a:t>тыс.кв.м</a:t>
            </a:r>
            <a:r>
              <a:rPr lang="ru-RU" sz="1250" dirty="0">
                <a:solidFill>
                  <a:schemeClr val="accent5">
                    <a:lumMod val="50000"/>
                  </a:schemeClr>
                </a:solidFill>
              </a:rPr>
              <a:t>.).</a:t>
            </a:r>
          </a:p>
          <a:p>
            <a:r>
              <a:rPr lang="ru-RU" sz="1250" dirty="0">
                <a:solidFill>
                  <a:schemeClr val="accent5">
                    <a:lumMod val="50000"/>
                  </a:schemeClr>
                </a:solidFill>
              </a:rPr>
              <a:t>2025 г.: планируется строительство многоэтажной жилой застройки общей площадью квартир 41,24 тыс. кв. м по ул. Парковой в рамках масштабного инвестиционного проекта реновации жилого фонда.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12</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866384"/>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b="1" dirty="0">
                <a:solidFill>
                  <a:schemeClr val="accent5">
                    <a:lumMod val="50000"/>
                  </a:schemeClr>
                </a:solidFill>
              </a:rPr>
              <a:t>В 2021 году в городском округе Долгопрудный создано 1 107 новых рабочих мест</a:t>
            </a:r>
            <a:r>
              <a:rPr lang="ru-RU" sz="1250" dirty="0">
                <a:solidFill>
                  <a:schemeClr val="accent5">
                    <a:lumMod val="50000"/>
                  </a:schemeClr>
                </a:solidFill>
              </a:rPr>
              <a:t>, на прогнозный период 2022-2025 годов планируется к созданию еще около 6,0 тысяч рабочих мест. Большое значение для создания в городском округе новых рабочих мест имеет создание и развитие в городе высокотехнологичных и наукоемких производств. В январе-июне 2022 года создано 750 новых рабочих мест, до конца 2022 года планируется создание еще 590 новых рабочих мест. </a:t>
            </a:r>
          </a:p>
          <a:p>
            <a:pPr marL="0" indent="457200">
              <a:lnSpc>
                <a:spcPct val="100000"/>
              </a:lnSpc>
              <a:spcBef>
                <a:spcPts val="600"/>
              </a:spcBef>
              <a:buNone/>
            </a:pPr>
            <a:r>
              <a:rPr lang="ru-RU" sz="1250" dirty="0">
                <a:solidFill>
                  <a:schemeClr val="accent5">
                    <a:lumMod val="50000"/>
                  </a:schemeClr>
                </a:solidFill>
              </a:rPr>
              <a:t>До конца 2022 года запланировано создание рабочих мест  за счет  расширения производственных мощностей, увеличения штатного расписания в рамках выполнения гособоронзаказа и ввода новых производств таких компаний как ПАО ДНПП, АО «ДКБА», ООО «</a:t>
            </a:r>
            <a:r>
              <a:rPr lang="ru-RU" sz="1250" dirty="0" err="1">
                <a:solidFill>
                  <a:schemeClr val="accent5">
                    <a:lumMod val="50000"/>
                  </a:schemeClr>
                </a:solidFill>
              </a:rPr>
              <a:t>Могунция-интеррус</a:t>
            </a:r>
            <a:r>
              <a:rPr lang="ru-RU" sz="1250" dirty="0">
                <a:solidFill>
                  <a:schemeClr val="accent5">
                    <a:lumMod val="50000"/>
                  </a:schemeClr>
                </a:solidFill>
              </a:rPr>
              <a:t>»,ООО «</a:t>
            </a:r>
            <a:r>
              <a:rPr lang="ru-RU" sz="1250" dirty="0" err="1">
                <a:solidFill>
                  <a:schemeClr val="accent5">
                    <a:lumMod val="50000"/>
                  </a:schemeClr>
                </a:solidFill>
              </a:rPr>
              <a:t>Бетас</a:t>
            </a:r>
            <a:r>
              <a:rPr lang="ru-RU" sz="1250" dirty="0">
                <a:solidFill>
                  <a:schemeClr val="accent5">
                    <a:lumMod val="50000"/>
                  </a:schemeClr>
                </a:solidFill>
              </a:rPr>
              <a:t>» и другие.</a:t>
            </a:r>
          </a:p>
          <a:p>
            <a:pPr marL="0" indent="457200">
              <a:lnSpc>
                <a:spcPct val="100000"/>
              </a:lnSpc>
              <a:spcBef>
                <a:spcPts val="600"/>
              </a:spcBef>
              <a:buNone/>
            </a:pPr>
            <a:r>
              <a:rPr lang="ru-RU" sz="1250" dirty="0">
                <a:solidFill>
                  <a:schemeClr val="accent5">
                    <a:lumMod val="50000"/>
                  </a:schemeClr>
                </a:solidFill>
              </a:rPr>
              <a:t>На прогнозный период до 2025 года запланировано увеличение количества новых рабочих мест за счет модернизации и расширения действующих предприятий и организаций (ПАО ДНПП,  АО «НИОПИК», ООО «</a:t>
            </a:r>
            <a:r>
              <a:rPr lang="ru-RU" sz="1250" dirty="0" err="1">
                <a:solidFill>
                  <a:schemeClr val="accent5">
                    <a:lumMod val="50000"/>
                  </a:schemeClr>
                </a:solidFill>
              </a:rPr>
              <a:t>Мосавтостекло</a:t>
            </a:r>
            <a:r>
              <a:rPr lang="ru-RU" sz="1250" dirty="0">
                <a:solidFill>
                  <a:schemeClr val="accent5">
                    <a:lumMod val="50000"/>
                  </a:schemeClr>
                </a:solidFill>
              </a:rPr>
              <a:t>», ЗАО «ФМ </a:t>
            </a:r>
            <a:r>
              <a:rPr lang="ru-RU" sz="1250" dirty="0" err="1">
                <a:solidFill>
                  <a:schemeClr val="accent5">
                    <a:lumMod val="50000"/>
                  </a:schemeClr>
                </a:solidFill>
              </a:rPr>
              <a:t>Ложистик</a:t>
            </a:r>
            <a:r>
              <a:rPr lang="ru-RU" sz="1250" dirty="0">
                <a:solidFill>
                  <a:schemeClr val="accent5">
                    <a:lumMod val="50000"/>
                  </a:schemeClr>
                </a:solidFill>
              </a:rPr>
              <a:t> Восток», ООО ТД «ЛИТ» и пр.), ввода новых  производственных, торговых и общественно-деловых объектов (таких как молокоперерабатывающий завод – ООО «Чистая линия», научно-производственный центр ООО «</a:t>
            </a:r>
            <a:r>
              <a:rPr lang="ru-RU" sz="1250" dirty="0" err="1">
                <a:solidFill>
                  <a:schemeClr val="accent5">
                    <a:lumMod val="50000"/>
                  </a:schemeClr>
                </a:solidFill>
              </a:rPr>
              <a:t>Глобалхимфарм</a:t>
            </a:r>
            <a:r>
              <a:rPr lang="ru-RU" sz="1250" dirty="0">
                <a:solidFill>
                  <a:schemeClr val="accent5">
                    <a:lumMod val="50000"/>
                  </a:schemeClr>
                </a:solidFill>
              </a:rPr>
              <a:t>»), за счет создания новых рабочих мест в субъектах малого бизнеса и пр.</a:t>
            </a:r>
          </a:p>
          <a:p>
            <a:pPr marL="0" indent="457200">
              <a:lnSpc>
                <a:spcPct val="100000"/>
              </a:lnSpc>
              <a:spcBef>
                <a:spcPts val="600"/>
              </a:spcBef>
              <a:buNone/>
            </a:pPr>
            <a:r>
              <a:rPr lang="ru-RU" sz="1250" b="1" dirty="0">
                <a:solidFill>
                  <a:schemeClr val="accent5">
                    <a:lumMod val="50000"/>
                  </a:schemeClr>
                </a:solidFill>
              </a:rPr>
              <a:t>Обеспеченность населения площадью торговых объектов </a:t>
            </a:r>
            <a:r>
              <a:rPr lang="ru-RU" sz="1250" dirty="0">
                <a:solidFill>
                  <a:schemeClr val="accent5">
                    <a:lumMod val="50000"/>
                  </a:schemeClr>
                </a:solidFill>
              </a:rPr>
              <a:t>в 2021 году составила 783,8 кв. метров на 1000 человек, что выше норматива установленного постановлением правительства Московской области от 28.03.2017 №221/10 «О нормативах минимальной обеспеченности населения Московской области площадью торговых объектов». По оценке в 2022 году планируется увеличение обеспеченности до 808,9 кв. метров на 1000 человек. Прогнозируемая величина обеспеченности населения площадью торговых объектов на 2023 год – 823,7/828,4 кв. метров на 1000 человек; на 2024 год – 832,4/843,7 кв. метров на 1000 человек; на 2025 год – 848,9/851,9 кв. метров на 1000 человек.</a:t>
            </a:r>
          </a:p>
          <a:p>
            <a:pPr marL="0" indent="457200">
              <a:lnSpc>
                <a:spcPct val="100000"/>
              </a:lnSpc>
              <a:spcBef>
                <a:spcPts val="600"/>
              </a:spcBef>
              <a:buNone/>
            </a:pPr>
            <a:r>
              <a:rPr lang="ru-RU" sz="1250" dirty="0">
                <a:solidFill>
                  <a:schemeClr val="accent5">
                    <a:lumMod val="50000"/>
                  </a:schemeClr>
                </a:solidFill>
              </a:rPr>
              <a:t>По оценке в 2022 году предполагается увеличение объема розничного товарооборота по крупным и средним предприятиям до 22 472,0 млн. рублей. За январь-июнь 2022 года объем розничного товарооборота по крупным и средним предприятиям городского округа составил 10 434,2 млн. рублей, темп роста к аналогичному периоду 2021 года составил 115,0%.</a:t>
            </a:r>
          </a:p>
          <a:p>
            <a:pPr marL="0" indent="457200">
              <a:lnSpc>
                <a:spcPct val="100000"/>
              </a:lnSpc>
              <a:spcBef>
                <a:spcPts val="600"/>
              </a:spcBef>
              <a:buNone/>
            </a:pPr>
            <a:r>
              <a:rPr lang="ru-RU" sz="1250" dirty="0">
                <a:solidFill>
                  <a:schemeClr val="accent5">
                    <a:lumMod val="50000"/>
                  </a:schemeClr>
                </a:solidFill>
              </a:rPr>
              <a:t>В прогнозном периоде рост оборота розничной торговли может быть увеличен за счет прироста торговых площадей, стабилизации ситуации в экономике в связи с пандемией новой </a:t>
            </a:r>
            <a:r>
              <a:rPr lang="ru-RU" sz="1250" dirty="0" err="1">
                <a:solidFill>
                  <a:schemeClr val="accent5">
                    <a:lumMod val="50000"/>
                  </a:schemeClr>
                </a:solidFill>
              </a:rPr>
              <a:t>коронавирусной</a:t>
            </a:r>
            <a:r>
              <a:rPr lang="ru-RU" sz="1250" dirty="0">
                <a:solidFill>
                  <a:schemeClr val="accent5">
                    <a:lumMod val="50000"/>
                  </a:schemeClr>
                </a:solidFill>
              </a:rPr>
              <a:t> инфекции COVID-2019, дополнительный рост товарооборота прогнозируется за счет услуги «доставка товаров по интернет-заказу». Прогнозируемая величина оборота розничной торговли по крупным и средним организациям на 2023 год – 24 719,2/25 842,8 млн. рублей; на 2024 год – 26 449,5/27 910,2 млн. рублей; на 2025 год – 28 036,5/29 863,9.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13</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354689035"/>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t>Основные задачи и приоритеты  бюджетной политики </a:t>
            </a:r>
            <a:br>
              <a:rPr lang="ru-RU" sz="2800" dirty="0"/>
            </a:br>
            <a:r>
              <a:rPr lang="ru-RU" sz="2800" dirty="0"/>
              <a:t>на 2023 год и на плановый период 2024 и 2025 годов:</a:t>
            </a:r>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pPr>
            <a:r>
              <a:rPr lang="ru-RU" sz="1250" dirty="0"/>
              <a:t>неукоснительное исполнение основных социальных обязательств, в том числе публичных нормативных обязательств и сохранение показателей оплаты труда работников бюджетной сферы;</a:t>
            </a:r>
          </a:p>
          <a:p>
            <a:pPr>
              <a:lnSpc>
                <a:spcPct val="100000"/>
              </a:lnSpc>
              <a:spcBef>
                <a:spcPts val="600"/>
              </a:spcBef>
            </a:pPr>
            <a:r>
              <a:rPr lang="ru-RU" sz="1250" dirty="0"/>
              <a:t>повышение эффективности распределения бюджетных средств, ответственного подхода к принятию новых расходных обязательств с учетом их социально-экономической значимости и обеспеченности источниками финансирования;</a:t>
            </a:r>
          </a:p>
          <a:p>
            <a:pPr>
              <a:lnSpc>
                <a:spcPct val="100000"/>
              </a:lnSpc>
              <a:spcBef>
                <a:spcPts val="600"/>
              </a:spcBef>
            </a:pPr>
            <a:r>
              <a:rPr lang="ru-RU" sz="1250" dirty="0"/>
              <a:t>формирование мероприятий и показателей муниципальных программ городского округа Долгопрудный, позволяющих участвовать в федеральных проектах, входящих в состав национальных проектов, мероприятий государственных программ, с целью привлечения бюджетных средств других уровней на решение вопросов местного значения;</a:t>
            </a:r>
          </a:p>
          <a:p>
            <a:pPr>
              <a:lnSpc>
                <a:spcPct val="100000"/>
              </a:lnSpc>
              <a:spcBef>
                <a:spcPts val="600"/>
              </a:spcBef>
            </a:pPr>
            <a:r>
              <a:rPr lang="ru-RU" sz="1250" dirty="0"/>
              <a:t>проведение оценки целесообразности и актуальности мероприятий муниципальных программ городского округа Долгопрудный и их финансового обеспечения;</a:t>
            </a:r>
          </a:p>
          <a:p>
            <a:pPr>
              <a:lnSpc>
                <a:spcPct val="100000"/>
              </a:lnSpc>
              <a:spcBef>
                <a:spcPts val="600"/>
              </a:spcBef>
            </a:pPr>
            <a:r>
              <a:rPr lang="ru-RU" sz="1250" dirty="0"/>
              <a:t>осуществление закупок товаров, работ, услуг для обеспечения нужд городского округа Долгопрудный конкурентными способами, обеспечивающими наименьшие затраты при сохранении качественных характеристик приобретаемых товаров, работ, услуг;</a:t>
            </a:r>
          </a:p>
          <a:p>
            <a:pPr>
              <a:lnSpc>
                <a:spcPct val="100000"/>
              </a:lnSpc>
              <a:spcBef>
                <a:spcPts val="600"/>
              </a:spcBef>
            </a:pPr>
            <a:r>
              <a:rPr lang="ru-RU" sz="1250" dirty="0"/>
              <a:t>ведение претензионной работы с подрядными организациями, допустившими нарушения при исполнении муниципальных контрактов, устранение замечаний по объектам в рамках исполнения гарантийных обязательств;</a:t>
            </a:r>
          </a:p>
          <a:p>
            <a:pPr>
              <a:lnSpc>
                <a:spcPct val="100000"/>
              </a:lnSpc>
              <a:spcBef>
                <a:spcPts val="600"/>
              </a:spcBef>
            </a:pPr>
            <a:r>
              <a:rPr lang="ru-RU" sz="1250" dirty="0"/>
              <a:t>недопущение образования просроченной кредиторской задолженности по принятым обязательствам, в том числе по заработной плате и социальным выплатам;</a:t>
            </a:r>
          </a:p>
          <a:p>
            <a:pPr>
              <a:lnSpc>
                <a:spcPct val="100000"/>
              </a:lnSpc>
              <a:spcBef>
                <a:spcPts val="600"/>
              </a:spcBef>
            </a:pPr>
            <a:r>
              <a:rPr lang="ru-RU" sz="1250" dirty="0"/>
              <a:t>усиление контроля за расходованием средств в рамках осуществления внутреннего муниципального финансового контроля и систематического ведомственного контроля в отношении подведомственных учреждений;</a:t>
            </a:r>
          </a:p>
          <a:p>
            <a:pPr>
              <a:lnSpc>
                <a:spcPct val="100000"/>
              </a:lnSpc>
              <a:spcBef>
                <a:spcPts val="600"/>
              </a:spcBef>
            </a:pPr>
            <a:r>
              <a:rPr lang="ru-RU" sz="1250" dirty="0"/>
              <a:t>совершенствование деятельности муниципальных учреждений городского округа Долгопрудный;</a:t>
            </a:r>
          </a:p>
          <a:p>
            <a:pPr>
              <a:lnSpc>
                <a:spcPct val="100000"/>
              </a:lnSpc>
              <a:spcBef>
                <a:spcPts val="600"/>
              </a:spcBef>
            </a:pPr>
            <a:r>
              <a:rPr lang="ru-RU" sz="1250" dirty="0"/>
              <a:t>обеспечение органами, осуществляющими функции и полномочия учредителя, контроля за достижением показателей объема и качества муниципальных услуг (работ), оказываемых (выполняемых) муниципальными учреждениями городского округа Долгопрудный;</a:t>
            </a:r>
          </a:p>
          <a:p>
            <a:pPr>
              <a:lnSpc>
                <a:spcPct val="100000"/>
              </a:lnSpc>
              <a:spcBef>
                <a:spcPts val="600"/>
              </a:spcBef>
            </a:pPr>
            <a:r>
              <a:rPr lang="ru-RU" sz="1250" dirty="0"/>
              <a:t>повышение качества финансового менеджмента главных администраторов бюджетных средств городского округа Долгопрудный;</a:t>
            </a:r>
          </a:p>
          <a:p>
            <a:pPr>
              <a:lnSpc>
                <a:spcPct val="100000"/>
              </a:lnSpc>
              <a:spcBef>
                <a:spcPts val="600"/>
              </a:spcBef>
            </a:pPr>
            <a:r>
              <a:rPr lang="ru-RU" sz="1250" dirty="0"/>
              <a:t>создание условий для повышения качества предоставления муниципальных услуг и обеспечение их доступности в электронном виде;</a:t>
            </a:r>
          </a:p>
          <a:p>
            <a:pPr>
              <a:lnSpc>
                <a:spcPct val="100000"/>
              </a:lnSpc>
              <a:spcBef>
                <a:spcPts val="600"/>
              </a:spcBef>
            </a:pPr>
            <a:r>
              <a:rPr lang="ru-RU" sz="1250" dirty="0"/>
              <a:t>дальнейшее вовлечение институтов гражданского общества в бюджетный процесс;</a:t>
            </a:r>
          </a:p>
          <a:p>
            <a:pPr>
              <a:lnSpc>
                <a:spcPct val="100000"/>
              </a:lnSpc>
              <a:spcBef>
                <a:spcPts val="600"/>
              </a:spcBef>
            </a:pPr>
            <a:r>
              <a:rPr lang="ru-RU" sz="1250" dirty="0"/>
              <a:t>обеспечение высокого уровня открытости бюджетных данных, характеризующих прозрачность бюджетного процесса городского округа Долгопрудный.</a:t>
            </a: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14</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425356650"/>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869C6-B09A-4555-9DB6-EA48C33B2418}"/>
              </a:ext>
            </a:extLst>
          </p:cNvPr>
          <p:cNvSpPr>
            <a:spLocks noGrp="1"/>
          </p:cNvSpPr>
          <p:nvPr>
            <p:ph type="title"/>
          </p:nvPr>
        </p:nvSpPr>
        <p:spPr>
          <a:xfrm>
            <a:off x="852054" y="116137"/>
            <a:ext cx="10515600" cy="1325562"/>
          </a:xfrm>
        </p:spPr>
        <p:txBody>
          <a:bodyPr>
            <a:noAutofit/>
          </a:bodyPr>
          <a:lstStyle/>
          <a:p>
            <a:pPr algn="ctr"/>
            <a:r>
              <a:rPr lang="ru-RU" sz="3600" dirty="0"/>
              <a:t>Основные направления бюджетной и налоговой политики на 2023 год </a:t>
            </a:r>
            <a:br>
              <a:rPr lang="ru-RU" sz="3600" dirty="0"/>
            </a:br>
            <a:r>
              <a:rPr lang="ru-RU" sz="3600" dirty="0"/>
              <a:t>и на плановый период 2024 и 2025 годов </a:t>
            </a:r>
          </a:p>
        </p:txBody>
      </p:sp>
      <p:sp>
        <p:nvSpPr>
          <p:cNvPr id="6" name="Номер слайда 5">
            <a:extLst>
              <a:ext uri="{FF2B5EF4-FFF2-40B4-BE49-F238E27FC236}">
                <a16:creationId xmlns:a16="http://schemas.microsoft.com/office/drawing/2014/main" id="{6FABAF7D-E536-42A0-B214-2A2A148A0383}"/>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15</a:t>
            </a:fld>
            <a:endParaRPr lang="ru-RU" dirty="0"/>
          </a:p>
        </p:txBody>
      </p:sp>
      <p:sp>
        <p:nvSpPr>
          <p:cNvPr id="4" name="Прямоугольник 3">
            <a:extLst>
              <a:ext uri="{FF2B5EF4-FFF2-40B4-BE49-F238E27FC236}">
                <a16:creationId xmlns:a16="http://schemas.microsoft.com/office/drawing/2014/main" id="{9FD866B0-9F79-4235-AB18-995EEBEFE3DC}"/>
              </a:ext>
            </a:extLst>
          </p:cNvPr>
          <p:cNvSpPr/>
          <p:nvPr/>
        </p:nvSpPr>
        <p:spPr>
          <a:xfrm>
            <a:off x="13854" y="4712677"/>
            <a:ext cx="12192000" cy="464871"/>
          </a:xfrm>
          <a:prstGeom prst="rect">
            <a:avLst/>
          </a:prstGeom>
        </p:spPr>
        <p:txBody>
          <a:bodyPr wrap="square">
            <a:spAutoFit/>
          </a:bodyPr>
          <a:lstStyle/>
          <a:p>
            <a:pPr>
              <a:lnSpc>
                <a:spcPct val="150000"/>
              </a:lnSpc>
              <a:spcAft>
                <a:spcPts val="0"/>
              </a:spcAft>
            </a:pPr>
            <a:r>
              <a:rPr lang="ru-RU" dirty="0">
                <a:ea typeface="Times New Roman" panose="02020603050405020304" pitchFamily="18" charset="0"/>
              </a:rPr>
              <a:t>         </a:t>
            </a:r>
            <a:endParaRPr lang="ru-RU" dirty="0">
              <a:solidFill>
                <a:srgbClr val="FF5050"/>
              </a:solidFill>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255B2AE3-5284-42EC-A6B8-423CCFFA3DB2}"/>
              </a:ext>
            </a:extLst>
          </p:cNvPr>
          <p:cNvSpPr/>
          <p:nvPr/>
        </p:nvSpPr>
        <p:spPr>
          <a:xfrm>
            <a:off x="284480" y="2044690"/>
            <a:ext cx="11623040" cy="415498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ru-RU" sz="2400" dirty="0"/>
              <a:t>Основные направления бюджетной и налоговой  политики городского округа Долгопрудный  на 2023 год и плановый период 2024 и 2025 годов подготовлены:</a:t>
            </a:r>
          </a:p>
          <a:p>
            <a:pPr marL="342900" indent="-342900">
              <a:buFont typeface="Wingdings" panose="05000000000000000000" pitchFamily="2" charset="2"/>
              <a:buChar char="Ø"/>
            </a:pPr>
            <a:r>
              <a:rPr lang="ru-RU" sz="2400" dirty="0"/>
              <a:t> в соответствии со статьями 172, 184.2 Бюджетного кодекса Российской Федерации;</a:t>
            </a:r>
          </a:p>
          <a:p>
            <a:pPr marL="342900" indent="-342900">
              <a:buFont typeface="Wingdings" panose="05000000000000000000" pitchFamily="2" charset="2"/>
              <a:buChar char="Ø"/>
            </a:pPr>
            <a:r>
              <a:rPr lang="ru-RU" sz="2400" dirty="0"/>
              <a:t> с учетом итогов реализации бюджетной и налоговой политики на период 2022-2024 годов;</a:t>
            </a:r>
          </a:p>
          <a:p>
            <a:pPr marL="342900" indent="-342900">
              <a:buFont typeface="Wingdings" panose="05000000000000000000" pitchFamily="2" charset="2"/>
              <a:buChar char="Ø"/>
            </a:pPr>
            <a:r>
              <a:rPr lang="ru-RU" sz="2400" dirty="0"/>
              <a:t>в соответствии с Положением о бюджетном процессе в городском округе Долгопрудный, утвержденным решением Совета депутатов  городского округа Долгопрудный от 17.09.2021 № 69-нр;</a:t>
            </a:r>
          </a:p>
          <a:p>
            <a:pPr marL="342900" indent="-342900">
              <a:buFont typeface="Wingdings" panose="05000000000000000000" pitchFamily="2" charset="2"/>
              <a:buChar char="Ø"/>
            </a:pPr>
            <a:r>
              <a:rPr lang="ru-RU" sz="2400" dirty="0"/>
              <a:t>с учетом прогноза социально-экономического развития городского округа Долгопрудный на 2023-2025 годы, утвержденного постановлением администрации городского округа Долгопрудный  от 25.10.2022 № 667-ПА.</a:t>
            </a:r>
          </a:p>
        </p:txBody>
      </p:sp>
      <p:pic>
        <p:nvPicPr>
          <p:cNvPr id="8" name="Объект 6">
            <a:extLst>
              <a:ext uri="{FF2B5EF4-FFF2-40B4-BE49-F238E27FC236}">
                <a16:creationId xmlns:a16="http://schemas.microsoft.com/office/drawing/2014/main" id="{49810A4C-763E-4D60-B5AA-F65970928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44603834"/>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BFDF32E-C0DB-4E97-8579-255528AD337C}"/>
              </a:ext>
            </a:extLst>
          </p:cNvPr>
          <p:cNvSpPr txBox="1">
            <a:spLocks/>
          </p:cNvSpPr>
          <p:nvPr/>
        </p:nvSpPr>
        <p:spPr>
          <a:xfrm>
            <a:off x="250824" y="877675"/>
            <a:ext cx="11698241" cy="788164"/>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20000"/>
              </a:lnSpc>
              <a:spcBef>
                <a:spcPts val="0"/>
              </a:spcBef>
              <a:spcAft>
                <a:spcPts val="0"/>
              </a:spcAft>
              <a:buNone/>
            </a:pPr>
            <a:r>
              <a:rPr lang="ru-RU" dirty="0">
                <a:latin typeface="Century Gothic" panose="020B0502020202020204" pitchFamily="34" charset="0"/>
              </a:rPr>
              <a:t>Проект бюджета на 2023 год и плановый период 2024 и 2025 годов внесен в Совет депутатов городского округа Долгопрудный Московской области 01.11.2022</a:t>
            </a:r>
          </a:p>
          <a:p>
            <a:pPr marL="201168" lvl="1" indent="0">
              <a:lnSpc>
                <a:spcPct val="120000"/>
              </a:lnSpc>
              <a:spcBef>
                <a:spcPts val="0"/>
              </a:spcBef>
              <a:spcAft>
                <a:spcPts val="0"/>
              </a:spcAft>
              <a:buNone/>
            </a:pP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244DC4D9-D3C8-4F75-BA18-0149785A45C9}"/>
              </a:ext>
            </a:extLst>
          </p:cNvPr>
          <p:cNvSpPr txBox="1">
            <a:spLocks/>
          </p:cNvSpPr>
          <p:nvPr/>
        </p:nvSpPr>
        <p:spPr>
          <a:xfrm>
            <a:off x="873760" y="160760"/>
            <a:ext cx="11075306" cy="461665"/>
          </a:xfrm>
          <a:prstGeom prst="rect">
            <a:avLst/>
          </a:prstGeom>
          <a:noFill/>
          <a:effectLst>
            <a:softEdge rad="12700"/>
          </a:effectLst>
          <a:scene3d>
            <a:camera prst="orthographicFront"/>
            <a:lightRig rig="threePt" dir="t"/>
          </a:scene3d>
          <a:sp3d prstMaterial="plastic">
            <a:bevelT/>
            <a:bevelB/>
          </a:sp3d>
        </p:spPr>
        <p:txBody>
          <a:bodyPr wrap="square">
            <a:spAutoFit/>
          </a:bodyPr>
          <a:lstStyle>
            <a:defPPr>
              <a:defRPr lang="en-US"/>
            </a:defPPr>
            <a:lvl1pPr algn="ctr">
              <a:defRPr sz="2400">
                <a:effectLst>
                  <a:outerShdw blurRad="38100" dist="38100" dir="2700000" algn="tl">
                    <a:srgbClr val="000000">
                      <a:alpha val="43137"/>
                    </a:srgbClr>
                  </a:outerShdw>
                </a:effectLst>
                <a:latin typeface="+mj-lt"/>
                <a:cs typeface="Arial" panose="020B0604020202020204" pitchFamily="34" charset="0"/>
              </a:defRPr>
            </a:lvl1pPr>
          </a:lstStyle>
          <a:p>
            <a:r>
              <a:rPr lang="ru-RU" dirty="0">
                <a:effectLst/>
                <a:latin typeface="Century Gothic" panose="020B0502020202020204" pitchFamily="34" charset="0"/>
              </a:rPr>
              <a:t>Основные характеристики бюджета городского округа Долгопрудный</a:t>
            </a:r>
          </a:p>
        </p:txBody>
      </p:sp>
      <p:graphicFrame>
        <p:nvGraphicFramePr>
          <p:cNvPr id="5" name="Объект 11">
            <a:extLst>
              <a:ext uri="{FF2B5EF4-FFF2-40B4-BE49-F238E27FC236}">
                <a16:creationId xmlns:a16="http://schemas.microsoft.com/office/drawing/2014/main" id="{D40406BB-36E1-4F07-8368-58E61D7448B9}"/>
              </a:ext>
            </a:extLst>
          </p:cNvPr>
          <p:cNvGraphicFramePr>
            <a:graphicFrameLocks/>
          </p:cNvGraphicFramePr>
          <p:nvPr>
            <p:extLst>
              <p:ext uri="{D42A27DB-BD31-4B8C-83A1-F6EECF244321}">
                <p14:modId xmlns:p14="http://schemas.microsoft.com/office/powerpoint/2010/main" val="2676558449"/>
              </p:ext>
            </p:extLst>
          </p:nvPr>
        </p:nvGraphicFramePr>
        <p:xfrm>
          <a:off x="250824" y="2359412"/>
          <a:ext cx="11706132" cy="2679303"/>
        </p:xfrm>
        <a:graphic>
          <a:graphicData uri="http://schemas.openxmlformats.org/drawingml/2006/table">
            <a:tbl>
              <a:tblPr firstRow="1" bandRow="1">
                <a:tableStyleId>{21E4AEA4-8DFA-4A89-87EB-49C32662AFE0}</a:tableStyleId>
              </a:tblPr>
              <a:tblGrid>
                <a:gridCol w="2063387">
                  <a:extLst>
                    <a:ext uri="{9D8B030D-6E8A-4147-A177-3AD203B41FA5}">
                      <a16:colId xmlns:a16="http://schemas.microsoft.com/office/drawing/2014/main" val="3431088041"/>
                    </a:ext>
                  </a:extLst>
                </a:gridCol>
                <a:gridCol w="1117599">
                  <a:extLst>
                    <a:ext uri="{9D8B030D-6E8A-4147-A177-3AD203B41FA5}">
                      <a16:colId xmlns:a16="http://schemas.microsoft.com/office/drawing/2014/main" val="2950022372"/>
                    </a:ext>
                  </a:extLst>
                </a:gridCol>
                <a:gridCol w="1137920">
                  <a:extLst>
                    <a:ext uri="{9D8B030D-6E8A-4147-A177-3AD203B41FA5}">
                      <a16:colId xmlns:a16="http://schemas.microsoft.com/office/drawing/2014/main" val="1973147019"/>
                    </a:ext>
                  </a:extLst>
                </a:gridCol>
                <a:gridCol w="1066800">
                  <a:extLst>
                    <a:ext uri="{9D8B030D-6E8A-4147-A177-3AD203B41FA5}">
                      <a16:colId xmlns:a16="http://schemas.microsoft.com/office/drawing/2014/main" val="2066423679"/>
                    </a:ext>
                  </a:extLst>
                </a:gridCol>
                <a:gridCol w="1066800">
                  <a:extLst>
                    <a:ext uri="{9D8B030D-6E8A-4147-A177-3AD203B41FA5}">
                      <a16:colId xmlns:a16="http://schemas.microsoft.com/office/drawing/2014/main" val="594510457"/>
                    </a:ext>
                  </a:extLst>
                </a:gridCol>
                <a:gridCol w="1076962">
                  <a:extLst>
                    <a:ext uri="{9D8B030D-6E8A-4147-A177-3AD203B41FA5}">
                      <a16:colId xmlns:a16="http://schemas.microsoft.com/office/drawing/2014/main" val="2544822589"/>
                    </a:ext>
                  </a:extLst>
                </a:gridCol>
                <a:gridCol w="1046480">
                  <a:extLst>
                    <a:ext uri="{9D8B030D-6E8A-4147-A177-3AD203B41FA5}">
                      <a16:colId xmlns:a16="http://schemas.microsoft.com/office/drawing/2014/main" val="1883531635"/>
                    </a:ext>
                  </a:extLst>
                </a:gridCol>
                <a:gridCol w="1005840">
                  <a:extLst>
                    <a:ext uri="{9D8B030D-6E8A-4147-A177-3AD203B41FA5}">
                      <a16:colId xmlns:a16="http://schemas.microsoft.com/office/drawing/2014/main" val="2520791032"/>
                    </a:ext>
                  </a:extLst>
                </a:gridCol>
                <a:gridCol w="1158240">
                  <a:extLst>
                    <a:ext uri="{9D8B030D-6E8A-4147-A177-3AD203B41FA5}">
                      <a16:colId xmlns:a16="http://schemas.microsoft.com/office/drawing/2014/main" val="228933895"/>
                    </a:ext>
                  </a:extLst>
                </a:gridCol>
                <a:gridCol w="966104">
                  <a:extLst>
                    <a:ext uri="{9D8B030D-6E8A-4147-A177-3AD203B41FA5}">
                      <a16:colId xmlns:a16="http://schemas.microsoft.com/office/drawing/2014/main" val="2537692044"/>
                    </a:ext>
                  </a:extLst>
                </a:gridCol>
              </a:tblGrid>
              <a:tr h="658108">
                <a:tc rowSpan="2">
                  <a:txBody>
                    <a:bodyPr/>
                    <a:lstStyle/>
                    <a:p>
                      <a:pPr algn="ctr" rtl="0" fontAlgn="ctr"/>
                      <a:r>
                        <a:rPr lang="ru-RU" sz="1400" u="none" strike="noStrike" dirty="0">
                          <a:effectLst>
                            <a:outerShdw blurRad="38100" dist="38100" dir="2700000" algn="tl">
                              <a:srgbClr val="000000">
                                <a:alpha val="43137"/>
                              </a:srgbClr>
                            </a:outerShdw>
                          </a:effectLst>
                        </a:rPr>
                        <a:t>Параметры бюджета</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2020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2021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Уточненный план</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Ожидаемое исполнение</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pPr algn="ctr" rtl="0" fontAlgn="ctr"/>
                      <a:endParaRPr lang="ru-RU" sz="1400" b="1" i="0" u="none" strike="noStrike" dirty="0">
                        <a:solidFill>
                          <a:srgbClr val="FF0000"/>
                        </a:solidFill>
                        <a:effectLst/>
                        <a:latin typeface="Calibri" panose="020F0502020204030204" pitchFamily="34" charset="0"/>
                      </a:endParaRPr>
                    </a:p>
                  </a:txBody>
                  <a:tcPr marL="8313" marR="8313" marT="83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gridSpan="3">
                  <a:txBody>
                    <a:bodyPr/>
                    <a:lstStyle/>
                    <a:p>
                      <a:pPr algn="ctr" rtl="0" fontAlgn="ctr"/>
                      <a:r>
                        <a:rPr lang="ru-RU" sz="1400" u="none" strike="noStrike" dirty="0">
                          <a:effectLst>
                            <a:outerShdw blurRad="38100" dist="38100" dir="2700000" algn="tl">
                              <a:srgbClr val="000000">
                                <a:alpha val="43137"/>
                              </a:srgbClr>
                            </a:outerShdw>
                          </a:effectLst>
                        </a:rPr>
                        <a:t>План</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extLst>
                  <a:ext uri="{0D108BD9-81ED-4DB2-BD59-A6C34878D82A}">
                    <a16:rowId xmlns:a16="http://schemas.microsoft.com/office/drawing/2014/main" val="3029156917"/>
                  </a:ext>
                </a:extLst>
              </a:tr>
              <a:tr h="230511">
                <a:tc v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абсолютные значения</a:t>
                      </a: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в %</a:t>
                      </a:r>
                    </a:p>
                  </a:txBody>
                  <a:tcPr marL="8313" marR="8313" marT="8313" marB="0" anchor="ctr"/>
                </a:tc>
                <a:tc>
                  <a:txBody>
                    <a:bodyPr/>
                    <a:lstStyle/>
                    <a:p>
                      <a:pPr marL="0" algn="ctr" defTabSz="914400" rtl="0" eaLnBrk="1" fontAlgn="ctr" latinLnBrk="0" hangingPunct="1"/>
                      <a:r>
                        <a:rPr lang="ru-RU" sz="1400" u="none" strike="noStrike" kern="1200" dirty="0">
                          <a:effectLst/>
                        </a:rPr>
                        <a:t>2023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2024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2025 г.</a:t>
                      </a:r>
                      <a:endParaRPr lang="ru-RU" sz="1400" b="1" u="none" strike="noStrike" kern="1200" dirty="0">
                        <a:solidFill>
                          <a:schemeClr val="lt1"/>
                        </a:solidFill>
                        <a:effectLst/>
                        <a:latin typeface="+mn-lt"/>
                        <a:ea typeface="+mn-ea"/>
                        <a:cs typeface="+mn-cs"/>
                      </a:endParaRPr>
                    </a:p>
                  </a:txBody>
                  <a:tcPr marL="8313" marR="8313" marT="8313" marB="0" anchor="ctr"/>
                </a:tc>
                <a:extLst>
                  <a:ext uri="{0D108BD9-81ED-4DB2-BD59-A6C34878D82A}">
                    <a16:rowId xmlns:a16="http://schemas.microsoft.com/office/drawing/2014/main" val="2062652111"/>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доходов</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4 690 326,4</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4 525 079,7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6 246 479,3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6 246 479,3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1091864798"/>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расходов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4 641 687,1</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4 430 397,9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6 631 449,3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6 631 449,3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2846770848"/>
                  </a:ext>
                </a:extLst>
              </a:tr>
              <a:tr h="681408">
                <a:tc>
                  <a:txBody>
                    <a:bodyPr/>
                    <a:lstStyle/>
                    <a:p>
                      <a:pPr algn="l" rtl="0" fontAlgn="ctr"/>
                      <a:r>
                        <a:rPr lang="ru-RU" sz="1400" u="none" strike="noStrike" dirty="0">
                          <a:effectLst>
                            <a:outerShdw blurRad="38100" dist="38100" dir="2700000" algn="tl">
                              <a:srgbClr val="000000">
                                <a:alpha val="43137"/>
                              </a:srgbClr>
                            </a:outerShdw>
                          </a:effectLst>
                        </a:rPr>
                        <a:t>Дефицит «-» / Профицит «+»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48 639,3</a:t>
                      </a:r>
                    </a:p>
                  </a:txBody>
                  <a:tcPr marL="8313" marR="8313" marT="83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94 681,8 </a:t>
                      </a:r>
                    </a:p>
                  </a:txBody>
                  <a:tcPr marL="8313" marR="8313" marT="8313"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- 384 970,0  </a:t>
                      </a:r>
                    </a:p>
                  </a:txBody>
                  <a:tcPr marL="6161" marR="6161" marT="6161"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- 384 970,0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3023402707"/>
                  </a:ext>
                </a:extLst>
              </a:tr>
            </a:tbl>
          </a:graphicData>
        </a:graphic>
      </p:graphicFrame>
      <p:sp>
        <p:nvSpPr>
          <p:cNvPr id="7" name="Прямоугольник 28">
            <a:extLst>
              <a:ext uri="{FF2B5EF4-FFF2-40B4-BE49-F238E27FC236}">
                <a16:creationId xmlns:a16="http://schemas.microsoft.com/office/drawing/2014/main" id="{6DF0AF8A-B17B-4784-A4B8-39C244D8AA56}"/>
              </a:ext>
            </a:extLst>
          </p:cNvPr>
          <p:cNvSpPr>
            <a:spLocks noChangeArrowheads="1"/>
          </p:cNvSpPr>
          <p:nvPr/>
        </p:nvSpPr>
        <p:spPr bwMode="auto">
          <a:xfrm>
            <a:off x="242933" y="5395550"/>
            <a:ext cx="11706132" cy="830997"/>
          </a:xfrm>
          <a:prstGeom prst="rect">
            <a:avLst/>
          </a:prstGeom>
          <a:solidFill>
            <a:srgbClr val="FFFFCC"/>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600" dirty="0"/>
              <a:t>Муниципальный долг в 2020-2022 гг. отсутствует</a:t>
            </a:r>
          </a:p>
          <a:p>
            <a:pPr algn="ctr"/>
            <a:r>
              <a:rPr lang="ru-RU" altLang="ru-RU" sz="1600" dirty="0"/>
              <a:t>При формировании трехлетнего бюджета муниципальные заимствования в 2023 году и плановом периоде 2024 и 2025 годов не запланированы</a:t>
            </a:r>
          </a:p>
        </p:txBody>
      </p:sp>
      <p:sp>
        <p:nvSpPr>
          <p:cNvPr id="3" name="Прямоугольник 2">
            <a:extLst>
              <a:ext uri="{FF2B5EF4-FFF2-40B4-BE49-F238E27FC236}">
                <a16:creationId xmlns:a16="http://schemas.microsoft.com/office/drawing/2014/main" id="{6E08222F-98E2-4E0E-9265-F6EE77CD0740}"/>
              </a:ext>
            </a:extLst>
          </p:cNvPr>
          <p:cNvSpPr/>
          <p:nvPr/>
        </p:nvSpPr>
        <p:spPr>
          <a:xfrm>
            <a:off x="250824" y="1737353"/>
            <a:ext cx="11706132" cy="367472"/>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p>
            <a:pPr lvl="1" algn="ctr"/>
            <a:r>
              <a:rPr lang="ru-RU" dirty="0">
                <a:solidFill>
                  <a:schemeClr val="tx1">
                    <a:lumMod val="75000"/>
                    <a:lumOff val="25000"/>
                  </a:schemeClr>
                </a:solidFill>
                <a:latin typeface="Century Gothic" panose="020B0502020202020204" pitchFamily="34" charset="0"/>
              </a:rPr>
              <a:t>Основные характеристики бюджета городского округа Долгопрудный 2023-2025 гг.</a:t>
            </a:r>
          </a:p>
        </p:txBody>
      </p:sp>
      <p:sp>
        <p:nvSpPr>
          <p:cNvPr id="9" name="Прямоугольник 8">
            <a:extLst>
              <a:ext uri="{FF2B5EF4-FFF2-40B4-BE49-F238E27FC236}">
                <a16:creationId xmlns:a16="http://schemas.microsoft.com/office/drawing/2014/main" id="{9C7A5D47-7D2C-4782-8867-2225B4DBDD46}"/>
              </a:ext>
            </a:extLst>
          </p:cNvPr>
          <p:cNvSpPr/>
          <p:nvPr/>
        </p:nvSpPr>
        <p:spPr>
          <a:xfrm>
            <a:off x="10997783" y="2086689"/>
            <a:ext cx="959173" cy="307777"/>
          </a:xfrm>
          <a:prstGeom prst="rect">
            <a:avLst/>
          </a:prstGeom>
        </p:spPr>
        <p:txBody>
          <a:bodyPr wrap="none">
            <a:spAutoFit/>
          </a:bodyPr>
          <a:lstStyle/>
          <a:p>
            <a:r>
              <a:rPr lang="ru-RU" sz="1400" dirty="0"/>
              <a:t>(тыс. руб.)</a:t>
            </a:r>
          </a:p>
        </p:txBody>
      </p:sp>
      <p:sp>
        <p:nvSpPr>
          <p:cNvPr id="10" name="Номер слайда 9">
            <a:extLst>
              <a:ext uri="{FF2B5EF4-FFF2-40B4-BE49-F238E27FC236}">
                <a16:creationId xmlns:a16="http://schemas.microsoft.com/office/drawing/2014/main" id="{A94F6C35-E26A-45C2-A35F-8D8AF88FF22E}"/>
              </a:ext>
            </a:extLst>
          </p:cNvPr>
          <p:cNvSpPr>
            <a:spLocks noGrp="1"/>
          </p:cNvSpPr>
          <p:nvPr>
            <p:ph type="sldNum" sz="quarter" idx="12"/>
          </p:nvPr>
        </p:nvSpPr>
        <p:spPr/>
        <p:txBody>
          <a:bodyPr/>
          <a:lstStyle/>
          <a:p>
            <a:fld id="{E4EB6E89-BA87-4003-BD23-6BDF40F3EBED}" type="slidenum">
              <a:rPr lang="ru-RU" smtClean="0"/>
              <a:pPr/>
              <a:t>16</a:t>
            </a:fld>
            <a:endParaRPr lang="ru-RU" dirty="0"/>
          </a:p>
        </p:txBody>
      </p:sp>
      <p:pic>
        <p:nvPicPr>
          <p:cNvPr id="11" name="Объект 6">
            <a:extLst>
              <a:ext uri="{FF2B5EF4-FFF2-40B4-BE49-F238E27FC236}">
                <a16:creationId xmlns:a16="http://schemas.microsoft.com/office/drawing/2014/main" id="{29F8EF1A-B159-49C7-B3A0-AC3035725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487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A690AA4-EBC1-452D-8A72-C4412AB31F33}"/>
              </a:ext>
            </a:extLst>
          </p:cNvPr>
          <p:cNvSpPr>
            <a:spLocks noGrp="1"/>
          </p:cNvSpPr>
          <p:nvPr>
            <p:ph type="sldNum" sz="quarter" idx="12"/>
          </p:nvPr>
        </p:nvSpPr>
        <p:spPr/>
        <p:txBody>
          <a:bodyPr/>
          <a:lstStyle/>
          <a:p>
            <a:fld id="{E4EB6E89-BA87-4003-BD23-6BDF40F3EBED}" type="slidenum">
              <a:rPr lang="ru-RU" smtClean="0"/>
              <a:pPr/>
              <a:t>17</a:t>
            </a:fld>
            <a:endParaRPr lang="ru-RU"/>
          </a:p>
        </p:txBody>
      </p:sp>
      <p:graphicFrame>
        <p:nvGraphicFramePr>
          <p:cNvPr id="7" name="Таблица 6">
            <a:extLst>
              <a:ext uri="{FF2B5EF4-FFF2-40B4-BE49-F238E27FC236}">
                <a16:creationId xmlns:a16="http://schemas.microsoft.com/office/drawing/2014/main" id="{21D9CF2A-49DE-4BE6-8521-E311DE40FE39}"/>
              </a:ext>
            </a:extLst>
          </p:cNvPr>
          <p:cNvGraphicFramePr>
            <a:graphicFrameLocks noGrp="1"/>
          </p:cNvGraphicFramePr>
          <p:nvPr>
            <p:extLst>
              <p:ext uri="{D42A27DB-BD31-4B8C-83A1-F6EECF244321}">
                <p14:modId xmlns:p14="http://schemas.microsoft.com/office/powerpoint/2010/main" val="2934803597"/>
              </p:ext>
            </p:extLst>
          </p:nvPr>
        </p:nvGraphicFramePr>
        <p:xfrm>
          <a:off x="274318" y="1594871"/>
          <a:ext cx="11673841" cy="2176377"/>
        </p:xfrm>
        <a:graphic>
          <a:graphicData uri="http://schemas.openxmlformats.org/drawingml/2006/table">
            <a:tbl>
              <a:tblPr firstRow="1" firstCol="1" bandRow="1">
                <a:tableStyleId>{21E4AEA4-8DFA-4A89-87EB-49C32662AFE0}</a:tableStyleId>
              </a:tblPr>
              <a:tblGrid>
                <a:gridCol w="2009507">
                  <a:extLst>
                    <a:ext uri="{9D8B030D-6E8A-4147-A177-3AD203B41FA5}">
                      <a16:colId xmlns:a16="http://schemas.microsoft.com/office/drawing/2014/main" val="4161677615"/>
                    </a:ext>
                  </a:extLst>
                </a:gridCol>
                <a:gridCol w="1140279">
                  <a:extLst>
                    <a:ext uri="{9D8B030D-6E8A-4147-A177-3AD203B41FA5}">
                      <a16:colId xmlns:a16="http://schemas.microsoft.com/office/drawing/2014/main" val="2787440657"/>
                    </a:ext>
                  </a:extLst>
                </a:gridCol>
                <a:gridCol w="1158972">
                  <a:extLst>
                    <a:ext uri="{9D8B030D-6E8A-4147-A177-3AD203B41FA5}">
                      <a16:colId xmlns:a16="http://schemas.microsoft.com/office/drawing/2014/main" val="2205677832"/>
                    </a:ext>
                  </a:extLst>
                </a:gridCol>
                <a:gridCol w="1196358">
                  <a:extLst>
                    <a:ext uri="{9D8B030D-6E8A-4147-A177-3AD203B41FA5}">
                      <a16:colId xmlns:a16="http://schemas.microsoft.com/office/drawing/2014/main" val="283380301"/>
                    </a:ext>
                  </a:extLst>
                </a:gridCol>
                <a:gridCol w="1079528">
                  <a:extLst>
                    <a:ext uri="{9D8B030D-6E8A-4147-A177-3AD203B41FA5}">
                      <a16:colId xmlns:a16="http://schemas.microsoft.com/office/drawing/2014/main" val="885610543"/>
                    </a:ext>
                  </a:extLst>
                </a:gridCol>
                <a:gridCol w="1030773">
                  <a:extLst>
                    <a:ext uri="{9D8B030D-6E8A-4147-A177-3AD203B41FA5}">
                      <a16:colId xmlns:a16="http://schemas.microsoft.com/office/drawing/2014/main" val="1517910416"/>
                    </a:ext>
                  </a:extLst>
                </a:gridCol>
                <a:gridCol w="674971">
                  <a:extLst>
                    <a:ext uri="{9D8B030D-6E8A-4147-A177-3AD203B41FA5}">
                      <a16:colId xmlns:a16="http://schemas.microsoft.com/office/drawing/2014/main" val="2168018087"/>
                    </a:ext>
                  </a:extLst>
                </a:gridCol>
                <a:gridCol w="1086483">
                  <a:extLst>
                    <a:ext uri="{9D8B030D-6E8A-4147-A177-3AD203B41FA5}">
                      <a16:colId xmlns:a16="http://schemas.microsoft.com/office/drawing/2014/main" val="1742181491"/>
                    </a:ext>
                  </a:extLst>
                </a:gridCol>
                <a:gridCol w="1148485">
                  <a:extLst>
                    <a:ext uri="{9D8B030D-6E8A-4147-A177-3AD203B41FA5}">
                      <a16:colId xmlns:a16="http://schemas.microsoft.com/office/drawing/2014/main" val="745138396"/>
                    </a:ext>
                  </a:extLst>
                </a:gridCol>
                <a:gridCol w="1148485">
                  <a:extLst>
                    <a:ext uri="{9D8B030D-6E8A-4147-A177-3AD203B41FA5}">
                      <a16:colId xmlns:a16="http://schemas.microsoft.com/office/drawing/2014/main" val="3387468951"/>
                    </a:ext>
                  </a:extLst>
                </a:gridCol>
              </a:tblGrid>
              <a:tr h="413700">
                <a:tc rowSpan="2">
                  <a:txBody>
                    <a:bodyPr/>
                    <a:lstStyle/>
                    <a:p>
                      <a:pPr algn="ctr" rtl="0" fontAlgn="ctr"/>
                      <a:r>
                        <a:rPr lang="ru-RU" sz="1400" u="none" strike="noStrike" dirty="0">
                          <a:effectLst>
                            <a:outerShdw blurRad="50800" dist="38100" algn="tr" rotWithShape="0">
                              <a:prstClr val="black">
                                <a:alpha val="40000"/>
                              </a:prstClr>
                            </a:outerShdw>
                          </a:effectLst>
                        </a:rPr>
                        <a:t>Показатели</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2020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2021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Уточненный план 2022 г. </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Ожидаемое исполнение 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endParaRPr lang="ru-RU"/>
                    </a:p>
                  </a:txBody>
                  <a:tcPr/>
                </a:tc>
                <a:tc gridSpan="3">
                  <a:txBody>
                    <a:bodyPr/>
                    <a:lstStyle/>
                    <a:p>
                      <a:pPr algn="ctr" rtl="0" fontAlgn="ctr"/>
                      <a:r>
                        <a:rPr lang="ru-RU" sz="1400" u="none" strike="noStrike" dirty="0">
                          <a:effectLst>
                            <a:outerShdw blurRad="50800" dist="38100" algn="tr" rotWithShape="0">
                              <a:prstClr val="black">
                                <a:alpha val="40000"/>
                              </a:prstClr>
                            </a:outerShdw>
                          </a:effectLst>
                        </a:rPr>
                        <a:t>План</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52382078"/>
                  </a:ext>
                </a:extLst>
              </a:tr>
              <a:tr h="413700">
                <a:tc vMerge="1">
                  <a:txBody>
                    <a:bodyPr/>
                    <a:lstStyle/>
                    <a:p>
                      <a:endParaRPr lang="ru-RU"/>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абсолютные значения</a:t>
                      </a:r>
                      <a:endParaRPr lang="ru-RU" dirty="0"/>
                    </a:p>
                  </a:txBody>
                  <a:tcPr marL="8313" marR="8313" marT="8313" marB="0" anchor="ct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в %</a:t>
                      </a:r>
                      <a:endParaRPr lang="ru-RU" dirty="0"/>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2023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2024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2025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2729211327"/>
                  </a:ext>
                </a:extLst>
              </a:tr>
              <a:tr h="373308">
                <a:tc>
                  <a:txBody>
                    <a:bodyPr/>
                    <a:lstStyle/>
                    <a:p>
                      <a:pPr algn="l" rtl="0" fontAlgn="ctr"/>
                      <a:r>
                        <a:rPr lang="ru-RU" sz="1400" b="1" u="none" strike="noStrike" dirty="0">
                          <a:effectLst>
                            <a:outerShdw blurRad="38100" dist="38100" dir="2700000" algn="tl">
                              <a:srgbClr val="000000">
                                <a:alpha val="43137"/>
                              </a:srgbClr>
                            </a:outerShdw>
                          </a:effectLst>
                        </a:rPr>
                        <a:t>Доходы (всего)</a:t>
                      </a:r>
                      <a:endParaRPr lang="ru-RU" sz="1400" b="1" i="1"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4 690 326,4</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4 525 079,7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6 246 479,3 </a:t>
                      </a:r>
                    </a:p>
                  </a:txBody>
                  <a:tcPr marL="6161" marR="6161" marT="6161"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6 246 479,3 </a:t>
                      </a:r>
                    </a:p>
                  </a:txBody>
                  <a:tcPr marL="6161" marR="6161" marT="6161"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1661959642"/>
                  </a:ext>
                </a:extLst>
              </a:tr>
              <a:tr h="413700">
                <a:tc>
                  <a:txBody>
                    <a:bodyPr/>
                    <a:lstStyle/>
                    <a:p>
                      <a:pPr algn="l" rtl="0" fontAlgn="b"/>
                      <a:r>
                        <a:rPr lang="ru-RU" sz="1400" b="1" u="none" strike="noStrike" dirty="0">
                          <a:effectLst>
                            <a:outerShdw blurRad="38100" dist="38100" dir="2700000" algn="tl">
                              <a:srgbClr val="000000">
                                <a:alpha val="43137"/>
                              </a:srgbClr>
                            </a:outerShdw>
                          </a:effectLst>
                        </a:rPr>
                        <a:t>в том числе налоговые и неналоговые до</a:t>
                      </a: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х</a:t>
                      </a:r>
                      <a:r>
                        <a:rPr lang="ru-RU" sz="1400" b="1" u="none" strike="noStrike" dirty="0">
                          <a:effectLst>
                            <a:outerShdw blurRad="38100" dist="38100" dir="2700000" algn="tl">
                              <a:srgbClr val="000000">
                                <a:alpha val="43137"/>
                              </a:srgbClr>
                            </a:outerShdw>
                          </a:effectLst>
                        </a:rPr>
                        <a:t>оды</a:t>
                      </a:r>
                      <a:endParaRPr lang="ru-RU"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2 079 244,6</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2 347 954,4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2 491 584,6</a:t>
                      </a:r>
                    </a:p>
                  </a:txBody>
                  <a:tcPr marL="8313" marR="8313" marT="831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2 491 584,6</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2 694 091,5 </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2 828 503,9</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3 112 993,0 </a:t>
                      </a:r>
                    </a:p>
                  </a:txBody>
                  <a:tcPr marL="8313" marR="8313" marT="8313" marB="0" anchor="b"/>
                </a:tc>
                <a:extLst>
                  <a:ext uri="{0D108BD9-81ED-4DB2-BD59-A6C34878D82A}">
                    <a16:rowId xmlns:a16="http://schemas.microsoft.com/office/drawing/2014/main" val="1483463138"/>
                  </a:ext>
                </a:extLst>
              </a:tr>
              <a:tr h="414853">
                <a:tc>
                  <a:txBody>
                    <a:bodyPr/>
                    <a:lstStyle/>
                    <a:p>
                      <a:pPr algn="l" rtl="0" fontAlgn="b"/>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Безвозмездные поступления</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2 611 081,8</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2 177 125,3</a:t>
                      </a:r>
                    </a:p>
                  </a:txBody>
                  <a:tcPr marL="9525" marR="9525" marT="9525"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3 754 894,7</a:t>
                      </a:r>
                    </a:p>
                  </a:txBody>
                  <a:tcPr marL="8313" marR="8313" marT="831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3 754 894,7</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4 036 050,9</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3 948 245,7</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3 084 922,5</a:t>
                      </a:r>
                    </a:p>
                  </a:txBody>
                  <a:tcPr marL="9525" marR="9525" marT="9525" marB="0" anchor="b"/>
                </a:tc>
                <a:extLst>
                  <a:ext uri="{0D108BD9-81ED-4DB2-BD59-A6C34878D82A}">
                    <a16:rowId xmlns:a16="http://schemas.microsoft.com/office/drawing/2014/main" val="269821288"/>
                  </a:ext>
                </a:extLst>
              </a:tr>
            </a:tbl>
          </a:graphicData>
        </a:graphic>
      </p:graphicFrame>
      <p:graphicFrame>
        <p:nvGraphicFramePr>
          <p:cNvPr id="8" name="Диаграмма 7">
            <a:extLst>
              <a:ext uri="{FF2B5EF4-FFF2-40B4-BE49-F238E27FC236}">
                <a16:creationId xmlns:a16="http://schemas.microsoft.com/office/drawing/2014/main" id="{7BC95A5B-0887-4ED5-90B1-72FCD29D8989}"/>
              </a:ext>
            </a:extLst>
          </p:cNvPr>
          <p:cNvGraphicFramePr/>
          <p:nvPr>
            <p:extLst>
              <p:ext uri="{D42A27DB-BD31-4B8C-83A1-F6EECF244321}">
                <p14:modId xmlns:p14="http://schemas.microsoft.com/office/powerpoint/2010/main" val="2400772761"/>
              </p:ext>
            </p:extLst>
          </p:nvPr>
        </p:nvGraphicFramePr>
        <p:xfrm>
          <a:off x="1173479" y="3771248"/>
          <a:ext cx="9875520" cy="2912709"/>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a:extLst>
              <a:ext uri="{FF2B5EF4-FFF2-40B4-BE49-F238E27FC236}">
                <a16:creationId xmlns:a16="http://schemas.microsoft.com/office/drawing/2014/main" id="{A6F2E1BC-0795-4F76-85B7-D5CFAE15D137}"/>
              </a:ext>
            </a:extLst>
          </p:cNvPr>
          <p:cNvSpPr/>
          <p:nvPr/>
        </p:nvSpPr>
        <p:spPr>
          <a:xfrm>
            <a:off x="11048999" y="1288647"/>
            <a:ext cx="959173" cy="307777"/>
          </a:xfrm>
          <a:prstGeom prst="rect">
            <a:avLst/>
          </a:prstGeom>
        </p:spPr>
        <p:txBody>
          <a:bodyPr wrap="none">
            <a:spAutoFit/>
          </a:bodyPr>
          <a:lstStyle/>
          <a:p>
            <a:r>
              <a:rPr lang="ru-RU" sz="1400" dirty="0"/>
              <a:t>(тыс. руб.)</a:t>
            </a:r>
          </a:p>
        </p:txBody>
      </p:sp>
      <p:sp>
        <p:nvSpPr>
          <p:cNvPr id="3" name="Заголовок 2">
            <a:extLst>
              <a:ext uri="{FF2B5EF4-FFF2-40B4-BE49-F238E27FC236}">
                <a16:creationId xmlns:a16="http://schemas.microsoft.com/office/drawing/2014/main" id="{A1706DF7-1D40-4CF9-ACE7-73EFF93E7744}"/>
              </a:ext>
            </a:extLst>
          </p:cNvPr>
          <p:cNvSpPr>
            <a:spLocks noGrp="1"/>
          </p:cNvSpPr>
          <p:nvPr>
            <p:ph type="title"/>
          </p:nvPr>
        </p:nvSpPr>
        <p:spPr>
          <a:xfrm>
            <a:off x="543208" y="792480"/>
            <a:ext cx="11404951" cy="369332"/>
          </a:xfrm>
        </p:spPr>
        <p:txBody>
          <a:bodyPr>
            <a:noAutofit/>
          </a:bodyPr>
          <a:lstStyle/>
          <a:p>
            <a:pPr algn="ctr"/>
            <a:r>
              <a:rPr lang="ru-RU" sz="3600" dirty="0"/>
              <a:t>Динамика доходной части бюджета городского округа 2020-2025 гг.</a:t>
            </a:r>
            <a:br>
              <a:rPr lang="ru-RU" sz="3600" dirty="0"/>
            </a:br>
            <a:endParaRPr lang="ru-RU" sz="3600" dirty="0"/>
          </a:p>
        </p:txBody>
      </p:sp>
      <p:pic>
        <p:nvPicPr>
          <p:cNvPr id="10" name="Объект 6">
            <a:extLst>
              <a:ext uri="{FF2B5EF4-FFF2-40B4-BE49-F238E27FC236}">
                <a16:creationId xmlns:a16="http://schemas.microsoft.com/office/drawing/2014/main" id="{28FDD45D-6C7D-46A1-AB15-39EEB4276B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p:spPr>
      </p:pic>
    </p:spTree>
    <p:extLst>
      <p:ext uri="{BB962C8B-B14F-4D97-AF65-F5344CB8AC3E}">
        <p14:creationId xmlns:p14="http://schemas.microsoft.com/office/powerpoint/2010/main" val="391770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fld id="{E4EB6E89-BA87-4003-BD23-6BDF40F3EBED}" type="slidenum">
              <a:rPr lang="ru-RU" smtClean="0"/>
              <a:pPr/>
              <a:t>18</a:t>
            </a:fld>
            <a:endParaRPr lang="ru-RU"/>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3396387612"/>
              </p:ext>
            </p:extLst>
          </p:nvPr>
        </p:nvGraphicFramePr>
        <p:xfrm>
          <a:off x="829559" y="1022313"/>
          <a:ext cx="10671143" cy="5040366"/>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56538">
                <a:tc>
                  <a:txBody>
                    <a:bodyPr/>
                    <a:lstStyle/>
                    <a:p>
                      <a:pPr algn="ctr" fontAlgn="b"/>
                      <a:r>
                        <a:rPr lang="ru-RU" sz="800" b="1" i="0" u="none" strike="noStrike" dirty="0">
                          <a:effectLst/>
                          <a:latin typeface="Arial" panose="020B0604020202020204" pitchFamily="34" charset="0"/>
                        </a:rPr>
                        <a:t>000 1 00 00000 00 0000 000</a:t>
                      </a:r>
                    </a:p>
                  </a:txBody>
                  <a:tcPr marL="0" marR="0" marT="0" marB="0" anchor="b"/>
                </a:tc>
                <a:tc>
                  <a:txBody>
                    <a:bodyPr/>
                    <a:lstStyle/>
                    <a:p>
                      <a:pPr algn="l" fontAlgn="ctr"/>
                      <a:r>
                        <a:rPr lang="ru-RU" sz="900" b="1" i="0" u="none" strike="noStrike" dirty="0">
                          <a:effectLst/>
                          <a:latin typeface="Arial" panose="020B0604020202020204" pitchFamily="34" charset="0"/>
                        </a:rPr>
                        <a:t>Налоговые и неналоговые доходы</a:t>
                      </a:r>
                    </a:p>
                  </a:txBody>
                  <a:tcPr marL="0" marR="0" marT="0" marB="0" anchor="b"/>
                </a:tc>
                <a:tc>
                  <a:txBody>
                    <a:bodyPr/>
                    <a:lstStyle/>
                    <a:p>
                      <a:pPr algn="ctr" fontAlgn="b"/>
                      <a:r>
                        <a:rPr lang="ru-RU" sz="900" b="1" i="0" u="none" strike="noStrike" dirty="0">
                          <a:effectLst/>
                          <a:latin typeface="Arial" panose="020B0604020202020204" pitchFamily="34" charset="0"/>
                        </a:rPr>
                        <a:t>2 347 954,4</a:t>
                      </a:r>
                    </a:p>
                  </a:txBody>
                  <a:tcPr marL="0" marR="0" marT="0" marB="0" anchor="b"/>
                </a:tc>
                <a:tc>
                  <a:txBody>
                    <a:bodyPr/>
                    <a:lstStyle/>
                    <a:p>
                      <a:pPr algn="ctr" fontAlgn="b"/>
                      <a:r>
                        <a:rPr lang="ru-RU" sz="900" b="1" i="0" u="none" strike="noStrike">
                          <a:effectLst/>
                          <a:latin typeface="Arial" panose="020B0604020202020204" pitchFamily="34" charset="0"/>
                        </a:rPr>
                        <a:t>2 491 584,6</a:t>
                      </a:r>
                    </a:p>
                  </a:txBody>
                  <a:tcPr marL="0" marR="0" marT="0" marB="0" anchor="b"/>
                </a:tc>
                <a:tc>
                  <a:txBody>
                    <a:bodyPr/>
                    <a:lstStyle/>
                    <a:p>
                      <a:pPr algn="ctr" fontAlgn="b"/>
                      <a:r>
                        <a:rPr lang="ru-RU" sz="900" b="1" i="0" u="none" strike="noStrike">
                          <a:effectLst/>
                          <a:latin typeface="Arial" panose="020B0604020202020204" pitchFamily="34" charset="0"/>
                        </a:rPr>
                        <a:t>2 694 091,5</a:t>
                      </a:r>
                    </a:p>
                  </a:txBody>
                  <a:tcPr marL="0" marR="0" marT="0" marB="0" anchor="b"/>
                </a:tc>
                <a:tc>
                  <a:txBody>
                    <a:bodyPr/>
                    <a:lstStyle/>
                    <a:p>
                      <a:pPr algn="ctr" fontAlgn="b"/>
                      <a:r>
                        <a:rPr lang="ru-RU" sz="900" b="1" i="0" u="none" strike="noStrike">
                          <a:effectLst/>
                          <a:latin typeface="Arial" panose="020B0604020202020204" pitchFamily="34" charset="0"/>
                        </a:rPr>
                        <a:t>2 828 503,9</a:t>
                      </a:r>
                    </a:p>
                  </a:txBody>
                  <a:tcPr marL="0" marR="0" marT="0" marB="0" anchor="b"/>
                </a:tc>
                <a:tc>
                  <a:txBody>
                    <a:bodyPr/>
                    <a:lstStyle/>
                    <a:p>
                      <a:pPr algn="ctr" fontAlgn="b"/>
                      <a:r>
                        <a:rPr lang="ru-RU" sz="900" b="1" i="0" u="none" strike="noStrike">
                          <a:effectLst/>
                          <a:latin typeface="Arial" panose="020B0604020202020204" pitchFamily="34" charset="0"/>
                        </a:rPr>
                        <a:t>3 112 993,0</a:t>
                      </a:r>
                    </a:p>
                  </a:txBody>
                  <a:tcPr marL="0" marR="0" marT="0" marB="0" anchor="b"/>
                </a:tc>
                <a:extLst>
                  <a:ext uri="{0D108BD9-81ED-4DB2-BD59-A6C34878D82A}">
                    <a16:rowId xmlns:a16="http://schemas.microsoft.com/office/drawing/2014/main" val="3846465454"/>
                  </a:ext>
                </a:extLst>
              </a:tr>
              <a:tr h="197963">
                <a:tc>
                  <a:txBody>
                    <a:bodyPr/>
                    <a:lstStyle/>
                    <a:p>
                      <a:pPr algn="ctr" fontAlgn="b"/>
                      <a:r>
                        <a:rPr lang="ru-RU" sz="800" b="1" i="0" u="none" strike="noStrike" dirty="0">
                          <a:effectLst/>
                          <a:latin typeface="Arial" panose="020B0604020202020204" pitchFamily="34" charset="0"/>
                        </a:rPr>
                        <a:t>000 1 01 00000 00 0000 000</a:t>
                      </a:r>
                    </a:p>
                  </a:txBody>
                  <a:tcPr marL="0" marR="0" marT="0" marB="0" anchor="b"/>
                </a:tc>
                <a:tc>
                  <a:txBody>
                    <a:bodyPr/>
                    <a:lstStyle/>
                    <a:p>
                      <a:pPr algn="l" fontAlgn="ctr"/>
                      <a:r>
                        <a:rPr lang="ru-RU" sz="900" b="1" i="0" u="none" strike="noStrike" dirty="0">
                          <a:effectLst/>
                          <a:latin typeface="Arial" panose="020B0604020202020204" pitchFamily="34" charset="0"/>
                        </a:rPr>
                        <a:t>Налоги на прибыль, доходы</a:t>
                      </a:r>
                    </a:p>
                  </a:txBody>
                  <a:tcPr marL="0" marR="0" marT="0" marB="0" anchor="b"/>
                </a:tc>
                <a:tc>
                  <a:txBody>
                    <a:bodyPr/>
                    <a:lstStyle/>
                    <a:p>
                      <a:pPr algn="ctr" fontAlgn="b"/>
                      <a:r>
                        <a:rPr lang="ru-RU" sz="900" b="1" i="0" u="none" strike="noStrike">
                          <a:effectLst/>
                          <a:latin typeface="Arial" panose="020B0604020202020204" pitchFamily="34" charset="0"/>
                        </a:rPr>
                        <a:t>701 167,7</a:t>
                      </a:r>
                    </a:p>
                  </a:txBody>
                  <a:tcPr marL="0" marR="0" marT="0" marB="0" anchor="b"/>
                </a:tc>
                <a:tc>
                  <a:txBody>
                    <a:bodyPr/>
                    <a:lstStyle/>
                    <a:p>
                      <a:pPr algn="ctr" fontAlgn="b"/>
                      <a:r>
                        <a:rPr lang="ru-RU" sz="900" b="1" i="0" u="none" strike="noStrike">
                          <a:effectLst/>
                          <a:latin typeface="Arial" panose="020B0604020202020204" pitchFamily="34" charset="0"/>
                        </a:rPr>
                        <a:t>794 864,0</a:t>
                      </a:r>
                    </a:p>
                  </a:txBody>
                  <a:tcPr marL="0" marR="0" marT="0" marB="0" anchor="b"/>
                </a:tc>
                <a:tc>
                  <a:txBody>
                    <a:bodyPr/>
                    <a:lstStyle/>
                    <a:p>
                      <a:pPr algn="ctr" fontAlgn="b"/>
                      <a:r>
                        <a:rPr lang="ru-RU" sz="900" b="1" i="0" u="none" strike="noStrike" dirty="0">
                          <a:effectLst/>
                          <a:latin typeface="Arial" panose="020B0604020202020204" pitchFamily="34" charset="0"/>
                        </a:rPr>
                        <a:t>859 950,0</a:t>
                      </a:r>
                    </a:p>
                  </a:txBody>
                  <a:tcPr marL="0" marR="0" marT="0" marB="0" anchor="b"/>
                </a:tc>
                <a:tc>
                  <a:txBody>
                    <a:bodyPr/>
                    <a:lstStyle/>
                    <a:p>
                      <a:pPr algn="ctr" fontAlgn="b"/>
                      <a:r>
                        <a:rPr lang="ru-RU" sz="900" b="1" i="0" u="none" strike="noStrike">
                          <a:effectLst/>
                          <a:latin typeface="Arial" panose="020B0604020202020204" pitchFamily="34" charset="0"/>
                        </a:rPr>
                        <a:t>920 146,5</a:t>
                      </a:r>
                    </a:p>
                  </a:txBody>
                  <a:tcPr marL="0" marR="0" marT="0" marB="0" anchor="b"/>
                </a:tc>
                <a:tc>
                  <a:txBody>
                    <a:bodyPr/>
                    <a:lstStyle/>
                    <a:p>
                      <a:pPr algn="ctr" fontAlgn="b"/>
                      <a:r>
                        <a:rPr lang="ru-RU" sz="900" b="1" i="0" u="none" strike="noStrike">
                          <a:effectLst/>
                          <a:latin typeface="Arial" panose="020B0604020202020204" pitchFamily="34" charset="0"/>
                        </a:rPr>
                        <a:t>975 355,3</a:t>
                      </a:r>
                    </a:p>
                  </a:txBody>
                  <a:tcPr marL="0" marR="0" marT="0" marB="0" anchor="b"/>
                </a:tc>
                <a:extLst>
                  <a:ext uri="{0D108BD9-81ED-4DB2-BD59-A6C34878D82A}">
                    <a16:rowId xmlns:a16="http://schemas.microsoft.com/office/drawing/2014/main" val="3854985300"/>
                  </a:ext>
                </a:extLst>
              </a:tr>
              <a:tr h="370840">
                <a:tc>
                  <a:txBody>
                    <a:bodyPr/>
                    <a:lstStyle/>
                    <a:p>
                      <a:pPr algn="ctr" fontAlgn="b"/>
                      <a:r>
                        <a:rPr lang="ru-RU" sz="800" b="0" i="0" u="none" strike="noStrike">
                          <a:effectLst/>
                          <a:latin typeface="Arial" panose="020B0604020202020204" pitchFamily="34" charset="0"/>
                        </a:rPr>
                        <a:t>000 1 01 02000 01 0000 110      </a:t>
                      </a:r>
                    </a:p>
                  </a:txBody>
                  <a:tcPr marL="0" marR="0" marT="0" marB="0" anchor="b"/>
                </a:tc>
                <a:tc>
                  <a:txBody>
                    <a:bodyPr/>
                    <a:lstStyle/>
                    <a:p>
                      <a:pPr algn="l" fontAlgn="ctr"/>
                      <a:r>
                        <a:rPr lang="ru-RU" sz="900" b="0" i="0" u="none" strike="noStrike" dirty="0">
                          <a:effectLst/>
                          <a:latin typeface="Arial" panose="020B0604020202020204" pitchFamily="34" charset="0"/>
                        </a:rPr>
                        <a:t>Налог на доходы физических лиц  </a:t>
                      </a:r>
                    </a:p>
                  </a:txBody>
                  <a:tcPr marL="0" marR="0" marT="0" marB="0" anchor="b"/>
                </a:tc>
                <a:tc>
                  <a:txBody>
                    <a:bodyPr/>
                    <a:lstStyle/>
                    <a:p>
                      <a:pPr algn="ctr" fontAlgn="b"/>
                      <a:r>
                        <a:rPr lang="ru-RU" sz="900" b="0" i="0" u="none" strike="noStrike" dirty="0">
                          <a:effectLst/>
                          <a:latin typeface="Arial" panose="020B0604020202020204" pitchFamily="34" charset="0"/>
                        </a:rPr>
                        <a:t>701 167,7</a:t>
                      </a:r>
                    </a:p>
                  </a:txBody>
                  <a:tcPr marL="0" marR="0" marT="0" marB="0" anchor="b"/>
                </a:tc>
                <a:tc>
                  <a:txBody>
                    <a:bodyPr/>
                    <a:lstStyle/>
                    <a:p>
                      <a:pPr algn="ctr" fontAlgn="b"/>
                      <a:r>
                        <a:rPr lang="ru-RU" sz="900" b="0" i="0" u="none" strike="noStrike">
                          <a:effectLst/>
                          <a:latin typeface="Arial" panose="020B0604020202020204" pitchFamily="34" charset="0"/>
                        </a:rPr>
                        <a:t>794 864,0</a:t>
                      </a:r>
                    </a:p>
                  </a:txBody>
                  <a:tcPr marL="0" marR="0" marT="0" marB="0" anchor="b"/>
                </a:tc>
                <a:tc>
                  <a:txBody>
                    <a:bodyPr/>
                    <a:lstStyle/>
                    <a:p>
                      <a:pPr algn="ctr" fontAlgn="b"/>
                      <a:r>
                        <a:rPr lang="ru-RU" sz="900" b="0" i="0" u="none" strike="noStrike">
                          <a:effectLst/>
                          <a:latin typeface="Arial" panose="020B0604020202020204" pitchFamily="34" charset="0"/>
                        </a:rPr>
                        <a:t>859 950,0</a:t>
                      </a:r>
                    </a:p>
                  </a:txBody>
                  <a:tcPr marL="0" marR="0" marT="0" marB="0" anchor="b"/>
                </a:tc>
                <a:tc>
                  <a:txBody>
                    <a:bodyPr/>
                    <a:lstStyle/>
                    <a:p>
                      <a:pPr algn="ctr" fontAlgn="b"/>
                      <a:r>
                        <a:rPr lang="ru-RU" sz="900" b="0" i="0" u="none" strike="noStrike">
                          <a:effectLst/>
                          <a:latin typeface="Arial" panose="020B0604020202020204" pitchFamily="34" charset="0"/>
                        </a:rPr>
                        <a:t>920 146,5</a:t>
                      </a:r>
                    </a:p>
                  </a:txBody>
                  <a:tcPr marL="0" marR="0" marT="0" marB="0" anchor="b"/>
                </a:tc>
                <a:tc>
                  <a:txBody>
                    <a:bodyPr/>
                    <a:lstStyle/>
                    <a:p>
                      <a:pPr algn="ctr" fontAlgn="b"/>
                      <a:r>
                        <a:rPr lang="ru-RU" sz="900" b="0" i="0" u="none" strike="noStrike">
                          <a:effectLst/>
                          <a:latin typeface="Arial" panose="020B0604020202020204" pitchFamily="34" charset="0"/>
                        </a:rPr>
                        <a:t>975 355,3</a:t>
                      </a:r>
                    </a:p>
                  </a:txBody>
                  <a:tcPr marL="0" marR="0" marT="0" marB="0" anchor="b"/>
                </a:tc>
                <a:extLst>
                  <a:ext uri="{0D108BD9-81ED-4DB2-BD59-A6C34878D82A}">
                    <a16:rowId xmlns:a16="http://schemas.microsoft.com/office/drawing/2014/main" val="4181470912"/>
                  </a:ext>
                </a:extLst>
              </a:tr>
              <a:tr h="370840">
                <a:tc>
                  <a:txBody>
                    <a:bodyPr/>
                    <a:lstStyle/>
                    <a:p>
                      <a:pPr algn="ctr" fontAlgn="b"/>
                      <a:r>
                        <a:rPr lang="ru-RU" sz="800" b="1" i="0" u="none" strike="noStrike">
                          <a:effectLst/>
                          <a:latin typeface="Arial" panose="020B0604020202020204" pitchFamily="34" charset="0"/>
                        </a:rPr>
                        <a:t>000 1 03 00000 00 0000 000</a:t>
                      </a:r>
                    </a:p>
                  </a:txBody>
                  <a:tcPr marL="0" marR="0" marT="0" marB="0" anchor="b"/>
                </a:tc>
                <a:tc>
                  <a:txBody>
                    <a:bodyPr/>
                    <a:lstStyle/>
                    <a:p>
                      <a:pPr algn="l" fontAlgn="b"/>
                      <a:r>
                        <a:rPr lang="ru-RU" sz="900" b="1" i="0" u="none" strike="noStrike">
                          <a:effectLst/>
                          <a:latin typeface="Arial" panose="020B0604020202020204" pitchFamily="34" charset="0"/>
                        </a:rPr>
                        <a:t>Налоги на товары (работы, услуги), реализуемые на территории РФ</a:t>
                      </a:r>
                    </a:p>
                  </a:txBody>
                  <a:tcPr marL="0" marR="0" marT="0" marB="0" anchor="b"/>
                </a:tc>
                <a:tc>
                  <a:txBody>
                    <a:bodyPr/>
                    <a:lstStyle/>
                    <a:p>
                      <a:pPr algn="ctr" fontAlgn="b"/>
                      <a:r>
                        <a:rPr lang="ru-RU" sz="900" b="1" i="0" u="none" strike="noStrike">
                          <a:effectLst/>
                          <a:latin typeface="Arial" panose="020B0604020202020204" pitchFamily="34" charset="0"/>
                        </a:rPr>
                        <a:t>9 971,3</a:t>
                      </a:r>
                    </a:p>
                  </a:txBody>
                  <a:tcPr marL="0" marR="0" marT="0" marB="0" anchor="b"/>
                </a:tc>
                <a:tc>
                  <a:txBody>
                    <a:bodyPr/>
                    <a:lstStyle/>
                    <a:p>
                      <a:pPr algn="ctr" fontAlgn="b"/>
                      <a:r>
                        <a:rPr lang="ru-RU" sz="900" b="1" i="0" u="none" strike="noStrike" dirty="0">
                          <a:effectLst/>
                          <a:latin typeface="Arial" panose="020B0604020202020204" pitchFamily="34" charset="0"/>
                        </a:rPr>
                        <a:t>9 778,0</a:t>
                      </a:r>
                    </a:p>
                  </a:txBody>
                  <a:tcPr marL="0" marR="0" marT="0" marB="0" anchor="b"/>
                </a:tc>
                <a:tc>
                  <a:txBody>
                    <a:bodyPr/>
                    <a:lstStyle/>
                    <a:p>
                      <a:pPr algn="ctr" fontAlgn="b"/>
                      <a:r>
                        <a:rPr lang="ru-RU" sz="900" b="1" i="0" u="none" strike="noStrike">
                          <a:effectLst/>
                          <a:latin typeface="Arial" panose="020B0604020202020204" pitchFamily="34" charset="0"/>
                        </a:rPr>
                        <a:t>10 882,0</a:t>
                      </a:r>
                    </a:p>
                  </a:txBody>
                  <a:tcPr marL="0" marR="0" marT="0" marB="0" anchor="b"/>
                </a:tc>
                <a:tc>
                  <a:txBody>
                    <a:bodyPr/>
                    <a:lstStyle/>
                    <a:p>
                      <a:pPr algn="ctr" fontAlgn="b"/>
                      <a:r>
                        <a:rPr lang="ru-RU" sz="900" b="1" i="0" u="none" strike="noStrike">
                          <a:effectLst/>
                          <a:latin typeface="Arial" panose="020B0604020202020204" pitchFamily="34" charset="0"/>
                        </a:rPr>
                        <a:t>11 864,0</a:t>
                      </a:r>
                    </a:p>
                  </a:txBody>
                  <a:tcPr marL="0" marR="0" marT="0" marB="0" anchor="b"/>
                </a:tc>
                <a:tc>
                  <a:txBody>
                    <a:bodyPr/>
                    <a:lstStyle/>
                    <a:p>
                      <a:pPr algn="ctr" fontAlgn="b"/>
                      <a:r>
                        <a:rPr lang="ru-RU" sz="900" b="1" i="0" u="none" strike="noStrike">
                          <a:effectLst/>
                          <a:latin typeface="Arial" panose="020B0604020202020204" pitchFamily="34" charset="0"/>
                        </a:rPr>
                        <a:t>12 555,0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000 1 03 02000 01 0000 110</a:t>
                      </a:r>
                    </a:p>
                  </a:txBody>
                  <a:tcPr marL="0" marR="0" marT="0" marB="0" anchor="b"/>
                </a:tc>
                <a:tc>
                  <a:txBody>
                    <a:bodyPr/>
                    <a:lstStyle/>
                    <a:p>
                      <a:pPr algn="l" fontAlgn="ctr"/>
                      <a:r>
                        <a:rPr lang="ru-RU" sz="800" b="0" i="0" u="none" strike="noStrike" dirty="0">
                          <a:effectLst/>
                          <a:latin typeface="Arial" panose="020B0604020202020204" pitchFamily="34" charset="0"/>
                        </a:rPr>
                        <a:t>Доходы от уплаты акцизов на дизельное топливо,  моторные масла для дизельных и (или) карбюраторных (инжекторных) двигателей, автомобильный бензин,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br>
                        <a:rPr lang="ru-RU" sz="800" b="0" i="0" u="none" strike="noStrike" dirty="0">
                          <a:effectLst/>
                          <a:latin typeface="Arial" panose="020B0604020202020204" pitchFamily="34" charset="0"/>
                        </a:rPr>
                      </a:br>
                      <a:endParaRPr lang="ru-RU" sz="800" b="0" i="0" u="none" strike="noStrike" dirty="0">
                        <a:effectLst/>
                        <a:latin typeface="Arial" panose="020B0604020202020204" pitchFamily="34" charset="0"/>
                      </a:endParaRPr>
                    </a:p>
                  </a:txBody>
                  <a:tcPr marL="0" marR="0" marT="0" marB="0" anchor="b"/>
                </a:tc>
                <a:tc>
                  <a:txBody>
                    <a:bodyPr/>
                    <a:lstStyle/>
                    <a:p>
                      <a:pPr algn="ctr" fontAlgn="b"/>
                      <a:r>
                        <a:rPr lang="ru-RU" sz="800" b="0" i="0" u="none" strike="noStrike">
                          <a:effectLst/>
                          <a:latin typeface="Arial" panose="020B0604020202020204" pitchFamily="34" charset="0"/>
                        </a:rPr>
                        <a:t>9 971,3</a:t>
                      </a:r>
                    </a:p>
                  </a:txBody>
                  <a:tcPr marL="0" marR="0" marT="0" marB="0" anchor="b"/>
                </a:tc>
                <a:tc>
                  <a:txBody>
                    <a:bodyPr/>
                    <a:lstStyle/>
                    <a:p>
                      <a:pPr algn="ctr" fontAlgn="b"/>
                      <a:r>
                        <a:rPr lang="ru-RU" sz="800" b="0" i="0" u="none" strike="noStrike" dirty="0">
                          <a:effectLst/>
                          <a:latin typeface="Arial" panose="020B0604020202020204" pitchFamily="34" charset="0"/>
                        </a:rPr>
                        <a:t>9 778,0</a:t>
                      </a:r>
                    </a:p>
                  </a:txBody>
                  <a:tcPr marL="0" marR="0" marT="0" marB="0" anchor="b"/>
                </a:tc>
                <a:tc>
                  <a:txBody>
                    <a:bodyPr/>
                    <a:lstStyle/>
                    <a:p>
                      <a:pPr algn="ctr" fontAlgn="b"/>
                      <a:r>
                        <a:rPr lang="ru-RU" sz="800" b="0" i="0" u="none" strike="noStrike" dirty="0">
                          <a:effectLst/>
                          <a:latin typeface="Arial" panose="020B0604020202020204" pitchFamily="34" charset="0"/>
                        </a:rPr>
                        <a:t>10 882,0</a:t>
                      </a:r>
                    </a:p>
                  </a:txBody>
                  <a:tcPr marL="0" marR="0" marT="0" marB="0" anchor="b"/>
                </a:tc>
                <a:tc>
                  <a:txBody>
                    <a:bodyPr/>
                    <a:lstStyle/>
                    <a:p>
                      <a:pPr algn="ctr" fontAlgn="ctr"/>
                      <a:r>
                        <a:rPr lang="ru-RU" sz="900" b="0" i="0" u="none" strike="noStrike">
                          <a:effectLst/>
                          <a:latin typeface="Arial" panose="020B0604020202020204" pitchFamily="34" charset="0"/>
                        </a:rPr>
                        <a:t>11 864,0</a:t>
                      </a:r>
                    </a:p>
                  </a:txBody>
                  <a:tcPr marL="0" marR="0" marT="0" marB="0" anchor="b"/>
                </a:tc>
                <a:tc>
                  <a:txBody>
                    <a:bodyPr/>
                    <a:lstStyle/>
                    <a:p>
                      <a:pPr algn="ctr" fontAlgn="ctr"/>
                      <a:r>
                        <a:rPr lang="ru-RU" sz="900" b="0" i="0" u="none" strike="noStrike">
                          <a:effectLst/>
                          <a:latin typeface="Arial" panose="020B0604020202020204" pitchFamily="34" charset="0"/>
                        </a:rPr>
                        <a:t>12 555,0</a:t>
                      </a:r>
                    </a:p>
                  </a:txBody>
                  <a:tcPr marL="0" marR="0" marT="0" marB="0" anchor="b"/>
                </a:tc>
                <a:extLst>
                  <a:ext uri="{0D108BD9-81ED-4DB2-BD59-A6C34878D82A}">
                    <a16:rowId xmlns:a16="http://schemas.microsoft.com/office/drawing/2014/main" val="4212023429"/>
                  </a:ext>
                </a:extLst>
              </a:tr>
              <a:tr h="243735">
                <a:tc>
                  <a:txBody>
                    <a:bodyPr/>
                    <a:lstStyle/>
                    <a:p>
                      <a:pPr algn="ctr" fontAlgn="b"/>
                      <a:r>
                        <a:rPr lang="ru-RU" sz="800" b="1" i="0" u="none" strike="noStrike" dirty="0">
                          <a:effectLst/>
                          <a:latin typeface="Arial" panose="020B0604020202020204" pitchFamily="34" charset="0"/>
                        </a:rPr>
                        <a:t>000 1 05 00000 00 0000 000</a:t>
                      </a:r>
                    </a:p>
                  </a:txBody>
                  <a:tcPr marL="0" marR="0" marT="0" marB="0" anchor="b"/>
                </a:tc>
                <a:tc>
                  <a:txBody>
                    <a:bodyPr/>
                    <a:lstStyle/>
                    <a:p>
                      <a:pPr algn="l" fontAlgn="ctr"/>
                      <a:r>
                        <a:rPr lang="ru-RU" sz="900" b="1" i="0" u="none" strike="noStrike">
                          <a:effectLst/>
                          <a:latin typeface="Arial" panose="020B0604020202020204" pitchFamily="34" charset="0"/>
                        </a:rPr>
                        <a:t>Налоги на совокупный доход</a:t>
                      </a:r>
                    </a:p>
                  </a:txBody>
                  <a:tcPr marL="0" marR="0" marT="0" marB="0" anchor="b"/>
                </a:tc>
                <a:tc>
                  <a:txBody>
                    <a:bodyPr/>
                    <a:lstStyle/>
                    <a:p>
                      <a:pPr algn="ctr" fontAlgn="b"/>
                      <a:r>
                        <a:rPr lang="ru-RU" sz="900" b="1" i="0" u="none" strike="noStrike">
                          <a:effectLst/>
                          <a:latin typeface="Arial" panose="020B0604020202020204" pitchFamily="34" charset="0"/>
                        </a:rPr>
                        <a:t>556 029,3</a:t>
                      </a:r>
                    </a:p>
                  </a:txBody>
                  <a:tcPr marL="0" marR="0" marT="0" marB="0" anchor="b"/>
                </a:tc>
                <a:tc>
                  <a:txBody>
                    <a:bodyPr/>
                    <a:lstStyle/>
                    <a:p>
                      <a:pPr algn="ctr" fontAlgn="b"/>
                      <a:r>
                        <a:rPr lang="ru-RU" sz="900" b="1" i="0" u="none" strike="noStrike">
                          <a:effectLst/>
                          <a:latin typeface="Arial" panose="020B0604020202020204" pitchFamily="34" charset="0"/>
                        </a:rPr>
                        <a:t>633 097,0</a:t>
                      </a:r>
                    </a:p>
                  </a:txBody>
                  <a:tcPr marL="0" marR="0" marT="0" marB="0" anchor="b"/>
                </a:tc>
                <a:tc>
                  <a:txBody>
                    <a:bodyPr/>
                    <a:lstStyle/>
                    <a:p>
                      <a:pPr algn="ctr" fontAlgn="b"/>
                      <a:r>
                        <a:rPr lang="ru-RU" sz="900" b="1" i="0" u="none" strike="noStrike">
                          <a:effectLst/>
                          <a:latin typeface="Arial" panose="020B0604020202020204" pitchFamily="34" charset="0"/>
                        </a:rPr>
                        <a:t>827 846,0</a:t>
                      </a:r>
                    </a:p>
                  </a:txBody>
                  <a:tcPr marL="0" marR="0" marT="0" marB="0" anchor="b"/>
                </a:tc>
                <a:tc>
                  <a:txBody>
                    <a:bodyPr/>
                    <a:lstStyle/>
                    <a:p>
                      <a:pPr algn="ctr" fontAlgn="b"/>
                      <a:r>
                        <a:rPr lang="ru-RU" sz="900" b="1" i="0" u="none" strike="noStrike" dirty="0">
                          <a:effectLst/>
                          <a:latin typeface="Arial" panose="020B0604020202020204" pitchFamily="34" charset="0"/>
                        </a:rPr>
                        <a:t>962 862,3</a:t>
                      </a:r>
                    </a:p>
                  </a:txBody>
                  <a:tcPr marL="0" marR="0" marT="0" marB="0" anchor="b"/>
                </a:tc>
                <a:tc>
                  <a:txBody>
                    <a:bodyPr/>
                    <a:lstStyle/>
                    <a:p>
                      <a:pPr algn="ctr" fontAlgn="b"/>
                      <a:r>
                        <a:rPr lang="ru-RU" sz="900" b="1" i="0" u="none" strike="noStrike">
                          <a:effectLst/>
                          <a:latin typeface="Arial" panose="020B0604020202020204" pitchFamily="34" charset="0"/>
                        </a:rPr>
                        <a:t>1 192 571,6</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000 1 05 01000 01 0000 110</a:t>
                      </a:r>
                    </a:p>
                  </a:txBody>
                  <a:tcPr marL="0" marR="0" marT="0" marB="0" anchor="b"/>
                </a:tc>
                <a:tc>
                  <a:txBody>
                    <a:bodyPr/>
                    <a:lstStyle/>
                    <a:p>
                      <a:pPr algn="l" fontAlgn="ctr"/>
                      <a:r>
                        <a:rPr lang="ru-RU" sz="800" b="0" i="0" u="none" strike="noStrike">
                          <a:effectLst/>
                          <a:latin typeface="Arial" panose="020B0604020202020204" pitchFamily="34" charset="0"/>
                        </a:rPr>
                        <a:t>Налог, взимаемый в связи с применением упрощенной системы налогообложения</a:t>
                      </a:r>
                    </a:p>
                  </a:txBody>
                  <a:tcPr marL="0" marR="0" marT="0" marB="0" anchor="b"/>
                </a:tc>
                <a:tc>
                  <a:txBody>
                    <a:bodyPr/>
                    <a:lstStyle/>
                    <a:p>
                      <a:pPr algn="ctr" fontAlgn="b"/>
                      <a:r>
                        <a:rPr lang="ru-RU" sz="800" b="0" i="0" u="none" strike="noStrike">
                          <a:effectLst/>
                          <a:latin typeface="Arial" panose="020B0604020202020204" pitchFamily="34" charset="0"/>
                        </a:rPr>
                        <a:t>512 632,8</a:t>
                      </a:r>
                    </a:p>
                  </a:txBody>
                  <a:tcPr marL="0" marR="0" marT="0" marB="0" anchor="b"/>
                </a:tc>
                <a:tc>
                  <a:txBody>
                    <a:bodyPr/>
                    <a:lstStyle/>
                    <a:p>
                      <a:pPr algn="ctr" fontAlgn="b"/>
                      <a:r>
                        <a:rPr lang="ru-RU" sz="800" b="0" i="0" u="none" strike="noStrike">
                          <a:effectLst/>
                          <a:latin typeface="Arial" panose="020B0604020202020204" pitchFamily="34" charset="0"/>
                        </a:rPr>
                        <a:t>584 865,0</a:t>
                      </a:r>
                    </a:p>
                  </a:txBody>
                  <a:tcPr marL="0" marR="0" marT="0" marB="0" anchor="b"/>
                </a:tc>
                <a:tc>
                  <a:txBody>
                    <a:bodyPr/>
                    <a:lstStyle/>
                    <a:p>
                      <a:pPr algn="ctr" fontAlgn="b"/>
                      <a:r>
                        <a:rPr lang="ru-RU" sz="800" b="0" i="0" u="none" strike="noStrike" dirty="0">
                          <a:effectLst/>
                          <a:latin typeface="Arial" panose="020B0604020202020204" pitchFamily="34" charset="0"/>
                        </a:rPr>
                        <a:t>780 200,0</a:t>
                      </a:r>
                    </a:p>
                  </a:txBody>
                  <a:tcPr marL="0" marR="0" marT="0" marB="0" anchor="b"/>
                </a:tc>
                <a:tc>
                  <a:txBody>
                    <a:bodyPr/>
                    <a:lstStyle/>
                    <a:p>
                      <a:pPr algn="ctr" fontAlgn="b"/>
                      <a:r>
                        <a:rPr lang="ru-RU" sz="900" b="0" i="0" u="none" strike="noStrike" dirty="0">
                          <a:effectLst/>
                          <a:latin typeface="Arial" panose="020B0604020202020204" pitchFamily="34" charset="0"/>
                        </a:rPr>
                        <a:t>912 834,0</a:t>
                      </a:r>
                    </a:p>
                  </a:txBody>
                  <a:tcPr marL="0" marR="0" marT="0" marB="0" anchor="b"/>
                </a:tc>
                <a:tc>
                  <a:txBody>
                    <a:bodyPr/>
                    <a:lstStyle/>
                    <a:p>
                      <a:pPr algn="ctr" fontAlgn="b"/>
                      <a:r>
                        <a:rPr lang="ru-RU" sz="900" b="0" i="0" u="none" strike="noStrike">
                          <a:effectLst/>
                          <a:latin typeface="Arial" panose="020B0604020202020204" pitchFamily="34" charset="0"/>
                        </a:rPr>
                        <a:t>1 141 042,5</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000 1 05 02000 02 0000 110</a:t>
                      </a:r>
                    </a:p>
                  </a:txBody>
                  <a:tcPr marL="0" marR="0" marT="0" marB="0" anchor="b"/>
                </a:tc>
                <a:tc>
                  <a:txBody>
                    <a:bodyPr/>
                    <a:lstStyle/>
                    <a:p>
                      <a:pPr algn="l" fontAlgn="b"/>
                      <a:r>
                        <a:rPr lang="ru-RU" sz="800" b="0" i="0" u="none" strike="noStrike">
                          <a:effectLst/>
                          <a:latin typeface="Arial" panose="020B0604020202020204" pitchFamily="34" charset="0"/>
                        </a:rPr>
                        <a:t>Единый налог на вмененный доход для отдельных видов деятельности</a:t>
                      </a:r>
                    </a:p>
                  </a:txBody>
                  <a:tcPr marL="0" marR="0" marT="0" marB="0" anchor="b"/>
                </a:tc>
                <a:tc>
                  <a:txBody>
                    <a:bodyPr/>
                    <a:lstStyle/>
                    <a:p>
                      <a:pPr algn="ctr" fontAlgn="b"/>
                      <a:r>
                        <a:rPr lang="ru-RU" sz="800" b="0" i="0" u="none" strike="noStrike">
                          <a:effectLst/>
                          <a:latin typeface="Arial" panose="020B0604020202020204" pitchFamily="34" charset="0"/>
                        </a:rPr>
                        <a:t>5 168,0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dirty="0">
                          <a:effectLst/>
                          <a:latin typeface="Arial" panose="020B0604020202020204" pitchFamily="34" charset="0"/>
                        </a:rPr>
                        <a:t>000 1 05 04010 02 0000 110</a:t>
                      </a:r>
                    </a:p>
                  </a:txBody>
                  <a:tcPr marL="0" marR="0" marT="0" marB="0" anchor="b"/>
                </a:tc>
                <a:tc>
                  <a:txBody>
                    <a:bodyPr/>
                    <a:lstStyle/>
                    <a:p>
                      <a:pPr algn="l" fontAlgn="ctr"/>
                      <a:r>
                        <a:rPr lang="ru-RU" sz="800" b="0" i="0" u="none" strike="noStrike">
                          <a:effectLst/>
                          <a:latin typeface="Arial" panose="020B0604020202020204" pitchFamily="34" charset="0"/>
                        </a:rPr>
                        <a:t>Налог, взимаемый в связи с применением патентной системы налогообложения, зачисляемый в бюджеты городских округов</a:t>
                      </a:r>
                      <a:br>
                        <a:rPr lang="ru-RU" sz="800" b="0" i="0" u="none" strike="noStrike">
                          <a:effectLst/>
                          <a:latin typeface="Arial" panose="020B0604020202020204" pitchFamily="34" charset="0"/>
                        </a:rPr>
                      </a:br>
                      <a:endParaRPr lang="ru-RU" sz="800" b="0" i="0" u="none" strike="noStrike">
                        <a:effectLst/>
                        <a:latin typeface="Arial" panose="020B0604020202020204" pitchFamily="34" charset="0"/>
                      </a:endParaRPr>
                    </a:p>
                  </a:txBody>
                  <a:tcPr marL="0" marR="0" marT="0" marB="0" anchor="b"/>
                </a:tc>
                <a:tc>
                  <a:txBody>
                    <a:bodyPr/>
                    <a:lstStyle/>
                    <a:p>
                      <a:pPr algn="ctr" fontAlgn="b"/>
                      <a:r>
                        <a:rPr lang="ru-RU" sz="800" b="0" i="0" u="none" strike="noStrike">
                          <a:effectLst/>
                          <a:latin typeface="Arial" panose="020B0604020202020204" pitchFamily="34" charset="0"/>
                        </a:rPr>
                        <a:t>38 228,5</a:t>
                      </a:r>
                    </a:p>
                  </a:txBody>
                  <a:tcPr marL="0" marR="0" marT="0" marB="0" anchor="b"/>
                </a:tc>
                <a:tc>
                  <a:txBody>
                    <a:bodyPr/>
                    <a:lstStyle/>
                    <a:p>
                      <a:pPr algn="ctr" fontAlgn="b"/>
                      <a:r>
                        <a:rPr lang="ru-RU" sz="800" b="0" i="0" u="none" strike="noStrike">
                          <a:effectLst/>
                          <a:latin typeface="Arial" panose="020B0604020202020204" pitchFamily="34" charset="0"/>
                        </a:rPr>
                        <a:t>48 232,0</a:t>
                      </a:r>
                    </a:p>
                  </a:txBody>
                  <a:tcPr marL="0" marR="0" marT="0" marB="0" anchor="b"/>
                </a:tc>
                <a:tc>
                  <a:txBody>
                    <a:bodyPr/>
                    <a:lstStyle/>
                    <a:p>
                      <a:pPr algn="ctr" fontAlgn="b"/>
                      <a:r>
                        <a:rPr lang="ru-RU" sz="800" b="0" i="0" u="none" strike="noStrike" dirty="0">
                          <a:effectLst/>
                          <a:latin typeface="Arial" panose="020B0604020202020204" pitchFamily="34" charset="0"/>
                        </a:rPr>
                        <a:t>47 646,0</a:t>
                      </a:r>
                    </a:p>
                  </a:txBody>
                  <a:tcPr marL="0" marR="0" marT="0" marB="0" anchor="b"/>
                </a:tc>
                <a:tc>
                  <a:txBody>
                    <a:bodyPr/>
                    <a:lstStyle/>
                    <a:p>
                      <a:pPr algn="ctr" fontAlgn="b"/>
                      <a:r>
                        <a:rPr lang="ru-RU" sz="900" b="0" i="0" u="none" strike="noStrike" dirty="0">
                          <a:effectLst/>
                          <a:latin typeface="Arial" panose="020B0604020202020204" pitchFamily="34" charset="0"/>
                        </a:rPr>
                        <a:t>50 028,3</a:t>
                      </a:r>
                    </a:p>
                  </a:txBody>
                  <a:tcPr marL="0" marR="0" marT="0" marB="0" anchor="b"/>
                </a:tc>
                <a:tc>
                  <a:txBody>
                    <a:bodyPr/>
                    <a:lstStyle/>
                    <a:p>
                      <a:pPr algn="ctr" fontAlgn="b"/>
                      <a:r>
                        <a:rPr lang="ru-RU" sz="900" b="0" i="0" u="none" strike="noStrike">
                          <a:effectLst/>
                          <a:latin typeface="Arial" panose="020B0604020202020204" pitchFamily="34" charset="0"/>
                        </a:rPr>
                        <a:t>51 529,1</a:t>
                      </a:r>
                    </a:p>
                  </a:txBody>
                  <a:tcPr marL="0" marR="0" marT="0" marB="0" anchor="b"/>
                </a:tc>
                <a:extLst>
                  <a:ext uri="{0D108BD9-81ED-4DB2-BD59-A6C34878D82A}">
                    <a16:rowId xmlns:a16="http://schemas.microsoft.com/office/drawing/2014/main" val="454578767"/>
                  </a:ext>
                </a:extLst>
              </a:tr>
              <a:tr h="81280">
                <a:tc>
                  <a:txBody>
                    <a:bodyPr/>
                    <a:lstStyle/>
                    <a:p>
                      <a:pPr algn="ctr" fontAlgn="b"/>
                      <a:r>
                        <a:rPr lang="ru-RU" sz="800" b="1" i="0" u="none" strike="noStrike" dirty="0">
                          <a:effectLst/>
                          <a:latin typeface="Arial" panose="020B0604020202020204" pitchFamily="34" charset="0"/>
                        </a:rPr>
                        <a:t>000 1 06 00000 00 0000 000</a:t>
                      </a:r>
                    </a:p>
                  </a:txBody>
                  <a:tcPr marL="0" marR="0" marT="0" marB="0" anchor="b"/>
                </a:tc>
                <a:tc>
                  <a:txBody>
                    <a:bodyPr/>
                    <a:lstStyle/>
                    <a:p>
                      <a:pPr algn="l" fontAlgn="ctr"/>
                      <a:r>
                        <a:rPr lang="ru-RU" sz="900" b="1" i="0" u="none" strike="noStrike" dirty="0">
                          <a:effectLst/>
                          <a:latin typeface="Arial" panose="020B0604020202020204" pitchFamily="34" charset="0"/>
                        </a:rPr>
                        <a:t>Налоги на имущество</a:t>
                      </a:r>
                    </a:p>
                  </a:txBody>
                  <a:tcPr marL="0" marR="0" marT="0" marB="0" anchor="b"/>
                </a:tc>
                <a:tc>
                  <a:txBody>
                    <a:bodyPr/>
                    <a:lstStyle/>
                    <a:p>
                      <a:pPr algn="ctr" fontAlgn="b"/>
                      <a:r>
                        <a:rPr lang="ru-RU" sz="900" b="1" i="0" u="none" strike="noStrike" dirty="0">
                          <a:effectLst/>
                          <a:latin typeface="Arial" panose="020B0604020202020204" pitchFamily="34" charset="0"/>
                        </a:rPr>
                        <a:t>379 349,4</a:t>
                      </a:r>
                    </a:p>
                  </a:txBody>
                  <a:tcPr marL="0" marR="0" marT="0" marB="0" anchor="b"/>
                </a:tc>
                <a:tc>
                  <a:txBody>
                    <a:bodyPr/>
                    <a:lstStyle/>
                    <a:p>
                      <a:pPr algn="ctr" fontAlgn="b"/>
                      <a:r>
                        <a:rPr lang="ru-RU" sz="900" b="1" i="0" u="none" strike="noStrike" dirty="0">
                          <a:effectLst/>
                          <a:latin typeface="Arial" panose="020B0604020202020204" pitchFamily="34" charset="0"/>
                        </a:rPr>
                        <a:t>380 026,0</a:t>
                      </a:r>
                    </a:p>
                  </a:txBody>
                  <a:tcPr marL="0" marR="0" marT="0" marB="0" anchor="b"/>
                </a:tc>
                <a:tc>
                  <a:txBody>
                    <a:bodyPr/>
                    <a:lstStyle/>
                    <a:p>
                      <a:pPr algn="ctr" fontAlgn="b"/>
                      <a:r>
                        <a:rPr lang="ru-RU" sz="900" b="1" i="0" u="none" strike="noStrike" dirty="0">
                          <a:effectLst/>
                          <a:latin typeface="Arial" panose="020B0604020202020204" pitchFamily="34" charset="0"/>
                        </a:rPr>
                        <a:t>396 111,0</a:t>
                      </a:r>
                    </a:p>
                  </a:txBody>
                  <a:tcPr marL="0" marR="0" marT="0" marB="0" anchor="b"/>
                </a:tc>
                <a:tc>
                  <a:txBody>
                    <a:bodyPr/>
                    <a:lstStyle/>
                    <a:p>
                      <a:pPr algn="ctr" fontAlgn="b"/>
                      <a:r>
                        <a:rPr lang="ru-RU" sz="900" b="1" i="0" u="none" strike="noStrike" dirty="0">
                          <a:effectLst/>
                          <a:latin typeface="Arial" panose="020B0604020202020204" pitchFamily="34" charset="0"/>
                        </a:rPr>
                        <a:t>402 544,0</a:t>
                      </a:r>
                    </a:p>
                  </a:txBody>
                  <a:tcPr marL="0" marR="0" marT="0" marB="0" anchor="b"/>
                </a:tc>
                <a:tc>
                  <a:txBody>
                    <a:bodyPr/>
                    <a:lstStyle/>
                    <a:p>
                      <a:pPr algn="ctr" fontAlgn="b"/>
                      <a:r>
                        <a:rPr lang="ru-RU" sz="900" b="1" i="0" u="none" strike="noStrike" dirty="0">
                          <a:effectLst/>
                          <a:latin typeface="Arial" panose="020B0604020202020204" pitchFamily="34" charset="0"/>
                        </a:rPr>
                        <a:t>406 521,0</a:t>
                      </a:r>
                    </a:p>
                  </a:txBody>
                  <a:tcPr marL="0" marR="0" marT="0" marB="0" anchor="b"/>
                </a:tc>
                <a:extLst>
                  <a:ext uri="{0D108BD9-81ED-4DB2-BD59-A6C34878D82A}">
                    <a16:rowId xmlns:a16="http://schemas.microsoft.com/office/drawing/2014/main" val="3067941501"/>
                  </a:ext>
                </a:extLst>
              </a:tr>
              <a:tr h="162560">
                <a:tc>
                  <a:txBody>
                    <a:bodyPr/>
                    <a:lstStyle/>
                    <a:p>
                      <a:pPr algn="ctr" fontAlgn="b"/>
                      <a:r>
                        <a:rPr lang="ru-RU" sz="800" b="0" i="0" u="none" strike="noStrike" dirty="0">
                          <a:effectLst/>
                          <a:latin typeface="Arial" panose="020B0604020202020204" pitchFamily="34" charset="0"/>
                        </a:rPr>
                        <a:t>000 1 06 01020 04 0000 110</a:t>
                      </a:r>
                    </a:p>
                  </a:txBody>
                  <a:tcPr marL="0" marR="0" marT="0" marB="0" anchor="b"/>
                </a:tc>
                <a:tc>
                  <a:txBody>
                    <a:bodyPr/>
                    <a:lstStyle/>
                    <a:p>
                      <a:pPr algn="l" fontAlgn="ctr"/>
                      <a:r>
                        <a:rPr lang="ru-RU" sz="800" b="0" i="0" u="none" strike="noStrike">
                          <a:effectLst/>
                          <a:latin typeface="Arial" panose="020B0604020202020204" pitchFamily="34" charset="0"/>
                        </a:rPr>
                        <a:t>Налог на имущество физических лиц, взимаемый по ставкам, применяемым к объектам налогообложения, расположенным в границах городских округов </a:t>
                      </a:r>
                    </a:p>
                  </a:txBody>
                  <a:tcPr marL="0" marR="0" marT="0" marB="0" anchor="b"/>
                </a:tc>
                <a:tc>
                  <a:txBody>
                    <a:bodyPr/>
                    <a:lstStyle/>
                    <a:p>
                      <a:pPr algn="ctr" fontAlgn="b"/>
                      <a:r>
                        <a:rPr lang="ru-RU" sz="800" b="0" i="0" u="none" strike="noStrike">
                          <a:effectLst/>
                          <a:latin typeface="Arial" panose="020B0604020202020204" pitchFamily="34" charset="0"/>
                        </a:rPr>
                        <a:t>112 080,9</a:t>
                      </a:r>
                    </a:p>
                  </a:txBody>
                  <a:tcPr marL="0" marR="0" marT="0" marB="0" anchor="b"/>
                </a:tc>
                <a:tc>
                  <a:txBody>
                    <a:bodyPr/>
                    <a:lstStyle/>
                    <a:p>
                      <a:pPr algn="ctr" fontAlgn="b"/>
                      <a:r>
                        <a:rPr lang="ru-RU" sz="800" b="0" i="0" u="none" strike="noStrike">
                          <a:effectLst/>
                          <a:latin typeface="Arial" panose="020B0604020202020204" pitchFamily="34" charset="0"/>
                        </a:rPr>
                        <a:t>120 026,0</a:t>
                      </a:r>
                    </a:p>
                  </a:txBody>
                  <a:tcPr marL="0" marR="0" marT="0" marB="0" anchor="b"/>
                </a:tc>
                <a:tc>
                  <a:txBody>
                    <a:bodyPr/>
                    <a:lstStyle/>
                    <a:p>
                      <a:pPr algn="ctr" fontAlgn="b"/>
                      <a:r>
                        <a:rPr lang="ru-RU" sz="800" b="0" i="0" u="none" strike="noStrike">
                          <a:effectLst/>
                          <a:latin typeface="Arial" panose="020B0604020202020204" pitchFamily="34" charset="0"/>
                        </a:rPr>
                        <a:t>126 147,0</a:t>
                      </a:r>
                    </a:p>
                  </a:txBody>
                  <a:tcPr marL="0" marR="0" marT="0" marB="0" anchor="b"/>
                </a:tc>
                <a:tc>
                  <a:txBody>
                    <a:bodyPr/>
                    <a:lstStyle/>
                    <a:p>
                      <a:pPr algn="ctr" fontAlgn="b"/>
                      <a:r>
                        <a:rPr lang="ru-RU" sz="900" b="0" i="0" u="none" strike="noStrike" dirty="0">
                          <a:effectLst/>
                          <a:latin typeface="Arial" panose="020B0604020202020204" pitchFamily="34" charset="0"/>
                        </a:rPr>
                        <a:t>132 580,0</a:t>
                      </a:r>
                    </a:p>
                  </a:txBody>
                  <a:tcPr marL="0" marR="0" marT="0" marB="0" anchor="b"/>
                </a:tc>
                <a:tc>
                  <a:txBody>
                    <a:bodyPr/>
                    <a:lstStyle/>
                    <a:p>
                      <a:pPr algn="ctr" fontAlgn="b"/>
                      <a:r>
                        <a:rPr lang="ru-RU" sz="900" b="0" i="0" u="none" strike="noStrike">
                          <a:effectLst/>
                          <a:latin typeface="Arial" panose="020B0604020202020204" pitchFamily="34" charset="0"/>
                        </a:rPr>
                        <a:t>136 557,0</a:t>
                      </a:r>
                    </a:p>
                  </a:txBody>
                  <a:tcPr marL="0" marR="0" marT="0" marB="0" anchor="b"/>
                </a:tc>
                <a:extLst>
                  <a:ext uri="{0D108BD9-81ED-4DB2-BD59-A6C34878D82A}">
                    <a16:rowId xmlns:a16="http://schemas.microsoft.com/office/drawing/2014/main" val="4099410557"/>
                  </a:ext>
                </a:extLst>
              </a:tr>
              <a:tr h="121920">
                <a:tc>
                  <a:txBody>
                    <a:bodyPr/>
                    <a:lstStyle/>
                    <a:p>
                      <a:pPr algn="ctr" fontAlgn="b"/>
                      <a:r>
                        <a:rPr lang="ru-RU" sz="800" b="1" i="0" u="none" strike="noStrike" dirty="0">
                          <a:effectLst/>
                          <a:latin typeface="Arial" panose="020B0604020202020204" pitchFamily="34" charset="0"/>
                        </a:rPr>
                        <a:t>000 1 06 06000 00 0000 110</a:t>
                      </a:r>
                    </a:p>
                  </a:txBody>
                  <a:tcPr marL="0" marR="0" marT="0" marB="0" anchor="b"/>
                </a:tc>
                <a:tc>
                  <a:txBody>
                    <a:bodyPr/>
                    <a:lstStyle/>
                    <a:p>
                      <a:pPr algn="l" fontAlgn="ctr"/>
                      <a:r>
                        <a:rPr lang="ru-RU" sz="900" b="1" i="0" u="none" strike="noStrike" dirty="0">
                          <a:effectLst/>
                          <a:latin typeface="Arial" panose="020B0604020202020204" pitchFamily="34" charset="0"/>
                        </a:rPr>
                        <a:t>Земельный налог</a:t>
                      </a:r>
                    </a:p>
                  </a:txBody>
                  <a:tcPr marL="0" marR="0" marT="0" marB="0" anchor="b"/>
                </a:tc>
                <a:tc>
                  <a:txBody>
                    <a:bodyPr/>
                    <a:lstStyle/>
                    <a:p>
                      <a:pPr algn="ctr" fontAlgn="b"/>
                      <a:r>
                        <a:rPr lang="ru-RU" sz="900" b="1" i="0" u="none" strike="noStrike">
                          <a:effectLst/>
                          <a:latin typeface="Arial" panose="020B0604020202020204" pitchFamily="34" charset="0"/>
                        </a:rPr>
                        <a:t>267 268,5</a:t>
                      </a:r>
                    </a:p>
                  </a:txBody>
                  <a:tcPr marL="0" marR="0" marT="0" marB="0" anchor="b"/>
                </a:tc>
                <a:tc>
                  <a:txBody>
                    <a:bodyPr/>
                    <a:lstStyle/>
                    <a:p>
                      <a:pPr algn="ctr" fontAlgn="b"/>
                      <a:r>
                        <a:rPr lang="ru-RU" sz="900" b="1" i="0" u="none" strike="noStrike">
                          <a:effectLst/>
                          <a:latin typeface="Arial" panose="020B0604020202020204" pitchFamily="34" charset="0"/>
                        </a:rPr>
                        <a:t>260 000,0</a:t>
                      </a:r>
                    </a:p>
                  </a:txBody>
                  <a:tcPr marL="0" marR="0" marT="0" marB="0" anchor="b"/>
                </a:tc>
                <a:tc>
                  <a:txBody>
                    <a:bodyPr/>
                    <a:lstStyle/>
                    <a:p>
                      <a:pPr algn="ctr" fontAlgn="b"/>
                      <a:r>
                        <a:rPr lang="ru-RU" sz="900" b="1" i="0" u="none" strike="noStrike">
                          <a:effectLst/>
                          <a:latin typeface="Arial" panose="020B0604020202020204" pitchFamily="34" charset="0"/>
                        </a:rPr>
                        <a:t>269 964,0</a:t>
                      </a:r>
                    </a:p>
                  </a:txBody>
                  <a:tcPr marL="0" marR="0" marT="0" marB="0" anchor="b"/>
                </a:tc>
                <a:tc>
                  <a:txBody>
                    <a:bodyPr/>
                    <a:lstStyle/>
                    <a:p>
                      <a:pPr algn="ctr" fontAlgn="b"/>
                      <a:r>
                        <a:rPr lang="ru-RU" sz="900" b="1" i="0" u="none" strike="noStrike" dirty="0">
                          <a:effectLst/>
                          <a:latin typeface="Arial" panose="020B0604020202020204" pitchFamily="34" charset="0"/>
                        </a:rPr>
                        <a:t>269 964,0</a:t>
                      </a:r>
                    </a:p>
                  </a:txBody>
                  <a:tcPr marL="0" marR="0" marT="0" marB="0" anchor="b"/>
                </a:tc>
                <a:tc>
                  <a:txBody>
                    <a:bodyPr/>
                    <a:lstStyle/>
                    <a:p>
                      <a:pPr algn="ctr" fontAlgn="b"/>
                      <a:r>
                        <a:rPr lang="ru-RU" sz="900" b="1" i="0" u="none" strike="noStrike" dirty="0">
                          <a:effectLst/>
                          <a:latin typeface="Arial" panose="020B0604020202020204" pitchFamily="34" charset="0"/>
                        </a:rPr>
                        <a:t>269 964,0</a:t>
                      </a:r>
                    </a:p>
                  </a:txBody>
                  <a:tcPr marL="0" marR="0" marT="0" marB="0" anchor="b"/>
                </a:tc>
                <a:extLst>
                  <a:ext uri="{0D108BD9-81ED-4DB2-BD59-A6C34878D82A}">
                    <a16:rowId xmlns:a16="http://schemas.microsoft.com/office/drawing/2014/main" val="1967156624"/>
                  </a:ext>
                </a:extLst>
              </a:tr>
              <a:tr h="121920">
                <a:tc>
                  <a:txBody>
                    <a:bodyPr/>
                    <a:lstStyle/>
                    <a:p>
                      <a:pPr algn="ctr" fontAlgn="b"/>
                      <a:r>
                        <a:rPr lang="ru-RU" sz="800" b="0" i="0" u="none" strike="noStrike" dirty="0">
                          <a:effectLst/>
                          <a:latin typeface="Arial" panose="020B0604020202020204" pitchFamily="34" charset="0"/>
                        </a:rPr>
                        <a:t>000 1 06 06032 04 0000 110</a:t>
                      </a:r>
                    </a:p>
                  </a:txBody>
                  <a:tcPr marL="0" marR="0" marT="0" marB="0" anchor="b"/>
                </a:tc>
                <a:tc>
                  <a:txBody>
                    <a:bodyPr/>
                    <a:lstStyle/>
                    <a:p>
                      <a:pPr algn="l" fontAlgn="b"/>
                      <a:r>
                        <a:rPr lang="ru-RU" sz="800" b="0" i="0" u="none" strike="noStrike" dirty="0">
                          <a:effectLst/>
                          <a:latin typeface="Arial" panose="020B0604020202020204" pitchFamily="34" charset="0"/>
                        </a:rPr>
                        <a:t>Земельный налог с организаций, обладающих земельным участком, расположенным в границах городских округов</a:t>
                      </a:r>
                    </a:p>
                  </a:txBody>
                  <a:tcPr marL="0" marR="0" marT="0" marB="0" anchor="b"/>
                </a:tc>
                <a:tc>
                  <a:txBody>
                    <a:bodyPr/>
                    <a:lstStyle/>
                    <a:p>
                      <a:pPr algn="ctr" fontAlgn="b"/>
                      <a:r>
                        <a:rPr lang="ru-RU" sz="800" b="0" i="0" u="none" strike="noStrike" dirty="0">
                          <a:effectLst/>
                          <a:latin typeface="Arial" panose="020B0604020202020204" pitchFamily="34" charset="0"/>
                        </a:rPr>
                        <a:t>231 557,4</a:t>
                      </a:r>
                    </a:p>
                  </a:txBody>
                  <a:tcPr marL="0" marR="0" marT="0" marB="0" anchor="b"/>
                </a:tc>
                <a:tc>
                  <a:txBody>
                    <a:bodyPr/>
                    <a:lstStyle/>
                    <a:p>
                      <a:pPr algn="ctr" fontAlgn="b"/>
                      <a:r>
                        <a:rPr lang="ru-RU" sz="800" b="0" i="0" u="none" strike="noStrike" dirty="0">
                          <a:effectLst/>
                          <a:latin typeface="Arial" panose="020B0604020202020204" pitchFamily="34" charset="0"/>
                        </a:rPr>
                        <a:t>224 900,0</a:t>
                      </a:r>
                    </a:p>
                  </a:txBody>
                  <a:tcPr marL="0" marR="0" marT="0" marB="0" anchor="b"/>
                </a:tc>
                <a:tc>
                  <a:txBody>
                    <a:bodyPr/>
                    <a:lstStyle/>
                    <a:p>
                      <a:pPr algn="ctr" fontAlgn="b"/>
                      <a:r>
                        <a:rPr lang="ru-RU" sz="800" b="0" i="0" u="none" strike="noStrike" dirty="0">
                          <a:effectLst/>
                          <a:latin typeface="Arial" panose="020B0604020202020204" pitchFamily="34" charset="0"/>
                        </a:rPr>
                        <a:t>234 864,0</a:t>
                      </a:r>
                    </a:p>
                  </a:txBody>
                  <a:tcPr marL="0" marR="0" marT="0" marB="0" anchor="b"/>
                </a:tc>
                <a:tc>
                  <a:txBody>
                    <a:bodyPr/>
                    <a:lstStyle/>
                    <a:p>
                      <a:pPr algn="ctr" fontAlgn="b"/>
                      <a:r>
                        <a:rPr lang="ru-RU" sz="900" b="0" i="0" u="none" strike="noStrike" dirty="0">
                          <a:effectLst/>
                          <a:latin typeface="Arial" panose="020B0604020202020204" pitchFamily="34" charset="0"/>
                        </a:rPr>
                        <a:t>234 864,0</a:t>
                      </a:r>
                    </a:p>
                  </a:txBody>
                  <a:tcPr marL="0" marR="0" marT="0" marB="0" anchor="b"/>
                </a:tc>
                <a:tc>
                  <a:txBody>
                    <a:bodyPr/>
                    <a:lstStyle/>
                    <a:p>
                      <a:pPr algn="ctr" fontAlgn="b"/>
                      <a:r>
                        <a:rPr lang="ru-RU" sz="900" b="0" i="0" u="none" strike="noStrike" dirty="0">
                          <a:effectLst/>
                          <a:latin typeface="Arial" panose="020B0604020202020204" pitchFamily="34" charset="0"/>
                        </a:rPr>
                        <a:t>234 864,0</a:t>
                      </a:r>
                    </a:p>
                  </a:txBody>
                  <a:tcPr marL="0" marR="0" marT="0" marB="0" anchor="b"/>
                </a:tc>
                <a:extLst>
                  <a:ext uri="{0D108BD9-81ED-4DB2-BD59-A6C34878D82A}">
                    <a16:rowId xmlns:a16="http://schemas.microsoft.com/office/drawing/2014/main" val="3823967964"/>
                  </a:ext>
                </a:extLst>
              </a:tr>
              <a:tr h="121920">
                <a:tc>
                  <a:txBody>
                    <a:bodyPr/>
                    <a:lstStyle/>
                    <a:p>
                      <a:pPr algn="ctr" fontAlgn="b"/>
                      <a:r>
                        <a:rPr lang="ru-RU" sz="800" b="0" i="0" u="none" strike="noStrike" dirty="0">
                          <a:effectLst/>
                          <a:latin typeface="Arial" panose="020B0604020202020204" pitchFamily="34" charset="0"/>
                        </a:rPr>
                        <a:t>000 1 06 06042 04 0000 110</a:t>
                      </a:r>
                    </a:p>
                  </a:txBody>
                  <a:tcPr marL="0" marR="0" marT="0" marB="0" anchor="b"/>
                </a:tc>
                <a:tc>
                  <a:txBody>
                    <a:bodyPr/>
                    <a:lstStyle/>
                    <a:p>
                      <a:pPr algn="l" fontAlgn="ctr"/>
                      <a:r>
                        <a:rPr lang="ru-RU" sz="800" b="0" i="0" u="none" strike="noStrike">
                          <a:effectLst/>
                          <a:latin typeface="Arial" panose="020B0604020202020204" pitchFamily="34" charset="0"/>
                        </a:rPr>
                        <a:t>Земельный налог с физических лиц, обладающих земельным участком, расположенным в границах городских округов</a:t>
                      </a:r>
                    </a:p>
                  </a:txBody>
                  <a:tcPr marL="0" marR="0" marT="0" marB="0" anchor="b"/>
                </a:tc>
                <a:tc>
                  <a:txBody>
                    <a:bodyPr/>
                    <a:lstStyle/>
                    <a:p>
                      <a:pPr algn="ctr" fontAlgn="b"/>
                      <a:r>
                        <a:rPr lang="ru-RU" sz="800" b="0" i="0" u="none" strike="noStrike">
                          <a:effectLst/>
                          <a:latin typeface="Arial" panose="020B0604020202020204" pitchFamily="34" charset="0"/>
                        </a:rPr>
                        <a:t>35 711,1</a:t>
                      </a:r>
                    </a:p>
                  </a:txBody>
                  <a:tcPr marL="0" marR="0" marT="0" marB="0" anchor="b"/>
                </a:tc>
                <a:tc>
                  <a:txBody>
                    <a:bodyPr/>
                    <a:lstStyle/>
                    <a:p>
                      <a:pPr algn="ctr" fontAlgn="b"/>
                      <a:r>
                        <a:rPr lang="ru-RU" sz="800" b="0" i="0" u="none" strike="noStrike">
                          <a:effectLst/>
                          <a:latin typeface="Arial" panose="020B0604020202020204" pitchFamily="34" charset="0"/>
                        </a:rPr>
                        <a:t>35 100,0</a:t>
                      </a:r>
                    </a:p>
                  </a:txBody>
                  <a:tcPr marL="0" marR="0" marT="0" marB="0" anchor="b"/>
                </a:tc>
                <a:tc>
                  <a:txBody>
                    <a:bodyPr/>
                    <a:lstStyle/>
                    <a:p>
                      <a:pPr algn="ctr" fontAlgn="b"/>
                      <a:r>
                        <a:rPr lang="ru-RU" sz="800" b="0" i="0" u="none" strike="noStrike">
                          <a:effectLst/>
                          <a:latin typeface="Arial" panose="020B0604020202020204" pitchFamily="34" charset="0"/>
                        </a:rPr>
                        <a:t>35 100,0</a:t>
                      </a:r>
                    </a:p>
                  </a:txBody>
                  <a:tcPr marL="0" marR="0" marT="0" marB="0" anchor="b"/>
                </a:tc>
                <a:tc>
                  <a:txBody>
                    <a:bodyPr/>
                    <a:lstStyle/>
                    <a:p>
                      <a:pPr algn="ctr" fontAlgn="b"/>
                      <a:r>
                        <a:rPr lang="ru-RU" sz="900" b="0" i="0" u="none" strike="noStrike">
                          <a:effectLst/>
                          <a:latin typeface="Arial" panose="020B0604020202020204" pitchFamily="34" charset="0"/>
                        </a:rPr>
                        <a:t>35 100,0</a:t>
                      </a:r>
                    </a:p>
                  </a:txBody>
                  <a:tcPr marL="0" marR="0" marT="0" marB="0" anchor="b"/>
                </a:tc>
                <a:tc>
                  <a:txBody>
                    <a:bodyPr/>
                    <a:lstStyle/>
                    <a:p>
                      <a:pPr algn="ctr" fontAlgn="b"/>
                      <a:r>
                        <a:rPr lang="ru-RU" sz="900" b="0" i="0" u="none" strike="noStrike" dirty="0">
                          <a:effectLst/>
                          <a:latin typeface="Arial" panose="020B0604020202020204" pitchFamily="34" charset="0"/>
                        </a:rPr>
                        <a:t>35 100,0</a:t>
                      </a:r>
                    </a:p>
                  </a:txBody>
                  <a:tcPr marL="0" marR="0" marT="0" marB="0" anchor="b"/>
                </a:tc>
                <a:extLst>
                  <a:ext uri="{0D108BD9-81ED-4DB2-BD59-A6C34878D82A}">
                    <a16:rowId xmlns:a16="http://schemas.microsoft.com/office/drawing/2014/main" val="3541236819"/>
                  </a:ext>
                </a:extLst>
              </a:tr>
            </a:tbl>
          </a:graphicData>
        </a:graphic>
      </p:graphicFrame>
    </p:spTree>
    <p:extLst>
      <p:ext uri="{BB962C8B-B14F-4D97-AF65-F5344CB8AC3E}">
        <p14:creationId xmlns:p14="http://schemas.microsoft.com/office/powerpoint/2010/main" val="215360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3597962873"/>
              </p:ext>
            </p:extLst>
          </p:nvPr>
        </p:nvGraphicFramePr>
        <p:xfrm>
          <a:off x="829559" y="1022313"/>
          <a:ext cx="10671143" cy="5482391"/>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1" i="0" u="none" strike="noStrike" dirty="0">
                          <a:effectLst/>
                          <a:latin typeface="Arial" panose="020B0604020202020204" pitchFamily="34" charset="0"/>
                        </a:rPr>
                        <a:t>000 1 08 00000 00 0000 000</a:t>
                      </a:r>
                    </a:p>
                  </a:txBody>
                  <a:tcPr marL="0" marR="0" marT="0" marB="0" anchor="b"/>
                </a:tc>
                <a:tc>
                  <a:txBody>
                    <a:bodyPr/>
                    <a:lstStyle/>
                    <a:p>
                      <a:pPr algn="l" fontAlgn="ctr"/>
                      <a:r>
                        <a:rPr lang="ru-RU" sz="900" b="1" i="0" u="none" strike="noStrike" dirty="0">
                          <a:effectLst/>
                          <a:latin typeface="Arial" panose="020B0604020202020204" pitchFamily="34" charset="0"/>
                        </a:rPr>
                        <a:t>Государственная пошлина, сборы</a:t>
                      </a:r>
                    </a:p>
                  </a:txBody>
                  <a:tcPr marL="0" marR="0" marT="0" marB="0" anchor="b"/>
                </a:tc>
                <a:tc>
                  <a:txBody>
                    <a:bodyPr/>
                    <a:lstStyle/>
                    <a:p>
                      <a:pPr algn="ctr" fontAlgn="b"/>
                      <a:r>
                        <a:rPr lang="ru-RU" sz="900" b="1" i="0" u="none" strike="noStrike" dirty="0">
                          <a:effectLst/>
                          <a:latin typeface="Arial" panose="020B0604020202020204" pitchFamily="34" charset="0"/>
                        </a:rPr>
                        <a:t>14 227,0</a:t>
                      </a:r>
                    </a:p>
                  </a:txBody>
                  <a:tcPr marL="0" marR="0" marT="0" marB="0" anchor="b"/>
                </a:tc>
                <a:tc>
                  <a:txBody>
                    <a:bodyPr/>
                    <a:lstStyle/>
                    <a:p>
                      <a:pPr algn="ctr" fontAlgn="b"/>
                      <a:r>
                        <a:rPr lang="ru-RU" sz="900" b="1" i="0" u="none" strike="noStrike">
                          <a:effectLst/>
                          <a:latin typeface="Arial" panose="020B0604020202020204" pitchFamily="34" charset="0"/>
                        </a:rPr>
                        <a:t>17 588,0</a:t>
                      </a:r>
                    </a:p>
                  </a:txBody>
                  <a:tcPr marL="0" marR="0" marT="0" marB="0" anchor="b"/>
                </a:tc>
                <a:tc>
                  <a:txBody>
                    <a:bodyPr/>
                    <a:lstStyle/>
                    <a:p>
                      <a:pPr algn="ctr" fontAlgn="b"/>
                      <a:r>
                        <a:rPr lang="ru-RU" sz="900" b="1" i="0" u="none" strike="noStrike">
                          <a:effectLst/>
                          <a:latin typeface="Arial" panose="020B0604020202020204" pitchFamily="34" charset="0"/>
                        </a:rPr>
                        <a:t>14 899,0</a:t>
                      </a:r>
                    </a:p>
                  </a:txBody>
                  <a:tcPr marL="0" marR="0" marT="0" marB="0" anchor="b"/>
                </a:tc>
                <a:tc>
                  <a:txBody>
                    <a:bodyPr/>
                    <a:lstStyle/>
                    <a:p>
                      <a:pPr algn="ctr" fontAlgn="b"/>
                      <a:r>
                        <a:rPr lang="ru-RU" sz="900" b="1" i="0" u="none" strike="noStrike">
                          <a:effectLst/>
                          <a:latin typeface="Arial" panose="020B0604020202020204" pitchFamily="34" charset="0"/>
                        </a:rPr>
                        <a:t>16 000,0</a:t>
                      </a:r>
                    </a:p>
                  </a:txBody>
                  <a:tcPr marL="0" marR="0" marT="0" marB="0" anchor="b"/>
                </a:tc>
                <a:tc>
                  <a:txBody>
                    <a:bodyPr/>
                    <a:lstStyle/>
                    <a:p>
                      <a:pPr algn="ctr" fontAlgn="b"/>
                      <a:r>
                        <a:rPr lang="ru-RU" sz="900" b="1" i="0" u="none" strike="noStrike">
                          <a:effectLst/>
                          <a:latin typeface="Arial" panose="020B0604020202020204" pitchFamily="34" charset="0"/>
                        </a:rPr>
                        <a:t>17 000,0</a:t>
                      </a:r>
                    </a:p>
                  </a:txBody>
                  <a:tcPr marL="0" marR="0" marT="0" marB="0" anchor="b"/>
                </a:tc>
                <a:extLst>
                  <a:ext uri="{0D108BD9-81ED-4DB2-BD59-A6C34878D82A}">
                    <a16:rowId xmlns:a16="http://schemas.microsoft.com/office/drawing/2014/main" val="3846465454"/>
                  </a:ext>
                </a:extLst>
              </a:tr>
              <a:tr h="370840">
                <a:tc>
                  <a:txBody>
                    <a:bodyPr/>
                    <a:lstStyle/>
                    <a:p>
                      <a:pPr algn="ctr" fontAlgn="b"/>
                      <a:r>
                        <a:rPr lang="ru-RU" sz="800" b="0" i="0" u="none" strike="noStrike">
                          <a:effectLst/>
                          <a:latin typeface="Arial" panose="020B0604020202020204" pitchFamily="34" charset="0"/>
                        </a:rPr>
                        <a:t>000 1 08 03010 01 0000 110</a:t>
                      </a:r>
                    </a:p>
                  </a:txBody>
                  <a:tcPr marL="0" marR="0" marT="0" marB="0" anchor="b"/>
                </a:tc>
                <a:tc>
                  <a:txBody>
                    <a:bodyPr/>
                    <a:lstStyle/>
                    <a:p>
                      <a:pPr algn="l" fontAlgn="ctr"/>
                      <a:r>
                        <a:rPr lang="ru-RU" sz="800" b="0" i="0" u="none" strike="noStrike">
                          <a:effectLst/>
                          <a:latin typeface="Arial" panose="020B0604020202020204" pitchFamily="34" charset="0"/>
                        </a:rPr>
                        <a:t>Государственная пошлина по делам, рассматриваемым в судах общей юрисдикции, мировыми судьями (за исключением Верховного Суда Российской Федерации )</a:t>
                      </a:r>
                    </a:p>
                  </a:txBody>
                  <a:tcPr marL="0" marR="0" marT="0" marB="0" anchor="ctr"/>
                </a:tc>
                <a:tc>
                  <a:txBody>
                    <a:bodyPr/>
                    <a:lstStyle/>
                    <a:p>
                      <a:pPr algn="ctr" fontAlgn="b"/>
                      <a:r>
                        <a:rPr lang="ru-RU" sz="800" b="0" i="0" u="none" strike="noStrike" dirty="0">
                          <a:effectLst/>
                          <a:latin typeface="Arial" panose="020B0604020202020204" pitchFamily="34" charset="0"/>
                        </a:rPr>
                        <a:t>14 212,0</a:t>
                      </a:r>
                    </a:p>
                  </a:txBody>
                  <a:tcPr marL="0" marR="0" marT="0" marB="0" anchor="b"/>
                </a:tc>
                <a:tc>
                  <a:txBody>
                    <a:bodyPr/>
                    <a:lstStyle/>
                    <a:p>
                      <a:pPr algn="ctr" fontAlgn="b"/>
                      <a:r>
                        <a:rPr lang="ru-RU" sz="800" b="0" i="0" u="none" strike="noStrike">
                          <a:effectLst/>
                          <a:latin typeface="Arial" panose="020B0604020202020204" pitchFamily="34" charset="0"/>
                        </a:rPr>
                        <a:t>17 588,0</a:t>
                      </a:r>
                    </a:p>
                  </a:txBody>
                  <a:tcPr marL="0" marR="0" marT="0" marB="0" anchor="b"/>
                </a:tc>
                <a:tc>
                  <a:txBody>
                    <a:bodyPr/>
                    <a:lstStyle/>
                    <a:p>
                      <a:pPr algn="ctr" fontAlgn="b"/>
                      <a:r>
                        <a:rPr lang="ru-RU" sz="800" b="0" i="0" u="none" strike="noStrike">
                          <a:effectLst/>
                          <a:latin typeface="Arial" panose="020B0604020202020204" pitchFamily="34" charset="0"/>
                        </a:rPr>
                        <a:t>14 899,0</a:t>
                      </a:r>
                    </a:p>
                  </a:txBody>
                  <a:tcPr marL="0" marR="0" marT="0" marB="0" anchor="b"/>
                </a:tc>
                <a:tc>
                  <a:txBody>
                    <a:bodyPr/>
                    <a:lstStyle/>
                    <a:p>
                      <a:pPr algn="ctr" fontAlgn="b"/>
                      <a:r>
                        <a:rPr lang="ru-RU" sz="900" b="0" i="0" u="none" strike="noStrike">
                          <a:effectLst/>
                          <a:latin typeface="Arial" panose="020B0604020202020204" pitchFamily="34" charset="0"/>
                        </a:rPr>
                        <a:t>16 000,0</a:t>
                      </a:r>
                    </a:p>
                  </a:txBody>
                  <a:tcPr marL="0" marR="0" marT="0" marB="0" anchor="b"/>
                </a:tc>
                <a:tc>
                  <a:txBody>
                    <a:bodyPr/>
                    <a:lstStyle/>
                    <a:p>
                      <a:pPr algn="ctr" fontAlgn="b"/>
                      <a:r>
                        <a:rPr lang="ru-RU" sz="900" b="0" i="0" u="none" strike="noStrike">
                          <a:effectLst/>
                          <a:latin typeface="Arial" panose="020B0604020202020204" pitchFamily="34" charset="0"/>
                        </a:rPr>
                        <a:t>17 000,0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solidFill>
                            <a:srgbClr val="000000"/>
                          </a:solidFill>
                          <a:effectLst/>
                          <a:latin typeface="Arial" panose="020B0604020202020204" pitchFamily="34" charset="0"/>
                        </a:rPr>
                        <a:t>000 1 08 07 150 01 1000 110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Государственная пошлина за выдачу разрешения на установку рекламных конструкций</a:t>
                      </a:r>
                    </a:p>
                  </a:txBody>
                  <a:tcPr marL="0" marR="0" marT="0" marB="0" anchor="b"/>
                </a:tc>
                <a:tc>
                  <a:txBody>
                    <a:bodyPr/>
                    <a:lstStyle/>
                    <a:p>
                      <a:pPr algn="ctr" fontAlgn="b"/>
                      <a:r>
                        <a:rPr lang="ru-RU" sz="800" b="0" i="0" u="none" strike="noStrike" dirty="0">
                          <a:effectLst/>
                          <a:latin typeface="Arial" panose="020B0604020202020204" pitchFamily="34" charset="0"/>
                        </a:rPr>
                        <a:t>15,0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1" i="0" u="none" strike="noStrike">
                          <a:effectLst/>
                          <a:latin typeface="Arial" panose="020B0604020202020204" pitchFamily="34" charset="0"/>
                        </a:rPr>
                        <a:t>000 1 09 00000 00 0000 000</a:t>
                      </a:r>
                    </a:p>
                  </a:txBody>
                  <a:tcPr marL="0" marR="0" marT="0" marB="0" anchor="b"/>
                </a:tc>
                <a:tc>
                  <a:txBody>
                    <a:bodyPr/>
                    <a:lstStyle/>
                    <a:p>
                      <a:pPr algn="l" fontAlgn="b"/>
                      <a:r>
                        <a:rPr lang="ru-RU" sz="900" b="1" i="0" u="none" strike="noStrike">
                          <a:effectLst/>
                          <a:latin typeface="Arial" panose="020B0604020202020204" pitchFamily="34" charset="0"/>
                        </a:rPr>
                        <a:t>Задолженность и перерасчеты по отменненым налогам, сборам</a:t>
                      </a:r>
                    </a:p>
                  </a:txBody>
                  <a:tcPr marL="0" marR="0" marT="0" marB="0" anchor="b"/>
                </a:tc>
                <a:tc>
                  <a:txBody>
                    <a:bodyPr/>
                    <a:lstStyle/>
                    <a:p>
                      <a:pPr algn="ctr" fontAlgn="b"/>
                      <a:r>
                        <a:rPr lang="ru-RU" sz="800" b="1" i="0" u="none" strike="noStrike">
                          <a:effectLst/>
                          <a:latin typeface="Arial" panose="020B0604020202020204" pitchFamily="34" charset="0"/>
                        </a:rPr>
                        <a:t>1,5</a:t>
                      </a:r>
                    </a:p>
                  </a:txBody>
                  <a:tcPr marL="0" marR="0" marT="0" marB="0" anchor="b"/>
                </a:tc>
                <a:tc>
                  <a:txBody>
                    <a:bodyPr/>
                    <a:lstStyle/>
                    <a:p>
                      <a:pPr algn="ctr" fontAlgn="b"/>
                      <a:r>
                        <a:rPr lang="ru-RU" sz="800" b="1" i="0" u="none" strike="noStrike">
                          <a:effectLst/>
                          <a:latin typeface="Arial" panose="020B0604020202020204" pitchFamily="34" charset="0"/>
                        </a:rPr>
                        <a:t>0,0</a:t>
                      </a:r>
                    </a:p>
                  </a:txBody>
                  <a:tcPr marL="0" marR="0" marT="0" marB="0" anchor="b"/>
                </a:tc>
                <a:tc>
                  <a:txBody>
                    <a:bodyPr/>
                    <a:lstStyle/>
                    <a:p>
                      <a:pPr algn="ctr" fontAlgn="b"/>
                      <a:r>
                        <a:rPr lang="ru-RU" sz="800" b="1" i="0" u="none" strike="noStrike">
                          <a:effectLst/>
                          <a:latin typeface="Arial" panose="020B0604020202020204" pitchFamily="34" charset="0"/>
                        </a:rPr>
                        <a:t>0,0</a:t>
                      </a:r>
                    </a:p>
                  </a:txBody>
                  <a:tcPr marL="0" marR="0" marT="0" marB="0" anchor="b"/>
                </a:tc>
                <a:tc>
                  <a:txBody>
                    <a:bodyPr/>
                    <a:lstStyle/>
                    <a:p>
                      <a:pPr algn="ctr" fontAlgn="b"/>
                      <a:r>
                        <a:rPr lang="ru-RU" sz="900" b="1" i="0" u="none" strike="noStrike">
                          <a:effectLst/>
                          <a:latin typeface="Arial" panose="020B0604020202020204" pitchFamily="34" charset="0"/>
                        </a:rPr>
                        <a:t>0,0</a:t>
                      </a:r>
                    </a:p>
                  </a:txBody>
                  <a:tcPr marL="0" marR="0" marT="0" marB="0" anchor="b"/>
                </a:tc>
                <a:tc>
                  <a:txBody>
                    <a:bodyPr/>
                    <a:lstStyle/>
                    <a:p>
                      <a:pPr algn="ctr" fontAlgn="b"/>
                      <a:r>
                        <a:rPr lang="ru-RU" sz="900" b="1"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1" i="0" u="none" strike="noStrike" dirty="0">
                          <a:effectLst/>
                          <a:latin typeface="Arial" panose="020B0604020202020204" pitchFamily="34" charset="0"/>
                        </a:rPr>
                        <a:t>000 1 11 00000 00 0000 000</a:t>
                      </a:r>
                    </a:p>
                  </a:txBody>
                  <a:tcPr marL="0" marR="0" marT="0" marB="0" anchor="b"/>
                </a:tc>
                <a:tc>
                  <a:txBody>
                    <a:bodyPr/>
                    <a:lstStyle/>
                    <a:p>
                      <a:pPr algn="l" fontAlgn="ctr"/>
                      <a:r>
                        <a:rPr lang="ru-RU" sz="900" b="1" i="0" u="none" strike="noStrike">
                          <a:effectLst/>
                          <a:latin typeface="Arial" panose="020B0604020202020204" pitchFamily="34" charset="0"/>
                        </a:rPr>
                        <a:t>Доходы от использования имущества, находящегося в государственной и муниципальной собственности</a:t>
                      </a:r>
                    </a:p>
                  </a:txBody>
                  <a:tcPr marL="0" marR="0" marT="0" marB="0" anchor="ctr"/>
                </a:tc>
                <a:tc>
                  <a:txBody>
                    <a:bodyPr/>
                    <a:lstStyle/>
                    <a:p>
                      <a:pPr algn="ctr" fontAlgn="b"/>
                      <a:r>
                        <a:rPr lang="ru-RU" sz="900" b="1" i="0" u="none" strike="noStrike">
                          <a:effectLst/>
                          <a:latin typeface="Arial" panose="020B0604020202020204" pitchFamily="34" charset="0"/>
                        </a:rPr>
                        <a:t>489 232,1</a:t>
                      </a:r>
                    </a:p>
                  </a:txBody>
                  <a:tcPr marL="0" marR="0" marT="0" marB="0" anchor="b"/>
                </a:tc>
                <a:tc>
                  <a:txBody>
                    <a:bodyPr/>
                    <a:lstStyle/>
                    <a:p>
                      <a:pPr algn="ctr" fontAlgn="b"/>
                      <a:r>
                        <a:rPr lang="ru-RU" sz="900" b="1" i="0" u="none" strike="noStrike">
                          <a:effectLst/>
                          <a:latin typeface="Arial" panose="020B0604020202020204" pitchFamily="34" charset="0"/>
                        </a:rPr>
                        <a:t>426 932,1</a:t>
                      </a:r>
                    </a:p>
                  </a:txBody>
                  <a:tcPr marL="0" marR="0" marT="0" marB="0" anchor="b"/>
                </a:tc>
                <a:tc>
                  <a:txBody>
                    <a:bodyPr/>
                    <a:lstStyle/>
                    <a:p>
                      <a:pPr algn="ctr" fontAlgn="b"/>
                      <a:r>
                        <a:rPr lang="ru-RU" sz="900" b="1" i="0" u="none" strike="noStrike">
                          <a:effectLst/>
                          <a:latin typeface="Arial" panose="020B0604020202020204" pitchFamily="34" charset="0"/>
                        </a:rPr>
                        <a:t>436 338,4</a:t>
                      </a:r>
                    </a:p>
                  </a:txBody>
                  <a:tcPr marL="0" marR="0" marT="0" marB="0" anchor="b"/>
                </a:tc>
                <a:tc>
                  <a:txBody>
                    <a:bodyPr/>
                    <a:lstStyle/>
                    <a:p>
                      <a:pPr algn="ctr" fontAlgn="b"/>
                      <a:r>
                        <a:rPr lang="ru-RU" sz="900" b="1" i="0" u="none" strike="noStrike">
                          <a:effectLst/>
                          <a:latin typeface="Arial" panose="020B0604020202020204" pitchFamily="34" charset="0"/>
                        </a:rPr>
                        <a:t>415 422,0</a:t>
                      </a:r>
                    </a:p>
                  </a:txBody>
                  <a:tcPr marL="0" marR="0" marT="0" marB="0" anchor="b"/>
                </a:tc>
                <a:tc>
                  <a:txBody>
                    <a:bodyPr/>
                    <a:lstStyle/>
                    <a:p>
                      <a:pPr algn="ctr" fontAlgn="b"/>
                      <a:r>
                        <a:rPr lang="ru-RU" sz="900" b="1" i="0" u="none" strike="noStrike">
                          <a:effectLst/>
                          <a:latin typeface="Arial" panose="020B0604020202020204" pitchFamily="34" charset="0"/>
                        </a:rPr>
                        <a:t>413 655,0</a:t>
                      </a:r>
                    </a:p>
                  </a:txBody>
                  <a:tcPr marL="0" marR="0" marT="0" marB="0" anchor="b"/>
                </a:tc>
                <a:extLst>
                  <a:ext uri="{0D108BD9-81ED-4DB2-BD59-A6C34878D82A}">
                    <a16:rowId xmlns:a16="http://schemas.microsoft.com/office/drawing/2014/main" val="4212023429"/>
                  </a:ext>
                </a:extLst>
              </a:tr>
              <a:tr h="370840">
                <a:tc>
                  <a:txBody>
                    <a:bodyPr/>
                    <a:lstStyle/>
                    <a:p>
                      <a:pPr algn="ctr" fontAlgn="b"/>
                      <a:r>
                        <a:rPr lang="ru-RU" sz="800" b="0" i="0" u="none" strike="noStrike" dirty="0">
                          <a:effectLst/>
                          <a:latin typeface="Arial" panose="020B0604020202020204" pitchFamily="34" charset="0"/>
                        </a:rPr>
                        <a:t> 000 1 11 05012 04 0000 120</a:t>
                      </a:r>
                    </a:p>
                  </a:txBody>
                  <a:tcPr marL="0" marR="0" marT="0" marB="0" anchor="b"/>
                </a:tc>
                <a:tc>
                  <a:txBody>
                    <a:bodyPr/>
                    <a:lstStyle/>
                    <a:p>
                      <a:pPr algn="l" fontAlgn="ctr"/>
                      <a:r>
                        <a:rPr lang="ru-RU" sz="800" b="0" i="0" u="none" strike="noStrike">
                          <a:effectLst/>
                          <a:latin typeface="Arial" panose="020B0604020202020204" pitchFamily="34"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округов, а также средства от продажи права на заключение договоров аренды указанных земельных участков</a:t>
                      </a:r>
                    </a:p>
                  </a:txBody>
                  <a:tcPr marL="0" marR="0" marT="0" marB="0" anchor="ctr"/>
                </a:tc>
                <a:tc>
                  <a:txBody>
                    <a:bodyPr/>
                    <a:lstStyle/>
                    <a:p>
                      <a:pPr algn="ctr" fontAlgn="b"/>
                      <a:r>
                        <a:rPr lang="ru-RU" sz="800" b="0" i="0" u="none" strike="noStrike">
                          <a:effectLst/>
                          <a:latin typeface="Arial" panose="020B0604020202020204" pitchFamily="34" charset="0"/>
                        </a:rPr>
                        <a:t>400 751,2</a:t>
                      </a:r>
                    </a:p>
                  </a:txBody>
                  <a:tcPr marL="0" marR="0" marT="0" marB="0" anchor="b"/>
                </a:tc>
                <a:tc>
                  <a:txBody>
                    <a:bodyPr/>
                    <a:lstStyle/>
                    <a:p>
                      <a:pPr algn="ctr" fontAlgn="b"/>
                      <a:r>
                        <a:rPr lang="ru-RU" sz="800" b="0" i="0" u="none" strike="noStrike" dirty="0">
                          <a:effectLst/>
                          <a:latin typeface="Arial" panose="020B0604020202020204" pitchFamily="34" charset="0"/>
                        </a:rPr>
                        <a:t>331 110,0</a:t>
                      </a:r>
                    </a:p>
                  </a:txBody>
                  <a:tcPr marL="0" marR="0" marT="0" marB="0" anchor="b"/>
                </a:tc>
                <a:tc>
                  <a:txBody>
                    <a:bodyPr/>
                    <a:lstStyle/>
                    <a:p>
                      <a:pPr algn="ctr" fontAlgn="b"/>
                      <a:r>
                        <a:rPr lang="ru-RU" sz="800" b="0" i="0" u="none" strike="noStrike">
                          <a:effectLst/>
                          <a:latin typeface="Arial" panose="020B0604020202020204" pitchFamily="34" charset="0"/>
                        </a:rPr>
                        <a:t>342 802,0</a:t>
                      </a:r>
                    </a:p>
                  </a:txBody>
                  <a:tcPr marL="0" marR="0" marT="0" marB="0" anchor="b"/>
                </a:tc>
                <a:tc>
                  <a:txBody>
                    <a:bodyPr/>
                    <a:lstStyle/>
                    <a:p>
                      <a:pPr algn="ctr" fontAlgn="b"/>
                      <a:r>
                        <a:rPr lang="ru-RU" sz="900" b="0" i="0" u="none" strike="noStrike">
                          <a:effectLst/>
                          <a:latin typeface="Arial" panose="020B0604020202020204" pitchFamily="34" charset="0"/>
                        </a:rPr>
                        <a:t>322 672,8</a:t>
                      </a:r>
                    </a:p>
                  </a:txBody>
                  <a:tcPr marL="0" marR="0" marT="0" marB="0" anchor="b"/>
                </a:tc>
                <a:tc>
                  <a:txBody>
                    <a:bodyPr/>
                    <a:lstStyle/>
                    <a:p>
                      <a:pPr algn="ctr" fontAlgn="b"/>
                      <a:r>
                        <a:rPr lang="ru-RU" sz="900" b="0" i="0" u="none" strike="noStrike">
                          <a:effectLst/>
                          <a:latin typeface="Arial" panose="020B0604020202020204" pitchFamily="34" charset="0"/>
                        </a:rPr>
                        <a:t>322 672,8</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 000 1 11 05024 04 0000 120</a:t>
                      </a:r>
                    </a:p>
                  </a:txBody>
                  <a:tcPr marL="0" marR="0" marT="0" marB="0" anchor="b"/>
                </a:tc>
                <a:tc>
                  <a:txBody>
                    <a:bodyPr/>
                    <a:lstStyle/>
                    <a:p>
                      <a:pPr algn="l" fontAlgn="b"/>
                      <a:r>
                        <a:rPr lang="ru-RU" sz="800" b="0" i="0" u="none" strike="noStrike">
                          <a:effectLst/>
                          <a:latin typeface="Arial" panose="020B0604020202020204" pitchFamily="34"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городских округов (за исключением земельных участков муниципальных бюджетных  и автономных учреждений)</a:t>
                      </a:r>
                    </a:p>
                  </a:txBody>
                  <a:tcPr marL="0" marR="0" marT="0" marB="0" anchor="b"/>
                </a:tc>
                <a:tc>
                  <a:txBody>
                    <a:bodyPr/>
                    <a:lstStyle/>
                    <a:p>
                      <a:pPr algn="ctr" fontAlgn="b"/>
                      <a:r>
                        <a:rPr lang="ru-RU" sz="800" b="0" i="0" u="none" strike="noStrike">
                          <a:effectLst/>
                          <a:latin typeface="Arial" panose="020B0604020202020204" pitchFamily="34" charset="0"/>
                        </a:rPr>
                        <a:t>2 584,3</a:t>
                      </a:r>
                    </a:p>
                  </a:txBody>
                  <a:tcPr marL="0" marR="0" marT="0" marB="0" anchor="b"/>
                </a:tc>
                <a:tc>
                  <a:txBody>
                    <a:bodyPr/>
                    <a:lstStyle/>
                    <a:p>
                      <a:pPr algn="ctr" fontAlgn="b"/>
                      <a:r>
                        <a:rPr lang="ru-RU" sz="800" b="0" i="0" u="none" strike="noStrike" dirty="0">
                          <a:effectLst/>
                          <a:latin typeface="Arial" panose="020B0604020202020204" pitchFamily="34" charset="0"/>
                        </a:rPr>
                        <a:t>7 283,8</a:t>
                      </a:r>
                    </a:p>
                  </a:txBody>
                  <a:tcPr marL="0" marR="0" marT="0" marB="0" anchor="b"/>
                </a:tc>
                <a:tc>
                  <a:txBody>
                    <a:bodyPr/>
                    <a:lstStyle/>
                    <a:p>
                      <a:pPr algn="ctr" fontAlgn="b"/>
                      <a:r>
                        <a:rPr lang="ru-RU" sz="800" b="0" i="0" u="none" strike="noStrike">
                          <a:effectLst/>
                          <a:latin typeface="Arial" panose="020B0604020202020204" pitchFamily="34" charset="0"/>
                        </a:rPr>
                        <a:t>7 818,1</a:t>
                      </a:r>
                    </a:p>
                  </a:txBody>
                  <a:tcPr marL="0" marR="0" marT="0" marB="0" anchor="b"/>
                </a:tc>
                <a:tc>
                  <a:txBody>
                    <a:bodyPr/>
                    <a:lstStyle/>
                    <a:p>
                      <a:pPr algn="ctr" fontAlgn="b"/>
                      <a:r>
                        <a:rPr lang="ru-RU" sz="900" b="0" i="0" u="none" strike="noStrike">
                          <a:effectLst/>
                          <a:latin typeface="Arial" panose="020B0604020202020204" pitchFamily="34" charset="0"/>
                        </a:rPr>
                        <a:t>           7 818,1   </a:t>
                      </a:r>
                    </a:p>
                  </a:txBody>
                  <a:tcPr marL="0" marR="0" marT="0" marB="0" anchor="b"/>
                </a:tc>
                <a:tc>
                  <a:txBody>
                    <a:bodyPr/>
                    <a:lstStyle/>
                    <a:p>
                      <a:pPr algn="ctr" fontAlgn="b"/>
                      <a:r>
                        <a:rPr lang="ru-RU" sz="900" b="0" i="0" u="none" strike="noStrike">
                          <a:effectLst/>
                          <a:latin typeface="Arial" panose="020B0604020202020204" pitchFamily="34" charset="0"/>
                        </a:rPr>
                        <a:t>7 818,1</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000 1 11 05034 04 0000 120</a:t>
                      </a:r>
                    </a:p>
                  </a:txBody>
                  <a:tcPr marL="0" marR="0" marT="0" marB="0" anchor="b"/>
                </a:tc>
                <a:tc>
                  <a:txBody>
                    <a:bodyPr/>
                    <a:lstStyle/>
                    <a:p>
                      <a:pPr algn="l" fontAlgn="b"/>
                      <a:r>
                        <a:rPr lang="ru-RU" sz="800" b="0" i="0" u="none" strike="noStrike">
                          <a:effectLst/>
                          <a:latin typeface="Arial" panose="020B0604020202020204" pitchFamily="34" charset="0"/>
                        </a:rPr>
                        <a:t>Доходы от сдачи в аренду имущества, находящегося в оперативном управлении органов управления городских округов и созданных ими учреждений (за исключением имущества муниципальных бюджетных и автономных учреждений)</a:t>
                      </a:r>
                    </a:p>
                  </a:txBody>
                  <a:tcPr marL="0" marR="0" marT="0" marB="0" anchor="b"/>
                </a:tc>
                <a:tc>
                  <a:txBody>
                    <a:bodyPr/>
                    <a:lstStyle/>
                    <a:p>
                      <a:pPr algn="ctr" fontAlgn="b"/>
                      <a:r>
                        <a:rPr lang="ru-RU" sz="800" b="0" i="0" u="none" strike="noStrike" dirty="0">
                          <a:effectLst/>
                          <a:latin typeface="Arial" panose="020B0604020202020204" pitchFamily="34" charset="0"/>
                        </a:rPr>
                        <a:t>662,2</a:t>
                      </a:r>
                    </a:p>
                  </a:txBody>
                  <a:tcPr marL="0" marR="0" marT="0" marB="0" anchor="b"/>
                </a:tc>
                <a:tc>
                  <a:txBody>
                    <a:bodyPr/>
                    <a:lstStyle/>
                    <a:p>
                      <a:pPr algn="ctr" fontAlgn="b"/>
                      <a:r>
                        <a:rPr lang="ru-RU" sz="800" b="0" i="0" u="none" strike="noStrike">
                          <a:effectLst/>
                          <a:latin typeface="Arial" panose="020B0604020202020204" pitchFamily="34" charset="0"/>
                        </a:rPr>
                        <a:t>219,6</a:t>
                      </a:r>
                    </a:p>
                  </a:txBody>
                  <a:tcPr marL="0" marR="0" marT="0" marB="0" anchor="b"/>
                </a:tc>
                <a:tc>
                  <a:txBody>
                    <a:bodyPr/>
                    <a:lstStyle/>
                    <a:p>
                      <a:pPr algn="ctr" fontAlgn="b"/>
                      <a:r>
                        <a:rPr lang="ru-RU" sz="800" b="0" i="0" u="none" strike="noStrike" dirty="0">
                          <a:effectLst/>
                          <a:latin typeface="Arial" panose="020B0604020202020204" pitchFamily="34" charset="0"/>
                        </a:rPr>
                        <a:t>219,6</a:t>
                      </a:r>
                    </a:p>
                  </a:txBody>
                  <a:tcPr marL="0" marR="0" marT="0" marB="0" anchor="b"/>
                </a:tc>
                <a:tc>
                  <a:txBody>
                    <a:bodyPr/>
                    <a:lstStyle/>
                    <a:p>
                      <a:pPr algn="ctr" fontAlgn="b"/>
                      <a:r>
                        <a:rPr lang="ru-RU" sz="900" b="0" i="0" u="none" strike="noStrike">
                          <a:effectLst/>
                          <a:latin typeface="Arial" panose="020B0604020202020204" pitchFamily="34" charset="0"/>
                        </a:rPr>
                        <a:t>219,6</a:t>
                      </a:r>
                    </a:p>
                  </a:txBody>
                  <a:tcPr marL="0" marR="0" marT="0" marB="0" anchor="b"/>
                </a:tc>
                <a:tc>
                  <a:txBody>
                    <a:bodyPr/>
                    <a:lstStyle/>
                    <a:p>
                      <a:pPr algn="ctr" fontAlgn="b"/>
                      <a:r>
                        <a:rPr lang="ru-RU" sz="900" b="0" i="0" u="none" strike="noStrike">
                          <a:effectLst/>
                          <a:latin typeface="Arial" panose="020B0604020202020204" pitchFamily="34" charset="0"/>
                        </a:rPr>
                        <a:t>219,6</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a:effectLst/>
                          <a:latin typeface="Arial" panose="020B0604020202020204" pitchFamily="34" charset="0"/>
                        </a:rPr>
                        <a:t>000 1 11 05074 04 0000 120</a:t>
                      </a:r>
                    </a:p>
                  </a:txBody>
                  <a:tcPr marL="0" marR="0" marT="0" marB="0" anchor="b"/>
                </a:tc>
                <a:tc>
                  <a:txBody>
                    <a:bodyPr/>
                    <a:lstStyle/>
                    <a:p>
                      <a:pPr algn="l" fontAlgn="b"/>
                      <a:r>
                        <a:rPr lang="ru-RU" sz="800" b="0" i="0" u="none" strike="noStrike" dirty="0">
                          <a:effectLst/>
                          <a:latin typeface="Arial" panose="020B0604020202020204" pitchFamily="34" charset="0"/>
                        </a:rPr>
                        <a:t>Доходы от сдачи в аренду имущества, составляющего казну городских округов (за исключением земельных участков)</a:t>
                      </a:r>
                    </a:p>
                  </a:txBody>
                  <a:tcPr marL="0" marR="0" marT="0" marB="0" anchor="b"/>
                </a:tc>
                <a:tc>
                  <a:txBody>
                    <a:bodyPr/>
                    <a:lstStyle/>
                    <a:p>
                      <a:pPr algn="ctr" fontAlgn="b"/>
                      <a:r>
                        <a:rPr lang="ru-RU" sz="800" b="0" i="0" u="none" strike="noStrike">
                          <a:effectLst/>
                          <a:latin typeface="Arial" panose="020B0604020202020204" pitchFamily="34" charset="0"/>
                        </a:rPr>
                        <a:t>34 644,3</a:t>
                      </a:r>
                    </a:p>
                  </a:txBody>
                  <a:tcPr marL="0" marR="0" marT="0" marB="0" anchor="b"/>
                </a:tc>
                <a:tc>
                  <a:txBody>
                    <a:bodyPr/>
                    <a:lstStyle/>
                    <a:p>
                      <a:pPr algn="ctr" fontAlgn="b"/>
                      <a:r>
                        <a:rPr lang="ru-RU" sz="800" b="0" i="0" u="none" strike="noStrike">
                          <a:effectLst/>
                          <a:latin typeface="Arial" panose="020B0604020202020204" pitchFamily="34" charset="0"/>
                        </a:rPr>
                        <a:t>31 033,9</a:t>
                      </a:r>
                    </a:p>
                  </a:txBody>
                  <a:tcPr marL="0" marR="0" marT="0" marB="0" anchor="b"/>
                </a:tc>
                <a:tc>
                  <a:txBody>
                    <a:bodyPr/>
                    <a:lstStyle/>
                    <a:p>
                      <a:pPr algn="ctr" fontAlgn="b"/>
                      <a:r>
                        <a:rPr lang="ru-RU" sz="800" b="0" i="0" u="none" strike="noStrike" dirty="0">
                          <a:effectLst/>
                          <a:latin typeface="Arial" panose="020B0604020202020204" pitchFamily="34" charset="0"/>
                        </a:rPr>
                        <a:t>28 500,0</a:t>
                      </a:r>
                    </a:p>
                  </a:txBody>
                  <a:tcPr marL="0" marR="0" marT="0" marB="0" anchor="b"/>
                </a:tc>
                <a:tc>
                  <a:txBody>
                    <a:bodyPr/>
                    <a:lstStyle/>
                    <a:p>
                      <a:pPr algn="ctr" fontAlgn="b"/>
                      <a:r>
                        <a:rPr lang="ru-RU" sz="900" b="0" i="0" u="none" strike="noStrike">
                          <a:effectLst/>
                          <a:latin typeface="Arial" panose="020B0604020202020204" pitchFamily="34" charset="0"/>
                        </a:rPr>
                        <a:t>27 912,8</a:t>
                      </a:r>
                    </a:p>
                  </a:txBody>
                  <a:tcPr marL="0" marR="0" marT="0" marB="0" anchor="b"/>
                </a:tc>
                <a:tc>
                  <a:txBody>
                    <a:bodyPr/>
                    <a:lstStyle/>
                    <a:p>
                      <a:pPr algn="ctr" fontAlgn="b"/>
                      <a:r>
                        <a:rPr lang="ru-RU" sz="900" b="0" i="0" u="none" strike="noStrike">
                          <a:effectLst/>
                          <a:latin typeface="Arial" panose="020B0604020202020204" pitchFamily="34" charset="0"/>
                        </a:rPr>
                        <a:t>29 026,2</a:t>
                      </a:r>
                    </a:p>
                  </a:txBody>
                  <a:tcPr marL="0" marR="0" marT="0" marB="0" anchor="b"/>
                </a:tc>
                <a:extLst>
                  <a:ext uri="{0D108BD9-81ED-4DB2-BD59-A6C34878D82A}">
                    <a16:rowId xmlns:a16="http://schemas.microsoft.com/office/drawing/2014/main" val="454578767"/>
                  </a:ext>
                </a:extLst>
              </a:tr>
              <a:tr h="81280">
                <a:tc>
                  <a:txBody>
                    <a:bodyPr/>
                    <a:lstStyle/>
                    <a:p>
                      <a:pPr algn="ctr" fontAlgn="b"/>
                      <a:r>
                        <a:rPr lang="ru-RU" sz="800" b="0" i="0" u="none" strike="noStrike" dirty="0">
                          <a:effectLst/>
                          <a:latin typeface="Arial" panose="020B0604020202020204" pitchFamily="34" charset="0"/>
                        </a:rPr>
                        <a:t>000 1 11 05312 04 0000 120</a:t>
                      </a:r>
                    </a:p>
                  </a:txBody>
                  <a:tcPr marL="0" marR="0" marT="0" marB="0" anchor="b"/>
                </a:tc>
                <a:tc>
                  <a:txBody>
                    <a:bodyPr/>
                    <a:lstStyle/>
                    <a:p>
                      <a:pPr algn="l" fontAlgn="b"/>
                      <a:r>
                        <a:rPr lang="ru-RU" sz="800" b="0" i="0" u="none" strike="noStrike">
                          <a:effectLst/>
                          <a:latin typeface="Arial" panose="020B0604020202020204" pitchFamily="34" charset="0"/>
                        </a:rPr>
                        <a:t>Плата по соглашениям об установлении сервитута, заключенным органами местного самоуправления городских округов, государственными или муниципальными предприятиями либо государственными или муниципальными учреждениями в отношении земельных участков, государственная собственность на которые не разграничена и которые расположены в границах городских округов</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24,8</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067941501"/>
                  </a:ext>
                </a:extLst>
              </a:tr>
              <a:tr h="162560">
                <a:tc>
                  <a:txBody>
                    <a:bodyPr/>
                    <a:lstStyle/>
                    <a:p>
                      <a:pPr algn="ctr" fontAlgn="b"/>
                      <a:r>
                        <a:rPr lang="ru-RU" sz="800" b="0" i="0" u="none" strike="noStrike" dirty="0">
                          <a:effectLst/>
                          <a:latin typeface="Arial" panose="020B0604020202020204" pitchFamily="34" charset="0"/>
                        </a:rPr>
                        <a:t>000 1 11 07014 04 0000 120</a:t>
                      </a:r>
                    </a:p>
                  </a:txBody>
                  <a:tcPr marL="0" marR="0" marT="0" marB="0" anchor="b"/>
                </a:tc>
                <a:tc>
                  <a:txBody>
                    <a:bodyPr/>
                    <a:lstStyle/>
                    <a:p>
                      <a:pPr algn="l" fontAlgn="ctr"/>
                      <a:r>
                        <a:rPr lang="ru-RU" sz="800" b="0" i="0" u="none" strike="noStrike">
                          <a:effectLst/>
                          <a:latin typeface="Arial" panose="020B0604020202020204" pitchFamily="34" charset="0"/>
                        </a:rPr>
                        <a:t>Доходы от перечисления части прибыли, остающейся после уплаты налогов и иных обязательных платежей муниципальных унитарных предприятий, созданных городскими округами</a:t>
                      </a:r>
                    </a:p>
                  </a:txBody>
                  <a:tcPr marL="0" marR="0" marT="0" marB="0" anchor="ctr"/>
                </a:tc>
                <a:tc>
                  <a:txBody>
                    <a:bodyPr/>
                    <a:lstStyle/>
                    <a:p>
                      <a:pPr algn="ctr" fontAlgn="b"/>
                      <a:r>
                        <a:rPr lang="ru-RU" sz="800" b="0" i="0" u="none" strike="noStrike">
                          <a:effectLst/>
                          <a:latin typeface="Arial" panose="020B0604020202020204" pitchFamily="34" charset="0"/>
                        </a:rPr>
                        <a:t>47,2</a:t>
                      </a:r>
                    </a:p>
                  </a:txBody>
                  <a:tcPr marL="0" marR="0" marT="0" marB="0" anchor="b"/>
                </a:tc>
                <a:tc>
                  <a:txBody>
                    <a:bodyPr/>
                    <a:lstStyle/>
                    <a:p>
                      <a:pPr algn="ctr" fontAlgn="b"/>
                      <a:r>
                        <a:rPr lang="ru-RU" sz="800" b="0" i="0" u="none" strike="noStrike">
                          <a:effectLst/>
                          <a:latin typeface="Arial" panose="020B0604020202020204" pitchFamily="34" charset="0"/>
                        </a:rPr>
                        <a:t>48,0</a:t>
                      </a:r>
                    </a:p>
                  </a:txBody>
                  <a:tcPr marL="0" marR="0" marT="0" marB="0" anchor="b"/>
                </a:tc>
                <a:tc>
                  <a:txBody>
                    <a:bodyPr/>
                    <a:lstStyle/>
                    <a:p>
                      <a:pPr algn="ctr" fontAlgn="b"/>
                      <a:r>
                        <a:rPr lang="ru-RU" sz="800" b="0" i="0" u="none" strike="noStrike">
                          <a:effectLst/>
                          <a:latin typeface="Arial" panose="020B0604020202020204" pitchFamily="34" charset="0"/>
                        </a:rPr>
                        <a:t>10,0</a:t>
                      </a:r>
                    </a:p>
                  </a:txBody>
                  <a:tcPr marL="0" marR="0" marT="0" marB="0" anchor="b"/>
                </a:tc>
                <a:tc>
                  <a:txBody>
                    <a:bodyPr/>
                    <a:lstStyle/>
                    <a:p>
                      <a:pPr algn="ctr" fontAlgn="b"/>
                      <a:r>
                        <a:rPr lang="ru-RU" sz="900" b="0" i="0" u="none" strike="noStrike" dirty="0">
                          <a:effectLst/>
                          <a:latin typeface="Arial" panose="020B0604020202020204" pitchFamily="34" charset="0"/>
                        </a:rPr>
                        <a:t>10,0</a:t>
                      </a:r>
                    </a:p>
                  </a:txBody>
                  <a:tcPr marL="0" marR="0" marT="0" marB="0" anchor="b"/>
                </a:tc>
                <a:tc>
                  <a:txBody>
                    <a:bodyPr/>
                    <a:lstStyle/>
                    <a:p>
                      <a:pPr algn="ctr" fontAlgn="b"/>
                      <a:r>
                        <a:rPr lang="ru-RU" sz="900" b="0" i="0" u="none" strike="noStrike" dirty="0">
                          <a:effectLst/>
                          <a:latin typeface="Arial" panose="020B0604020202020204" pitchFamily="34" charset="0"/>
                        </a:rPr>
                        <a:t>10,0</a:t>
                      </a:r>
                    </a:p>
                  </a:txBody>
                  <a:tcPr marL="0" marR="0" marT="0" marB="0" anchor="b"/>
                </a:tc>
                <a:extLst>
                  <a:ext uri="{0D108BD9-81ED-4DB2-BD59-A6C34878D82A}">
                    <a16:rowId xmlns:a16="http://schemas.microsoft.com/office/drawing/2014/main" val="4099410557"/>
                  </a:ext>
                </a:extLst>
              </a:tr>
            </a:tbl>
          </a:graphicData>
        </a:graphic>
      </p:graphicFrame>
    </p:spTree>
    <p:extLst>
      <p:ext uri="{BB962C8B-B14F-4D97-AF65-F5344CB8AC3E}">
        <p14:creationId xmlns:p14="http://schemas.microsoft.com/office/powerpoint/2010/main" val="30218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65700-C419-4AF5-9133-AE37F5BF66E7}"/>
              </a:ext>
            </a:extLst>
          </p:cNvPr>
          <p:cNvSpPr>
            <a:spLocks noGrp="1"/>
          </p:cNvSpPr>
          <p:nvPr>
            <p:ph type="title"/>
          </p:nvPr>
        </p:nvSpPr>
        <p:spPr>
          <a:xfrm>
            <a:off x="1379913" y="365760"/>
            <a:ext cx="9980814" cy="464816"/>
          </a:xfrm>
          <a:solidFill>
            <a:schemeClr val="accent1">
              <a:lumMod val="60000"/>
              <a:lumOff val="40000"/>
            </a:schemeClr>
          </a:solidFill>
          <a:ln>
            <a:solidFill>
              <a:schemeClr val="accent1">
                <a:lumMod val="50000"/>
              </a:schemeClr>
            </a:solidFill>
          </a:ln>
        </p:spPr>
        <p:txBody>
          <a:bodyPr>
            <a:normAutofit/>
          </a:bodyPr>
          <a:lstStyle/>
          <a:p>
            <a:pPr algn="ctr"/>
            <a:r>
              <a:rPr lang="ru-RU" sz="1400" b="1" dirty="0">
                <a:latin typeface="Arial" panose="020B0604020202020204" pitchFamily="34" charset="0"/>
                <a:cs typeface="Arial" panose="020B0604020202020204" pitchFamily="34" charset="0"/>
              </a:rPr>
              <a:t>СОДЕРЖАНИЕ</a:t>
            </a:r>
          </a:p>
        </p:txBody>
      </p:sp>
      <p:sp>
        <p:nvSpPr>
          <p:cNvPr id="3" name="Объект 2">
            <a:extLst>
              <a:ext uri="{FF2B5EF4-FFF2-40B4-BE49-F238E27FC236}">
                <a16:creationId xmlns:a16="http://schemas.microsoft.com/office/drawing/2014/main" id="{6886C43B-5D5B-4261-8C39-B80F0F17CCDD}"/>
              </a:ext>
            </a:extLst>
          </p:cNvPr>
          <p:cNvSpPr>
            <a:spLocks noGrp="1"/>
          </p:cNvSpPr>
          <p:nvPr>
            <p:ph idx="1"/>
          </p:nvPr>
        </p:nvSpPr>
        <p:spPr>
          <a:xfrm>
            <a:off x="1379913" y="1091682"/>
            <a:ext cx="9980814" cy="5264668"/>
          </a:xfrm>
          <a:solidFill>
            <a:schemeClr val="accent1">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ru-RU" sz="800" dirty="0">
                <a:latin typeface="Arial" panose="020B0604020202020204" pitchFamily="34" charset="0"/>
                <a:cs typeface="Arial" panose="020B0604020202020204" pitchFamily="34" charset="0"/>
              </a:rPr>
              <a:t>3</a:t>
            </a:r>
            <a:r>
              <a:rPr lang="ru-RU" sz="800" b="1" dirty="0">
                <a:latin typeface="Arial" panose="020B0604020202020204" pitchFamily="34" charset="0"/>
                <a:cs typeface="Arial" panose="020B0604020202020204" pitchFamily="34" charset="0"/>
              </a:rPr>
              <a:t>.Основные понятия и определения</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4.Описание административно-территориального образования города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5. Основные показатели социально-экономического развития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10. Социально-экономическое развитие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14. Основные задачи и приоритеты  бюджетной политики  на 2023 год и на плановый период 2024 и 2025 годов</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15. Основные направления бюджетной и налоговой политики на 2023 год и на плановый период 2024 и 2025 годов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16. Основные характеристики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17.</a:t>
            </a:r>
            <a:r>
              <a:rPr lang="ru-RU" sz="800" dirty="0"/>
              <a:t> </a:t>
            </a:r>
            <a:r>
              <a:rPr lang="ru-RU" sz="800" b="1" dirty="0">
                <a:latin typeface="Arial" panose="020B0604020202020204" pitchFamily="34" charset="0"/>
                <a:cs typeface="Arial" panose="020B0604020202020204" pitchFamily="34" charset="0"/>
              </a:rPr>
              <a:t>Динамика доходной части бюджета городского округа 2020-2025 гг.</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18.</a:t>
            </a:r>
            <a:r>
              <a:rPr lang="ru-RU" sz="800" dirty="0"/>
              <a:t> </a:t>
            </a:r>
            <a:r>
              <a:rPr lang="ru-RU" sz="800" b="1" dirty="0">
                <a:latin typeface="Arial" panose="020B0604020202020204" pitchFamily="34" charset="0"/>
                <a:cs typeface="Arial" panose="020B0604020202020204" pitchFamily="34" charset="0"/>
              </a:rPr>
              <a:t>Информация об объеме и структуре налоговых и неналоговых доходов, межбюджетных трансфертов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33. Доходная часть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34.</a:t>
            </a:r>
            <a:r>
              <a:rPr lang="ru-RU" sz="800" dirty="0"/>
              <a:t> </a:t>
            </a:r>
            <a:r>
              <a:rPr lang="ru-RU" sz="800" b="1" dirty="0">
                <a:latin typeface="Arial" panose="020B0604020202020204" pitchFamily="34" charset="0"/>
                <a:cs typeface="Arial" panose="020B0604020202020204" pitchFamily="34" charset="0"/>
              </a:rPr>
              <a:t>Структура налоговых и неналоговых доходов бюджета городского округа Долгопрудный в 2023 году</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35. 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36. </a:t>
            </a:r>
            <a:r>
              <a:rPr lang="ru-RU" sz="800" b="1" dirty="0">
                <a:latin typeface="Arial" panose="020B0604020202020204" pitchFamily="34" charset="0"/>
                <a:cs typeface="Arial" panose="020B0604020202020204" pitchFamily="34" charset="0"/>
              </a:rPr>
              <a:t>Информация о ставках налогов</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37. 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40.</a:t>
            </a:r>
            <a:r>
              <a:rPr lang="ru-RU" sz="800" dirty="0"/>
              <a:t> </a:t>
            </a:r>
            <a:r>
              <a:rPr lang="ru-RU" sz="800" b="1" dirty="0">
                <a:latin typeface="Arial" panose="020B0604020202020204" pitchFamily="34" charset="0"/>
                <a:cs typeface="Arial" panose="020B0604020202020204" pitchFamily="34" charset="0"/>
              </a:rPr>
              <a:t>Информация об объемах предоставленных льгот, установленных решением Совета депутатов городского округа Долгопрудный Московской области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46. Расходы бюджета городского округа Долгопрудный на 2021-2025 гг. по разделам бюджетной классификации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47. Расходы бюджета городского округа Долгопрудный на</a:t>
            </a:r>
            <a:r>
              <a:rPr lang="en-US" sz="800" b="1" dirty="0">
                <a:latin typeface="Arial" panose="020B0604020202020204" pitchFamily="34" charset="0"/>
                <a:cs typeface="Arial" panose="020B0604020202020204" pitchFamily="34" charset="0"/>
              </a:rPr>
              <a:t> </a:t>
            </a:r>
            <a:r>
              <a:rPr lang="ru-RU" sz="800" b="1" dirty="0">
                <a:latin typeface="Arial" panose="020B0604020202020204" pitchFamily="34" charset="0"/>
                <a:cs typeface="Arial" panose="020B0604020202020204" pitchFamily="34" charset="0"/>
              </a:rPr>
              <a:t>2021 - 2025 гг., сформированные по муниципальным программам и непрограммным направлениям деятельности</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48. Реализация муниципальных программ городского округа Долгопрудный в разрезе целевых показателей в динамике</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88. Информация о расходах бюджета с учетом интересов целевых групп пользователей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90. Информация об общественно значимых проектах, реализуемых на территории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91.Контактная информация</a:t>
            </a:r>
          </a:p>
        </p:txBody>
      </p:sp>
      <p:sp>
        <p:nvSpPr>
          <p:cNvPr id="4" name="Номер слайда 3">
            <a:extLst>
              <a:ext uri="{FF2B5EF4-FFF2-40B4-BE49-F238E27FC236}">
                <a16:creationId xmlns:a16="http://schemas.microsoft.com/office/drawing/2014/main" id="{05BB84A4-7868-463F-B21C-75CF103FA099}"/>
              </a:ext>
            </a:extLst>
          </p:cNvPr>
          <p:cNvSpPr>
            <a:spLocks noGrp="1"/>
          </p:cNvSpPr>
          <p:nvPr>
            <p:ph type="sldNum" sz="quarter" idx="12"/>
          </p:nvPr>
        </p:nvSpPr>
        <p:spPr/>
        <p:txBody>
          <a:bodyPr/>
          <a:lstStyle/>
          <a:p>
            <a:fld id="{5C57661F-B2B1-4F5C-A5BA-3FA02C8F7456}" type="slidenum">
              <a:rPr lang="ru-RU" smtClean="0"/>
              <a:t>2</a:t>
            </a:fld>
            <a:endParaRPr lang="ru-RU"/>
          </a:p>
        </p:txBody>
      </p:sp>
      <p:pic>
        <p:nvPicPr>
          <p:cNvPr id="5" name="Объект 6">
            <a:extLst>
              <a:ext uri="{FF2B5EF4-FFF2-40B4-BE49-F238E27FC236}">
                <a16:creationId xmlns:a16="http://schemas.microsoft.com/office/drawing/2014/main" id="{1487A3D4-87C1-473C-89FA-2FF9C47C273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7115" y="365760"/>
            <a:ext cx="1026420" cy="464817"/>
          </a:xfrm>
        </p:spPr>
      </p:pic>
    </p:spTree>
    <p:extLst>
      <p:ext uri="{BB962C8B-B14F-4D97-AF65-F5344CB8AC3E}">
        <p14:creationId xmlns:p14="http://schemas.microsoft.com/office/powerpoint/2010/main" val="155494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18399066"/>
              </p:ext>
            </p:extLst>
          </p:nvPr>
        </p:nvGraphicFramePr>
        <p:xfrm>
          <a:off x="829559" y="1022313"/>
          <a:ext cx="10671143" cy="515112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000 1 11 09044 04 0001 120</a:t>
                      </a:r>
                    </a:p>
                  </a:txBody>
                  <a:tcPr marL="0" marR="0" marT="0" marB="0" anchor="b"/>
                </a:tc>
                <a:tc>
                  <a:txBody>
                    <a:bodyPr/>
                    <a:lstStyle/>
                    <a:p>
                      <a:pPr algn="l" fontAlgn="ctr"/>
                      <a:r>
                        <a:rPr lang="ru-RU" sz="800" b="0" i="0" u="none" strike="noStrike">
                          <a:effectLst/>
                          <a:latin typeface="Arial" panose="020B0604020202020204" pitchFamily="34"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социальный найм жилых помещений)</a:t>
                      </a:r>
                    </a:p>
                  </a:txBody>
                  <a:tcPr marL="0" marR="0" marT="0" marB="0" anchor="ctr"/>
                </a:tc>
                <a:tc>
                  <a:txBody>
                    <a:bodyPr/>
                    <a:lstStyle/>
                    <a:p>
                      <a:pPr algn="ctr" fontAlgn="b"/>
                      <a:r>
                        <a:rPr lang="ru-RU" sz="800" b="0" i="0" u="none" strike="noStrike" dirty="0">
                          <a:effectLst/>
                          <a:latin typeface="Arial" panose="020B0604020202020204" pitchFamily="34" charset="0"/>
                        </a:rPr>
                        <a:t>14 874,3</a:t>
                      </a:r>
                    </a:p>
                  </a:txBody>
                  <a:tcPr marL="0" marR="0" marT="0" marB="0" anchor="b"/>
                </a:tc>
                <a:tc>
                  <a:txBody>
                    <a:bodyPr/>
                    <a:lstStyle/>
                    <a:p>
                      <a:pPr algn="ctr" fontAlgn="b"/>
                      <a:r>
                        <a:rPr lang="ru-RU" sz="800" b="0" i="0" u="none" strike="noStrike">
                          <a:effectLst/>
                          <a:latin typeface="Arial" panose="020B0604020202020204" pitchFamily="34" charset="0"/>
                        </a:rPr>
                        <a:t>16 500,0</a:t>
                      </a:r>
                    </a:p>
                  </a:txBody>
                  <a:tcPr marL="0" marR="0" marT="0" marB="0" anchor="b"/>
                </a:tc>
                <a:tc>
                  <a:txBody>
                    <a:bodyPr/>
                    <a:lstStyle/>
                    <a:p>
                      <a:pPr algn="ctr" fontAlgn="b"/>
                      <a:r>
                        <a:rPr lang="ru-RU" sz="800" b="0" i="0" u="none" strike="noStrike">
                          <a:effectLst/>
                          <a:latin typeface="Arial" panose="020B0604020202020204" pitchFamily="34" charset="0"/>
                        </a:rPr>
                        <a:t>16 200,0</a:t>
                      </a:r>
                    </a:p>
                  </a:txBody>
                  <a:tcPr marL="0" marR="0" marT="0" marB="0" anchor="b"/>
                </a:tc>
                <a:tc>
                  <a:txBody>
                    <a:bodyPr/>
                    <a:lstStyle/>
                    <a:p>
                      <a:pPr algn="ctr" fontAlgn="b"/>
                      <a:r>
                        <a:rPr lang="ru-RU" sz="900" b="0" i="0" u="none" strike="noStrike">
                          <a:effectLst/>
                          <a:latin typeface="Arial" panose="020B0604020202020204" pitchFamily="34" charset="0"/>
                        </a:rPr>
                        <a:t>16 000,0</a:t>
                      </a:r>
                    </a:p>
                  </a:txBody>
                  <a:tcPr marL="0" marR="0" marT="0" marB="0" anchor="b"/>
                </a:tc>
                <a:tc>
                  <a:txBody>
                    <a:bodyPr/>
                    <a:lstStyle/>
                    <a:p>
                      <a:pPr algn="ctr" fontAlgn="b"/>
                      <a:r>
                        <a:rPr lang="ru-RU" sz="900" b="0" i="0" u="none" strike="noStrike">
                          <a:effectLst/>
                          <a:latin typeface="Arial" panose="020B0604020202020204" pitchFamily="34" charset="0"/>
                        </a:rPr>
                        <a:t>16 000,0</a:t>
                      </a:r>
                    </a:p>
                  </a:txBody>
                  <a:tcPr marL="0" marR="0" marT="0" marB="0" anchor="b"/>
                </a:tc>
                <a:extLst>
                  <a:ext uri="{0D108BD9-81ED-4DB2-BD59-A6C34878D82A}">
                    <a16:rowId xmlns:a16="http://schemas.microsoft.com/office/drawing/2014/main" val="3846465454"/>
                  </a:ext>
                </a:extLst>
              </a:tr>
              <a:tr h="370840">
                <a:tc>
                  <a:txBody>
                    <a:bodyPr/>
                    <a:lstStyle/>
                    <a:p>
                      <a:pPr algn="ctr" fontAlgn="b"/>
                      <a:r>
                        <a:rPr lang="ru-RU" sz="800" b="0" i="0" u="none" strike="noStrike">
                          <a:effectLst/>
                          <a:latin typeface="Arial" panose="020B0604020202020204" pitchFamily="34" charset="0"/>
                        </a:rPr>
                        <a:t>000 1 11 09044 04 0003 120</a:t>
                      </a:r>
                    </a:p>
                  </a:txBody>
                  <a:tcPr marL="0" marR="0" marT="0" marB="0" anchor="b"/>
                </a:tc>
                <a:tc>
                  <a:txBody>
                    <a:bodyPr/>
                    <a:lstStyle/>
                    <a:p>
                      <a:pPr algn="l" fontAlgn="b"/>
                      <a:r>
                        <a:rPr lang="ru-RU" sz="800" b="0" i="0" u="none" strike="noStrike">
                          <a:effectLst/>
                          <a:latin typeface="Arial" panose="020B0604020202020204" pitchFamily="34"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коммерческий найм жилых помещений)</a:t>
                      </a:r>
                    </a:p>
                  </a:txBody>
                  <a:tcPr marL="0" marR="0" marT="0" marB="0" anchor="b"/>
                </a:tc>
                <a:tc>
                  <a:txBody>
                    <a:bodyPr/>
                    <a:lstStyle/>
                    <a:p>
                      <a:pPr algn="ctr" fontAlgn="b"/>
                      <a:r>
                        <a:rPr lang="ru-RU" sz="800" b="0" i="0" u="none" strike="noStrike" dirty="0">
                          <a:effectLst/>
                          <a:latin typeface="Arial" panose="020B0604020202020204" pitchFamily="34" charset="0"/>
                        </a:rPr>
                        <a:t>7 001,2</a:t>
                      </a:r>
                    </a:p>
                  </a:txBody>
                  <a:tcPr marL="0" marR="0" marT="0" marB="0" anchor="b"/>
                </a:tc>
                <a:tc>
                  <a:txBody>
                    <a:bodyPr/>
                    <a:lstStyle/>
                    <a:p>
                      <a:pPr algn="ctr" fontAlgn="b"/>
                      <a:r>
                        <a:rPr lang="ru-RU" sz="800" b="0" i="0" u="none" strike="noStrike">
                          <a:effectLst/>
                          <a:latin typeface="Arial" panose="020B0604020202020204" pitchFamily="34" charset="0"/>
                        </a:rPr>
                        <a:t>8 300,0</a:t>
                      </a:r>
                    </a:p>
                  </a:txBody>
                  <a:tcPr marL="0" marR="0" marT="0" marB="0" anchor="b"/>
                </a:tc>
                <a:tc>
                  <a:txBody>
                    <a:bodyPr/>
                    <a:lstStyle/>
                    <a:p>
                      <a:pPr algn="ctr" fontAlgn="b"/>
                      <a:r>
                        <a:rPr lang="ru-RU" sz="800" b="0" i="0" u="none" strike="noStrike">
                          <a:effectLst/>
                          <a:latin typeface="Arial" panose="020B0604020202020204" pitchFamily="34" charset="0"/>
                        </a:rPr>
                        <a:t>8 300,0</a:t>
                      </a:r>
                    </a:p>
                  </a:txBody>
                  <a:tcPr marL="0" marR="0" marT="0" marB="0" anchor="b"/>
                </a:tc>
                <a:tc>
                  <a:txBody>
                    <a:bodyPr/>
                    <a:lstStyle/>
                    <a:p>
                      <a:pPr algn="ctr" fontAlgn="b"/>
                      <a:r>
                        <a:rPr lang="ru-RU" sz="900" b="0" i="0" u="none" strike="noStrike">
                          <a:effectLst/>
                          <a:latin typeface="Arial" panose="020B0604020202020204" pitchFamily="34" charset="0"/>
                        </a:rPr>
                        <a:t>8 300,0</a:t>
                      </a:r>
                    </a:p>
                  </a:txBody>
                  <a:tcPr marL="0" marR="0" marT="0" marB="0" anchor="b"/>
                </a:tc>
                <a:tc>
                  <a:txBody>
                    <a:bodyPr/>
                    <a:lstStyle/>
                    <a:p>
                      <a:pPr algn="ctr" fontAlgn="b"/>
                      <a:r>
                        <a:rPr lang="ru-RU" sz="900" b="0" i="0" u="none" strike="noStrike">
                          <a:effectLst/>
                          <a:latin typeface="Arial" panose="020B0604020202020204" pitchFamily="34" charset="0"/>
                        </a:rPr>
                        <a:t>8 300,0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dirty="0">
                          <a:effectLst/>
                          <a:latin typeface="Arial" panose="020B0604020202020204" pitchFamily="34" charset="0"/>
                        </a:rPr>
                        <a:t>000 1 11 09080 04 0001 120</a:t>
                      </a:r>
                    </a:p>
                  </a:txBody>
                  <a:tcPr marL="0" marR="0" marT="0" marB="0" anchor="b"/>
                </a:tc>
                <a:tc>
                  <a:txBody>
                    <a:bodyPr/>
                    <a:lstStyle/>
                    <a:p>
                      <a:pPr algn="l" fontAlgn="b"/>
                      <a:r>
                        <a:rPr lang="ru-RU" sz="800" b="0" i="0" u="none" strike="noStrike">
                          <a:effectLst/>
                          <a:latin typeface="Arial" panose="020B0604020202020204" pitchFamily="34"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за размещение нестационарных торговых объектов)</a:t>
                      </a:r>
                    </a:p>
                  </a:txBody>
                  <a:tcPr marL="0" marR="0" marT="0" marB="0" anchor="b"/>
                </a:tc>
                <a:tc>
                  <a:txBody>
                    <a:bodyPr/>
                    <a:lstStyle/>
                    <a:p>
                      <a:pPr algn="ctr" fontAlgn="b"/>
                      <a:r>
                        <a:rPr lang="ru-RU" sz="800" b="0" i="0" u="none" strike="noStrike">
                          <a:effectLst/>
                          <a:latin typeface="Arial" panose="020B0604020202020204" pitchFamily="34" charset="0"/>
                        </a:rPr>
                        <a:t>27 873,2</a:t>
                      </a:r>
                    </a:p>
                  </a:txBody>
                  <a:tcPr marL="0" marR="0" marT="0" marB="0" anchor="b"/>
                </a:tc>
                <a:tc>
                  <a:txBody>
                    <a:bodyPr/>
                    <a:lstStyle/>
                    <a:p>
                      <a:pPr algn="ctr" fontAlgn="b"/>
                      <a:r>
                        <a:rPr lang="ru-RU" sz="800" b="0" i="0" u="none" strike="noStrike" dirty="0">
                          <a:effectLst/>
                          <a:latin typeface="Arial" panose="020B0604020202020204" pitchFamily="34" charset="0"/>
                        </a:rPr>
                        <a:t>27 000,0</a:t>
                      </a:r>
                    </a:p>
                  </a:txBody>
                  <a:tcPr marL="0" marR="0" marT="0" marB="0" anchor="b"/>
                </a:tc>
                <a:tc>
                  <a:txBody>
                    <a:bodyPr/>
                    <a:lstStyle/>
                    <a:p>
                      <a:pPr algn="ctr" fontAlgn="b"/>
                      <a:r>
                        <a:rPr lang="ru-RU" sz="800" b="0" i="0" u="none" strike="noStrike" dirty="0">
                          <a:effectLst/>
                          <a:latin typeface="Arial" panose="020B0604020202020204" pitchFamily="34" charset="0"/>
                        </a:rPr>
                        <a:t>27 300,0</a:t>
                      </a:r>
                    </a:p>
                  </a:txBody>
                  <a:tcPr marL="0" marR="0" marT="0" marB="0" anchor="b"/>
                </a:tc>
                <a:tc>
                  <a:txBody>
                    <a:bodyPr/>
                    <a:lstStyle/>
                    <a:p>
                      <a:pPr algn="ctr" fontAlgn="b"/>
                      <a:r>
                        <a:rPr lang="ru-RU" sz="900" b="0" i="0" u="none" strike="noStrike">
                          <a:effectLst/>
                          <a:latin typeface="Arial" panose="020B0604020202020204" pitchFamily="34" charset="0"/>
                        </a:rPr>
                        <a:t>27 300,0</a:t>
                      </a:r>
                    </a:p>
                  </a:txBody>
                  <a:tcPr marL="0" marR="0" marT="0" marB="0" anchor="b"/>
                </a:tc>
                <a:tc>
                  <a:txBody>
                    <a:bodyPr/>
                    <a:lstStyle/>
                    <a:p>
                      <a:pPr algn="ctr" fontAlgn="b"/>
                      <a:r>
                        <a:rPr lang="ru-RU" sz="900" b="0" i="0" u="none" strike="noStrike">
                          <a:effectLst/>
                          <a:latin typeface="Arial" panose="020B0604020202020204" pitchFamily="34" charset="0"/>
                        </a:rPr>
                        <a:t>27 300,0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000 1 11 09080 04 0002 120</a:t>
                      </a:r>
                    </a:p>
                  </a:txBody>
                  <a:tcPr marL="0" marR="0" marT="0" marB="0" anchor="b"/>
                </a:tc>
                <a:tc>
                  <a:txBody>
                    <a:bodyPr/>
                    <a:lstStyle/>
                    <a:p>
                      <a:pPr algn="l" fontAlgn="b"/>
                      <a:r>
                        <a:rPr lang="ru-RU" sz="800" b="0" i="0" u="none" strike="noStrike">
                          <a:effectLst/>
                          <a:latin typeface="Arial" panose="020B0604020202020204" pitchFamily="34"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за установку и эксплуатацию рекламных конструкций)</a:t>
                      </a:r>
                    </a:p>
                  </a:txBody>
                  <a:tcPr marL="0" marR="0" marT="0" marB="0" anchor="b"/>
                </a:tc>
                <a:tc>
                  <a:txBody>
                    <a:bodyPr/>
                    <a:lstStyle/>
                    <a:p>
                      <a:pPr algn="ctr" fontAlgn="b"/>
                      <a:r>
                        <a:rPr lang="ru-RU" sz="800" b="0" i="0" u="none" strike="noStrike">
                          <a:effectLst/>
                          <a:latin typeface="Arial" panose="020B0604020202020204" pitchFamily="34" charset="0"/>
                        </a:rPr>
                        <a:t>794,2</a:t>
                      </a:r>
                    </a:p>
                  </a:txBody>
                  <a:tcPr marL="0" marR="0" marT="0" marB="0" anchor="b"/>
                </a:tc>
                <a:tc>
                  <a:txBody>
                    <a:bodyPr/>
                    <a:lstStyle/>
                    <a:p>
                      <a:pPr algn="ctr" fontAlgn="b"/>
                      <a:r>
                        <a:rPr lang="ru-RU" sz="800" b="0" i="0" u="none" strike="noStrike">
                          <a:effectLst/>
                          <a:latin typeface="Arial" panose="020B0604020202020204" pitchFamily="34" charset="0"/>
                        </a:rPr>
                        <a:t>5 412,0</a:t>
                      </a:r>
                    </a:p>
                  </a:txBody>
                  <a:tcPr marL="0" marR="0" marT="0" marB="0" anchor="b"/>
                </a:tc>
                <a:tc>
                  <a:txBody>
                    <a:bodyPr/>
                    <a:lstStyle/>
                    <a:p>
                      <a:pPr algn="ctr" fontAlgn="b"/>
                      <a:r>
                        <a:rPr lang="ru-RU" sz="800" b="0" i="0" u="none" strike="noStrike" dirty="0">
                          <a:effectLst/>
                          <a:latin typeface="Arial" panose="020B0604020202020204" pitchFamily="34" charset="0"/>
                        </a:rPr>
                        <a:t>5 188,7</a:t>
                      </a:r>
                    </a:p>
                  </a:txBody>
                  <a:tcPr marL="0" marR="0" marT="0" marB="0" anchor="b"/>
                </a:tc>
                <a:tc>
                  <a:txBody>
                    <a:bodyPr/>
                    <a:lstStyle/>
                    <a:p>
                      <a:pPr algn="ctr" fontAlgn="b"/>
                      <a:r>
                        <a:rPr lang="ru-RU" sz="900" b="0" i="0" u="none" strike="noStrike">
                          <a:effectLst/>
                          <a:latin typeface="Arial" panose="020B0604020202020204" pitchFamily="34" charset="0"/>
                        </a:rPr>
                        <a:t>5 188,7</a:t>
                      </a:r>
                    </a:p>
                  </a:txBody>
                  <a:tcPr marL="0" marR="0" marT="0" marB="0" anchor="b"/>
                </a:tc>
                <a:tc>
                  <a:txBody>
                    <a:bodyPr/>
                    <a:lstStyle/>
                    <a:p>
                      <a:pPr algn="ctr" fontAlgn="b"/>
                      <a:r>
                        <a:rPr lang="ru-RU" sz="900" b="0" i="0" u="none" strike="noStrike">
                          <a:effectLst/>
                          <a:latin typeface="Arial" panose="020B0604020202020204" pitchFamily="34" charset="0"/>
                        </a:rPr>
                        <a:t>2 308,3</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1" i="0" u="none" strike="noStrike" dirty="0">
                          <a:effectLst/>
                          <a:latin typeface="Arial" panose="020B0604020202020204" pitchFamily="34" charset="0"/>
                        </a:rPr>
                        <a:t>000 1 12  00000 00 0000 000</a:t>
                      </a:r>
                    </a:p>
                  </a:txBody>
                  <a:tcPr marL="0" marR="0" marT="0" marB="0" anchor="b"/>
                </a:tc>
                <a:tc>
                  <a:txBody>
                    <a:bodyPr/>
                    <a:lstStyle/>
                    <a:p>
                      <a:pPr algn="l" fontAlgn="ctr"/>
                      <a:r>
                        <a:rPr lang="ru-RU" sz="900" b="1" i="0" u="none" strike="noStrike">
                          <a:effectLst/>
                          <a:latin typeface="Arial" panose="020B0604020202020204" pitchFamily="34" charset="0"/>
                        </a:rPr>
                        <a:t>Платежи при пользовании природными ресурсами</a:t>
                      </a:r>
                    </a:p>
                  </a:txBody>
                  <a:tcPr marL="0" marR="0" marT="0" marB="0" anchor="ctr"/>
                </a:tc>
                <a:tc>
                  <a:txBody>
                    <a:bodyPr/>
                    <a:lstStyle/>
                    <a:p>
                      <a:pPr algn="ctr" fontAlgn="b"/>
                      <a:r>
                        <a:rPr lang="ru-RU" sz="900" b="1" i="0" u="none" strike="noStrike">
                          <a:effectLst/>
                          <a:latin typeface="Arial" panose="020B0604020202020204" pitchFamily="34" charset="0"/>
                        </a:rPr>
                        <a:t>1 080,5</a:t>
                      </a:r>
                    </a:p>
                  </a:txBody>
                  <a:tcPr marL="0" marR="0" marT="0" marB="0" anchor="b"/>
                </a:tc>
                <a:tc>
                  <a:txBody>
                    <a:bodyPr/>
                    <a:lstStyle/>
                    <a:p>
                      <a:pPr algn="ctr" fontAlgn="b"/>
                      <a:r>
                        <a:rPr lang="ru-RU" sz="900" b="1" i="0" u="none" strike="noStrike">
                          <a:effectLst/>
                          <a:latin typeface="Arial" panose="020B0604020202020204" pitchFamily="34" charset="0"/>
                        </a:rPr>
                        <a:t>1 217,4</a:t>
                      </a:r>
                    </a:p>
                  </a:txBody>
                  <a:tcPr marL="0" marR="0" marT="0" marB="0" anchor="b"/>
                </a:tc>
                <a:tc>
                  <a:txBody>
                    <a:bodyPr/>
                    <a:lstStyle/>
                    <a:p>
                      <a:pPr algn="ctr" fontAlgn="b"/>
                      <a:r>
                        <a:rPr lang="ru-RU" sz="900" b="1" i="0" u="none" strike="noStrike" dirty="0">
                          <a:effectLst/>
                          <a:latin typeface="Arial" panose="020B0604020202020204" pitchFamily="34" charset="0"/>
                        </a:rPr>
                        <a:t>3 652,1</a:t>
                      </a:r>
                    </a:p>
                  </a:txBody>
                  <a:tcPr marL="0" marR="0" marT="0" marB="0" anchor="b"/>
                </a:tc>
                <a:tc>
                  <a:txBody>
                    <a:bodyPr/>
                    <a:lstStyle/>
                    <a:p>
                      <a:pPr algn="ctr" fontAlgn="b"/>
                      <a:r>
                        <a:rPr lang="ru-RU" sz="900" b="1" i="0" u="none" strike="noStrike">
                          <a:effectLst/>
                          <a:latin typeface="Arial" panose="020B0604020202020204" pitchFamily="34" charset="0"/>
                        </a:rPr>
                        <a:t>3 652,1</a:t>
                      </a:r>
                    </a:p>
                  </a:txBody>
                  <a:tcPr marL="0" marR="0" marT="0" marB="0" anchor="b"/>
                </a:tc>
                <a:tc>
                  <a:txBody>
                    <a:bodyPr/>
                    <a:lstStyle/>
                    <a:p>
                      <a:pPr algn="ctr" fontAlgn="b"/>
                      <a:r>
                        <a:rPr lang="ru-RU" sz="900" b="1" i="0" u="none" strike="noStrike">
                          <a:effectLst/>
                          <a:latin typeface="Arial" panose="020B0604020202020204" pitchFamily="34" charset="0"/>
                        </a:rPr>
                        <a:t>3 652,1</a:t>
                      </a:r>
                    </a:p>
                  </a:txBody>
                  <a:tcPr marL="0" marR="0" marT="0" marB="0" anchor="b"/>
                </a:tc>
                <a:extLst>
                  <a:ext uri="{0D108BD9-81ED-4DB2-BD59-A6C34878D82A}">
                    <a16:rowId xmlns:a16="http://schemas.microsoft.com/office/drawing/2014/main" val="4212023429"/>
                  </a:ext>
                </a:extLst>
              </a:tr>
              <a:tr h="370840">
                <a:tc>
                  <a:txBody>
                    <a:bodyPr/>
                    <a:lstStyle/>
                    <a:p>
                      <a:pPr algn="ctr" fontAlgn="b"/>
                      <a:r>
                        <a:rPr lang="ru-RU" sz="800" b="0" i="0" u="none" strike="noStrike" dirty="0">
                          <a:effectLst/>
                          <a:latin typeface="Arial" panose="020B0604020202020204" pitchFamily="34" charset="0"/>
                        </a:rPr>
                        <a:t> 000 1 12 01010 01 6000 120</a:t>
                      </a:r>
                    </a:p>
                  </a:txBody>
                  <a:tcPr marL="0" marR="0" marT="0" marB="0" anchor="b"/>
                </a:tc>
                <a:tc>
                  <a:txBody>
                    <a:bodyPr/>
                    <a:lstStyle/>
                    <a:p>
                      <a:pPr algn="l" fontAlgn="ctr"/>
                      <a:r>
                        <a:rPr lang="ru-RU" sz="800" b="0" i="0" u="none" strike="noStrike">
                          <a:effectLst/>
                          <a:latin typeface="Arial" panose="020B0604020202020204" pitchFamily="34" charset="0"/>
                        </a:rPr>
                        <a:t>Плата за выбросы загрязняющих веществ в атмосферный воздух стационарными объектами</a:t>
                      </a:r>
                    </a:p>
                  </a:txBody>
                  <a:tcPr marL="0" marR="0" marT="0" marB="0" anchor="ctr"/>
                </a:tc>
                <a:tc>
                  <a:txBody>
                    <a:bodyPr/>
                    <a:lstStyle/>
                    <a:p>
                      <a:pPr algn="ctr" fontAlgn="b"/>
                      <a:r>
                        <a:rPr lang="ru-RU" sz="800" b="0" i="0" u="none" strike="noStrike">
                          <a:effectLst/>
                          <a:latin typeface="Arial" panose="020B0604020202020204" pitchFamily="34" charset="0"/>
                        </a:rPr>
                        <a:t>942,9</a:t>
                      </a:r>
                    </a:p>
                  </a:txBody>
                  <a:tcPr marL="0" marR="0" marT="0" marB="0" anchor="b"/>
                </a:tc>
                <a:tc>
                  <a:txBody>
                    <a:bodyPr/>
                    <a:lstStyle/>
                    <a:p>
                      <a:pPr algn="ctr" fontAlgn="b"/>
                      <a:r>
                        <a:rPr lang="ru-RU" sz="800" b="0" i="0" u="none" strike="noStrike">
                          <a:effectLst/>
                          <a:latin typeface="Arial" panose="020B0604020202020204" pitchFamily="34" charset="0"/>
                        </a:rPr>
                        <a:t>560,0</a:t>
                      </a:r>
                    </a:p>
                  </a:txBody>
                  <a:tcPr marL="0" marR="0" marT="0" marB="0" anchor="b"/>
                </a:tc>
                <a:tc>
                  <a:txBody>
                    <a:bodyPr/>
                    <a:lstStyle/>
                    <a:p>
                      <a:pPr algn="ctr" fontAlgn="b"/>
                      <a:r>
                        <a:rPr lang="ru-RU" sz="800" b="0" i="0" u="none" strike="noStrike">
                          <a:effectLst/>
                          <a:latin typeface="Arial" panose="020B0604020202020204" pitchFamily="34" charset="0"/>
                        </a:rPr>
                        <a:t>1 679,9</a:t>
                      </a:r>
                    </a:p>
                  </a:txBody>
                  <a:tcPr marL="0" marR="0" marT="0" marB="0" anchor="b"/>
                </a:tc>
                <a:tc>
                  <a:txBody>
                    <a:bodyPr/>
                    <a:lstStyle/>
                    <a:p>
                      <a:pPr algn="ctr" fontAlgn="b"/>
                      <a:r>
                        <a:rPr lang="ru-RU" sz="900" b="0" i="0" u="none" strike="noStrike" dirty="0">
                          <a:effectLst/>
                          <a:latin typeface="Arial" panose="020B0604020202020204" pitchFamily="34" charset="0"/>
                        </a:rPr>
                        <a:t>           1 679,9   </a:t>
                      </a:r>
                    </a:p>
                  </a:txBody>
                  <a:tcPr marL="0" marR="0" marT="0" marB="0" anchor="b"/>
                </a:tc>
                <a:tc>
                  <a:txBody>
                    <a:bodyPr/>
                    <a:lstStyle/>
                    <a:p>
                      <a:pPr algn="ctr" fontAlgn="b"/>
                      <a:r>
                        <a:rPr lang="ru-RU" sz="900" b="0" i="0" u="none" strike="noStrike">
                          <a:effectLst/>
                          <a:latin typeface="Arial" panose="020B0604020202020204" pitchFamily="34" charset="0"/>
                        </a:rPr>
                        <a:t>               1 679,9   </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 000 1 12 01030 01 6000 120</a:t>
                      </a:r>
                    </a:p>
                  </a:txBody>
                  <a:tcPr marL="0" marR="0" marT="0" marB="0" anchor="b"/>
                </a:tc>
                <a:tc>
                  <a:txBody>
                    <a:bodyPr/>
                    <a:lstStyle/>
                    <a:p>
                      <a:pPr algn="l" fontAlgn="ctr"/>
                      <a:r>
                        <a:rPr lang="ru-RU" sz="800" b="0" i="0" u="none" strike="noStrike">
                          <a:effectLst/>
                          <a:latin typeface="Arial" panose="020B0604020202020204" pitchFamily="34" charset="0"/>
                        </a:rPr>
                        <a:t>Плата за сбросы  загрязняющих веществ в водные объекты</a:t>
                      </a:r>
                    </a:p>
                  </a:txBody>
                  <a:tcPr marL="0" marR="0" marT="0" marB="0" anchor="ctr"/>
                </a:tc>
                <a:tc>
                  <a:txBody>
                    <a:bodyPr/>
                    <a:lstStyle/>
                    <a:p>
                      <a:pPr algn="ctr" fontAlgn="b"/>
                      <a:r>
                        <a:rPr lang="ru-RU" sz="800" b="0" i="0" u="none" strike="noStrike">
                          <a:effectLst/>
                          <a:latin typeface="Arial" panose="020B0604020202020204" pitchFamily="34" charset="0"/>
                        </a:rPr>
                        <a:t>124,9</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88695682"/>
                  </a:ext>
                </a:extLst>
              </a:tr>
              <a:tr h="273050">
                <a:tc>
                  <a:txBody>
                    <a:bodyPr/>
                    <a:lstStyle/>
                    <a:p>
                      <a:pPr algn="ctr" fontAlgn="ctr"/>
                      <a:r>
                        <a:rPr lang="ru-RU" sz="800" b="0" i="0" u="none" strike="noStrike" dirty="0">
                          <a:solidFill>
                            <a:srgbClr val="000000"/>
                          </a:solidFill>
                          <a:effectLst/>
                          <a:latin typeface="Arial" panose="020B0604020202020204" pitchFamily="34" charset="0"/>
                        </a:rPr>
                        <a:t>000 1 12 01041 01 6000 120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Плата за размещение отходов производства (федеральные государственные органы, Банк России, органы управления государственными внебюджетными фондами Российской Федерации)</a:t>
                      </a:r>
                    </a:p>
                  </a:txBody>
                  <a:tcPr marL="0" marR="0" marT="0" marB="0" anchor="ctr"/>
                </a:tc>
                <a:tc>
                  <a:txBody>
                    <a:bodyPr/>
                    <a:lstStyle/>
                    <a:p>
                      <a:pPr algn="ctr" fontAlgn="b"/>
                      <a:r>
                        <a:rPr lang="ru-RU" sz="800" b="0" i="0" u="none" strike="noStrike">
                          <a:solidFill>
                            <a:srgbClr val="000000"/>
                          </a:solidFill>
                          <a:effectLst/>
                          <a:latin typeface="Arial" panose="020B0604020202020204" pitchFamily="34" charset="0"/>
                        </a:rPr>
                        <a:t>12,7</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657,4</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1 972,2</a:t>
                      </a:r>
                    </a:p>
                  </a:txBody>
                  <a:tcPr marL="0" marR="0" marT="0" marB="0" anchor="b"/>
                </a:tc>
                <a:tc>
                  <a:txBody>
                    <a:bodyPr/>
                    <a:lstStyle/>
                    <a:p>
                      <a:pPr algn="ctr" fontAlgn="b"/>
                      <a:r>
                        <a:rPr lang="ru-RU" sz="900" b="0" i="0" u="none" strike="noStrike" dirty="0">
                          <a:effectLst/>
                          <a:latin typeface="Arial" panose="020B0604020202020204" pitchFamily="34" charset="0"/>
                        </a:rPr>
                        <a:t>           1 972,2   </a:t>
                      </a:r>
                    </a:p>
                  </a:txBody>
                  <a:tcPr marL="0" marR="0" marT="0" marB="0" anchor="b"/>
                </a:tc>
                <a:tc>
                  <a:txBody>
                    <a:bodyPr/>
                    <a:lstStyle/>
                    <a:p>
                      <a:pPr algn="ctr" fontAlgn="b"/>
                      <a:r>
                        <a:rPr lang="ru-RU" sz="900" b="0" i="0" u="none" strike="noStrike" dirty="0">
                          <a:effectLst/>
                          <a:latin typeface="Arial" panose="020B0604020202020204" pitchFamily="34" charset="0"/>
                        </a:rPr>
                        <a:t>               1 972,2   </a:t>
                      </a:r>
                    </a:p>
                  </a:txBody>
                  <a:tcPr marL="0" marR="0" marT="0" marB="0" anchor="b"/>
                </a:tc>
                <a:extLst>
                  <a:ext uri="{0D108BD9-81ED-4DB2-BD59-A6C34878D82A}">
                    <a16:rowId xmlns:a16="http://schemas.microsoft.com/office/drawing/2014/main" val="1961946158"/>
                  </a:ext>
                </a:extLst>
              </a:tr>
            </a:tbl>
          </a:graphicData>
        </a:graphic>
      </p:graphicFrame>
    </p:spTree>
    <p:extLst>
      <p:ext uri="{BB962C8B-B14F-4D97-AF65-F5344CB8AC3E}">
        <p14:creationId xmlns:p14="http://schemas.microsoft.com/office/powerpoint/2010/main" val="224214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2903244522"/>
              </p:ext>
            </p:extLst>
          </p:nvPr>
        </p:nvGraphicFramePr>
        <p:xfrm>
          <a:off x="829559" y="1022313"/>
          <a:ext cx="10671143" cy="5755441"/>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1" i="0" u="none" strike="noStrike" dirty="0">
                          <a:effectLst/>
                          <a:latin typeface="Arial" panose="020B0604020202020204" pitchFamily="34" charset="0"/>
                        </a:rPr>
                        <a:t>000 1 13  00000 00 0000 000</a:t>
                      </a:r>
                    </a:p>
                  </a:txBody>
                  <a:tcPr marL="0" marR="0" marT="0" marB="0" anchor="b"/>
                </a:tc>
                <a:tc>
                  <a:txBody>
                    <a:bodyPr/>
                    <a:lstStyle/>
                    <a:p>
                      <a:pPr algn="l" fontAlgn="b"/>
                      <a:r>
                        <a:rPr lang="ru-RU" sz="900" b="1" i="0" u="none" strike="noStrike">
                          <a:effectLst/>
                          <a:latin typeface="Arial" panose="020B0604020202020204" pitchFamily="34" charset="0"/>
                        </a:rPr>
                        <a:t>Доходы от оказания  платных услуг и компенсации затрат государства</a:t>
                      </a:r>
                    </a:p>
                  </a:txBody>
                  <a:tcPr marL="0" marR="0" marT="0" marB="0" anchor="b"/>
                </a:tc>
                <a:tc>
                  <a:txBody>
                    <a:bodyPr/>
                    <a:lstStyle/>
                    <a:p>
                      <a:pPr algn="ctr" fontAlgn="b"/>
                      <a:r>
                        <a:rPr lang="ru-RU" sz="900" b="1" i="0" u="none" strike="noStrike" dirty="0">
                          <a:effectLst/>
                          <a:latin typeface="Arial" panose="020B0604020202020204" pitchFamily="34" charset="0"/>
                        </a:rPr>
                        <a:t>14 428,8</a:t>
                      </a:r>
                    </a:p>
                  </a:txBody>
                  <a:tcPr marL="0" marR="0" marT="0" marB="0" anchor="b"/>
                </a:tc>
                <a:tc>
                  <a:txBody>
                    <a:bodyPr/>
                    <a:lstStyle/>
                    <a:p>
                      <a:pPr algn="ctr" fontAlgn="b"/>
                      <a:r>
                        <a:rPr lang="ru-RU" sz="900" b="1" i="0" u="none" strike="noStrike">
                          <a:effectLst/>
                          <a:latin typeface="Arial" panose="020B0604020202020204" pitchFamily="34" charset="0"/>
                        </a:rPr>
                        <a:t>12 692,8</a:t>
                      </a:r>
                    </a:p>
                  </a:txBody>
                  <a:tcPr marL="0" marR="0" marT="0" marB="0" anchor="b"/>
                </a:tc>
                <a:tc>
                  <a:txBody>
                    <a:bodyPr/>
                    <a:lstStyle/>
                    <a:p>
                      <a:pPr algn="ctr" fontAlgn="b"/>
                      <a:r>
                        <a:rPr lang="ru-RU" sz="900" b="1" i="0" u="none" strike="noStrike">
                          <a:effectLst/>
                          <a:latin typeface="Arial" panose="020B0604020202020204" pitchFamily="34" charset="0"/>
                        </a:rPr>
                        <a:t>10 948,0</a:t>
                      </a:r>
                    </a:p>
                  </a:txBody>
                  <a:tcPr marL="0" marR="0" marT="0" marB="0" anchor="b"/>
                </a:tc>
                <a:tc>
                  <a:txBody>
                    <a:bodyPr/>
                    <a:lstStyle/>
                    <a:p>
                      <a:pPr algn="ctr" fontAlgn="b"/>
                      <a:r>
                        <a:rPr lang="ru-RU" sz="900" b="1" i="0" u="none" strike="noStrike">
                          <a:effectLst/>
                          <a:latin typeface="Arial" panose="020B0604020202020204" pitchFamily="34" charset="0"/>
                        </a:rPr>
                        <a:t>         10 948,0   </a:t>
                      </a:r>
                    </a:p>
                  </a:txBody>
                  <a:tcPr marL="0" marR="0" marT="0" marB="0" anchor="b"/>
                </a:tc>
                <a:tc>
                  <a:txBody>
                    <a:bodyPr/>
                    <a:lstStyle/>
                    <a:p>
                      <a:pPr algn="ctr" fontAlgn="b"/>
                      <a:r>
                        <a:rPr lang="ru-RU" sz="900" b="1" i="0" u="none" strike="noStrike">
                          <a:effectLst/>
                          <a:latin typeface="Arial" panose="020B0604020202020204" pitchFamily="34" charset="0"/>
                        </a:rPr>
                        <a:t>10 948,0</a:t>
                      </a:r>
                    </a:p>
                  </a:txBody>
                  <a:tcPr marL="0" marR="0" marT="0" marB="0" anchor="b"/>
                </a:tc>
                <a:extLst>
                  <a:ext uri="{0D108BD9-81ED-4DB2-BD59-A6C34878D82A}">
                    <a16:rowId xmlns:a16="http://schemas.microsoft.com/office/drawing/2014/main" val="3846465454"/>
                  </a:ext>
                </a:extLst>
              </a:tr>
              <a:tr h="370840">
                <a:tc>
                  <a:txBody>
                    <a:bodyPr/>
                    <a:lstStyle/>
                    <a:p>
                      <a:pPr algn="ctr" fontAlgn="b"/>
                      <a:r>
                        <a:rPr lang="ru-RU" sz="800" b="0" i="0" u="none" strike="noStrike" dirty="0">
                          <a:effectLst/>
                          <a:latin typeface="Arial" panose="020B0604020202020204" pitchFamily="34" charset="0"/>
                        </a:rPr>
                        <a:t>000 1 13 01530 04 0000 130</a:t>
                      </a:r>
                    </a:p>
                  </a:txBody>
                  <a:tcPr marL="0" marR="0" marT="0" marB="0" anchor="b"/>
                </a:tc>
                <a:tc>
                  <a:txBody>
                    <a:bodyPr/>
                    <a:lstStyle/>
                    <a:p>
                      <a:pPr algn="l" fontAlgn="b"/>
                      <a:r>
                        <a:rPr lang="ru-RU" sz="800" b="0" i="0" u="none" strike="noStrike" dirty="0">
                          <a:solidFill>
                            <a:srgbClr val="000000"/>
                          </a:solidFill>
                          <a:effectLst/>
                          <a:latin typeface="Arial" panose="020B0604020202020204" pitchFamily="34" charset="0"/>
                        </a:rPr>
                        <a:t>Плата за оказание услуг по присоединению объектов дорожного сервиса к автомобильным дорогам общего пользования местного значения, зачисляемая в бюджеты городских округов</a:t>
                      </a:r>
                    </a:p>
                  </a:txBody>
                  <a:tcPr marL="0" marR="0" marT="0" marB="0" anchor="b"/>
                </a:tc>
                <a:tc>
                  <a:txBody>
                    <a:bodyPr/>
                    <a:lstStyle/>
                    <a:p>
                      <a:pPr algn="ctr" fontAlgn="b"/>
                      <a:r>
                        <a:rPr lang="ru-RU" sz="900" b="0" i="0" u="none" strike="noStrike" dirty="0">
                          <a:effectLst/>
                          <a:latin typeface="Arial" panose="020B0604020202020204" pitchFamily="34" charset="0"/>
                        </a:rPr>
                        <a:t>0,2</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000 1 13  01994 04 0001 130</a:t>
                      </a:r>
                    </a:p>
                  </a:txBody>
                  <a:tcPr marL="0" marR="0" marT="0" marB="0" anchor="b"/>
                </a:tc>
                <a:tc>
                  <a:txBody>
                    <a:bodyPr/>
                    <a:lstStyle/>
                    <a:p>
                      <a:pPr algn="l" fontAlgn="b"/>
                      <a:r>
                        <a:rPr lang="ru-RU" sz="800" b="0" i="0" u="none" strike="noStrike" dirty="0">
                          <a:effectLst/>
                          <a:latin typeface="Arial" panose="020B0604020202020204" pitchFamily="34" charset="0"/>
                        </a:rPr>
                        <a:t>Прочие доходы от оказания платных услуг (работ) получателями средств бюджетов городских округов (платные услуги МФЦ)</a:t>
                      </a:r>
                    </a:p>
                  </a:txBody>
                  <a:tcPr marL="0" marR="0" marT="0" marB="0" anchor="b"/>
                </a:tc>
                <a:tc>
                  <a:txBody>
                    <a:bodyPr/>
                    <a:lstStyle/>
                    <a:p>
                      <a:pPr algn="ctr" fontAlgn="b"/>
                      <a:r>
                        <a:rPr lang="ru-RU" sz="800" b="0" i="0" u="none" strike="noStrike">
                          <a:effectLst/>
                          <a:latin typeface="Arial" panose="020B0604020202020204" pitchFamily="34" charset="0"/>
                        </a:rPr>
                        <a:t>10 020,3</a:t>
                      </a:r>
                    </a:p>
                  </a:txBody>
                  <a:tcPr marL="0" marR="0" marT="0" marB="0" anchor="b"/>
                </a:tc>
                <a:tc>
                  <a:txBody>
                    <a:bodyPr/>
                    <a:lstStyle/>
                    <a:p>
                      <a:pPr algn="ctr" fontAlgn="b"/>
                      <a:r>
                        <a:rPr lang="ru-RU" sz="800" b="0" i="0" u="none" strike="noStrike">
                          <a:effectLst/>
                          <a:latin typeface="Arial" panose="020B0604020202020204" pitchFamily="34" charset="0"/>
                        </a:rPr>
                        <a:t>10 948,0</a:t>
                      </a:r>
                    </a:p>
                  </a:txBody>
                  <a:tcPr marL="0" marR="0" marT="0" marB="0" anchor="b"/>
                </a:tc>
                <a:tc>
                  <a:txBody>
                    <a:bodyPr/>
                    <a:lstStyle/>
                    <a:p>
                      <a:pPr algn="ctr" fontAlgn="b"/>
                      <a:r>
                        <a:rPr lang="ru-RU" sz="800" b="0" i="0" u="none" strike="noStrike">
                          <a:effectLst/>
                          <a:latin typeface="Arial" panose="020B0604020202020204" pitchFamily="34" charset="0"/>
                        </a:rPr>
                        <a:t>10 948,0</a:t>
                      </a:r>
                    </a:p>
                  </a:txBody>
                  <a:tcPr marL="0" marR="0" marT="0" marB="0" anchor="b"/>
                </a:tc>
                <a:tc>
                  <a:txBody>
                    <a:bodyPr/>
                    <a:lstStyle/>
                    <a:p>
                      <a:pPr algn="ctr" fontAlgn="b"/>
                      <a:r>
                        <a:rPr lang="ru-RU" sz="900" b="0" i="0" u="none" strike="noStrike">
                          <a:effectLst/>
                          <a:latin typeface="Arial" panose="020B0604020202020204" pitchFamily="34" charset="0"/>
                        </a:rPr>
                        <a:t>10 948,0</a:t>
                      </a:r>
                    </a:p>
                  </a:txBody>
                  <a:tcPr marL="0" marR="0" marT="0" marB="0" anchor="b"/>
                </a:tc>
                <a:tc>
                  <a:txBody>
                    <a:bodyPr/>
                    <a:lstStyle/>
                    <a:p>
                      <a:pPr algn="ctr" fontAlgn="b"/>
                      <a:r>
                        <a:rPr lang="ru-RU" sz="900" b="0" i="0" u="none" strike="noStrike">
                          <a:effectLst/>
                          <a:latin typeface="Arial" panose="020B0604020202020204" pitchFamily="34" charset="0"/>
                        </a:rPr>
                        <a:t>             10 948,0   </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a:effectLst/>
                          <a:latin typeface="Arial" panose="020B0604020202020204" pitchFamily="34" charset="0"/>
                        </a:rPr>
                        <a:t>000 1 13 02064 04 0000 130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Доходы, поступающие в порядке возмещения расходов, понесенных в связи с эксплуатацией имущества городских округов</a:t>
                      </a:r>
                    </a:p>
                  </a:txBody>
                  <a:tcPr marL="0" marR="0" marT="0" marB="0" anchor="b"/>
                </a:tc>
                <a:tc>
                  <a:txBody>
                    <a:bodyPr/>
                    <a:lstStyle/>
                    <a:p>
                      <a:pPr algn="ctr" fontAlgn="b"/>
                      <a:r>
                        <a:rPr lang="ru-RU" sz="800" b="0" i="0" u="none" strike="noStrike" dirty="0">
                          <a:effectLst/>
                          <a:latin typeface="Arial" panose="020B0604020202020204" pitchFamily="34" charset="0"/>
                        </a:rPr>
                        <a:t>86,0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000 1 13 02994 04 0001 130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Прочие доходы от компенсации затрат бюджетов городских округов (доходы от возврата дебиторской задолженности прошлых лет)</a:t>
                      </a:r>
                    </a:p>
                  </a:txBody>
                  <a:tcPr marL="0" marR="0" marT="0" marB="0" anchor="b"/>
                </a:tc>
                <a:tc>
                  <a:txBody>
                    <a:bodyPr/>
                    <a:lstStyle/>
                    <a:p>
                      <a:pPr algn="ctr" fontAlgn="b"/>
                      <a:r>
                        <a:rPr lang="ru-RU" sz="800" b="0" i="0" u="none" strike="noStrike">
                          <a:effectLst/>
                          <a:latin typeface="Arial" panose="020B0604020202020204" pitchFamily="34" charset="0"/>
                        </a:rPr>
                        <a:t>1 712,9</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370840">
                <a:tc>
                  <a:txBody>
                    <a:bodyPr/>
                    <a:lstStyle/>
                    <a:p>
                      <a:pPr algn="ctr" fontAlgn="b"/>
                      <a:r>
                        <a:rPr lang="ru-RU" sz="800" b="0" i="0" u="none" strike="noStrike">
                          <a:effectLst/>
                          <a:latin typeface="Arial" panose="020B0604020202020204" pitchFamily="34" charset="0"/>
                        </a:rPr>
                        <a:t>000 1 13 02994 04 0002 130</a:t>
                      </a:r>
                    </a:p>
                  </a:txBody>
                  <a:tcPr marL="0" marR="0" marT="0" marB="0" anchor="b"/>
                </a:tc>
                <a:tc>
                  <a:txBody>
                    <a:bodyPr/>
                    <a:lstStyle/>
                    <a:p>
                      <a:pPr algn="l" fontAlgn="ctr"/>
                      <a:r>
                        <a:rPr lang="ru-RU" sz="800" b="0" i="0" u="none" strike="noStrike">
                          <a:effectLst/>
                          <a:latin typeface="Arial" panose="020B0604020202020204" pitchFamily="34" charset="0"/>
                        </a:rPr>
                        <a:t>Прочие доходы от компенсации затрат бюджетов городских округов  (доходы от компенсации затрат бюджета)</a:t>
                      </a:r>
                    </a:p>
                  </a:txBody>
                  <a:tcPr marL="0" marR="0" marT="0" marB="0" anchor="ctr"/>
                </a:tc>
                <a:tc>
                  <a:txBody>
                    <a:bodyPr/>
                    <a:lstStyle/>
                    <a:p>
                      <a:pPr algn="ctr" fontAlgn="b"/>
                      <a:r>
                        <a:rPr lang="ru-RU" sz="800" b="0" i="0" u="none" strike="noStrike">
                          <a:effectLst/>
                          <a:latin typeface="Arial" panose="020B0604020202020204" pitchFamily="34" charset="0"/>
                        </a:rPr>
                        <a:t>2 609,4</a:t>
                      </a:r>
                    </a:p>
                  </a:txBody>
                  <a:tcPr marL="0" marR="0" marT="0" marB="0" anchor="b"/>
                </a:tc>
                <a:tc>
                  <a:txBody>
                    <a:bodyPr/>
                    <a:lstStyle/>
                    <a:p>
                      <a:pPr algn="ctr" fontAlgn="b"/>
                      <a:r>
                        <a:rPr lang="ru-RU" sz="900" b="0" i="0" u="none" strike="noStrike">
                          <a:effectLst/>
                          <a:latin typeface="Arial" panose="020B0604020202020204" pitchFamily="34" charset="0"/>
                        </a:rPr>
                        <a:t>1 744,8</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1" i="0" u="none" strike="noStrike">
                          <a:effectLst/>
                          <a:latin typeface="Arial" panose="020B0604020202020204" pitchFamily="34" charset="0"/>
                        </a:rPr>
                        <a:t>000 1 14 00000 00 0000 000</a:t>
                      </a:r>
                    </a:p>
                  </a:txBody>
                  <a:tcPr marL="0" marR="0" marT="0" marB="0" anchor="b"/>
                </a:tc>
                <a:tc>
                  <a:txBody>
                    <a:bodyPr/>
                    <a:lstStyle/>
                    <a:p>
                      <a:pPr algn="l" fontAlgn="ctr"/>
                      <a:r>
                        <a:rPr lang="ru-RU" sz="900" b="1" i="0" u="none" strike="noStrike">
                          <a:effectLst/>
                          <a:latin typeface="Arial" panose="020B0604020202020204" pitchFamily="34" charset="0"/>
                        </a:rPr>
                        <a:t>Доходы от продажи материальных и нематериальных активов</a:t>
                      </a:r>
                    </a:p>
                  </a:txBody>
                  <a:tcPr marL="0" marR="0" marT="0" marB="0" anchor="ctr"/>
                </a:tc>
                <a:tc>
                  <a:txBody>
                    <a:bodyPr/>
                    <a:lstStyle/>
                    <a:p>
                      <a:pPr algn="ctr" fontAlgn="b"/>
                      <a:r>
                        <a:rPr lang="ru-RU" sz="900" b="1" i="0" u="none" strike="noStrike">
                          <a:effectLst/>
                          <a:latin typeface="Arial" panose="020B0604020202020204" pitchFamily="34" charset="0"/>
                        </a:rPr>
                        <a:t>134 946,5</a:t>
                      </a:r>
                    </a:p>
                  </a:txBody>
                  <a:tcPr marL="0" marR="0" marT="0" marB="0" anchor="b"/>
                </a:tc>
                <a:tc>
                  <a:txBody>
                    <a:bodyPr/>
                    <a:lstStyle/>
                    <a:p>
                      <a:pPr algn="ctr" fontAlgn="b"/>
                      <a:r>
                        <a:rPr lang="ru-RU" sz="900" b="1" i="0" u="none" strike="noStrike">
                          <a:effectLst/>
                          <a:latin typeface="Arial" panose="020B0604020202020204" pitchFamily="34" charset="0"/>
                        </a:rPr>
                        <a:t>190 753,3</a:t>
                      </a:r>
                    </a:p>
                  </a:txBody>
                  <a:tcPr marL="0" marR="0" marT="0" marB="0" anchor="b"/>
                </a:tc>
                <a:tc>
                  <a:txBody>
                    <a:bodyPr/>
                    <a:lstStyle/>
                    <a:p>
                      <a:pPr algn="ctr" fontAlgn="b"/>
                      <a:r>
                        <a:rPr lang="ru-RU" sz="900" b="1" i="0" u="none" strike="noStrike">
                          <a:effectLst/>
                          <a:latin typeface="Arial" panose="020B0604020202020204" pitchFamily="34" charset="0"/>
                        </a:rPr>
                        <a:t>117 040,0</a:t>
                      </a:r>
                    </a:p>
                  </a:txBody>
                  <a:tcPr marL="0" marR="0" marT="0" marB="0" anchor="b"/>
                </a:tc>
                <a:tc>
                  <a:txBody>
                    <a:bodyPr/>
                    <a:lstStyle/>
                    <a:p>
                      <a:pPr algn="ctr" fontAlgn="b"/>
                      <a:r>
                        <a:rPr lang="ru-RU" sz="900" b="1" i="0" u="none" strike="noStrike">
                          <a:effectLst/>
                          <a:latin typeface="Arial" panose="020B0604020202020204" pitchFamily="34" charset="0"/>
                        </a:rPr>
                        <a:t>72 940,0</a:t>
                      </a:r>
                    </a:p>
                  </a:txBody>
                  <a:tcPr marL="0" marR="0" marT="0" marB="0" anchor="b"/>
                </a:tc>
                <a:tc>
                  <a:txBody>
                    <a:bodyPr/>
                    <a:lstStyle/>
                    <a:p>
                      <a:pPr algn="ctr" fontAlgn="b"/>
                      <a:r>
                        <a:rPr lang="ru-RU" sz="900" b="1" i="0" u="none" strike="noStrike">
                          <a:effectLst/>
                          <a:latin typeface="Arial" panose="020B0604020202020204" pitchFamily="34" charset="0"/>
                        </a:rPr>
                        <a:t>68 110,0</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000 1 14 01040 04 0000 410</a:t>
                      </a:r>
                    </a:p>
                  </a:txBody>
                  <a:tcPr marL="0" marR="0" marT="0" marB="0" anchor="b"/>
                </a:tc>
                <a:tc>
                  <a:txBody>
                    <a:bodyPr/>
                    <a:lstStyle/>
                    <a:p>
                      <a:pPr algn="l" fontAlgn="ctr"/>
                      <a:r>
                        <a:rPr lang="ru-RU" sz="800" b="0" i="0" u="none" strike="noStrike">
                          <a:effectLst/>
                          <a:latin typeface="Arial" panose="020B0604020202020204" pitchFamily="34" charset="0"/>
                        </a:rPr>
                        <a:t>Доходы  от продажи квартир, находящихся в собственности городских округов</a:t>
                      </a:r>
                    </a:p>
                  </a:txBody>
                  <a:tcPr marL="0" marR="0" marT="0" marB="0" anchor="ctr"/>
                </a:tc>
                <a:tc>
                  <a:txBody>
                    <a:bodyPr/>
                    <a:lstStyle/>
                    <a:p>
                      <a:pPr algn="ctr" fontAlgn="b"/>
                      <a:r>
                        <a:rPr lang="ru-RU" sz="800" b="0" i="0" u="none" strike="noStrike">
                          <a:effectLst/>
                          <a:latin typeface="Arial" panose="020B0604020202020204" pitchFamily="34" charset="0"/>
                        </a:rPr>
                        <a:t>116 074,3</a:t>
                      </a:r>
                    </a:p>
                  </a:txBody>
                  <a:tcPr marL="0" marR="0" marT="0" marB="0" anchor="b"/>
                </a:tc>
                <a:tc>
                  <a:txBody>
                    <a:bodyPr/>
                    <a:lstStyle/>
                    <a:p>
                      <a:pPr algn="ctr" fontAlgn="b"/>
                      <a:r>
                        <a:rPr lang="ru-RU" sz="800" b="0" i="0" u="none" strike="noStrike">
                          <a:effectLst/>
                          <a:latin typeface="Arial" panose="020B0604020202020204" pitchFamily="34" charset="0"/>
                        </a:rPr>
                        <a:t>113 040,0</a:t>
                      </a:r>
                    </a:p>
                  </a:txBody>
                  <a:tcPr marL="0" marR="0" marT="0" marB="0" anchor="b"/>
                </a:tc>
                <a:tc>
                  <a:txBody>
                    <a:bodyPr/>
                    <a:lstStyle/>
                    <a:p>
                      <a:pPr algn="ctr" fontAlgn="b"/>
                      <a:r>
                        <a:rPr lang="ru-RU" sz="800" b="0" i="0" u="none" strike="noStrike">
                          <a:effectLst/>
                          <a:latin typeface="Arial" panose="020B0604020202020204" pitchFamily="34" charset="0"/>
                        </a:rPr>
                        <a:t>100 040,0</a:t>
                      </a:r>
                    </a:p>
                  </a:txBody>
                  <a:tcPr marL="0" marR="0" marT="0" marB="0" anchor="b"/>
                </a:tc>
                <a:tc>
                  <a:txBody>
                    <a:bodyPr/>
                    <a:lstStyle/>
                    <a:p>
                      <a:pPr algn="ctr" fontAlgn="b"/>
                      <a:r>
                        <a:rPr lang="ru-RU" sz="900" b="0" i="0" u="none" strike="noStrike">
                          <a:effectLst/>
                          <a:latin typeface="Arial" panose="020B0604020202020204" pitchFamily="34" charset="0"/>
                        </a:rPr>
                        <a:t>66 432,0</a:t>
                      </a:r>
                    </a:p>
                  </a:txBody>
                  <a:tcPr marL="0" marR="0" marT="0" marB="0" anchor="b"/>
                </a:tc>
                <a:tc>
                  <a:txBody>
                    <a:bodyPr/>
                    <a:lstStyle/>
                    <a:p>
                      <a:pPr algn="ctr" fontAlgn="b"/>
                      <a:r>
                        <a:rPr lang="ru-RU" sz="900" b="0" i="0" u="none" strike="noStrike">
                          <a:effectLst/>
                          <a:latin typeface="Arial" panose="020B0604020202020204" pitchFamily="34" charset="0"/>
                        </a:rPr>
                        <a:t>63 110,0</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dirty="0">
                          <a:effectLst/>
                          <a:latin typeface="Arial" panose="020B0604020202020204" pitchFamily="34" charset="0"/>
                        </a:rPr>
                        <a:t> 000 1 14 02043 04 0000 410</a:t>
                      </a:r>
                    </a:p>
                  </a:txBody>
                  <a:tcPr marL="0" marR="0" marT="0" marB="0" anchor="b"/>
                </a:tc>
                <a:tc>
                  <a:txBody>
                    <a:bodyPr/>
                    <a:lstStyle/>
                    <a:p>
                      <a:pPr algn="l" fontAlgn="ctr"/>
                      <a:r>
                        <a:rPr lang="ru-RU" sz="800" b="0" i="0" u="none" strike="noStrike">
                          <a:effectLst/>
                          <a:latin typeface="Arial" panose="020B0604020202020204" pitchFamily="34" charset="0"/>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0" marR="0" marT="0" marB="0" anchor="ctr"/>
                </a:tc>
                <a:tc>
                  <a:txBody>
                    <a:bodyPr/>
                    <a:lstStyle/>
                    <a:p>
                      <a:pPr algn="ctr" fontAlgn="b"/>
                      <a:r>
                        <a:rPr lang="ru-RU" sz="800" b="0" i="0" u="none" strike="noStrike">
                          <a:effectLst/>
                          <a:latin typeface="Arial" panose="020B0604020202020204" pitchFamily="34" charset="0"/>
                        </a:rPr>
                        <a:t>16 719,4</a:t>
                      </a:r>
                    </a:p>
                  </a:txBody>
                  <a:tcPr marL="0" marR="0" marT="0" marB="0" anchor="b"/>
                </a:tc>
                <a:tc>
                  <a:txBody>
                    <a:bodyPr/>
                    <a:lstStyle/>
                    <a:p>
                      <a:pPr algn="ctr" fontAlgn="b"/>
                      <a:r>
                        <a:rPr lang="ru-RU" sz="800" b="0" i="0" u="none" strike="noStrike">
                          <a:effectLst/>
                          <a:latin typeface="Arial" panose="020B0604020202020204" pitchFamily="34" charset="0"/>
                        </a:rPr>
                        <a:t>33 100,3</a:t>
                      </a:r>
                    </a:p>
                  </a:txBody>
                  <a:tcPr marL="0" marR="0" marT="0" marB="0" anchor="b"/>
                </a:tc>
                <a:tc>
                  <a:txBody>
                    <a:bodyPr/>
                    <a:lstStyle/>
                    <a:p>
                      <a:pPr algn="ctr" fontAlgn="b"/>
                      <a:r>
                        <a:rPr lang="ru-RU" sz="800" b="0" i="0" u="none" strike="noStrike">
                          <a:effectLst/>
                          <a:latin typeface="Arial" panose="020B0604020202020204" pitchFamily="34" charset="0"/>
                        </a:rPr>
                        <a:t>7 000,0</a:t>
                      </a:r>
                    </a:p>
                  </a:txBody>
                  <a:tcPr marL="0" marR="0" marT="0" marB="0" anchor="b"/>
                </a:tc>
                <a:tc>
                  <a:txBody>
                    <a:bodyPr/>
                    <a:lstStyle/>
                    <a:p>
                      <a:pPr algn="ctr" fontAlgn="b"/>
                      <a:r>
                        <a:rPr lang="ru-RU" sz="900" b="0" i="0" u="none" strike="noStrike" dirty="0">
                          <a:effectLst/>
                          <a:latin typeface="Arial" panose="020B0604020202020204" pitchFamily="34" charset="0"/>
                        </a:rPr>
                        <a:t>1 508,0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54578767"/>
                  </a:ext>
                </a:extLst>
              </a:tr>
              <a:tr h="237045">
                <a:tc>
                  <a:txBody>
                    <a:bodyPr/>
                    <a:lstStyle/>
                    <a:p>
                      <a:pPr algn="ctr" fontAlgn="b"/>
                      <a:r>
                        <a:rPr lang="ru-RU" sz="800" b="0" i="0" u="none" strike="noStrike">
                          <a:effectLst/>
                          <a:latin typeface="Arial" panose="020B0604020202020204" pitchFamily="34" charset="0"/>
                        </a:rPr>
                        <a:t>000 1 14 06012 04 0000 430</a:t>
                      </a:r>
                    </a:p>
                  </a:txBody>
                  <a:tcPr marL="0" marR="0" marT="0" marB="0" anchor="b"/>
                </a:tc>
                <a:tc>
                  <a:txBody>
                    <a:bodyPr/>
                    <a:lstStyle/>
                    <a:p>
                      <a:pPr algn="l" fontAlgn="b"/>
                      <a:r>
                        <a:rPr lang="ru-RU" sz="800" b="0" i="0" u="none" strike="noStrike">
                          <a:effectLst/>
                          <a:latin typeface="Arial" panose="020B0604020202020204" pitchFamily="34" charset="0"/>
                        </a:rPr>
                        <a:t>Доходы от продажи земельных участков, государственная собственность на которые не разграничена и которые расположены в границах городских округов</a:t>
                      </a:r>
                    </a:p>
                  </a:txBody>
                  <a:tcPr marL="0" marR="0" marT="0" marB="0" anchor="b"/>
                </a:tc>
                <a:tc>
                  <a:txBody>
                    <a:bodyPr/>
                    <a:lstStyle/>
                    <a:p>
                      <a:pPr algn="ctr" fontAlgn="b"/>
                      <a:r>
                        <a:rPr lang="ru-RU" sz="800" b="0" i="0" u="none" strike="noStrike">
                          <a:effectLst/>
                          <a:latin typeface="Arial" panose="020B0604020202020204" pitchFamily="34" charset="0"/>
                        </a:rPr>
                        <a:t>2 152,8</a:t>
                      </a:r>
                    </a:p>
                  </a:txBody>
                  <a:tcPr marL="0" marR="0" marT="0" marB="0" anchor="b"/>
                </a:tc>
                <a:tc>
                  <a:txBody>
                    <a:bodyPr/>
                    <a:lstStyle/>
                    <a:p>
                      <a:pPr algn="ctr" fontAlgn="b"/>
                      <a:r>
                        <a:rPr lang="ru-RU" sz="800" b="0" i="0" u="none" strike="noStrike">
                          <a:effectLst/>
                          <a:latin typeface="Arial" panose="020B0604020202020204" pitchFamily="34" charset="0"/>
                        </a:rPr>
                        <a:t>44 613,0</a:t>
                      </a:r>
                    </a:p>
                  </a:txBody>
                  <a:tcPr marL="0" marR="0" marT="0" marB="0" anchor="b"/>
                </a:tc>
                <a:tc>
                  <a:txBody>
                    <a:bodyPr/>
                    <a:lstStyle/>
                    <a:p>
                      <a:pPr algn="ctr" fontAlgn="b"/>
                      <a:r>
                        <a:rPr lang="ru-RU" sz="800" b="0" i="0" u="none" strike="noStrike">
                          <a:effectLst/>
                          <a:latin typeface="Arial" panose="020B0604020202020204" pitchFamily="34" charset="0"/>
                        </a:rPr>
                        <a:t>10 000,0</a:t>
                      </a:r>
                    </a:p>
                  </a:txBody>
                  <a:tcPr marL="0" marR="0" marT="0" marB="0" anchor="b"/>
                </a:tc>
                <a:tc>
                  <a:txBody>
                    <a:bodyPr/>
                    <a:lstStyle/>
                    <a:p>
                      <a:pPr algn="ctr" fontAlgn="b"/>
                      <a:r>
                        <a:rPr lang="ru-RU" sz="900" b="0" i="0" u="none" strike="noStrike" dirty="0">
                          <a:effectLst/>
                          <a:latin typeface="Arial" panose="020B0604020202020204" pitchFamily="34" charset="0"/>
                        </a:rPr>
                        <a:t>5 000,0</a:t>
                      </a:r>
                    </a:p>
                  </a:txBody>
                  <a:tcPr marL="0" marR="0" marT="0" marB="0" anchor="b"/>
                </a:tc>
                <a:tc>
                  <a:txBody>
                    <a:bodyPr/>
                    <a:lstStyle/>
                    <a:p>
                      <a:pPr algn="ctr" fontAlgn="b"/>
                      <a:r>
                        <a:rPr lang="ru-RU" sz="900" b="0" i="0" u="none" strike="noStrike" dirty="0">
                          <a:effectLst/>
                          <a:latin typeface="Arial" panose="020B0604020202020204" pitchFamily="34" charset="0"/>
                        </a:rPr>
                        <a:t>5 000,0</a:t>
                      </a:r>
                    </a:p>
                  </a:txBody>
                  <a:tcPr marL="0" marR="0" marT="0" marB="0" anchor="b"/>
                </a:tc>
                <a:extLst>
                  <a:ext uri="{0D108BD9-81ED-4DB2-BD59-A6C34878D82A}">
                    <a16:rowId xmlns:a16="http://schemas.microsoft.com/office/drawing/2014/main" val="3067941501"/>
                  </a:ext>
                </a:extLst>
              </a:tr>
              <a:tr h="162560">
                <a:tc>
                  <a:txBody>
                    <a:bodyPr/>
                    <a:lstStyle/>
                    <a:p>
                      <a:pPr algn="ctr" fontAlgn="b"/>
                      <a:r>
                        <a:rPr lang="ru-RU" sz="800" b="1" i="0" u="none" strike="noStrike" dirty="0">
                          <a:effectLst/>
                          <a:latin typeface="Arial" panose="020B0604020202020204" pitchFamily="34" charset="0"/>
                        </a:rPr>
                        <a:t>000 1 16 00000 00 0000 140</a:t>
                      </a:r>
                    </a:p>
                  </a:txBody>
                  <a:tcPr marL="0" marR="0" marT="0" marB="0" anchor="b"/>
                </a:tc>
                <a:tc>
                  <a:txBody>
                    <a:bodyPr/>
                    <a:lstStyle/>
                    <a:p>
                      <a:pPr algn="l" fontAlgn="ctr"/>
                      <a:r>
                        <a:rPr lang="ru-RU" sz="900" b="1" i="0" u="none" strike="noStrike">
                          <a:effectLst/>
                          <a:latin typeface="Arial" panose="020B0604020202020204" pitchFamily="34" charset="0"/>
                        </a:rPr>
                        <a:t>Штрафы, санкции, возмещение ущерба</a:t>
                      </a:r>
                    </a:p>
                  </a:txBody>
                  <a:tcPr marL="0" marR="0" marT="0" marB="0" anchor="ctr"/>
                </a:tc>
                <a:tc>
                  <a:txBody>
                    <a:bodyPr/>
                    <a:lstStyle/>
                    <a:p>
                      <a:pPr algn="ctr" fontAlgn="b"/>
                      <a:r>
                        <a:rPr lang="ru-RU" sz="900" b="1" i="0" u="none" strike="noStrike">
                          <a:effectLst/>
                          <a:latin typeface="Arial" panose="020B0604020202020204" pitchFamily="34" charset="0"/>
                        </a:rPr>
                        <a:t>12 511,0</a:t>
                      </a:r>
                    </a:p>
                  </a:txBody>
                  <a:tcPr marL="0" marR="0" marT="0" marB="0" anchor="b"/>
                </a:tc>
                <a:tc>
                  <a:txBody>
                    <a:bodyPr/>
                    <a:lstStyle/>
                    <a:p>
                      <a:pPr algn="ctr" fontAlgn="b"/>
                      <a:r>
                        <a:rPr lang="ru-RU" sz="900" b="1" i="0" u="none" strike="noStrike">
                          <a:effectLst/>
                          <a:latin typeface="Arial" panose="020B0604020202020204" pitchFamily="34" charset="0"/>
                        </a:rPr>
                        <a:t>23 476,6</a:t>
                      </a:r>
                    </a:p>
                  </a:txBody>
                  <a:tcPr marL="0" marR="0" marT="0" marB="0" anchor="b"/>
                </a:tc>
                <a:tc>
                  <a:txBody>
                    <a:bodyPr/>
                    <a:lstStyle/>
                    <a:p>
                      <a:pPr algn="ctr" fontAlgn="b"/>
                      <a:r>
                        <a:rPr lang="ru-RU" sz="900" b="1" i="0" u="none" strike="noStrike">
                          <a:effectLst/>
                          <a:latin typeface="Arial" panose="020B0604020202020204" pitchFamily="34" charset="0"/>
                        </a:rPr>
                        <a:t>16 300,0</a:t>
                      </a:r>
                    </a:p>
                  </a:txBody>
                  <a:tcPr marL="0" marR="0" marT="0" marB="0" anchor="b"/>
                </a:tc>
                <a:tc>
                  <a:txBody>
                    <a:bodyPr/>
                    <a:lstStyle/>
                    <a:p>
                      <a:pPr algn="ctr" fontAlgn="b"/>
                      <a:r>
                        <a:rPr lang="ru-RU" sz="900" b="1" i="0" u="none" strike="noStrike" dirty="0">
                          <a:effectLst/>
                          <a:latin typeface="Arial" panose="020B0604020202020204" pitchFamily="34" charset="0"/>
                        </a:rPr>
                        <a:t>12 000,0</a:t>
                      </a:r>
                    </a:p>
                  </a:txBody>
                  <a:tcPr marL="0" marR="0" marT="0" marB="0" anchor="b"/>
                </a:tc>
                <a:tc>
                  <a:txBody>
                    <a:bodyPr/>
                    <a:lstStyle/>
                    <a:p>
                      <a:pPr algn="ctr" fontAlgn="b"/>
                      <a:r>
                        <a:rPr lang="ru-RU" sz="900" b="1" i="0" u="none" strike="noStrike">
                          <a:effectLst/>
                          <a:latin typeface="Arial" panose="020B0604020202020204" pitchFamily="34" charset="0"/>
                        </a:rPr>
                        <a:t>12 500,0</a:t>
                      </a:r>
                    </a:p>
                  </a:txBody>
                  <a:tcPr marL="0" marR="0" marT="0" marB="0" anchor="b"/>
                </a:tc>
                <a:extLst>
                  <a:ext uri="{0D108BD9-81ED-4DB2-BD59-A6C34878D82A}">
                    <a16:rowId xmlns:a16="http://schemas.microsoft.com/office/drawing/2014/main" val="4099410557"/>
                  </a:ext>
                </a:extLst>
              </a:tr>
              <a:tr h="121920">
                <a:tc>
                  <a:txBody>
                    <a:bodyPr/>
                    <a:lstStyle/>
                    <a:p>
                      <a:pPr algn="ctr" fontAlgn="ctr"/>
                      <a:r>
                        <a:rPr lang="ru-RU" sz="800" b="0" i="0" u="none" strike="noStrike">
                          <a:solidFill>
                            <a:srgbClr val="000000"/>
                          </a:solidFill>
                          <a:effectLst/>
                          <a:latin typeface="Arial" panose="020B0604020202020204" pitchFamily="34" charset="0"/>
                        </a:rPr>
                        <a:t>000 1 16 01 000 01 0000 140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Административные штрафы, установленные Кодексом Российской Федерации об административных правонарушениях</a:t>
                      </a:r>
                    </a:p>
                  </a:txBody>
                  <a:tcPr marL="0" marR="0" marT="0" marB="0" anchor="ctr"/>
                </a:tc>
                <a:tc>
                  <a:txBody>
                    <a:bodyPr/>
                    <a:lstStyle/>
                    <a:p>
                      <a:pPr algn="ctr" fontAlgn="b"/>
                      <a:r>
                        <a:rPr lang="ru-RU" sz="800" b="0" i="0" u="none" strike="noStrike">
                          <a:solidFill>
                            <a:srgbClr val="000000"/>
                          </a:solidFill>
                          <a:effectLst/>
                          <a:latin typeface="Arial" panose="020B0604020202020204" pitchFamily="34" charset="0"/>
                        </a:rPr>
                        <a:t>2 792,6</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4 318,0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3 400,0</a:t>
                      </a:r>
                    </a:p>
                  </a:txBody>
                  <a:tcPr marL="0" marR="0" marT="0" marB="0" anchor="b"/>
                </a:tc>
                <a:tc>
                  <a:txBody>
                    <a:bodyPr/>
                    <a:lstStyle/>
                    <a:p>
                      <a:pPr algn="ctr" fontAlgn="b"/>
                      <a:r>
                        <a:rPr lang="ru-RU" sz="900" b="0" i="0" u="none" strike="noStrike">
                          <a:effectLst/>
                          <a:latin typeface="Arial" panose="020B0604020202020204" pitchFamily="34" charset="0"/>
                        </a:rPr>
                        <a:t>3 700,0</a:t>
                      </a:r>
                    </a:p>
                  </a:txBody>
                  <a:tcPr marL="0" marR="0" marT="0" marB="0" anchor="b"/>
                </a:tc>
                <a:tc>
                  <a:txBody>
                    <a:bodyPr/>
                    <a:lstStyle/>
                    <a:p>
                      <a:pPr algn="ctr" fontAlgn="b"/>
                      <a:r>
                        <a:rPr lang="ru-RU" sz="900" b="0" i="0" u="none" strike="noStrike" dirty="0">
                          <a:effectLst/>
                          <a:latin typeface="Arial" panose="020B0604020202020204" pitchFamily="34" charset="0"/>
                        </a:rPr>
                        <a:t>3 900,0</a:t>
                      </a:r>
                    </a:p>
                  </a:txBody>
                  <a:tcPr marL="0" marR="0" marT="0" marB="0" anchor="b"/>
                </a:tc>
                <a:extLst>
                  <a:ext uri="{0D108BD9-81ED-4DB2-BD59-A6C34878D82A}">
                    <a16:rowId xmlns:a16="http://schemas.microsoft.com/office/drawing/2014/main" val="1967156624"/>
                  </a:ext>
                </a:extLst>
              </a:tr>
              <a:tr h="121920">
                <a:tc>
                  <a:txBody>
                    <a:bodyPr/>
                    <a:lstStyle/>
                    <a:p>
                      <a:pPr algn="ctr" fontAlgn="ctr"/>
                      <a:r>
                        <a:rPr lang="ru-RU" sz="800" b="0" i="0" u="none" strike="noStrike" dirty="0">
                          <a:solidFill>
                            <a:srgbClr val="000000"/>
                          </a:solidFill>
                          <a:effectLst/>
                          <a:latin typeface="Arial" panose="020B0604020202020204" pitchFamily="34" charset="0"/>
                        </a:rPr>
                        <a:t>000 1 16 07 000 00 0000 140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 в том числе:</a:t>
                      </a:r>
                    </a:p>
                  </a:txBody>
                  <a:tcPr marL="0" marR="0" marT="0" marB="0" anchor="ctr"/>
                </a:tc>
                <a:tc>
                  <a:txBody>
                    <a:bodyPr/>
                    <a:lstStyle/>
                    <a:p>
                      <a:pPr algn="ctr" fontAlgn="b"/>
                      <a:r>
                        <a:rPr lang="ru-RU" sz="800" b="0" i="0" u="none" strike="noStrike">
                          <a:solidFill>
                            <a:srgbClr val="000000"/>
                          </a:solidFill>
                          <a:effectLst/>
                          <a:latin typeface="Arial" panose="020B0604020202020204" pitchFamily="34" charset="0"/>
                        </a:rPr>
                        <a:t>9 594,0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8 044,6</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4 000,0</a:t>
                      </a:r>
                    </a:p>
                  </a:txBody>
                  <a:tcPr marL="0" marR="0" marT="0" marB="0" anchor="b"/>
                </a:tc>
                <a:tc>
                  <a:txBody>
                    <a:bodyPr/>
                    <a:lstStyle/>
                    <a:p>
                      <a:pPr algn="ctr" fontAlgn="b"/>
                      <a:r>
                        <a:rPr lang="ru-RU" sz="900" b="0" i="0" u="none" strike="noStrike">
                          <a:effectLst/>
                          <a:latin typeface="Arial" panose="020B0604020202020204" pitchFamily="34" charset="0"/>
                        </a:rPr>
                        <a:t>3 200,0</a:t>
                      </a:r>
                    </a:p>
                  </a:txBody>
                  <a:tcPr marL="0" marR="0" marT="0" marB="0" anchor="b"/>
                </a:tc>
                <a:tc>
                  <a:txBody>
                    <a:bodyPr/>
                    <a:lstStyle/>
                    <a:p>
                      <a:pPr algn="ctr" fontAlgn="b"/>
                      <a:r>
                        <a:rPr lang="ru-RU" sz="900" b="0" i="0" u="none" strike="noStrike" dirty="0">
                          <a:effectLst/>
                          <a:latin typeface="Arial" panose="020B0604020202020204" pitchFamily="34" charset="0"/>
                        </a:rPr>
                        <a:t>3 500,0</a:t>
                      </a:r>
                    </a:p>
                  </a:txBody>
                  <a:tcPr marL="0" marR="0" marT="0" marB="0" anchor="b"/>
                </a:tc>
                <a:extLst>
                  <a:ext uri="{0D108BD9-81ED-4DB2-BD59-A6C34878D82A}">
                    <a16:rowId xmlns:a16="http://schemas.microsoft.com/office/drawing/2014/main" val="3823967964"/>
                  </a:ext>
                </a:extLst>
              </a:tr>
            </a:tbl>
          </a:graphicData>
        </a:graphic>
      </p:graphicFrame>
    </p:spTree>
    <p:extLst>
      <p:ext uri="{BB962C8B-B14F-4D97-AF65-F5344CB8AC3E}">
        <p14:creationId xmlns:p14="http://schemas.microsoft.com/office/powerpoint/2010/main" val="5021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2382345780"/>
              </p:ext>
            </p:extLst>
          </p:nvPr>
        </p:nvGraphicFramePr>
        <p:xfrm>
          <a:off x="829559" y="1022313"/>
          <a:ext cx="10671143" cy="538066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ctr"/>
                      <a:r>
                        <a:rPr lang="ru-RU" sz="800" b="0" i="0" u="none" strike="noStrike" dirty="0">
                          <a:solidFill>
                            <a:srgbClr val="000000"/>
                          </a:solidFill>
                          <a:effectLst/>
                          <a:latin typeface="Arial" panose="020B0604020202020204" pitchFamily="34" charset="0"/>
                        </a:rPr>
                        <a:t>000 1 16 07 090 04 0008 140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(пени, штрафы по договорам аренды земельных участков)</a:t>
                      </a:r>
                    </a:p>
                  </a:txBody>
                  <a:tcPr marL="0" marR="0" marT="0" marB="0" anchor="ctr"/>
                </a:tc>
                <a:tc>
                  <a:txBody>
                    <a:bodyPr/>
                    <a:lstStyle/>
                    <a:p>
                      <a:pPr algn="ctr" fontAlgn="b"/>
                      <a:r>
                        <a:rPr lang="ru-RU" sz="800" b="0" i="0" u="none" strike="noStrike" dirty="0">
                          <a:solidFill>
                            <a:srgbClr val="000000"/>
                          </a:solidFill>
                          <a:effectLst/>
                          <a:latin typeface="Arial" panose="020B0604020202020204" pitchFamily="34" charset="0"/>
                        </a:rPr>
                        <a:t>3 958,3</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4 800,0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3 500,0</a:t>
                      </a:r>
                    </a:p>
                  </a:txBody>
                  <a:tcPr marL="0" marR="0" marT="0" marB="0" anchor="b"/>
                </a:tc>
                <a:tc>
                  <a:txBody>
                    <a:bodyPr/>
                    <a:lstStyle/>
                    <a:p>
                      <a:pPr algn="ctr" fontAlgn="b"/>
                      <a:r>
                        <a:rPr lang="ru-RU" sz="900" b="0" i="0" u="none" strike="noStrike">
                          <a:effectLst/>
                          <a:latin typeface="Arial" panose="020B0604020202020204" pitchFamily="34" charset="0"/>
                        </a:rPr>
                        <a:t>2 500,0</a:t>
                      </a:r>
                    </a:p>
                  </a:txBody>
                  <a:tcPr marL="0" marR="0" marT="0" marB="0" anchor="b"/>
                </a:tc>
                <a:tc>
                  <a:txBody>
                    <a:bodyPr/>
                    <a:lstStyle/>
                    <a:p>
                      <a:pPr algn="ctr" fontAlgn="b"/>
                      <a:r>
                        <a:rPr lang="ru-RU" sz="900" b="0" i="0" u="none" strike="noStrike">
                          <a:effectLst/>
                          <a:latin typeface="Arial" panose="020B0604020202020204" pitchFamily="34" charset="0"/>
                        </a:rPr>
                        <a:t>2 500,0</a:t>
                      </a:r>
                    </a:p>
                  </a:txBody>
                  <a:tcPr marL="0" marR="0" marT="0" marB="0" anchor="b"/>
                </a:tc>
                <a:extLst>
                  <a:ext uri="{0D108BD9-81ED-4DB2-BD59-A6C34878D82A}">
                    <a16:rowId xmlns:a16="http://schemas.microsoft.com/office/drawing/2014/main" val="3846465454"/>
                  </a:ext>
                </a:extLst>
              </a:tr>
              <a:tr h="307442">
                <a:tc>
                  <a:txBody>
                    <a:bodyPr/>
                    <a:lstStyle/>
                    <a:p>
                      <a:pPr algn="ctr" fontAlgn="ctr"/>
                      <a:r>
                        <a:rPr lang="ru-RU" sz="800" b="0" i="0" u="none" strike="noStrike">
                          <a:solidFill>
                            <a:srgbClr val="000000"/>
                          </a:solidFill>
                          <a:effectLst/>
                          <a:latin typeface="Arial" panose="020B0604020202020204" pitchFamily="34" charset="0"/>
                        </a:rPr>
                        <a:t>000 1 16 10 000 00 0000 140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Платежи в целях возмещения причиненного ущерба (убытков)</a:t>
                      </a:r>
                    </a:p>
                  </a:txBody>
                  <a:tcPr marL="0" marR="0" marT="0" marB="0" anchor="ctr"/>
                </a:tc>
                <a:tc>
                  <a:txBody>
                    <a:bodyPr/>
                    <a:lstStyle/>
                    <a:p>
                      <a:pPr algn="ctr" fontAlgn="b"/>
                      <a:r>
                        <a:rPr lang="ru-RU" sz="800" b="0" i="0" u="none" strike="noStrike">
                          <a:solidFill>
                            <a:srgbClr val="000000"/>
                          </a:solidFill>
                          <a:effectLst/>
                          <a:latin typeface="Arial" panose="020B0604020202020204" pitchFamily="34" charset="0"/>
                        </a:rPr>
                        <a:t>124,4</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11 114,0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8 900,0</a:t>
                      </a:r>
                    </a:p>
                  </a:txBody>
                  <a:tcPr marL="0" marR="0" marT="0" marB="0" anchor="b"/>
                </a:tc>
                <a:tc>
                  <a:txBody>
                    <a:bodyPr/>
                    <a:lstStyle/>
                    <a:p>
                      <a:pPr algn="ctr" fontAlgn="b"/>
                      <a:r>
                        <a:rPr lang="ru-RU" sz="900" b="0" i="0" u="none" strike="noStrike">
                          <a:effectLst/>
                          <a:latin typeface="Arial" panose="020B0604020202020204" pitchFamily="34" charset="0"/>
                        </a:rPr>
                        <a:t>5 100,0</a:t>
                      </a:r>
                    </a:p>
                  </a:txBody>
                  <a:tcPr marL="0" marR="0" marT="0" marB="0" anchor="b"/>
                </a:tc>
                <a:tc>
                  <a:txBody>
                    <a:bodyPr/>
                    <a:lstStyle/>
                    <a:p>
                      <a:pPr algn="ctr" fontAlgn="b"/>
                      <a:r>
                        <a:rPr lang="ru-RU" sz="900" b="0" i="0" u="none" strike="noStrike">
                          <a:effectLst/>
                          <a:latin typeface="Arial" panose="020B0604020202020204" pitchFamily="34" charset="0"/>
                        </a:rPr>
                        <a:t>5 100,0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000 1 16 10032 04 0000 140</a:t>
                      </a:r>
                    </a:p>
                  </a:txBody>
                  <a:tcPr marL="0" marR="0" marT="0" marB="0" anchor="b"/>
                </a:tc>
                <a:tc>
                  <a:txBody>
                    <a:bodyPr/>
                    <a:lstStyle/>
                    <a:p>
                      <a:pPr algn="l" fontAlgn="b"/>
                      <a:r>
                        <a:rPr lang="ru-RU" sz="800" b="0" i="0" u="none" strike="noStrike">
                          <a:effectLst/>
                          <a:latin typeface="Arial" panose="020B0604020202020204" pitchFamily="34" charset="0"/>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11 000,0</a:t>
                      </a:r>
                    </a:p>
                  </a:txBody>
                  <a:tcPr marL="0" marR="0" marT="0" marB="0" anchor="b"/>
                </a:tc>
                <a:tc>
                  <a:txBody>
                    <a:bodyPr/>
                    <a:lstStyle/>
                    <a:p>
                      <a:pPr algn="ctr" fontAlgn="b"/>
                      <a:r>
                        <a:rPr lang="ru-RU" sz="800" b="0" i="0" u="none" strike="noStrike">
                          <a:effectLst/>
                          <a:latin typeface="Arial" panose="020B0604020202020204" pitchFamily="34" charset="0"/>
                        </a:rPr>
                        <a:t>8 800,0</a:t>
                      </a:r>
                    </a:p>
                  </a:txBody>
                  <a:tcPr marL="0" marR="0" marT="0" marB="0" anchor="b"/>
                </a:tc>
                <a:tc>
                  <a:txBody>
                    <a:bodyPr/>
                    <a:lstStyle/>
                    <a:p>
                      <a:pPr algn="ctr" fontAlgn="b"/>
                      <a:r>
                        <a:rPr lang="ru-RU" sz="900" b="0" i="0" u="none" strike="noStrike">
                          <a:solidFill>
                            <a:srgbClr val="000000"/>
                          </a:solidFill>
                          <a:effectLst/>
                          <a:latin typeface="Arial" panose="020B0604020202020204" pitchFamily="34" charset="0"/>
                        </a:rPr>
                        <a:t>5 000,0</a:t>
                      </a:r>
                    </a:p>
                  </a:txBody>
                  <a:tcPr marL="0" marR="0" marT="0" marB="0" anchor="b"/>
                </a:tc>
                <a:tc>
                  <a:txBody>
                    <a:bodyPr/>
                    <a:lstStyle/>
                    <a:p>
                      <a:pPr algn="ctr" fontAlgn="b"/>
                      <a:r>
                        <a:rPr lang="ru-RU" sz="900" b="0" i="0" u="none" strike="noStrike">
                          <a:effectLst/>
                          <a:latin typeface="Arial" panose="020B0604020202020204" pitchFamily="34" charset="0"/>
                        </a:rPr>
                        <a:t>5 000,0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1" i="0" u="none" strike="noStrike">
                          <a:effectLst/>
                          <a:latin typeface="Arial" panose="020B0604020202020204" pitchFamily="34" charset="0"/>
                        </a:rPr>
                        <a:t>000 1 17 00000 00 0000 000</a:t>
                      </a:r>
                    </a:p>
                  </a:txBody>
                  <a:tcPr marL="0" marR="0" marT="0" marB="0" anchor="b"/>
                </a:tc>
                <a:tc>
                  <a:txBody>
                    <a:bodyPr/>
                    <a:lstStyle/>
                    <a:p>
                      <a:pPr algn="l" fontAlgn="ctr"/>
                      <a:r>
                        <a:rPr lang="ru-RU" sz="900" b="1" i="0" u="none" strike="noStrike">
                          <a:effectLst/>
                          <a:latin typeface="Arial" panose="020B0604020202020204" pitchFamily="34" charset="0"/>
                        </a:rPr>
                        <a:t>Прочие неналоговые доходы </a:t>
                      </a:r>
                    </a:p>
                  </a:txBody>
                  <a:tcPr marL="0" marR="0" marT="0" marB="0" anchor="ctr"/>
                </a:tc>
                <a:tc>
                  <a:txBody>
                    <a:bodyPr/>
                    <a:lstStyle/>
                    <a:p>
                      <a:pPr algn="ctr" fontAlgn="b"/>
                      <a:r>
                        <a:rPr lang="ru-RU" sz="900" b="1" i="0" u="none" strike="noStrike">
                          <a:effectLst/>
                          <a:latin typeface="Arial" panose="020B0604020202020204" pitchFamily="34" charset="0"/>
                        </a:rPr>
                        <a:t>35 009,3</a:t>
                      </a:r>
                    </a:p>
                  </a:txBody>
                  <a:tcPr marL="0" marR="0" marT="0" marB="0" anchor="b"/>
                </a:tc>
                <a:tc>
                  <a:txBody>
                    <a:bodyPr/>
                    <a:lstStyle/>
                    <a:p>
                      <a:pPr algn="ctr" fontAlgn="b"/>
                      <a:r>
                        <a:rPr lang="ru-RU" sz="900" b="1" i="0" u="none" strike="noStrike">
                          <a:effectLst/>
                          <a:latin typeface="Arial" panose="020B0604020202020204" pitchFamily="34" charset="0"/>
                        </a:rPr>
                        <a:t>1 159,4</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1" i="0" u="none" strike="noStrike">
                          <a:effectLst/>
                          <a:latin typeface="Arial" panose="020B0604020202020204" pitchFamily="34" charset="0"/>
                        </a:rPr>
                        <a:t>000 1 17 05040 04 0000 180</a:t>
                      </a:r>
                    </a:p>
                  </a:txBody>
                  <a:tcPr marL="0" marR="0" marT="0" marB="0" anchor="b"/>
                </a:tc>
                <a:tc>
                  <a:txBody>
                    <a:bodyPr/>
                    <a:lstStyle/>
                    <a:p>
                      <a:pPr algn="l" fontAlgn="ctr"/>
                      <a:r>
                        <a:rPr lang="ru-RU" sz="900" b="1" i="0" u="none" strike="noStrike">
                          <a:effectLst/>
                          <a:latin typeface="Arial" panose="020B0604020202020204" pitchFamily="34" charset="0"/>
                        </a:rPr>
                        <a:t>Прочие неналоговые доходы бюджетов городских округов, в том числе</a:t>
                      </a:r>
                    </a:p>
                  </a:txBody>
                  <a:tcPr marL="0" marR="0" marT="0" marB="0" anchor="ctr"/>
                </a:tc>
                <a:tc>
                  <a:txBody>
                    <a:bodyPr/>
                    <a:lstStyle/>
                    <a:p>
                      <a:pPr algn="ctr" fontAlgn="b"/>
                      <a:r>
                        <a:rPr lang="ru-RU" sz="900" b="1" i="0" u="none" strike="noStrike">
                          <a:effectLst/>
                          <a:latin typeface="Arial" panose="020B0604020202020204" pitchFamily="34" charset="0"/>
                        </a:rPr>
                        <a:t>35 009,3</a:t>
                      </a:r>
                    </a:p>
                  </a:txBody>
                  <a:tcPr marL="0" marR="0" marT="0" marB="0" anchor="b"/>
                </a:tc>
                <a:tc>
                  <a:txBody>
                    <a:bodyPr/>
                    <a:lstStyle/>
                    <a:p>
                      <a:pPr algn="ctr" fontAlgn="b"/>
                      <a:r>
                        <a:rPr lang="ru-RU" sz="900" b="1" i="0" u="none" strike="noStrike" dirty="0">
                          <a:effectLst/>
                          <a:latin typeface="Arial" panose="020B0604020202020204" pitchFamily="34" charset="0"/>
                        </a:rPr>
                        <a:t>1 159,4</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tc>
                  <a:txBody>
                    <a:bodyPr/>
                    <a:lstStyle/>
                    <a:p>
                      <a:pPr algn="ctr" fontAlgn="b"/>
                      <a:r>
                        <a:rPr lang="ru-RU" sz="900" b="1" i="0" u="none" strike="noStrike">
                          <a:effectLst/>
                          <a:latin typeface="Arial" panose="020B0604020202020204" pitchFamily="34" charset="0"/>
                        </a:rPr>
                        <a:t>125,0</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a:effectLst/>
                          <a:latin typeface="Arial" panose="020B0604020202020204" pitchFamily="34" charset="0"/>
                        </a:rPr>
                        <a:t>000 1 17 05040 04 0001 180</a:t>
                      </a:r>
                    </a:p>
                  </a:txBody>
                  <a:tcPr marL="0" marR="0" marT="0" marB="0" anchor="b"/>
                </a:tc>
                <a:tc>
                  <a:txBody>
                    <a:bodyPr/>
                    <a:lstStyle/>
                    <a:p>
                      <a:pPr algn="l" fontAlgn="ctr"/>
                      <a:r>
                        <a:rPr lang="ru-RU" sz="800" b="0" i="0" u="none" strike="noStrike">
                          <a:effectLst/>
                          <a:latin typeface="Arial" panose="020B0604020202020204" pitchFamily="34" charset="0"/>
                        </a:rPr>
                        <a:t>Прочие неналоговые доходы бюджетов городских округов, (плата за вырубку деревьев)</a:t>
                      </a:r>
                    </a:p>
                  </a:txBody>
                  <a:tcPr marL="0" marR="0" marT="0" marB="0" anchor="ctr"/>
                </a:tc>
                <a:tc>
                  <a:txBody>
                    <a:bodyPr/>
                    <a:lstStyle/>
                    <a:p>
                      <a:pPr algn="ctr" fontAlgn="b"/>
                      <a:r>
                        <a:rPr lang="ru-RU" sz="800" b="0" i="0" u="none" strike="noStrike">
                          <a:effectLst/>
                          <a:latin typeface="Arial" panose="020B0604020202020204" pitchFamily="34" charset="0"/>
                        </a:rPr>
                        <a:t>1 987,6</a:t>
                      </a:r>
                    </a:p>
                  </a:txBody>
                  <a:tcPr marL="0" marR="0" marT="0" marB="0" anchor="b"/>
                </a:tc>
                <a:tc>
                  <a:txBody>
                    <a:bodyPr/>
                    <a:lstStyle/>
                    <a:p>
                      <a:pPr algn="ctr" fontAlgn="b"/>
                      <a:r>
                        <a:rPr lang="ru-RU" sz="800" b="0" i="0" u="none" strike="noStrike">
                          <a:effectLst/>
                          <a:latin typeface="Arial" panose="020B0604020202020204" pitchFamily="34" charset="0"/>
                        </a:rPr>
                        <a:t>1 121,7</a:t>
                      </a:r>
                    </a:p>
                  </a:txBody>
                  <a:tcPr marL="0" marR="0" marT="0" marB="0" anchor="b"/>
                </a:tc>
                <a:tc>
                  <a:txBody>
                    <a:bodyPr/>
                    <a:lstStyle/>
                    <a:p>
                      <a:pPr algn="ctr" fontAlgn="b"/>
                      <a:r>
                        <a:rPr lang="ru-RU" sz="800" b="0" i="0" u="none" strike="noStrike">
                          <a:effectLst/>
                          <a:latin typeface="Arial" panose="020B0604020202020204" pitchFamily="34" charset="0"/>
                        </a:rPr>
                        <a:t>100,0</a:t>
                      </a:r>
                    </a:p>
                  </a:txBody>
                  <a:tcPr marL="0" marR="0" marT="0" marB="0" anchor="b"/>
                </a:tc>
                <a:tc>
                  <a:txBody>
                    <a:bodyPr/>
                    <a:lstStyle/>
                    <a:p>
                      <a:pPr algn="ctr" fontAlgn="b"/>
                      <a:r>
                        <a:rPr lang="ru-RU" sz="900" b="0" i="0" u="none" strike="noStrike">
                          <a:effectLst/>
                          <a:latin typeface="Arial" panose="020B0604020202020204" pitchFamily="34" charset="0"/>
                        </a:rPr>
                        <a:t>100,0</a:t>
                      </a:r>
                    </a:p>
                  </a:txBody>
                  <a:tcPr marL="0" marR="0" marT="0" marB="0" anchor="b"/>
                </a:tc>
                <a:tc>
                  <a:txBody>
                    <a:bodyPr/>
                    <a:lstStyle/>
                    <a:p>
                      <a:pPr algn="ctr" fontAlgn="b"/>
                      <a:r>
                        <a:rPr lang="ru-RU" sz="900" b="0" i="0" u="none" strike="noStrike">
                          <a:effectLst/>
                          <a:latin typeface="Arial" panose="020B0604020202020204" pitchFamily="34" charset="0"/>
                        </a:rPr>
                        <a:t>100,0</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000 1 17 05040 04 0002 180</a:t>
                      </a:r>
                    </a:p>
                  </a:txBody>
                  <a:tcPr marL="0" marR="0" marT="0" marB="0" anchor="b"/>
                </a:tc>
                <a:tc>
                  <a:txBody>
                    <a:bodyPr/>
                    <a:lstStyle/>
                    <a:p>
                      <a:pPr algn="l" fontAlgn="b"/>
                      <a:r>
                        <a:rPr lang="ru-RU" sz="800" b="0" i="0" u="none" strike="noStrike">
                          <a:effectLst/>
                          <a:latin typeface="Arial" panose="020B0604020202020204" pitchFamily="34" charset="0"/>
                        </a:rPr>
                        <a:t>Прочие неналоговые доходы бюджетов городских округов, (доходы от реализации инвестиционных контрактов)</a:t>
                      </a:r>
                    </a:p>
                  </a:txBody>
                  <a:tcPr marL="0" marR="0" marT="0" marB="0" anchor="b"/>
                </a:tc>
                <a:tc>
                  <a:txBody>
                    <a:bodyPr/>
                    <a:lstStyle/>
                    <a:p>
                      <a:pPr algn="ctr" fontAlgn="b"/>
                      <a:r>
                        <a:rPr lang="ru-RU" sz="800" b="0" i="0" u="none" strike="noStrike">
                          <a:effectLst/>
                          <a:latin typeface="Arial" panose="020B0604020202020204" pitchFamily="34" charset="0"/>
                        </a:rPr>
                        <a:t>31 815,9</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88695682"/>
                  </a:ext>
                </a:extLst>
              </a:tr>
              <a:tr h="273050">
                <a:tc>
                  <a:txBody>
                    <a:bodyPr/>
                    <a:lstStyle/>
                    <a:p>
                      <a:pPr algn="ctr" fontAlgn="ctr"/>
                      <a:r>
                        <a:rPr lang="ru-RU" sz="800" b="0" i="0" u="none" strike="noStrike">
                          <a:solidFill>
                            <a:srgbClr val="000000"/>
                          </a:solidFill>
                          <a:effectLst/>
                          <a:latin typeface="Arial" panose="020B0604020202020204" pitchFamily="34" charset="0"/>
                        </a:rPr>
                        <a:t>000 1 17 05 040 04 0005 180</a:t>
                      </a:r>
                    </a:p>
                  </a:txBody>
                  <a:tcPr marL="0" marR="0" marT="0" marB="0" anchor="ctr"/>
                </a:tc>
                <a:tc>
                  <a:txBody>
                    <a:bodyPr/>
                    <a:lstStyle/>
                    <a:p>
                      <a:pPr algn="l" fontAlgn="ctr"/>
                      <a:r>
                        <a:rPr lang="ru-RU" sz="800" b="0" i="0" u="none" strike="noStrike">
                          <a:solidFill>
                            <a:srgbClr val="000000"/>
                          </a:solidFill>
                          <a:effectLst/>
                          <a:latin typeface="Arial" panose="020B0604020202020204" pitchFamily="34" charset="0"/>
                        </a:rPr>
                        <a:t>Прочие неналоговые доходы бюджетов городских округов (выдача разрешения на размещение объектов на землях или на земельных участках, находящихся в муниципальной собственности или государственная собственность на которые не разграничена)</a:t>
                      </a:r>
                    </a:p>
                  </a:txBody>
                  <a:tcPr marL="0" marR="0" marT="0" marB="0" anchor="ctr"/>
                </a:tc>
                <a:tc>
                  <a:txBody>
                    <a:bodyPr/>
                    <a:lstStyle/>
                    <a:p>
                      <a:pPr algn="ctr" fontAlgn="b"/>
                      <a:r>
                        <a:rPr lang="ru-RU" sz="800" b="0" i="0" u="none" strike="noStrike">
                          <a:solidFill>
                            <a:srgbClr val="000000"/>
                          </a:solidFill>
                          <a:effectLst/>
                          <a:latin typeface="Arial" panose="020B0604020202020204" pitchFamily="34" charset="0"/>
                        </a:rPr>
                        <a:t>1 205,8</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37,7</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25,0</a:t>
                      </a:r>
                    </a:p>
                  </a:txBody>
                  <a:tcPr marL="0" marR="0" marT="0" marB="0" anchor="b"/>
                </a:tc>
                <a:tc>
                  <a:txBody>
                    <a:bodyPr/>
                    <a:lstStyle/>
                    <a:p>
                      <a:pPr algn="ctr" fontAlgn="b"/>
                      <a:r>
                        <a:rPr lang="ru-RU" sz="800" b="0" i="0" u="none" strike="noStrike" dirty="0">
                          <a:solidFill>
                            <a:srgbClr val="000000"/>
                          </a:solidFill>
                          <a:effectLst/>
                          <a:latin typeface="Arial" panose="020B0604020202020204" pitchFamily="34" charset="0"/>
                        </a:rPr>
                        <a:t>25,00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25,00</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1" i="0" u="none" strike="noStrike" dirty="0">
                          <a:effectLst/>
                          <a:latin typeface="Arial" panose="020B0604020202020204" pitchFamily="34" charset="0"/>
                        </a:rPr>
                        <a:t>000 2 00 00000 00 0000 000</a:t>
                      </a:r>
                    </a:p>
                  </a:txBody>
                  <a:tcPr marL="0" marR="0" marT="0" marB="0" anchor="b"/>
                </a:tc>
                <a:tc>
                  <a:txBody>
                    <a:bodyPr/>
                    <a:lstStyle/>
                    <a:p>
                      <a:pPr algn="l" fontAlgn="ctr"/>
                      <a:r>
                        <a:rPr lang="ru-RU" sz="900" b="1" i="0" u="none" strike="noStrike">
                          <a:effectLst/>
                          <a:latin typeface="Arial" panose="020B0604020202020204" pitchFamily="34" charset="0"/>
                        </a:rPr>
                        <a:t>Безвозмездные поступления</a:t>
                      </a:r>
                    </a:p>
                  </a:txBody>
                  <a:tcPr marL="0" marR="0" marT="0" marB="0" anchor="ctr"/>
                </a:tc>
                <a:tc>
                  <a:txBody>
                    <a:bodyPr/>
                    <a:lstStyle/>
                    <a:p>
                      <a:pPr algn="ctr" fontAlgn="ctr"/>
                      <a:r>
                        <a:rPr lang="ru-RU" sz="900" b="1" i="0" u="none" strike="noStrike">
                          <a:effectLst/>
                          <a:latin typeface="Arial" panose="020B0604020202020204" pitchFamily="34" charset="0"/>
                        </a:rPr>
                        <a:t>2 177 125,3</a:t>
                      </a:r>
                    </a:p>
                  </a:txBody>
                  <a:tcPr marL="0" marR="0" marT="0" marB="0" anchor="ctr"/>
                </a:tc>
                <a:tc>
                  <a:txBody>
                    <a:bodyPr/>
                    <a:lstStyle/>
                    <a:p>
                      <a:pPr algn="ctr" fontAlgn="b"/>
                      <a:r>
                        <a:rPr lang="ru-RU" sz="900" b="1" i="0" u="none" strike="noStrike">
                          <a:effectLst/>
                          <a:latin typeface="Arial" panose="020B0604020202020204" pitchFamily="34" charset="0"/>
                        </a:rPr>
                        <a:t>3 754 894,7</a:t>
                      </a:r>
                    </a:p>
                  </a:txBody>
                  <a:tcPr marL="0" marR="0" marT="0" marB="0" anchor="b"/>
                </a:tc>
                <a:tc>
                  <a:txBody>
                    <a:bodyPr/>
                    <a:lstStyle/>
                    <a:p>
                      <a:pPr algn="ctr" fontAlgn="b"/>
                      <a:r>
                        <a:rPr lang="ru-RU" sz="900" b="1" i="0" u="none" strike="noStrike">
                          <a:effectLst/>
                          <a:latin typeface="Arial" panose="020B0604020202020204" pitchFamily="34" charset="0"/>
                        </a:rPr>
                        <a:t>4 036 050,9</a:t>
                      </a:r>
                    </a:p>
                  </a:txBody>
                  <a:tcPr marL="0" marR="0" marT="0" marB="0" anchor="b"/>
                </a:tc>
                <a:tc>
                  <a:txBody>
                    <a:bodyPr/>
                    <a:lstStyle/>
                    <a:p>
                      <a:pPr algn="ctr" fontAlgn="b"/>
                      <a:r>
                        <a:rPr lang="ru-RU" sz="900" b="1" i="0" u="none" strike="noStrike">
                          <a:effectLst/>
                          <a:latin typeface="Arial" panose="020B0604020202020204" pitchFamily="34" charset="0"/>
                        </a:rPr>
                        <a:t>3 948 245,7</a:t>
                      </a:r>
                    </a:p>
                  </a:txBody>
                  <a:tcPr marL="0" marR="0" marT="0" marB="0" anchor="b"/>
                </a:tc>
                <a:tc>
                  <a:txBody>
                    <a:bodyPr/>
                    <a:lstStyle/>
                    <a:p>
                      <a:pPr algn="ctr" fontAlgn="b"/>
                      <a:r>
                        <a:rPr lang="ru-RU" sz="900" b="1" i="0" u="none" strike="noStrike">
                          <a:effectLst/>
                          <a:latin typeface="Arial" panose="020B0604020202020204" pitchFamily="34" charset="0"/>
                        </a:rPr>
                        <a:t>3 084 922,5</a:t>
                      </a:r>
                    </a:p>
                  </a:txBody>
                  <a:tcPr marL="0" marR="0" marT="0" marB="0" anchor="b"/>
                </a:tc>
                <a:extLst>
                  <a:ext uri="{0D108BD9-81ED-4DB2-BD59-A6C34878D82A}">
                    <a16:rowId xmlns:a16="http://schemas.microsoft.com/office/drawing/2014/main" val="454578767"/>
                  </a:ext>
                </a:extLst>
              </a:tr>
              <a:tr h="237045">
                <a:tc>
                  <a:txBody>
                    <a:bodyPr/>
                    <a:lstStyle/>
                    <a:p>
                      <a:pPr algn="ctr" fontAlgn="b"/>
                      <a:r>
                        <a:rPr lang="ru-RU" sz="800" b="1" i="0" u="none" strike="noStrike" dirty="0">
                          <a:effectLst/>
                          <a:latin typeface="Arial" panose="020B0604020202020204" pitchFamily="34" charset="0"/>
                        </a:rPr>
                        <a:t>000 2 02 00000 00 0000 000</a:t>
                      </a:r>
                    </a:p>
                  </a:txBody>
                  <a:tcPr marL="0" marR="0" marT="0" marB="0" anchor="b"/>
                </a:tc>
                <a:tc>
                  <a:txBody>
                    <a:bodyPr/>
                    <a:lstStyle/>
                    <a:p>
                      <a:pPr algn="l" fontAlgn="ctr"/>
                      <a:r>
                        <a:rPr lang="ru-RU" sz="900" b="1" i="0" u="none" strike="noStrike">
                          <a:effectLst/>
                          <a:latin typeface="Arial" panose="020B0604020202020204" pitchFamily="34" charset="0"/>
                        </a:rPr>
                        <a:t>Безвозмездные поступления от других бюджетов бюджетной системы Российской Федерации, кроме бюджетов государственных внебюджетных фондов</a:t>
                      </a:r>
                    </a:p>
                  </a:txBody>
                  <a:tcPr marL="0" marR="0" marT="0" marB="0" anchor="ctr"/>
                </a:tc>
                <a:tc>
                  <a:txBody>
                    <a:bodyPr/>
                    <a:lstStyle/>
                    <a:p>
                      <a:pPr algn="ctr" fontAlgn="b"/>
                      <a:r>
                        <a:rPr lang="ru-RU" sz="900" b="1" i="0" u="none" strike="noStrike">
                          <a:effectLst/>
                          <a:latin typeface="Arial" panose="020B0604020202020204" pitchFamily="34" charset="0"/>
                        </a:rPr>
                        <a:t>2 183 403,8</a:t>
                      </a:r>
                    </a:p>
                  </a:txBody>
                  <a:tcPr marL="0" marR="0" marT="0" marB="0" anchor="b"/>
                </a:tc>
                <a:tc>
                  <a:txBody>
                    <a:bodyPr/>
                    <a:lstStyle/>
                    <a:p>
                      <a:pPr algn="ctr" fontAlgn="b"/>
                      <a:r>
                        <a:rPr lang="ru-RU" sz="900" b="1" i="0" u="none" strike="noStrike">
                          <a:effectLst/>
                          <a:latin typeface="Arial" panose="020B0604020202020204" pitchFamily="34" charset="0"/>
                        </a:rPr>
                        <a:t>3 762 460,9</a:t>
                      </a:r>
                    </a:p>
                  </a:txBody>
                  <a:tcPr marL="0" marR="0" marT="0" marB="0" anchor="b"/>
                </a:tc>
                <a:tc>
                  <a:txBody>
                    <a:bodyPr/>
                    <a:lstStyle/>
                    <a:p>
                      <a:pPr algn="ctr" fontAlgn="b"/>
                      <a:r>
                        <a:rPr lang="ru-RU" sz="900" b="1" i="0" u="none" strike="noStrike">
                          <a:effectLst/>
                          <a:latin typeface="Arial" panose="020B0604020202020204" pitchFamily="34" charset="0"/>
                        </a:rPr>
                        <a:t>4 036 050,9</a:t>
                      </a:r>
                    </a:p>
                  </a:txBody>
                  <a:tcPr marL="0" marR="0" marT="0" marB="0" anchor="b"/>
                </a:tc>
                <a:tc>
                  <a:txBody>
                    <a:bodyPr/>
                    <a:lstStyle/>
                    <a:p>
                      <a:pPr algn="ctr" fontAlgn="b"/>
                      <a:r>
                        <a:rPr lang="ru-RU" sz="900" b="1" i="0" u="none" strike="noStrike" dirty="0">
                          <a:effectLst/>
                          <a:latin typeface="Arial" panose="020B0604020202020204" pitchFamily="34" charset="0"/>
                        </a:rPr>
                        <a:t>3 948 245,7</a:t>
                      </a:r>
                    </a:p>
                  </a:txBody>
                  <a:tcPr marL="0" marR="0" marT="0" marB="0" anchor="b"/>
                </a:tc>
                <a:tc>
                  <a:txBody>
                    <a:bodyPr/>
                    <a:lstStyle/>
                    <a:p>
                      <a:pPr algn="ctr" fontAlgn="b"/>
                      <a:r>
                        <a:rPr lang="ru-RU" sz="900" b="1" i="0" u="none" strike="noStrike" dirty="0">
                          <a:effectLst/>
                          <a:latin typeface="Arial" panose="020B0604020202020204" pitchFamily="34" charset="0"/>
                        </a:rPr>
                        <a:t>3 084 922,5</a:t>
                      </a:r>
                    </a:p>
                  </a:txBody>
                  <a:tcPr marL="0" marR="0" marT="0" marB="0" anchor="b"/>
                </a:tc>
                <a:extLst>
                  <a:ext uri="{0D108BD9-81ED-4DB2-BD59-A6C34878D82A}">
                    <a16:rowId xmlns:a16="http://schemas.microsoft.com/office/drawing/2014/main" val="3067941501"/>
                  </a:ext>
                </a:extLst>
              </a:tr>
              <a:tr h="162560">
                <a:tc>
                  <a:txBody>
                    <a:bodyPr/>
                    <a:lstStyle/>
                    <a:p>
                      <a:pPr algn="ctr" fontAlgn="ctr"/>
                      <a:r>
                        <a:rPr lang="ru-RU" sz="800" b="1" i="0" u="none" strike="noStrike">
                          <a:solidFill>
                            <a:srgbClr val="000000"/>
                          </a:solidFill>
                          <a:effectLst/>
                          <a:latin typeface="Arial" panose="020B0604020202020204" pitchFamily="34" charset="0"/>
                        </a:rPr>
                        <a:t>000 2 02 10 000 00 0000 150</a:t>
                      </a:r>
                    </a:p>
                  </a:txBody>
                  <a:tcPr marL="0" marR="0" marT="0" marB="0" anchor="ctr"/>
                </a:tc>
                <a:tc>
                  <a:txBody>
                    <a:bodyPr/>
                    <a:lstStyle/>
                    <a:p>
                      <a:pPr algn="l" fontAlgn="ctr"/>
                      <a:r>
                        <a:rPr lang="ru-RU" sz="900" b="1" i="0" u="none" strike="noStrike">
                          <a:solidFill>
                            <a:srgbClr val="000000"/>
                          </a:solidFill>
                          <a:effectLst/>
                          <a:latin typeface="Arial" panose="020B0604020202020204" pitchFamily="34" charset="0"/>
                        </a:rPr>
                        <a:t>Дотации бюджетам бюджетной системы Российской Федерации</a:t>
                      </a:r>
                    </a:p>
                  </a:txBody>
                  <a:tcPr marL="0" marR="0" marT="0" marB="0" anchor="ctr"/>
                </a:tc>
                <a:tc>
                  <a:txBody>
                    <a:bodyPr/>
                    <a:lstStyle/>
                    <a:p>
                      <a:pPr algn="ctr" fontAlgn="b"/>
                      <a:r>
                        <a:rPr lang="ru-RU" sz="900" b="1" i="0" u="none" strike="noStrike">
                          <a:solidFill>
                            <a:srgbClr val="000000"/>
                          </a:solidFill>
                          <a:effectLst/>
                          <a:latin typeface="Arial" panose="020B0604020202020204" pitchFamily="34" charset="0"/>
                        </a:rPr>
                        <a:t>66 720,1</a:t>
                      </a:r>
                    </a:p>
                  </a:txBody>
                  <a:tcPr marL="0" marR="0" marT="0" marB="0" anchor="b"/>
                </a:tc>
                <a:tc>
                  <a:txBody>
                    <a:bodyPr/>
                    <a:lstStyle/>
                    <a:p>
                      <a:pPr algn="ctr" fontAlgn="b"/>
                      <a:r>
                        <a:rPr lang="ru-RU" sz="900" b="1" i="0" u="none" strike="noStrike">
                          <a:effectLst/>
                          <a:latin typeface="Arial" panose="020B0604020202020204" pitchFamily="34" charset="0"/>
                        </a:rPr>
                        <a:t>14 696,8</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099410557"/>
                  </a:ext>
                </a:extLst>
              </a:tr>
              <a:tr h="121920">
                <a:tc>
                  <a:txBody>
                    <a:bodyPr/>
                    <a:lstStyle/>
                    <a:p>
                      <a:pPr algn="ctr" fontAlgn="b"/>
                      <a:r>
                        <a:rPr lang="ru-RU" sz="800" b="0" i="0" u="none" strike="noStrike" dirty="0">
                          <a:solidFill>
                            <a:srgbClr val="000000"/>
                          </a:solidFill>
                          <a:effectLst/>
                          <a:latin typeface="Arial" panose="020B0604020202020204" pitchFamily="34" charset="0"/>
                        </a:rPr>
                        <a:t>901 2 02 19999 04 0001 150</a:t>
                      </a:r>
                    </a:p>
                  </a:txBody>
                  <a:tcPr marL="0" marR="0" marT="0" marB="0" anchor="b"/>
                </a:tc>
                <a:tc>
                  <a:txBody>
                    <a:bodyPr/>
                    <a:lstStyle/>
                    <a:p>
                      <a:pPr algn="l" fontAlgn="b"/>
                      <a:r>
                        <a:rPr lang="ru-RU" sz="800" b="0" i="0" u="none" strike="noStrike">
                          <a:effectLst/>
                          <a:latin typeface="Arial" panose="020B0604020202020204" pitchFamily="34" charset="0"/>
                        </a:rPr>
                        <a:t>Прочие дотации   бюджетам  городских округов  на поощрение муниципальных управленческих команд</a:t>
                      </a:r>
                    </a:p>
                  </a:txBody>
                  <a:tcPr marL="0" marR="0" marT="0" marB="0" anchor="b"/>
                </a:tc>
                <a:tc>
                  <a:txBody>
                    <a:bodyPr/>
                    <a:lstStyle/>
                    <a:p>
                      <a:pPr algn="ctr" fontAlgn="b"/>
                      <a:r>
                        <a:rPr lang="ru-RU" sz="800" b="0" i="0" u="none" strike="noStrike">
                          <a:effectLst/>
                          <a:latin typeface="Arial" panose="020B0604020202020204" pitchFamily="34" charset="0"/>
                        </a:rPr>
                        <a:t>2 984,1</a:t>
                      </a:r>
                    </a:p>
                  </a:txBody>
                  <a:tcPr marL="0" marR="0" marT="0" marB="0" anchor="b"/>
                </a:tc>
                <a:tc>
                  <a:txBody>
                    <a:bodyPr/>
                    <a:lstStyle/>
                    <a:p>
                      <a:pPr algn="ctr" fontAlgn="b"/>
                      <a:r>
                        <a:rPr lang="ru-RU" sz="900" b="0" i="0" u="none" strike="noStrike">
                          <a:effectLst/>
                          <a:latin typeface="Arial" panose="020B0604020202020204" pitchFamily="34" charset="0"/>
                        </a:rPr>
                        <a:t>4 783,3</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67156624"/>
                  </a:ext>
                </a:extLst>
              </a:tr>
              <a:tr h="182880">
                <a:tc>
                  <a:txBody>
                    <a:bodyPr/>
                    <a:lstStyle/>
                    <a:p>
                      <a:pPr algn="ctr" fontAlgn="b"/>
                      <a:r>
                        <a:rPr lang="ru-RU" sz="800" b="0" i="0" u="none" strike="noStrike" dirty="0">
                          <a:solidFill>
                            <a:srgbClr val="000000"/>
                          </a:solidFill>
                          <a:effectLst/>
                          <a:latin typeface="Arial" panose="020B0604020202020204" pitchFamily="34" charset="0"/>
                        </a:rPr>
                        <a:t>901 2 02 19 999 04 0002 150</a:t>
                      </a:r>
                    </a:p>
                  </a:txBody>
                  <a:tcPr marL="0" marR="0" marT="0" marB="0" anchor="b"/>
                </a:tc>
                <a:tc>
                  <a:txBody>
                    <a:bodyPr/>
                    <a:lstStyle/>
                    <a:p>
                      <a:pPr algn="l" fontAlgn="b"/>
                      <a:r>
                        <a:rPr lang="ru-RU" sz="800" b="0" i="0" u="none" strike="noStrike" dirty="0">
                          <a:effectLst/>
                          <a:latin typeface="Arial" panose="020B0604020202020204" pitchFamily="34" charset="0"/>
                        </a:rPr>
                        <a:t>Прочие   дотации   бюджетам  городских округов (Мониторинг и оценка качества управления муниципальными финансами)</a:t>
                      </a:r>
                    </a:p>
                  </a:txBody>
                  <a:tcPr marL="0" marR="0" marT="0" marB="0" anchor="b"/>
                </a:tc>
                <a:tc>
                  <a:txBody>
                    <a:bodyPr/>
                    <a:lstStyle/>
                    <a:p>
                      <a:pPr algn="ctr" fontAlgn="b"/>
                      <a:r>
                        <a:rPr lang="ru-RU" sz="800" b="0" i="0" u="none" strike="noStrike" dirty="0">
                          <a:effectLst/>
                          <a:latin typeface="Arial" panose="020B0604020202020204" pitchFamily="34" charset="0"/>
                        </a:rPr>
                        <a:t>3 736,0</a:t>
                      </a:r>
                    </a:p>
                  </a:txBody>
                  <a:tcPr marL="0" marR="0" marT="0" marB="0" anchor="b"/>
                </a:tc>
                <a:tc>
                  <a:txBody>
                    <a:bodyPr/>
                    <a:lstStyle/>
                    <a:p>
                      <a:pPr algn="ctr" fontAlgn="b"/>
                      <a:r>
                        <a:rPr lang="ru-RU" sz="900" b="0" i="0" u="none" strike="noStrike" dirty="0">
                          <a:effectLst/>
                          <a:latin typeface="Arial" panose="020B0604020202020204" pitchFamily="34" charset="0"/>
                        </a:rPr>
                        <a:t>9 913,5</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823967964"/>
                  </a:ext>
                </a:extLst>
              </a:tr>
              <a:tr h="182880">
                <a:tc>
                  <a:txBody>
                    <a:bodyPr/>
                    <a:lstStyle/>
                    <a:p>
                      <a:pPr algn="ctr" fontAlgn="b"/>
                      <a:r>
                        <a:rPr lang="ru-RU" sz="800" b="0" i="0" u="none" strike="noStrike" dirty="0">
                          <a:solidFill>
                            <a:srgbClr val="000000"/>
                          </a:solidFill>
                          <a:effectLst/>
                          <a:latin typeface="Arial" panose="020B0604020202020204" pitchFamily="34" charset="0"/>
                        </a:rPr>
                        <a:t>901 2 02 19 999 04 0003 150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Прочие дотации бюджетам городских округов (Премия Губернатора Московской области «Прорыв года»)</a:t>
                      </a:r>
                    </a:p>
                  </a:txBody>
                  <a:tcPr marL="0" marR="0" marT="0" marB="0" anchor="b"/>
                </a:tc>
                <a:tc>
                  <a:txBody>
                    <a:bodyPr/>
                    <a:lstStyle/>
                    <a:p>
                      <a:pPr algn="ctr" fontAlgn="b"/>
                      <a:r>
                        <a:rPr lang="ru-RU" sz="900" b="0" i="0" u="none" strike="noStrike">
                          <a:effectLst/>
                          <a:latin typeface="Arial" panose="020B0604020202020204" pitchFamily="34" charset="0"/>
                        </a:rPr>
                        <a:t>60 000,0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557720758"/>
                  </a:ext>
                </a:extLst>
              </a:tr>
            </a:tbl>
          </a:graphicData>
        </a:graphic>
      </p:graphicFrame>
    </p:spTree>
    <p:extLst>
      <p:ext uri="{BB962C8B-B14F-4D97-AF65-F5344CB8AC3E}">
        <p14:creationId xmlns:p14="http://schemas.microsoft.com/office/powerpoint/2010/main" val="327657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2633498851"/>
              </p:ext>
            </p:extLst>
          </p:nvPr>
        </p:nvGraphicFramePr>
        <p:xfrm>
          <a:off x="829559" y="1022313"/>
          <a:ext cx="10671143" cy="5372003"/>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1" i="0" u="none" strike="noStrike" dirty="0">
                          <a:effectLst/>
                          <a:latin typeface="Arial" panose="020B0604020202020204" pitchFamily="34" charset="0"/>
                        </a:rPr>
                        <a:t>000 2 02 20000 00 0000 150</a:t>
                      </a:r>
                    </a:p>
                  </a:txBody>
                  <a:tcPr marL="0" marR="0" marT="0" marB="0" anchor="b"/>
                </a:tc>
                <a:tc>
                  <a:txBody>
                    <a:bodyPr/>
                    <a:lstStyle/>
                    <a:p>
                      <a:pPr algn="l" fontAlgn="ctr"/>
                      <a:r>
                        <a:rPr lang="ru-RU" sz="900" b="1" i="0" u="none" strike="noStrike">
                          <a:effectLst/>
                          <a:latin typeface="Arial" panose="020B0604020202020204" pitchFamily="34" charset="0"/>
                        </a:rPr>
                        <a:t>Субсидии от других бюджетов бюджетной системы, в том числе:</a:t>
                      </a:r>
                    </a:p>
                  </a:txBody>
                  <a:tcPr marL="0" marR="0" marT="0" marB="0" anchor="ctr"/>
                </a:tc>
                <a:tc>
                  <a:txBody>
                    <a:bodyPr/>
                    <a:lstStyle/>
                    <a:p>
                      <a:pPr algn="ctr" fontAlgn="b"/>
                      <a:r>
                        <a:rPr lang="ru-RU" sz="900" b="1" i="0" u="none" strike="noStrike" dirty="0">
                          <a:effectLst/>
                          <a:latin typeface="Arial" panose="020B0604020202020204" pitchFamily="34" charset="0"/>
                        </a:rPr>
                        <a:t>298 602,7</a:t>
                      </a:r>
                    </a:p>
                  </a:txBody>
                  <a:tcPr marL="0" marR="0" marT="0" marB="0" anchor="b"/>
                </a:tc>
                <a:tc>
                  <a:txBody>
                    <a:bodyPr/>
                    <a:lstStyle/>
                    <a:p>
                      <a:pPr algn="ctr" fontAlgn="b"/>
                      <a:r>
                        <a:rPr lang="ru-RU" sz="900" b="1" i="0" u="none" strike="noStrike">
                          <a:effectLst/>
                          <a:latin typeface="Arial" panose="020B0604020202020204" pitchFamily="34" charset="0"/>
                        </a:rPr>
                        <a:t>1 618 065,1</a:t>
                      </a:r>
                    </a:p>
                  </a:txBody>
                  <a:tcPr marL="0" marR="0" marT="0" marB="0" anchor="b"/>
                </a:tc>
                <a:tc>
                  <a:txBody>
                    <a:bodyPr/>
                    <a:lstStyle/>
                    <a:p>
                      <a:pPr algn="ctr" fontAlgn="b"/>
                      <a:r>
                        <a:rPr lang="ru-RU" sz="900" b="1" i="0" u="none" strike="noStrike">
                          <a:effectLst/>
                          <a:latin typeface="Arial" panose="020B0604020202020204" pitchFamily="34" charset="0"/>
                        </a:rPr>
                        <a:t>1 782 711,9</a:t>
                      </a:r>
                    </a:p>
                  </a:txBody>
                  <a:tcPr marL="0" marR="0" marT="0" marB="0" anchor="b"/>
                </a:tc>
                <a:tc>
                  <a:txBody>
                    <a:bodyPr/>
                    <a:lstStyle/>
                    <a:p>
                      <a:pPr algn="ctr" fontAlgn="b"/>
                      <a:r>
                        <a:rPr lang="ru-RU" sz="900" b="1" i="0" u="none" strike="noStrike">
                          <a:effectLst/>
                          <a:latin typeface="Arial" panose="020B0604020202020204" pitchFamily="34" charset="0"/>
                        </a:rPr>
                        <a:t>1 680 810,6</a:t>
                      </a:r>
                    </a:p>
                  </a:txBody>
                  <a:tcPr marL="0" marR="0" marT="0" marB="0" anchor="b"/>
                </a:tc>
                <a:tc>
                  <a:txBody>
                    <a:bodyPr/>
                    <a:lstStyle/>
                    <a:p>
                      <a:pPr algn="ctr" fontAlgn="b"/>
                      <a:r>
                        <a:rPr lang="ru-RU" sz="900" b="1" i="0" u="none" strike="noStrike">
                          <a:effectLst/>
                          <a:latin typeface="Arial" panose="020B0604020202020204" pitchFamily="34" charset="0"/>
                        </a:rPr>
                        <a:t>823 282,8</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dirty="0">
                          <a:effectLst/>
                          <a:latin typeface="Arial" panose="020B0604020202020204" pitchFamily="34" charset="0"/>
                        </a:rPr>
                        <a:t>901 2 02 25497 04 0000 150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реализацию мероприятий по обеспечению жильем молодых семей</a:t>
                      </a:r>
                    </a:p>
                  </a:txBody>
                  <a:tcPr marL="0" marR="0" marT="0" marB="0" anchor="b"/>
                </a:tc>
                <a:tc>
                  <a:txBody>
                    <a:bodyPr/>
                    <a:lstStyle/>
                    <a:p>
                      <a:pPr algn="ctr" fontAlgn="b"/>
                      <a:r>
                        <a:rPr lang="ru-RU" sz="800" b="0" i="0" u="none" strike="noStrike" dirty="0">
                          <a:effectLst/>
                          <a:latin typeface="Arial" panose="020B0604020202020204" pitchFamily="34" charset="0"/>
                        </a:rPr>
                        <a:t>3 128,2</a:t>
                      </a:r>
                    </a:p>
                  </a:txBody>
                  <a:tcPr marL="0" marR="0" marT="0" marB="0" anchor="b"/>
                </a:tc>
                <a:tc>
                  <a:txBody>
                    <a:bodyPr/>
                    <a:lstStyle/>
                    <a:p>
                      <a:pPr algn="ctr" fontAlgn="b"/>
                      <a:r>
                        <a:rPr lang="ru-RU" sz="800" b="0" i="0" u="none" strike="noStrike">
                          <a:effectLst/>
                          <a:latin typeface="Arial" panose="020B0604020202020204" pitchFamily="34" charset="0"/>
                        </a:rPr>
                        <a:t>14 250,6</a:t>
                      </a:r>
                    </a:p>
                  </a:txBody>
                  <a:tcPr marL="0" marR="0" marT="0" marB="0" anchor="b"/>
                </a:tc>
                <a:tc>
                  <a:txBody>
                    <a:bodyPr/>
                    <a:lstStyle/>
                    <a:p>
                      <a:pPr algn="ctr" fontAlgn="b"/>
                      <a:r>
                        <a:rPr lang="ru-RU" sz="800" b="0" i="0" u="none" strike="noStrike">
                          <a:effectLst/>
                          <a:latin typeface="Arial" panose="020B0604020202020204" pitchFamily="34" charset="0"/>
                        </a:rPr>
                        <a:t>8 792,6</a:t>
                      </a:r>
                    </a:p>
                  </a:txBody>
                  <a:tcPr marL="0" marR="0" marT="0" marB="0" anchor="b"/>
                </a:tc>
                <a:tc>
                  <a:txBody>
                    <a:bodyPr/>
                    <a:lstStyle/>
                    <a:p>
                      <a:pPr algn="ctr" fontAlgn="b"/>
                      <a:r>
                        <a:rPr lang="ru-RU" sz="900" b="0" i="0" u="none" strike="noStrike">
                          <a:effectLst/>
                          <a:latin typeface="Arial" panose="020B0604020202020204" pitchFamily="34" charset="0"/>
                        </a:rPr>
                        <a:t>7 050,5</a:t>
                      </a:r>
                    </a:p>
                  </a:txBody>
                  <a:tcPr marL="0" marR="0" marT="0" marB="0" anchor="b"/>
                </a:tc>
                <a:tc>
                  <a:txBody>
                    <a:bodyPr/>
                    <a:lstStyle/>
                    <a:p>
                      <a:pPr algn="ctr" fontAlgn="b"/>
                      <a:r>
                        <a:rPr lang="ru-RU" sz="900" b="0" i="0" u="none" strike="noStrike">
                          <a:effectLst/>
                          <a:latin typeface="Arial" panose="020B0604020202020204" pitchFamily="34" charset="0"/>
                        </a:rPr>
                        <a:t>6 524,4</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901 2 02 25750 04 0000 150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реализацию мероприятий по модернизации школьных систем образования</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360 532,8</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a:effectLst/>
                          <a:latin typeface="Arial" panose="020B0604020202020204" pitchFamily="34" charset="0"/>
                        </a:rPr>
                        <a:t>901 2 02 29999 04 0002 150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строительство и реконструкцию сетей водоснабжения, водоотведения, теплоснабжения)</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2 715,2</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901 2 02 29999 04 0008 150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проведение работ по капитальному ремонту зданий региональных (муниципальных) общеобразовательных организаций)</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400 238,6</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         32 398,9   </a:t>
                      </a:r>
                    </a:p>
                  </a:txBody>
                  <a:tcPr marL="0" marR="0" marT="0" marB="0" anchor="b"/>
                </a:tc>
                <a:tc>
                  <a:txBody>
                    <a:bodyPr/>
                    <a:lstStyle/>
                    <a:p>
                      <a:pPr algn="ctr" fontAlgn="b"/>
                      <a:r>
                        <a:rPr lang="ru-RU" sz="900" b="0" i="0" u="none" strike="noStrike">
                          <a:effectLst/>
                          <a:latin typeface="Arial" panose="020B0604020202020204" pitchFamily="34" charset="0"/>
                        </a:rPr>
                        <a:t>219 632,3</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dirty="0">
                          <a:effectLst/>
                          <a:latin typeface="Arial" panose="020B0604020202020204" pitchFamily="34" charset="0"/>
                        </a:rPr>
                        <a:t>901 2 02 29999 04 0009 150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3 887,2</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901 2 02 29999 04 0010 150</a:t>
                      </a:r>
                    </a:p>
                  </a:txBody>
                  <a:tcPr marL="0" marR="0" marT="0" marB="0" anchor="b"/>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разработку проектно-сметной документации на проведение капитального ремонта зданий муниципальных общеобразовательных организаций)</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45 940,0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           5 508,1   </a:t>
                      </a:r>
                    </a:p>
                  </a:txBody>
                  <a:tcPr marL="0" marR="0" marT="0" marB="0" anchor="b"/>
                </a:tc>
                <a:tc>
                  <a:txBody>
                    <a:bodyPr/>
                    <a:lstStyle/>
                    <a:p>
                      <a:pPr algn="ctr" fontAlgn="b"/>
                      <a:r>
                        <a:rPr lang="ru-RU" sz="900" b="0" i="0" u="none" strike="noStrike">
                          <a:effectLst/>
                          <a:latin typeface="Arial" panose="020B0604020202020204" pitchFamily="34" charset="0"/>
                        </a:rPr>
                        <a:t>29 569,1</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901 2 02 29999 04 0011 150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создание и ремонт пешеходных коммуникаций)</a:t>
                      </a:r>
                    </a:p>
                  </a:txBody>
                  <a:tcPr marL="0" marR="0" marT="0" marB="0" anchor="b"/>
                </a:tc>
                <a:tc>
                  <a:txBody>
                    <a:bodyPr/>
                    <a:lstStyle/>
                    <a:p>
                      <a:pPr algn="ctr" fontAlgn="b"/>
                      <a:r>
                        <a:rPr lang="ru-RU" sz="800" b="0" i="0" u="none" strike="noStrike">
                          <a:effectLst/>
                          <a:latin typeface="Arial" panose="020B0604020202020204" pitchFamily="34" charset="0"/>
                        </a:rPr>
                        <a:t>481,7</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                    -     </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a:effectLst/>
                          <a:latin typeface="Arial" panose="020B0604020202020204" pitchFamily="34" charset="0"/>
                        </a:rPr>
                        <a:t>901 2 02 29999 04 0012 150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реализацию проектов граждан, сформированных в рамках практик инициативного бюджетирования)</a:t>
                      </a:r>
                    </a:p>
                  </a:txBody>
                  <a:tcPr marL="0" marR="0" marT="0" marB="0" anchor="b"/>
                </a:tc>
                <a:tc>
                  <a:txBody>
                    <a:bodyPr/>
                    <a:lstStyle/>
                    <a:p>
                      <a:pPr algn="ctr" fontAlgn="b"/>
                      <a:r>
                        <a:rPr lang="ru-RU" sz="800" b="0" i="0" u="none" strike="noStrike">
                          <a:effectLst/>
                          <a:latin typeface="Arial" panose="020B0604020202020204" pitchFamily="34" charset="0"/>
                        </a:rPr>
                        <a:t>7 883,3</a:t>
                      </a:r>
                    </a:p>
                  </a:txBody>
                  <a:tcPr marL="0" marR="0" marT="0" marB="0" anchor="b"/>
                </a:tc>
                <a:tc>
                  <a:txBody>
                    <a:bodyPr/>
                    <a:lstStyle/>
                    <a:p>
                      <a:pPr algn="ctr" fontAlgn="b"/>
                      <a:r>
                        <a:rPr lang="ru-RU" sz="900" b="0" i="0" u="none" strike="noStrike">
                          <a:effectLst/>
                          <a:latin typeface="Arial" panose="020B0604020202020204" pitchFamily="34" charset="0"/>
                        </a:rPr>
                        <a:t>4 000,0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54578767"/>
                  </a:ext>
                </a:extLst>
              </a:tr>
              <a:tr h="237045">
                <a:tc>
                  <a:txBody>
                    <a:bodyPr/>
                    <a:lstStyle/>
                    <a:p>
                      <a:pPr algn="ctr" fontAlgn="b"/>
                      <a:r>
                        <a:rPr lang="ru-RU" sz="800" b="0" i="0" u="none" strike="noStrike" dirty="0">
                          <a:effectLst/>
                          <a:latin typeface="Arial" panose="020B0604020202020204" pitchFamily="34" charset="0"/>
                        </a:rPr>
                        <a:t>901 2 02 29999 04 0014 150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софинансирование работ по капитальному ремонту и ремонту автомобильных дорог общего пользования местного значения)</a:t>
                      </a:r>
                    </a:p>
                  </a:txBody>
                  <a:tcPr marL="0" marR="0" marT="0" marB="0" anchor="b"/>
                </a:tc>
                <a:tc>
                  <a:txBody>
                    <a:bodyPr/>
                    <a:lstStyle/>
                    <a:p>
                      <a:pPr algn="ctr" fontAlgn="b"/>
                      <a:r>
                        <a:rPr lang="ru-RU" sz="800" b="0" i="0" u="none" strike="noStrike">
                          <a:effectLst/>
                          <a:latin typeface="Arial" panose="020B0604020202020204" pitchFamily="34" charset="0"/>
                        </a:rPr>
                        <a:t>27 772,8</a:t>
                      </a:r>
                    </a:p>
                  </a:txBody>
                  <a:tcPr marL="0" marR="0" marT="0" marB="0" anchor="b"/>
                </a:tc>
                <a:tc>
                  <a:txBody>
                    <a:bodyPr/>
                    <a:lstStyle/>
                    <a:p>
                      <a:pPr algn="ctr" fontAlgn="b"/>
                      <a:r>
                        <a:rPr lang="ru-RU" sz="800" b="0" i="0" u="none" strike="noStrike">
                          <a:effectLst/>
                          <a:latin typeface="Arial" panose="020B0604020202020204" pitchFamily="34" charset="0"/>
                        </a:rPr>
                        <a:t>70 723,0</a:t>
                      </a:r>
                    </a:p>
                  </a:txBody>
                  <a:tcPr marL="0" marR="0" marT="0" marB="0" anchor="b"/>
                </a:tc>
                <a:tc>
                  <a:txBody>
                    <a:bodyPr/>
                    <a:lstStyle/>
                    <a:p>
                      <a:pPr algn="ctr" fontAlgn="b"/>
                      <a:r>
                        <a:rPr lang="ru-RU" sz="800" b="0" i="0" u="none" strike="noStrike" dirty="0">
                          <a:effectLst/>
                          <a:latin typeface="Arial" panose="020B0604020202020204" pitchFamily="34" charset="0"/>
                        </a:rPr>
                        <a:t>27 914,0</a:t>
                      </a:r>
                    </a:p>
                  </a:txBody>
                  <a:tcPr marL="0" marR="0" marT="0" marB="0" anchor="b"/>
                </a:tc>
                <a:tc>
                  <a:txBody>
                    <a:bodyPr/>
                    <a:lstStyle/>
                    <a:p>
                      <a:pPr algn="ctr" fontAlgn="b"/>
                      <a:r>
                        <a:rPr lang="ru-RU" sz="900" b="0" i="0" u="none" strike="noStrike" dirty="0">
                          <a:effectLst/>
                          <a:latin typeface="Arial" panose="020B0604020202020204" pitchFamily="34" charset="0"/>
                        </a:rPr>
                        <a:t>13 566,0</a:t>
                      </a:r>
                    </a:p>
                  </a:txBody>
                  <a:tcPr marL="0" marR="0" marT="0" marB="0" anchor="b"/>
                </a:tc>
                <a:tc>
                  <a:txBody>
                    <a:bodyPr/>
                    <a:lstStyle/>
                    <a:p>
                      <a:pPr algn="ctr" fontAlgn="b"/>
                      <a:r>
                        <a:rPr lang="ru-RU" sz="900" b="0" i="0" u="none" strike="noStrike">
                          <a:effectLst/>
                          <a:latin typeface="Arial" panose="020B0604020202020204" pitchFamily="34" charset="0"/>
                        </a:rPr>
                        <a:t>25 650,0</a:t>
                      </a:r>
                    </a:p>
                  </a:txBody>
                  <a:tcPr marL="0" marR="0" marT="0" marB="0" anchor="b"/>
                </a:tc>
                <a:extLst>
                  <a:ext uri="{0D108BD9-81ED-4DB2-BD59-A6C34878D82A}">
                    <a16:rowId xmlns:a16="http://schemas.microsoft.com/office/drawing/2014/main" val="3067941501"/>
                  </a:ext>
                </a:extLst>
              </a:tr>
              <a:tr h="162560">
                <a:tc>
                  <a:txBody>
                    <a:bodyPr/>
                    <a:lstStyle/>
                    <a:p>
                      <a:pPr algn="ctr" fontAlgn="b"/>
                      <a:r>
                        <a:rPr lang="ru-RU" sz="800" b="0" i="0" u="none" strike="noStrike" dirty="0">
                          <a:effectLst/>
                          <a:latin typeface="Arial" panose="020B0604020202020204" pitchFamily="34" charset="0"/>
                        </a:rPr>
                        <a:t>901 2 02 29999 04 0016 150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(на капитальные вложения в общеобразовательные организации в целях обеспечения односменного режима обучения  (пристройка к зданию АОУ гимназия № 13 по адресу: Московская область, г.о. Долгопрудный, ул. Молодежная, д. 10А (ПИР и строительство))</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186 575,9</a:t>
                      </a:r>
                    </a:p>
                  </a:txBody>
                  <a:tcPr marL="0" marR="0" marT="0" marB="0" anchor="b"/>
                </a:tc>
                <a:tc>
                  <a:txBody>
                    <a:bodyPr/>
                    <a:lstStyle/>
                    <a:p>
                      <a:pPr algn="ctr" fontAlgn="b"/>
                      <a:r>
                        <a:rPr lang="ru-RU" sz="900" b="0" i="0" u="none" strike="noStrike" dirty="0">
                          <a:effectLst/>
                          <a:latin typeface="Arial" panose="020B0604020202020204" pitchFamily="34" charset="0"/>
                        </a:rPr>
                        <a:t>241 720,0</a:t>
                      </a:r>
                    </a:p>
                  </a:txBody>
                  <a:tcPr marL="0" marR="0" marT="0" marB="0" anchor="b"/>
                </a:tc>
                <a:extLst>
                  <a:ext uri="{0D108BD9-81ED-4DB2-BD59-A6C34878D82A}">
                    <a16:rowId xmlns:a16="http://schemas.microsoft.com/office/drawing/2014/main" val="4099410557"/>
                  </a:ext>
                </a:extLst>
              </a:tr>
            </a:tbl>
          </a:graphicData>
        </a:graphic>
      </p:graphicFrame>
    </p:spTree>
    <p:extLst>
      <p:ext uri="{BB962C8B-B14F-4D97-AF65-F5344CB8AC3E}">
        <p14:creationId xmlns:p14="http://schemas.microsoft.com/office/powerpoint/2010/main" val="404221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3671133937"/>
              </p:ext>
            </p:extLst>
          </p:nvPr>
        </p:nvGraphicFramePr>
        <p:xfrm>
          <a:off x="829559" y="1022313"/>
          <a:ext cx="10671143" cy="549656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901 2 02 29999 04 0017 150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на 300 мест к зданию АОУ "СОШ  № 14" по адресу: Московская область, г.о. Долгопрудный, ул. Новый бульвар, д, 21, корп. 3 (ПИР и строительство))</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261 413,7</a:t>
                      </a:r>
                    </a:p>
                  </a:txBody>
                  <a:tcPr marL="0" marR="0" marT="0" marB="0" anchor="b"/>
                </a:tc>
                <a:tc>
                  <a:txBody>
                    <a:bodyPr/>
                    <a:lstStyle/>
                    <a:p>
                      <a:pPr algn="ctr" fontAlgn="b"/>
                      <a:r>
                        <a:rPr lang="ru-RU" sz="800" b="0" i="0" u="none" strike="noStrike">
                          <a:effectLst/>
                          <a:latin typeface="Arial" panose="020B0604020202020204" pitchFamily="34" charset="0"/>
                        </a:rPr>
                        <a:t>235 082,2</a:t>
                      </a:r>
                    </a:p>
                  </a:txBody>
                  <a:tcPr marL="0" marR="0" marT="0" marB="0" anchor="b"/>
                </a:tc>
                <a:tc>
                  <a:txBody>
                    <a:bodyPr/>
                    <a:lstStyle/>
                    <a:p>
                      <a:pPr algn="ctr" fontAlgn="b"/>
                      <a:r>
                        <a:rPr lang="ru-RU" sz="900" b="0" i="0" u="none" strike="noStrike">
                          <a:effectLst/>
                          <a:latin typeface="Arial" panose="020B0604020202020204" pitchFamily="34" charset="0"/>
                        </a:rPr>
                        <a:t>53 813,4</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a:effectLst/>
                          <a:latin typeface="Arial" panose="020B0604020202020204" pitchFamily="34" charset="0"/>
                        </a:rPr>
                        <a:t>901 2 02 29999 04 0018 150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капитальные вложения в объекты общего образования (пристройка на 1 500 мест к МБОУ  СОШ № 7 по адресу: Московская область, г.о. Долгопрудный, ул. Лихачевское шоссе, д. 27 (ПИР и строительство))</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63 487,6</a:t>
                      </a:r>
                    </a:p>
                  </a:txBody>
                  <a:tcPr marL="0" marR="0" marT="0" marB="0" anchor="b"/>
                </a:tc>
                <a:tc>
                  <a:txBody>
                    <a:bodyPr/>
                    <a:lstStyle/>
                    <a:p>
                      <a:pPr algn="ctr" fontAlgn="b"/>
                      <a:r>
                        <a:rPr lang="ru-RU" sz="800" b="0" i="0" u="none" strike="noStrike">
                          <a:effectLst/>
                          <a:latin typeface="Arial" panose="020B0604020202020204" pitchFamily="34" charset="0"/>
                        </a:rPr>
                        <a:t>905 149,6</a:t>
                      </a:r>
                    </a:p>
                  </a:txBody>
                  <a:tcPr marL="0" marR="0" marT="0" marB="0" anchor="b"/>
                </a:tc>
                <a:tc>
                  <a:txBody>
                    <a:bodyPr/>
                    <a:lstStyle/>
                    <a:p>
                      <a:pPr algn="ctr" fontAlgn="b"/>
                      <a:r>
                        <a:rPr lang="ru-RU" sz="900" b="0" i="0" u="none" strike="noStrike">
                          <a:effectLst/>
                          <a:latin typeface="Arial" panose="020B0604020202020204" pitchFamily="34" charset="0"/>
                        </a:rPr>
                        <a:t>842 597,2</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dirty="0">
                          <a:effectLst/>
                          <a:latin typeface="Arial" panose="020B0604020202020204" pitchFamily="34" charset="0"/>
                        </a:rPr>
                        <a:t>901 2 02 29999 04 0019 150</a:t>
                      </a:r>
                    </a:p>
                  </a:txBody>
                  <a:tcPr marL="0" marR="0" marT="0" marB="0" anchor="b"/>
                </a:tc>
                <a:tc>
                  <a:txBody>
                    <a:bodyPr/>
                    <a:lstStyle/>
                    <a:p>
                      <a:pPr algn="l" fontAlgn="b"/>
                      <a:r>
                        <a:rPr lang="ru-RU" sz="800" b="0" i="0" u="none" strike="noStrike" dirty="0">
                          <a:solidFill>
                            <a:srgbClr val="000000"/>
                          </a:solidFill>
                          <a:effectLst/>
                          <a:latin typeface="Arial" panose="020B0604020202020204" pitchFamily="34" charset="0"/>
                        </a:rPr>
                        <a:t>Прочие субсидии бюджетам городских округов (на улучшение архитектурно-художественного облика улиц городов</a:t>
                      </a:r>
                    </a:p>
                  </a:txBody>
                  <a:tcPr marL="0" marR="0" marT="0" marB="0" anchor="b"/>
                </a:tc>
                <a:tc>
                  <a:txBody>
                    <a:bodyPr/>
                    <a:lstStyle/>
                    <a:p>
                      <a:pPr algn="ctr" fontAlgn="b"/>
                      <a:r>
                        <a:rPr lang="ru-RU" sz="800" b="0" i="0" u="none" strike="noStrike">
                          <a:effectLst/>
                          <a:latin typeface="Arial" panose="020B0604020202020204" pitchFamily="34" charset="0"/>
                        </a:rPr>
                        <a:t>15 588,2</a:t>
                      </a:r>
                    </a:p>
                  </a:txBody>
                  <a:tcPr marL="0" marR="0" marT="0" marB="0" anchor="b"/>
                </a:tc>
                <a:tc>
                  <a:txBody>
                    <a:bodyPr/>
                    <a:lstStyle/>
                    <a:p>
                      <a:pPr algn="ctr" fontAlgn="b"/>
                      <a:r>
                        <a:rPr lang="ru-RU" sz="800" b="0" i="0" u="none" strike="noStrike" dirty="0">
                          <a:effectLst/>
                          <a:latin typeface="Arial" panose="020B0604020202020204" pitchFamily="34" charset="0"/>
                        </a:rPr>
                        <a:t> </a:t>
                      </a:r>
                    </a:p>
                  </a:txBody>
                  <a:tcPr marL="0" marR="0" marT="0" marB="0" anchor="b"/>
                </a:tc>
                <a:tc>
                  <a:txBody>
                    <a:bodyPr/>
                    <a:lstStyle/>
                    <a:p>
                      <a:pPr algn="ctr" fontAlgn="b"/>
                      <a:r>
                        <a:rPr lang="ru-RU" sz="800" b="0" i="0" u="none" strike="noStrike">
                          <a:effectLst/>
                          <a:latin typeface="Arial" panose="020B0604020202020204" pitchFamily="34" charset="0"/>
                        </a:rPr>
                        <a:t> </a:t>
                      </a:r>
                    </a:p>
                  </a:txBody>
                  <a:tcPr marL="0" marR="0" marT="0" marB="0" anchor="b"/>
                </a:tc>
                <a:tc>
                  <a:txBody>
                    <a:bodyPr/>
                    <a:lstStyle/>
                    <a:p>
                      <a:pPr algn="ctr" fontAlgn="b"/>
                      <a:r>
                        <a:rPr lang="ru-RU" sz="900" b="0" i="0" u="none" strike="noStrike">
                          <a:effectLst/>
                          <a:latin typeface="Arial" panose="020B0604020202020204" pitchFamily="34" charset="0"/>
                        </a:rPr>
                        <a:t> </a:t>
                      </a:r>
                    </a:p>
                  </a:txBody>
                  <a:tcPr marL="0" marR="0" marT="0" marB="0" anchor="b"/>
                </a:tc>
                <a:tc>
                  <a:txBody>
                    <a:bodyPr/>
                    <a:lstStyle/>
                    <a:p>
                      <a:pPr algn="ctr" fontAlgn="b"/>
                      <a:r>
                        <a:rPr lang="ru-RU" sz="900" b="0" i="0" u="none" strike="noStrike">
                          <a:effectLst/>
                          <a:latin typeface="Arial" panose="020B0604020202020204" pitchFamily="34" charset="0"/>
                        </a:rPr>
                        <a:t> </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a:effectLst/>
                          <a:latin typeface="Arial" panose="020B0604020202020204" pitchFamily="34" charset="0"/>
                        </a:rPr>
                        <a:t>901 2 02 29999 04 0021 150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благоустройство территорий муниципальных общеобразовательных организаций, в зданиях которых выполнен капитальный ремонт)</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39 596,6</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3 930,3</a:t>
                      </a:r>
                    </a:p>
                  </a:txBody>
                  <a:tcPr marL="0" marR="0" marT="0" marB="0" anchor="b"/>
                </a:tc>
                <a:tc>
                  <a:txBody>
                    <a:bodyPr/>
                    <a:lstStyle/>
                    <a:p>
                      <a:pPr algn="ctr" fontAlgn="b"/>
                      <a:r>
                        <a:rPr lang="ru-RU" sz="900" b="0" i="0" u="none" strike="noStrike">
                          <a:effectLst/>
                          <a:latin typeface="Arial" panose="020B0604020202020204" pitchFamily="34" charset="0"/>
                        </a:rPr>
                        <a:t>21 114,5</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a:effectLst/>
                          <a:latin typeface="Arial" panose="020B0604020202020204" pitchFamily="34" charset="0"/>
                        </a:rPr>
                        <a:t>901 2 02 29999 04 0023 150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устройство контейнерных площадок)</a:t>
                      </a:r>
                    </a:p>
                  </a:txBody>
                  <a:tcPr marL="0" marR="0" marT="0" marB="0" anchor="b"/>
                </a:tc>
                <a:tc>
                  <a:txBody>
                    <a:bodyPr/>
                    <a:lstStyle/>
                    <a:p>
                      <a:pPr algn="ctr" fontAlgn="b"/>
                      <a:r>
                        <a:rPr lang="ru-RU" sz="800" b="0" i="0" u="none" strike="noStrike">
                          <a:effectLst/>
                          <a:latin typeface="Arial" panose="020B0604020202020204" pitchFamily="34" charset="0"/>
                        </a:rPr>
                        <a:t>8 094,7</a:t>
                      </a:r>
                    </a:p>
                  </a:txBody>
                  <a:tcPr marL="0" marR="0" marT="0" marB="0" anchor="b"/>
                </a:tc>
                <a:tc>
                  <a:txBody>
                    <a:bodyPr/>
                    <a:lstStyle/>
                    <a:p>
                      <a:pPr algn="ctr" fontAlgn="b"/>
                      <a:r>
                        <a:rPr lang="ru-RU" sz="900" b="0" i="0" u="none" strike="noStrike">
                          <a:effectLst/>
                          <a:latin typeface="Arial" panose="020B0604020202020204" pitchFamily="34" charset="0"/>
                        </a:rPr>
                        <a:t>1 165,5</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dirty="0">
                          <a:effectLst/>
                          <a:latin typeface="Arial" panose="020B0604020202020204" pitchFamily="34" charset="0"/>
                        </a:rPr>
                        <a:t>901 2 02 29999 04 0025 150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ремонт подъездов в многоквартирных домах)</a:t>
                      </a:r>
                    </a:p>
                  </a:txBody>
                  <a:tcPr marL="0" marR="0" marT="0" marB="0" anchor="b"/>
                </a:tc>
                <a:tc>
                  <a:txBody>
                    <a:bodyPr/>
                    <a:lstStyle/>
                    <a:p>
                      <a:pPr algn="ctr" fontAlgn="b"/>
                      <a:r>
                        <a:rPr lang="ru-RU" sz="800" b="0" i="0" u="none" strike="noStrike">
                          <a:effectLst/>
                          <a:latin typeface="Arial" panose="020B0604020202020204" pitchFamily="34" charset="0"/>
                        </a:rPr>
                        <a:t>1 003,9</a:t>
                      </a:r>
                    </a:p>
                  </a:txBody>
                  <a:tcPr marL="0" marR="0" marT="0" marB="0" anchor="b"/>
                </a:tc>
                <a:tc>
                  <a:txBody>
                    <a:bodyPr/>
                    <a:lstStyle/>
                    <a:p>
                      <a:pPr algn="ctr" fontAlgn="b"/>
                      <a:r>
                        <a:rPr lang="ru-RU" sz="800" b="0" i="0" u="none" strike="noStrike">
                          <a:effectLst/>
                          <a:latin typeface="Arial" panose="020B0604020202020204" pitchFamily="34" charset="0"/>
                        </a:rPr>
                        <a:t>1 596,1</a:t>
                      </a:r>
                    </a:p>
                  </a:txBody>
                  <a:tcPr marL="0" marR="0" marT="0" marB="0" anchor="b"/>
                </a:tc>
                <a:tc>
                  <a:txBody>
                    <a:bodyPr/>
                    <a:lstStyle/>
                    <a:p>
                      <a:pPr algn="ctr" fontAlgn="b"/>
                      <a:r>
                        <a:rPr lang="ru-RU" sz="800" b="0" i="0" u="none" strike="noStrike" dirty="0">
                          <a:effectLst/>
                          <a:latin typeface="Arial" panose="020B0604020202020204" pitchFamily="34" charset="0"/>
                        </a:rPr>
                        <a:t>2 543,9</a:t>
                      </a:r>
                    </a:p>
                  </a:txBody>
                  <a:tcPr marL="0" marR="0" marT="0" marB="0" anchor="b"/>
                </a:tc>
                <a:tc>
                  <a:txBody>
                    <a:bodyPr/>
                    <a:lstStyle/>
                    <a:p>
                      <a:pPr algn="ctr" fontAlgn="b"/>
                      <a:r>
                        <a:rPr lang="ru-RU" sz="900" b="0" i="0" u="none" strike="noStrike">
                          <a:effectLst/>
                          <a:latin typeface="Arial" panose="020B0604020202020204" pitchFamily="34" charset="0"/>
                        </a:rPr>
                        <a:t>2 204,1</a:t>
                      </a:r>
                    </a:p>
                  </a:txBody>
                  <a:tcPr marL="0" marR="0" marT="0" marB="0" anchor="b"/>
                </a:tc>
                <a:tc>
                  <a:txBody>
                    <a:bodyPr/>
                    <a:lstStyle/>
                    <a:p>
                      <a:pPr algn="ctr" fontAlgn="b"/>
                      <a:r>
                        <a:rPr lang="ru-RU" sz="900" b="0" i="0" u="none" strike="noStrike">
                          <a:effectLst/>
                          <a:latin typeface="Arial" panose="020B0604020202020204" pitchFamily="34" charset="0"/>
                        </a:rPr>
                        <a:t>1 913,7</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901 2 02 29999 04 0031 150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техническую поддержку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a:t>
                      </a:r>
                    </a:p>
                  </a:txBody>
                  <a:tcPr marL="0" marR="0" marT="0" marB="0" anchor="b"/>
                </a:tc>
                <a:tc>
                  <a:txBody>
                    <a:bodyPr/>
                    <a:lstStyle/>
                    <a:p>
                      <a:pPr algn="ctr" fontAlgn="b"/>
                      <a:r>
                        <a:rPr lang="ru-RU" sz="800" b="0" i="0" u="none" strike="noStrike">
                          <a:effectLst/>
                          <a:latin typeface="Arial" panose="020B0604020202020204" pitchFamily="34" charset="0"/>
                        </a:rPr>
                        <a:t>154,1</a:t>
                      </a:r>
                    </a:p>
                  </a:txBody>
                  <a:tcPr marL="0" marR="0" marT="0" marB="0" anchor="b"/>
                </a:tc>
                <a:tc>
                  <a:txBody>
                    <a:bodyPr/>
                    <a:lstStyle/>
                    <a:p>
                      <a:pPr algn="ctr" fontAlgn="b"/>
                      <a:r>
                        <a:rPr lang="ru-RU" sz="800" b="0" i="0" u="none" strike="noStrike">
                          <a:effectLst/>
                          <a:latin typeface="Arial" panose="020B0604020202020204" pitchFamily="34" charset="0"/>
                        </a:rPr>
                        <a:t>216,0</a:t>
                      </a:r>
                    </a:p>
                  </a:txBody>
                  <a:tcPr marL="0" marR="0" marT="0" marB="0" anchor="b"/>
                </a:tc>
                <a:tc>
                  <a:txBody>
                    <a:bodyPr/>
                    <a:lstStyle/>
                    <a:p>
                      <a:pPr algn="ctr" fontAlgn="b"/>
                      <a:r>
                        <a:rPr lang="ru-RU" sz="800" b="0" i="0" u="none" strike="noStrike" dirty="0">
                          <a:effectLst/>
                          <a:latin typeface="Arial" panose="020B0604020202020204" pitchFamily="34" charset="0"/>
                        </a:rPr>
                        <a:t>580,0</a:t>
                      </a:r>
                    </a:p>
                  </a:txBody>
                  <a:tcPr marL="0" marR="0" marT="0" marB="0" anchor="b"/>
                </a:tc>
                <a:tc>
                  <a:txBody>
                    <a:bodyPr/>
                    <a:lstStyle/>
                    <a:p>
                      <a:pPr algn="ctr" fontAlgn="b"/>
                      <a:r>
                        <a:rPr lang="ru-RU" sz="900" b="0" i="0" u="none" strike="noStrike" dirty="0">
                          <a:effectLst/>
                          <a:latin typeface="Arial" panose="020B0604020202020204" pitchFamily="34" charset="0"/>
                        </a:rPr>
                        <a:t>580,0</a:t>
                      </a:r>
                    </a:p>
                  </a:txBody>
                  <a:tcPr marL="0" marR="0" marT="0" marB="0" anchor="b"/>
                </a:tc>
                <a:tc>
                  <a:txBody>
                    <a:bodyPr/>
                    <a:lstStyle/>
                    <a:p>
                      <a:pPr algn="ctr" fontAlgn="b"/>
                      <a:r>
                        <a:rPr lang="ru-RU" sz="900" b="0" i="0" u="none" strike="noStrike">
                          <a:effectLst/>
                          <a:latin typeface="Arial" panose="020B0604020202020204" pitchFamily="34" charset="0"/>
                        </a:rPr>
                        <a:t>580,0</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solidFill>
                            <a:srgbClr val="000000"/>
                          </a:solidFill>
                          <a:effectLst/>
                          <a:latin typeface="Arial" panose="020B0604020202020204" pitchFamily="34" charset="0"/>
                        </a:rPr>
                        <a:t>902 2 02 29999 04 0032 150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оснащение мультимедийным и компьютерным оборудованием, в том числе средствами видеонаблюдения для проведения дистанционных занятий, общеобразовательных организаций в Московской области)</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3 079,0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dirty="0">
                          <a:effectLst/>
                          <a:latin typeface="Arial" panose="020B0604020202020204" pitchFamily="34" charset="0"/>
                        </a:rPr>
                        <a:t>901 2 02 29999 04 0040 150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организацию деятельности многофункциональных центров предоставления государственных и муниципальных услуг)</a:t>
                      </a:r>
                    </a:p>
                  </a:txBody>
                  <a:tcPr marL="0" marR="0" marT="0" marB="0" anchor="b"/>
                </a:tc>
                <a:tc>
                  <a:txBody>
                    <a:bodyPr/>
                    <a:lstStyle/>
                    <a:p>
                      <a:pPr algn="ctr" fontAlgn="b"/>
                      <a:r>
                        <a:rPr lang="ru-RU" sz="800" b="0" i="0" u="none" strike="noStrike">
                          <a:effectLst/>
                          <a:latin typeface="Arial" panose="020B0604020202020204" pitchFamily="34" charset="0"/>
                        </a:rPr>
                        <a:t>7 136,9</a:t>
                      </a:r>
                    </a:p>
                  </a:txBody>
                  <a:tcPr marL="0" marR="0" marT="0" marB="0" anchor="b"/>
                </a:tc>
                <a:tc>
                  <a:txBody>
                    <a:bodyPr/>
                    <a:lstStyle/>
                    <a:p>
                      <a:pPr algn="ctr" fontAlgn="b"/>
                      <a:r>
                        <a:rPr lang="ru-RU" sz="900" b="0" i="0" u="none" strike="noStrike">
                          <a:effectLst/>
                          <a:latin typeface="Arial" panose="020B0604020202020204" pitchFamily="34" charset="0"/>
                        </a:rPr>
                        <a:t>10 301,0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54578767"/>
                  </a:ext>
                </a:extLst>
              </a:tr>
              <a:tr h="237045">
                <a:tc>
                  <a:txBody>
                    <a:bodyPr/>
                    <a:lstStyle/>
                    <a:p>
                      <a:pPr algn="ctr" fontAlgn="b"/>
                      <a:r>
                        <a:rPr lang="ru-RU" sz="800" b="0" i="0" u="none" strike="noStrike" dirty="0">
                          <a:effectLst/>
                          <a:latin typeface="Arial" panose="020B0604020202020204" pitchFamily="34" charset="0"/>
                        </a:rPr>
                        <a:t>901 2 02 29999 04 0047 150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ремонт дворовых территорий)</a:t>
                      </a:r>
                    </a:p>
                  </a:txBody>
                  <a:tcPr marL="0" marR="0" marT="0" marB="0" anchor="b"/>
                </a:tc>
                <a:tc>
                  <a:txBody>
                    <a:bodyPr/>
                    <a:lstStyle/>
                    <a:p>
                      <a:pPr algn="ctr" fontAlgn="b"/>
                      <a:r>
                        <a:rPr lang="ru-RU" sz="800" b="0" i="0" u="none" strike="noStrike">
                          <a:effectLst/>
                          <a:latin typeface="Arial" panose="020B0604020202020204" pitchFamily="34" charset="0"/>
                        </a:rPr>
                        <a:t>4 987,9</a:t>
                      </a:r>
                    </a:p>
                  </a:txBody>
                  <a:tcPr marL="0" marR="0" marT="0" marB="0" anchor="b"/>
                </a:tc>
                <a:tc>
                  <a:txBody>
                    <a:bodyPr/>
                    <a:lstStyle/>
                    <a:p>
                      <a:pPr algn="ctr" fontAlgn="b"/>
                      <a:r>
                        <a:rPr lang="ru-RU" sz="800" b="0" i="0" u="none" strike="noStrike">
                          <a:effectLst/>
                          <a:latin typeface="Arial" panose="020B0604020202020204" pitchFamily="34" charset="0"/>
                        </a:rPr>
                        <a:t>455,9</a:t>
                      </a:r>
                    </a:p>
                  </a:txBody>
                  <a:tcPr marL="0" marR="0" marT="0" marB="0" anchor="b"/>
                </a:tc>
                <a:tc>
                  <a:txBody>
                    <a:bodyPr/>
                    <a:lstStyle/>
                    <a:p>
                      <a:pPr algn="ctr" fontAlgn="b"/>
                      <a:r>
                        <a:rPr lang="ru-RU" sz="800" b="0" i="0" u="none" strike="noStrike">
                          <a:effectLst/>
                          <a:latin typeface="Arial" panose="020B0604020202020204" pitchFamily="34" charset="0"/>
                        </a:rPr>
                        <a:t>14 157,0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067941501"/>
                  </a:ext>
                </a:extLst>
              </a:tr>
              <a:tr h="162560">
                <a:tc>
                  <a:txBody>
                    <a:bodyPr/>
                    <a:lstStyle/>
                    <a:p>
                      <a:pPr algn="ctr" fontAlgn="b"/>
                      <a:r>
                        <a:rPr lang="ru-RU" sz="800" b="0" i="0" u="none" strike="noStrike" dirty="0">
                          <a:effectLst/>
                          <a:latin typeface="Arial" panose="020B0604020202020204" pitchFamily="34" charset="0"/>
                        </a:rPr>
                        <a:t>901 2 02 29999 04 0059 150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на строительство и реконструкцию объектов теплоснабжения)</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89 804,2</a:t>
                      </a:r>
                    </a:p>
                  </a:txBody>
                  <a:tcPr marL="0" marR="0" marT="0" marB="0" anchor="b"/>
                </a:tc>
                <a:tc>
                  <a:txBody>
                    <a:bodyPr/>
                    <a:lstStyle/>
                    <a:p>
                      <a:pPr algn="ctr" fontAlgn="b"/>
                      <a:r>
                        <a:rPr lang="ru-RU" sz="800" b="0" i="0" u="none" strike="noStrike">
                          <a:effectLst/>
                          <a:latin typeface="Arial" panose="020B0604020202020204" pitchFamily="34" charset="0"/>
                        </a:rPr>
                        <a:t>153 754,3</a:t>
                      </a:r>
                    </a:p>
                  </a:txBody>
                  <a:tcPr marL="0" marR="0" marT="0" marB="0" anchor="b"/>
                </a:tc>
                <a:tc>
                  <a:txBody>
                    <a:bodyPr/>
                    <a:lstStyle/>
                    <a:p>
                      <a:pPr algn="ctr" fontAlgn="b"/>
                      <a:r>
                        <a:rPr lang="ru-RU" sz="900" b="0" i="0" u="none" strike="noStrike">
                          <a:effectLst/>
                          <a:latin typeface="Arial" panose="020B0604020202020204" pitchFamily="34" charset="0"/>
                        </a:rPr>
                        <a:t>125 000,0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4099410557"/>
                  </a:ext>
                </a:extLst>
              </a:tr>
            </a:tbl>
          </a:graphicData>
        </a:graphic>
      </p:graphicFrame>
    </p:spTree>
    <p:extLst>
      <p:ext uri="{BB962C8B-B14F-4D97-AF65-F5344CB8AC3E}">
        <p14:creationId xmlns:p14="http://schemas.microsoft.com/office/powerpoint/2010/main" val="279020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363036519"/>
              </p:ext>
            </p:extLst>
          </p:nvPr>
        </p:nvGraphicFramePr>
        <p:xfrm>
          <a:off x="829559" y="1022313"/>
          <a:ext cx="10671143" cy="561340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r" fontAlgn="b"/>
                      <a:r>
                        <a:rPr lang="ru-RU" sz="800" b="0" i="0" u="none" strike="noStrike" dirty="0">
                          <a:effectLst/>
                          <a:latin typeface="Arial" panose="020B0604020202020204" pitchFamily="34" charset="0"/>
                        </a:rPr>
                        <a:t>901 2 02 29999 04 0061 150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организацию транспортного обслуживания населения по муниципальным маршрутам регулярных перевозок по регулярным тарифам)</a:t>
                      </a:r>
                    </a:p>
                  </a:txBody>
                  <a:tcPr marL="0" marR="0" marT="0" marB="0" anchor="b"/>
                </a:tc>
                <a:tc>
                  <a:txBody>
                    <a:bodyPr/>
                    <a:lstStyle/>
                    <a:p>
                      <a:pPr algn="ctr" fontAlgn="b"/>
                      <a:r>
                        <a:rPr lang="ru-RU" sz="800" b="0" i="0" u="none" strike="noStrike" dirty="0">
                          <a:effectLst/>
                          <a:latin typeface="Arial" panose="020B0604020202020204" pitchFamily="34" charset="0"/>
                        </a:rPr>
                        <a:t>29 975,0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46465454"/>
                  </a:ext>
                </a:extLst>
              </a:tr>
              <a:tr h="307442">
                <a:tc>
                  <a:txBody>
                    <a:bodyPr/>
                    <a:lstStyle/>
                    <a:p>
                      <a:pPr algn="r" fontAlgn="b"/>
                      <a:r>
                        <a:rPr lang="ru-RU" sz="800" b="0" i="0" u="none" strike="noStrike" dirty="0">
                          <a:effectLst/>
                          <a:latin typeface="Arial" panose="020B0604020202020204" pitchFamily="34" charset="0"/>
                        </a:rPr>
                        <a:t>901 2 02 29999 04 0062 150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устройство  систем наружного освещения в рамках реализации проекта "Светлый город")</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4 933,7</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r" fontAlgn="b"/>
                      <a:r>
                        <a:rPr lang="ru-RU" sz="800" b="0" i="0" u="none" strike="noStrike">
                          <a:effectLst/>
                          <a:latin typeface="Arial" panose="020B0604020202020204" pitchFamily="34" charset="0"/>
                        </a:rPr>
                        <a:t>9012 02 29999 04 0065 150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обустройство и установку детских игровых площадок на территории муниципальных образований Московской области)</a:t>
                      </a:r>
                    </a:p>
                  </a:txBody>
                  <a:tcPr marL="0" marR="0" marT="0" marB="0" anchor="b"/>
                </a:tc>
                <a:tc>
                  <a:txBody>
                    <a:bodyPr/>
                    <a:lstStyle/>
                    <a:p>
                      <a:pPr algn="ctr" fontAlgn="b"/>
                      <a:r>
                        <a:rPr lang="ru-RU" sz="800" b="0" i="0" u="none" strike="noStrike">
                          <a:effectLst/>
                          <a:latin typeface="Arial" panose="020B0604020202020204" pitchFamily="34" charset="0"/>
                        </a:rPr>
                        <a:t>10 969,7</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r" fontAlgn="b"/>
                      <a:r>
                        <a:rPr lang="ru-RU" sz="800" b="0" i="0" u="none" strike="noStrike">
                          <a:effectLst/>
                          <a:latin typeface="Arial" panose="020B0604020202020204" pitchFamily="34" charset="0"/>
                        </a:rPr>
                        <a:t>9012 02 29999 04 0066 150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Прочие субсидии бюджетам городских округов (на комплексное благоустройство территории муниципальных образований Московской области)</a:t>
                      </a:r>
                    </a:p>
                  </a:txBody>
                  <a:tcPr marL="0" marR="0" marT="0" marB="0" anchor="b"/>
                </a:tc>
                <a:tc>
                  <a:txBody>
                    <a:bodyPr/>
                    <a:lstStyle/>
                    <a:p>
                      <a:pPr algn="ctr" fontAlgn="b"/>
                      <a:r>
                        <a:rPr lang="ru-RU" sz="800" b="0" i="0" u="none" strike="noStrike">
                          <a:effectLst/>
                          <a:latin typeface="Arial" panose="020B0604020202020204" pitchFamily="34" charset="0"/>
                        </a:rPr>
                        <a:t>652,2</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2115876319"/>
                  </a:ext>
                </a:extLst>
              </a:tr>
              <a:tr h="370840">
                <a:tc>
                  <a:txBody>
                    <a:bodyPr/>
                    <a:lstStyle/>
                    <a:p>
                      <a:pPr algn="r" fontAlgn="b"/>
                      <a:r>
                        <a:rPr lang="ru-RU" sz="800" b="0" i="0" u="none" strike="noStrike">
                          <a:effectLst/>
                          <a:latin typeface="Arial" panose="020B0604020202020204" pitchFamily="34" charset="0"/>
                        </a:rPr>
                        <a:t>901 2 02 29999 04 0074 150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проведение капитального ремонта (ремонта) зданий (помещений), находящихся в собственности муниципальных образований Московской области, в которых располагаются городские (районные) суды)</a:t>
                      </a:r>
                    </a:p>
                  </a:txBody>
                  <a:tcPr marL="0" marR="0" marT="0" marB="0" anchor="b"/>
                </a:tc>
                <a:tc>
                  <a:txBody>
                    <a:bodyPr/>
                    <a:lstStyle/>
                    <a:p>
                      <a:pPr algn="ctr" fontAlgn="b"/>
                      <a:r>
                        <a:rPr lang="ru-RU" sz="800" b="0" i="0" u="none" strike="noStrike">
                          <a:effectLst/>
                          <a:latin typeface="Arial" panose="020B0604020202020204" pitchFamily="34" charset="0"/>
                        </a:rPr>
                        <a:t>17 914,7</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201810">
                <a:tc>
                  <a:txBody>
                    <a:bodyPr/>
                    <a:lstStyle/>
                    <a:p>
                      <a:pPr algn="r" fontAlgn="b"/>
                      <a:r>
                        <a:rPr lang="ru-RU" sz="800" b="0" i="0" u="none" strike="noStrike" dirty="0">
                          <a:effectLst/>
                          <a:latin typeface="Arial" panose="020B0604020202020204" pitchFamily="34" charset="0"/>
                        </a:rPr>
                        <a:t>902 2 02 25208 04 0000 150</a:t>
                      </a:r>
                    </a:p>
                  </a:txBody>
                  <a:tcPr marL="0" marR="0" marT="0" marB="0" anchor="b"/>
                </a:tc>
                <a:tc>
                  <a:txBody>
                    <a:bodyPr/>
                    <a:lstStyle/>
                    <a:p>
                      <a:pPr algn="just" fontAlgn="b"/>
                      <a:r>
                        <a:rPr lang="ru-RU" sz="800" b="0" i="0" u="none" strike="noStrike" dirty="0">
                          <a:effectLst/>
                          <a:latin typeface="Arial" panose="020B0604020202020204" pitchFamily="34" charset="0"/>
                        </a:rPr>
                        <a:t>Субсидии бюджетам городских округов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0" marR="0" marT="0" marB="0" anchor="b"/>
                </a:tc>
                <a:tc>
                  <a:txBody>
                    <a:bodyPr/>
                    <a:lstStyle/>
                    <a:p>
                      <a:pPr algn="ctr" fontAlgn="b"/>
                      <a:r>
                        <a:rPr lang="ru-RU" sz="800" b="0" i="0" u="none" strike="noStrike">
                          <a:effectLst/>
                          <a:latin typeface="Arial" panose="020B0604020202020204" pitchFamily="34" charset="0"/>
                        </a:rPr>
                        <a:t>12 743,7</a:t>
                      </a:r>
                    </a:p>
                  </a:txBody>
                  <a:tcPr marL="0" marR="0" marT="0" marB="0" anchor="b"/>
                </a:tc>
                <a:tc>
                  <a:txBody>
                    <a:bodyPr/>
                    <a:lstStyle/>
                    <a:p>
                      <a:pPr algn="ctr" fontAlgn="b"/>
                      <a:r>
                        <a:rPr lang="ru-RU" sz="900" b="0" i="0" u="none" strike="noStrike">
                          <a:effectLst/>
                          <a:latin typeface="Arial" panose="020B0604020202020204" pitchFamily="34" charset="0"/>
                        </a:rPr>
                        <a:t>9 239,0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0">
                <a:tc>
                  <a:txBody>
                    <a:bodyPr/>
                    <a:lstStyle/>
                    <a:p>
                      <a:pPr algn="r" fontAlgn="b"/>
                      <a:r>
                        <a:rPr lang="ru-RU" sz="800" b="0" i="0" u="none" strike="noStrike" dirty="0">
                          <a:effectLst/>
                          <a:latin typeface="Arial" panose="020B0604020202020204" pitchFamily="34" charset="0"/>
                        </a:rPr>
                        <a:t>902 2 02 25304 04 0000 150</a:t>
                      </a:r>
                    </a:p>
                  </a:txBody>
                  <a:tcPr marL="0" marR="0" marT="0" marB="0" anchor="b"/>
                </a:tc>
                <a:tc>
                  <a:txBody>
                    <a:bodyPr/>
                    <a:lstStyle/>
                    <a:p>
                      <a:pPr algn="just" fontAlgn="b"/>
                      <a:r>
                        <a:rPr lang="ru-RU" sz="800" b="0" i="0" u="none" strike="noStrike">
                          <a:effectLst/>
                          <a:latin typeface="Arial" panose="020B0604020202020204" pitchFamily="34" charset="0"/>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0" marR="0" marT="0" marB="0" anchor="b"/>
                </a:tc>
                <a:tc>
                  <a:txBody>
                    <a:bodyPr/>
                    <a:lstStyle/>
                    <a:p>
                      <a:pPr algn="ctr" fontAlgn="b"/>
                      <a:r>
                        <a:rPr lang="ru-RU" sz="800" b="0" i="0" u="none" strike="noStrike">
                          <a:effectLst/>
                          <a:latin typeface="Arial" panose="020B0604020202020204" pitchFamily="34" charset="0"/>
                        </a:rPr>
                        <a:t>45 528,4</a:t>
                      </a:r>
                    </a:p>
                  </a:txBody>
                  <a:tcPr marL="0" marR="0" marT="0" marB="0" anchor="b"/>
                </a:tc>
                <a:tc>
                  <a:txBody>
                    <a:bodyPr/>
                    <a:lstStyle/>
                    <a:p>
                      <a:pPr algn="ctr" fontAlgn="b"/>
                      <a:r>
                        <a:rPr lang="ru-RU" sz="800" b="0" i="0" u="none" strike="noStrike">
                          <a:effectLst/>
                          <a:latin typeface="Arial" panose="020B0604020202020204" pitchFamily="34" charset="0"/>
                        </a:rPr>
                        <a:t>71 083,0</a:t>
                      </a:r>
                    </a:p>
                  </a:txBody>
                  <a:tcPr marL="0" marR="0" marT="0" marB="0" anchor="b"/>
                </a:tc>
                <a:tc>
                  <a:txBody>
                    <a:bodyPr/>
                    <a:lstStyle/>
                    <a:p>
                      <a:pPr algn="ctr" fontAlgn="b"/>
                      <a:r>
                        <a:rPr lang="ru-RU" sz="800" b="0" i="0" u="none" strike="noStrike" dirty="0">
                          <a:effectLst/>
                          <a:latin typeface="Arial" panose="020B0604020202020204" pitchFamily="34" charset="0"/>
                        </a:rPr>
                        <a:t>73 647,2</a:t>
                      </a:r>
                    </a:p>
                  </a:txBody>
                  <a:tcPr marL="0" marR="0" marT="0" marB="0" anchor="b"/>
                </a:tc>
                <a:tc>
                  <a:txBody>
                    <a:bodyPr/>
                    <a:lstStyle/>
                    <a:p>
                      <a:pPr algn="ctr" fontAlgn="b"/>
                      <a:r>
                        <a:rPr lang="ru-RU" sz="900" b="0" i="0" u="none" strike="noStrike">
                          <a:effectLst/>
                          <a:latin typeface="Arial" panose="020B0604020202020204" pitchFamily="34" charset="0"/>
                        </a:rPr>
                        <a:t>73 647,2</a:t>
                      </a:r>
                    </a:p>
                  </a:txBody>
                  <a:tcPr marL="0" marR="0" marT="0" marB="0" anchor="b"/>
                </a:tc>
                <a:tc>
                  <a:txBody>
                    <a:bodyPr/>
                    <a:lstStyle/>
                    <a:p>
                      <a:pPr algn="ctr" fontAlgn="b"/>
                      <a:r>
                        <a:rPr lang="ru-RU" sz="900" b="0" i="0" u="none" strike="noStrike">
                          <a:effectLst/>
                          <a:latin typeface="Arial" panose="020B0604020202020204" pitchFamily="34" charset="0"/>
                        </a:rPr>
                        <a:t>81 231,0</a:t>
                      </a:r>
                    </a:p>
                  </a:txBody>
                  <a:tcPr marL="0" marR="0" marT="0" marB="0" anchor="b"/>
                </a:tc>
                <a:extLst>
                  <a:ext uri="{0D108BD9-81ED-4DB2-BD59-A6C34878D82A}">
                    <a16:rowId xmlns:a16="http://schemas.microsoft.com/office/drawing/2014/main" val="1988695682"/>
                  </a:ext>
                </a:extLst>
              </a:tr>
              <a:tr h="273050">
                <a:tc>
                  <a:txBody>
                    <a:bodyPr/>
                    <a:lstStyle/>
                    <a:p>
                      <a:pPr algn="r" fontAlgn="b"/>
                      <a:r>
                        <a:rPr lang="ru-RU" sz="800" b="0" i="0" u="none" strike="noStrike" dirty="0">
                          <a:effectLst/>
                          <a:latin typeface="Arial" panose="020B0604020202020204" pitchFamily="34" charset="0"/>
                        </a:rPr>
                        <a:t>901 2 02 29999 04 0009 150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 </a:t>
                      </a:r>
                    </a:p>
                  </a:txBody>
                  <a:tcPr marL="0" marR="0" marT="0" marB="0" anchor="b"/>
                </a:tc>
                <a:tc>
                  <a:txBody>
                    <a:bodyPr/>
                    <a:lstStyle/>
                    <a:p>
                      <a:pPr algn="ctr" fontAlgn="b"/>
                      <a:r>
                        <a:rPr lang="ru-RU" sz="900" b="0" i="0" u="none" strike="noStrike" dirty="0">
                          <a:effectLst/>
                          <a:latin typeface="Arial" panose="020B0604020202020204" pitchFamily="34" charset="0"/>
                        </a:rPr>
                        <a:t>           3 060,2   </a:t>
                      </a:r>
                    </a:p>
                  </a:txBody>
                  <a:tcPr marL="0" marR="0" marT="0" marB="0" anchor="b"/>
                </a:tc>
                <a:tc>
                  <a:txBody>
                    <a:bodyPr/>
                    <a:lstStyle/>
                    <a:p>
                      <a:pPr algn="ctr" fontAlgn="b"/>
                      <a:r>
                        <a:rPr lang="ru-RU" sz="900" b="0" i="0" u="none" strike="noStrike">
                          <a:effectLst/>
                          <a:latin typeface="Arial" panose="020B0604020202020204" pitchFamily="34" charset="0"/>
                        </a:rPr>
                        <a:t>18 365,9</a:t>
                      </a:r>
                    </a:p>
                  </a:txBody>
                  <a:tcPr marL="0" marR="0" marT="0" marB="0" anchor="b"/>
                </a:tc>
                <a:extLst>
                  <a:ext uri="{0D108BD9-81ED-4DB2-BD59-A6C34878D82A}">
                    <a16:rowId xmlns:a16="http://schemas.microsoft.com/office/drawing/2014/main" val="1961946158"/>
                  </a:ext>
                </a:extLst>
              </a:tr>
              <a:tr h="180340">
                <a:tc>
                  <a:txBody>
                    <a:bodyPr/>
                    <a:lstStyle/>
                    <a:p>
                      <a:pPr algn="r" fontAlgn="b"/>
                      <a:r>
                        <a:rPr lang="ru-RU" sz="800" b="0" i="0" u="none" strike="noStrike" dirty="0">
                          <a:effectLst/>
                          <a:latin typeface="Arial" panose="020B0604020202020204" pitchFamily="34" charset="0"/>
                        </a:rPr>
                        <a:t>902 2 02 25253 04 0000 150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0" marR="0" marT="0" marB="0" anchor="b"/>
                </a:tc>
                <a:tc>
                  <a:txBody>
                    <a:bodyPr/>
                    <a:lstStyle/>
                    <a:p>
                      <a:pPr algn="ctr" fontAlgn="b"/>
                      <a:r>
                        <a:rPr lang="ru-RU" sz="800" b="0" i="0" u="none" strike="noStrike">
                          <a:effectLst/>
                          <a:latin typeface="Arial" panose="020B0604020202020204" pitchFamily="34" charset="0"/>
                        </a:rPr>
                        <a:t>1 809,6</a:t>
                      </a:r>
                    </a:p>
                  </a:txBody>
                  <a:tcPr marL="0" marR="0" marT="0" marB="0" anchor="b"/>
                </a:tc>
                <a:tc>
                  <a:txBody>
                    <a:bodyPr/>
                    <a:lstStyle/>
                    <a:p>
                      <a:pPr algn="ctr" fontAlgn="b"/>
                      <a:r>
                        <a:rPr lang="ru-RU" sz="800" b="0" i="0" u="none" strike="noStrike">
                          <a:effectLst/>
                          <a:latin typeface="Arial" panose="020B0604020202020204" pitchFamily="34" charset="0"/>
                        </a:rPr>
                        <a:t>3 701,7</a:t>
                      </a:r>
                    </a:p>
                  </a:txBody>
                  <a:tcPr marL="0" marR="0" marT="0" marB="0" anchor="b"/>
                </a:tc>
                <a:tc>
                  <a:txBody>
                    <a:bodyPr/>
                    <a:lstStyle/>
                    <a:p>
                      <a:pPr algn="ctr" fontAlgn="b"/>
                      <a:r>
                        <a:rPr lang="ru-RU" sz="800" b="0" i="0" u="none" strike="noStrike">
                          <a:effectLst/>
                          <a:latin typeface="Arial" panose="020B0604020202020204" pitchFamily="34" charset="0"/>
                        </a:rPr>
                        <a:t>1 852,0</a:t>
                      </a:r>
                    </a:p>
                  </a:txBody>
                  <a:tcPr marL="0" marR="0" marT="0" marB="0" anchor="b"/>
                </a:tc>
                <a:tc>
                  <a:txBody>
                    <a:bodyPr/>
                    <a:lstStyle/>
                    <a:p>
                      <a:pPr algn="ctr" fontAlgn="b"/>
                      <a:r>
                        <a:rPr lang="ru-RU" sz="900" b="0" i="0" u="none" strike="noStrike" dirty="0">
                          <a:effectLst/>
                          <a:latin typeface="Arial" panose="020B0604020202020204" pitchFamily="34" charset="0"/>
                        </a:rPr>
                        <a:t>           7 405,0   </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454578767"/>
                  </a:ext>
                </a:extLst>
              </a:tr>
            </a:tbl>
          </a:graphicData>
        </a:graphic>
      </p:graphicFrame>
    </p:spTree>
    <p:extLst>
      <p:ext uri="{BB962C8B-B14F-4D97-AF65-F5344CB8AC3E}">
        <p14:creationId xmlns:p14="http://schemas.microsoft.com/office/powerpoint/2010/main" val="368810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2935000543"/>
              </p:ext>
            </p:extLst>
          </p:nvPr>
        </p:nvGraphicFramePr>
        <p:xfrm>
          <a:off x="829559" y="1022313"/>
          <a:ext cx="10671143" cy="500380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2943856">
                  <a:extLst>
                    <a:ext uri="{9D8B030D-6E8A-4147-A177-3AD203B41FA5}">
                      <a16:colId xmlns:a16="http://schemas.microsoft.com/office/drawing/2014/main" val="2241676558"/>
                    </a:ext>
                  </a:extLst>
                </a:gridCol>
                <a:gridCol w="1404594">
                  <a:extLst>
                    <a:ext uri="{9D8B030D-6E8A-4147-A177-3AD203B41FA5}">
                      <a16:colId xmlns:a16="http://schemas.microsoft.com/office/drawing/2014/main" val="3733361905"/>
                    </a:ext>
                  </a:extLst>
                </a:gridCol>
                <a:gridCol w="1244338">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902 2 02 29999 04 0006 150</a:t>
                      </a:r>
                    </a:p>
                  </a:txBody>
                  <a:tcPr marL="0" marR="0" marT="0" marB="0" anchor="b"/>
                </a:tc>
                <a:tc>
                  <a:txBody>
                    <a:bodyPr/>
                    <a:lstStyle/>
                    <a:p>
                      <a:pPr algn="l" fontAlgn="ctr"/>
                      <a:r>
                        <a:rPr lang="ru-RU" sz="800" b="0" i="0" u="none" strike="noStrike">
                          <a:effectLst/>
                          <a:latin typeface="Arial" panose="020B0604020202020204" pitchFamily="34" charset="0"/>
                        </a:rPr>
                        <a:t>Прочие субсидии  бюджетам городских округов  (на государственную поддержку частных дошкольных образовательных организаций, частных общеобразовательных организаций и индивидуальных предпринимателей, осуществляющих образовательную деятельность по основным общеобразовательным программам дошкольного образования, с целью возмещения расходов на присмотр и уход, содержание имущества и арендную плату за использование помещений)</a:t>
                      </a:r>
                    </a:p>
                  </a:txBody>
                  <a:tcPr marL="0" marR="0" marT="0" marB="0" anchor="ctr"/>
                </a:tc>
                <a:tc>
                  <a:txBody>
                    <a:bodyPr/>
                    <a:lstStyle/>
                    <a:p>
                      <a:pPr algn="ctr" fontAlgn="b"/>
                      <a:r>
                        <a:rPr lang="ru-RU" sz="800" b="0" i="0" u="none" strike="noStrike" dirty="0">
                          <a:effectLst/>
                          <a:latin typeface="Arial" panose="020B0604020202020204" pitchFamily="34" charset="0"/>
                        </a:rPr>
                        <a:t>41 476,0</a:t>
                      </a:r>
                    </a:p>
                  </a:txBody>
                  <a:tcPr marL="0" marR="0" marT="0" marB="0" anchor="b"/>
                </a:tc>
                <a:tc>
                  <a:txBody>
                    <a:bodyPr/>
                    <a:lstStyle/>
                    <a:p>
                      <a:pPr algn="ctr" fontAlgn="b"/>
                      <a:r>
                        <a:rPr lang="ru-RU" sz="800" b="0" i="0" u="none" strike="noStrike">
                          <a:effectLst/>
                          <a:latin typeface="Arial" panose="020B0604020202020204" pitchFamily="34" charset="0"/>
                        </a:rPr>
                        <a:t>43 658,0</a:t>
                      </a:r>
                    </a:p>
                  </a:txBody>
                  <a:tcPr marL="0" marR="0" marT="0" marB="0" anchor="b"/>
                </a:tc>
                <a:tc>
                  <a:txBody>
                    <a:bodyPr/>
                    <a:lstStyle/>
                    <a:p>
                      <a:pPr algn="ctr" fontAlgn="b"/>
                      <a:r>
                        <a:rPr lang="ru-RU" sz="800" b="0" i="0" u="none" strike="noStrike">
                          <a:effectLst/>
                          <a:latin typeface="Arial" panose="020B0604020202020204" pitchFamily="34" charset="0"/>
                        </a:rPr>
                        <a:t>43 848,0</a:t>
                      </a:r>
                    </a:p>
                  </a:txBody>
                  <a:tcPr marL="0" marR="0" marT="0" marB="0" anchor="b"/>
                </a:tc>
                <a:tc>
                  <a:txBody>
                    <a:bodyPr/>
                    <a:lstStyle/>
                    <a:p>
                      <a:pPr algn="ctr" fontAlgn="b"/>
                      <a:r>
                        <a:rPr lang="ru-RU" sz="900" b="0" i="0" u="none" strike="noStrike">
                          <a:effectLst/>
                          <a:latin typeface="Arial" panose="020B0604020202020204" pitchFamily="34" charset="0"/>
                        </a:rPr>
                        <a:t>43 848,0</a:t>
                      </a:r>
                    </a:p>
                  </a:txBody>
                  <a:tcPr marL="0" marR="0" marT="0" marB="0" anchor="b"/>
                </a:tc>
                <a:tc>
                  <a:txBody>
                    <a:bodyPr/>
                    <a:lstStyle/>
                    <a:p>
                      <a:pPr algn="ctr" fontAlgn="b"/>
                      <a:r>
                        <a:rPr lang="ru-RU" sz="900" b="0" i="0" u="none" strike="noStrike">
                          <a:effectLst/>
                          <a:latin typeface="Arial" panose="020B0604020202020204" pitchFamily="34" charset="0"/>
                        </a:rPr>
                        <a:t>43 848,0</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a:effectLst/>
                          <a:latin typeface="Arial" panose="020B0604020202020204" pitchFamily="34" charset="0"/>
                        </a:rPr>
                        <a:t>902 2 02 29999 04 0013 150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мероприятия по организации отдыха детей в каникулярное время)</a:t>
                      </a:r>
                    </a:p>
                  </a:txBody>
                  <a:tcPr marL="0" marR="0" marT="0" marB="0" anchor="b"/>
                </a:tc>
                <a:tc>
                  <a:txBody>
                    <a:bodyPr/>
                    <a:lstStyle/>
                    <a:p>
                      <a:pPr algn="ctr" fontAlgn="b"/>
                      <a:r>
                        <a:rPr lang="ru-RU" sz="800" b="0" i="0" u="none" strike="noStrike" dirty="0">
                          <a:effectLst/>
                          <a:latin typeface="Arial" panose="020B0604020202020204" pitchFamily="34" charset="0"/>
                        </a:rPr>
                        <a:t>5 744,0</a:t>
                      </a:r>
                    </a:p>
                  </a:txBody>
                  <a:tcPr marL="0" marR="0" marT="0" marB="0" anchor="b"/>
                </a:tc>
                <a:tc>
                  <a:txBody>
                    <a:bodyPr/>
                    <a:lstStyle/>
                    <a:p>
                      <a:pPr algn="ctr" fontAlgn="b"/>
                      <a:r>
                        <a:rPr lang="ru-RU" sz="800" b="0" i="0" u="none" strike="noStrike">
                          <a:effectLst/>
                          <a:latin typeface="Arial" panose="020B0604020202020204" pitchFamily="34" charset="0"/>
                        </a:rPr>
                        <a:t>6 180,0</a:t>
                      </a:r>
                    </a:p>
                  </a:txBody>
                  <a:tcPr marL="0" marR="0" marT="0" marB="0" anchor="b"/>
                </a:tc>
                <a:tc>
                  <a:txBody>
                    <a:bodyPr/>
                    <a:lstStyle/>
                    <a:p>
                      <a:pPr algn="ctr" fontAlgn="b"/>
                      <a:r>
                        <a:rPr lang="ru-RU" sz="800" b="0" i="0" u="none" strike="noStrike">
                          <a:effectLst/>
                          <a:latin typeface="Arial" panose="020B0604020202020204" pitchFamily="34" charset="0"/>
                        </a:rPr>
                        <a:t>6 243,0</a:t>
                      </a:r>
                    </a:p>
                  </a:txBody>
                  <a:tcPr marL="0" marR="0" marT="0" marB="0" anchor="b"/>
                </a:tc>
                <a:tc>
                  <a:txBody>
                    <a:bodyPr/>
                    <a:lstStyle/>
                    <a:p>
                      <a:pPr algn="ctr" fontAlgn="b"/>
                      <a:r>
                        <a:rPr lang="ru-RU" sz="900" b="0" i="0" u="none" strike="noStrike">
                          <a:effectLst/>
                          <a:latin typeface="Arial" panose="020B0604020202020204" pitchFamily="34" charset="0"/>
                        </a:rPr>
                        <a:t>6 243,0</a:t>
                      </a:r>
                    </a:p>
                  </a:txBody>
                  <a:tcPr marL="0" marR="0" marT="0" marB="0" anchor="b"/>
                </a:tc>
                <a:tc>
                  <a:txBody>
                    <a:bodyPr/>
                    <a:lstStyle/>
                    <a:p>
                      <a:pPr algn="ctr" fontAlgn="b"/>
                      <a:r>
                        <a:rPr lang="ru-RU" sz="900" b="0" i="0" u="none" strike="noStrike">
                          <a:effectLst/>
                          <a:latin typeface="Arial" panose="020B0604020202020204" pitchFamily="34" charset="0"/>
                        </a:rPr>
                        <a:t>6 243,0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dirty="0">
                          <a:effectLst/>
                          <a:latin typeface="Arial" panose="020B0604020202020204" pitchFamily="34" charset="0"/>
                        </a:rPr>
                        <a:t>902 2 02 29999 04 0020 150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установку, монтаж и настройку ip-камер,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850,5</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902 2 02 29999 04 0067 150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создание в муниципальных образовательных организациях: дошкольных, общеобразовательных, дополнительного образования детей, в том числе в организациях, осуществляющих образовательную деятельность по адаптированным основным общеобразовательным программам, условий для получения детьми-инвалидами качественного образования)</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2 775,9 </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902 2 02 29999 04 0075 150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создание и содержание дополнительных мест для детей в возрасте от 1,5 до 7 лет в организациях, осуществляющих присмотр и уход за детьми)</a:t>
                      </a:r>
                    </a:p>
                  </a:txBody>
                  <a:tcPr marL="0" marR="0" marT="0" marB="0" anchor="b"/>
                </a:tc>
                <a:tc>
                  <a:txBody>
                    <a:bodyPr/>
                    <a:lstStyle/>
                    <a:p>
                      <a:pPr algn="ctr" fontAlgn="b"/>
                      <a:r>
                        <a:rPr lang="ru-RU" sz="800" b="0" i="0" u="none" strike="noStrike">
                          <a:effectLst/>
                          <a:latin typeface="Arial" panose="020B0604020202020204" pitchFamily="34" charset="0"/>
                        </a:rPr>
                        <a:t>19 614,4</a:t>
                      </a:r>
                    </a:p>
                  </a:txBody>
                  <a:tcPr marL="0" marR="0" marT="0" marB="0" anchor="b"/>
                </a:tc>
                <a:tc>
                  <a:txBody>
                    <a:bodyPr/>
                    <a:lstStyle/>
                    <a:p>
                      <a:pPr algn="ctr" fontAlgn="b"/>
                      <a:r>
                        <a:rPr lang="ru-RU" sz="800" b="0" i="0" u="none" strike="noStrike" dirty="0">
                          <a:effectLst/>
                          <a:latin typeface="Arial" panose="020B0604020202020204" pitchFamily="34" charset="0"/>
                        </a:rPr>
                        <a:t>21 595,0</a:t>
                      </a:r>
                    </a:p>
                  </a:txBody>
                  <a:tcPr marL="0" marR="0" marT="0" marB="0" anchor="b"/>
                </a:tc>
                <a:tc>
                  <a:txBody>
                    <a:bodyPr/>
                    <a:lstStyle/>
                    <a:p>
                      <a:pPr algn="ctr" fontAlgn="b"/>
                      <a:r>
                        <a:rPr lang="ru-RU" sz="800" b="0" i="0" u="none" strike="noStrike">
                          <a:effectLst/>
                          <a:latin typeface="Arial" panose="020B0604020202020204" pitchFamily="34" charset="0"/>
                        </a:rPr>
                        <a:t>14 918,0</a:t>
                      </a:r>
                    </a:p>
                  </a:txBody>
                  <a:tcPr marL="0" marR="0" marT="0" marB="0" anchor="b"/>
                </a:tc>
                <a:tc>
                  <a:txBody>
                    <a:bodyPr/>
                    <a:lstStyle/>
                    <a:p>
                      <a:pPr algn="ctr" fontAlgn="b"/>
                      <a:r>
                        <a:rPr lang="ru-RU" sz="900" b="0" i="0" u="none" strike="noStrike">
                          <a:effectLst/>
                          <a:latin typeface="Arial" panose="020B0604020202020204" pitchFamily="34" charset="0"/>
                        </a:rPr>
                        <a:t>14 918,0</a:t>
                      </a:r>
                    </a:p>
                  </a:txBody>
                  <a:tcPr marL="0" marR="0" marT="0" marB="0" anchor="b"/>
                </a:tc>
                <a:tc>
                  <a:txBody>
                    <a:bodyPr/>
                    <a:lstStyle/>
                    <a:p>
                      <a:pPr algn="ctr" fontAlgn="b"/>
                      <a:r>
                        <a:rPr lang="ru-RU" sz="900" b="0" i="0" u="none" strike="noStrike">
                          <a:effectLst/>
                          <a:latin typeface="Arial" panose="020B0604020202020204" pitchFamily="34" charset="0"/>
                        </a:rPr>
                        <a:t>14 918,0 </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dirty="0">
                          <a:effectLst/>
                          <a:latin typeface="Arial" panose="020B0604020202020204" pitchFamily="34" charset="0"/>
                        </a:rPr>
                        <a:t>902 2 02 29999 04 0077 150</a:t>
                      </a:r>
                    </a:p>
                  </a:txBody>
                  <a:tcPr marL="0" marR="0" marT="0" marB="0" anchor="b"/>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p>
                  </a:txBody>
                  <a:tcPr marL="0" marR="0" marT="0" marB="0" anchor="b"/>
                </a:tc>
                <a:tc>
                  <a:txBody>
                    <a:bodyPr/>
                    <a:lstStyle/>
                    <a:p>
                      <a:pPr algn="ctr" fontAlgn="b"/>
                      <a:r>
                        <a:rPr lang="ru-RU" sz="800" b="0" i="0" u="none" strike="noStrike">
                          <a:effectLst/>
                          <a:latin typeface="Arial" panose="020B0604020202020204" pitchFamily="34" charset="0"/>
                        </a:rPr>
                        <a:t>27 154,1</a:t>
                      </a:r>
                    </a:p>
                  </a:txBody>
                  <a:tcPr marL="0" marR="0" marT="0" marB="0" anchor="b"/>
                </a:tc>
                <a:tc>
                  <a:txBody>
                    <a:bodyPr/>
                    <a:lstStyle/>
                    <a:p>
                      <a:pPr algn="ctr" fontAlgn="b"/>
                      <a:r>
                        <a:rPr lang="ru-RU" sz="800" b="0" i="0" u="none" strike="noStrike">
                          <a:effectLst/>
                          <a:latin typeface="Arial" panose="020B0604020202020204" pitchFamily="34" charset="0"/>
                        </a:rPr>
                        <a:t>35 277,0</a:t>
                      </a:r>
                    </a:p>
                  </a:txBody>
                  <a:tcPr marL="0" marR="0" marT="0" marB="0" anchor="b"/>
                </a:tc>
                <a:tc>
                  <a:txBody>
                    <a:bodyPr/>
                    <a:lstStyle/>
                    <a:p>
                      <a:pPr algn="ctr" fontAlgn="b"/>
                      <a:r>
                        <a:rPr lang="ru-RU" sz="800" b="0" i="0" u="none" strike="noStrike" dirty="0">
                          <a:effectLst/>
                          <a:latin typeface="Arial" panose="020B0604020202020204" pitchFamily="34" charset="0"/>
                        </a:rPr>
                        <a:t>33 196,0</a:t>
                      </a:r>
                    </a:p>
                  </a:txBody>
                  <a:tcPr marL="0" marR="0" marT="0" marB="0" anchor="b"/>
                </a:tc>
                <a:tc>
                  <a:txBody>
                    <a:bodyPr/>
                    <a:lstStyle/>
                    <a:p>
                      <a:pPr algn="ctr" fontAlgn="b"/>
                      <a:r>
                        <a:rPr lang="ru-RU" sz="900" b="0" i="0" u="none" strike="noStrike" dirty="0">
                          <a:effectLst/>
                          <a:latin typeface="Arial" panose="020B0604020202020204" pitchFamily="34" charset="0"/>
                        </a:rPr>
                        <a:t>33 196,0</a:t>
                      </a:r>
                    </a:p>
                  </a:txBody>
                  <a:tcPr marL="0" marR="0" marT="0" marB="0" anchor="b"/>
                </a:tc>
                <a:tc>
                  <a:txBody>
                    <a:bodyPr/>
                    <a:lstStyle/>
                    <a:p>
                      <a:pPr algn="ctr" fontAlgn="b"/>
                      <a:r>
                        <a:rPr lang="ru-RU" sz="900" b="0" i="0" u="none" strike="noStrike" dirty="0">
                          <a:effectLst/>
                          <a:latin typeface="Arial" panose="020B0604020202020204" pitchFamily="34" charset="0"/>
                        </a:rPr>
                        <a:t>33 196,0 </a:t>
                      </a:r>
                    </a:p>
                  </a:txBody>
                  <a:tcPr marL="0" marR="0" marT="0" marB="0" anchor="b"/>
                </a:tc>
                <a:extLst>
                  <a:ext uri="{0D108BD9-81ED-4DB2-BD59-A6C34878D82A}">
                    <a16:rowId xmlns:a16="http://schemas.microsoft.com/office/drawing/2014/main" val="171817511"/>
                  </a:ext>
                </a:extLst>
              </a:tr>
            </a:tbl>
          </a:graphicData>
        </a:graphic>
      </p:graphicFrame>
    </p:spTree>
    <p:extLst>
      <p:ext uri="{BB962C8B-B14F-4D97-AF65-F5344CB8AC3E}">
        <p14:creationId xmlns:p14="http://schemas.microsoft.com/office/powerpoint/2010/main" val="2152722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2611493657"/>
              </p:ext>
            </p:extLst>
          </p:nvPr>
        </p:nvGraphicFramePr>
        <p:xfrm>
          <a:off x="829559" y="1022313"/>
          <a:ext cx="10671143" cy="515493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415196">
                  <a:extLst>
                    <a:ext uri="{9D8B030D-6E8A-4147-A177-3AD203B41FA5}">
                      <a16:colId xmlns:a16="http://schemas.microsoft.com/office/drawing/2014/main" val="2241676558"/>
                    </a:ext>
                  </a:extLst>
                </a:gridCol>
                <a:gridCol w="1244338">
                  <a:extLst>
                    <a:ext uri="{9D8B030D-6E8A-4147-A177-3AD203B41FA5}">
                      <a16:colId xmlns:a16="http://schemas.microsoft.com/office/drawing/2014/main" val="3733361905"/>
                    </a:ext>
                  </a:extLst>
                </a:gridCol>
                <a:gridCol w="1140644">
                  <a:extLst>
                    <a:ext uri="{9D8B030D-6E8A-4147-A177-3AD203B41FA5}">
                      <a16:colId xmlns:a16="http://schemas.microsoft.com/office/drawing/2014/main" val="1910658872"/>
                    </a:ext>
                  </a:extLst>
                </a:gridCol>
                <a:gridCol w="115007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902 2 02 29999 04 0080 150</a:t>
                      </a:r>
                    </a:p>
                  </a:txBody>
                  <a:tcPr marL="0" marR="0" marT="0" marB="0" anchor="b"/>
                </a:tc>
                <a:tc>
                  <a:txBody>
                    <a:bodyPr/>
                    <a:lstStyle/>
                    <a:p>
                      <a:pPr algn="l" fontAlgn="b"/>
                      <a:r>
                        <a:rPr lang="ru-RU" sz="800" b="0" i="0" u="none" strike="noStrike" dirty="0">
                          <a:effectLst/>
                          <a:latin typeface="Arial" panose="020B0604020202020204" pitchFamily="34" charset="0"/>
                        </a:rPr>
                        <a:t>Прочие субсидии  бюджетам городских округов (на обновление и техническое обслуживание (ремонт) средств (программного обеспечения и оборудования), приобретённых в рамках субсидий на внедрение целевой модели цифровой образовательной среды в общеобразовательных организациях,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74,0</a:t>
                      </a:r>
                    </a:p>
                  </a:txBody>
                  <a:tcPr marL="0" marR="0" marT="0" marB="0" anchor="b"/>
                </a:tc>
                <a:tc>
                  <a:txBody>
                    <a:bodyPr/>
                    <a:lstStyle/>
                    <a:p>
                      <a:pPr algn="ctr" fontAlgn="b"/>
                      <a:r>
                        <a:rPr lang="ru-RU" sz="900" b="0" i="0" u="none" strike="noStrike">
                          <a:effectLst/>
                          <a:latin typeface="Arial" panose="020B0604020202020204" pitchFamily="34" charset="0"/>
                        </a:rPr>
                        <a:t>1 032,0 </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dirty="0">
                          <a:effectLst/>
                          <a:latin typeface="Arial" panose="020B0604020202020204" pitchFamily="34" charset="0"/>
                        </a:rPr>
                        <a:t>903 2 02 25466 04 0000 150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p>
                  </a:txBody>
                  <a:tcPr marL="0" marR="0" marT="0" marB="0" anchor="b"/>
                </a:tc>
                <a:tc>
                  <a:txBody>
                    <a:bodyPr/>
                    <a:lstStyle/>
                    <a:p>
                      <a:pPr algn="ctr" fontAlgn="b"/>
                      <a:r>
                        <a:rPr lang="ru-RU" sz="800" b="0" i="0" u="none" strike="noStrike" dirty="0">
                          <a:effectLst/>
                          <a:latin typeface="Arial" panose="020B0604020202020204" pitchFamily="34" charset="0"/>
                        </a:rPr>
                        <a:t>2 206,7</a:t>
                      </a:r>
                    </a:p>
                  </a:txBody>
                  <a:tcPr marL="0" marR="0" marT="0" marB="0" anchor="b"/>
                </a:tc>
                <a:tc>
                  <a:txBody>
                    <a:bodyPr/>
                    <a:lstStyle/>
                    <a:p>
                      <a:pPr algn="ctr" fontAlgn="b"/>
                      <a:r>
                        <a:rPr lang="ru-RU" sz="800" b="0" i="0" u="none" strike="noStrike">
                          <a:effectLst/>
                          <a:latin typeface="Arial" panose="020B0604020202020204" pitchFamily="34" charset="0"/>
                        </a:rPr>
                        <a:t>1 834,7</a:t>
                      </a:r>
                    </a:p>
                  </a:txBody>
                  <a:tcPr marL="0" marR="0" marT="0" marB="0" anchor="b"/>
                </a:tc>
                <a:tc>
                  <a:txBody>
                    <a:bodyPr/>
                    <a:lstStyle/>
                    <a:p>
                      <a:pPr algn="ctr" fontAlgn="b"/>
                      <a:r>
                        <a:rPr lang="ru-RU" sz="800" b="0" i="0" u="none" strike="noStrike">
                          <a:effectLst/>
                          <a:latin typeface="Arial" panose="020B0604020202020204" pitchFamily="34" charset="0"/>
                        </a:rPr>
                        <a:t>3 321,4</a:t>
                      </a:r>
                    </a:p>
                  </a:txBody>
                  <a:tcPr marL="0" marR="0" marT="0" marB="0" anchor="b"/>
                </a:tc>
                <a:tc>
                  <a:txBody>
                    <a:bodyPr/>
                    <a:lstStyle/>
                    <a:p>
                      <a:pPr algn="ctr" fontAlgn="b"/>
                      <a:r>
                        <a:rPr lang="ru-RU" sz="900" b="0" i="0" u="none" strike="noStrike">
                          <a:effectLst/>
                          <a:latin typeface="Arial" panose="020B0604020202020204" pitchFamily="34" charset="0"/>
                        </a:rPr>
                        <a:t>           1 750,0   </a:t>
                      </a:r>
                    </a:p>
                  </a:txBody>
                  <a:tcPr marL="0" marR="0" marT="0" marB="0" anchor="b"/>
                </a:tc>
                <a:tc>
                  <a:txBody>
                    <a:bodyPr/>
                    <a:lstStyle/>
                    <a:p>
                      <a:pPr algn="ctr" fontAlgn="b"/>
                      <a:r>
                        <a:rPr lang="ru-RU" sz="900" b="0" i="0" u="none" strike="noStrike">
                          <a:effectLst/>
                          <a:latin typeface="Arial" panose="020B0604020202020204" pitchFamily="34" charset="0"/>
                        </a:rPr>
                        <a:t>1 851,9</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903 2 02 25519 04 0000 150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поддержку отрасли культуры</a:t>
                      </a:r>
                    </a:p>
                  </a:txBody>
                  <a:tcPr marL="0" marR="0" marT="0" marB="0" anchor="b"/>
                </a:tc>
                <a:tc>
                  <a:txBody>
                    <a:bodyPr/>
                    <a:lstStyle/>
                    <a:p>
                      <a:pPr algn="ctr" fontAlgn="b"/>
                      <a:r>
                        <a:rPr lang="ru-RU" sz="800" b="0" i="0" u="none" strike="noStrike">
                          <a:effectLst/>
                          <a:latin typeface="Arial" panose="020B0604020202020204" pitchFamily="34" charset="0"/>
                        </a:rPr>
                        <a:t>554,6</a:t>
                      </a:r>
                    </a:p>
                  </a:txBody>
                  <a:tcPr marL="0" marR="0" marT="0" marB="0" anchor="b"/>
                </a:tc>
                <a:tc>
                  <a:txBody>
                    <a:bodyPr/>
                    <a:lstStyle/>
                    <a:p>
                      <a:pPr algn="ctr" fontAlgn="b"/>
                      <a:r>
                        <a:rPr lang="ru-RU" sz="800" b="0" i="0" u="none" strike="noStrike">
                          <a:effectLst/>
                          <a:latin typeface="Arial" panose="020B0604020202020204" pitchFamily="34" charset="0"/>
                        </a:rPr>
                        <a:t>568,2</a:t>
                      </a:r>
                    </a:p>
                  </a:txBody>
                  <a:tcPr marL="0" marR="0" marT="0" marB="0" anchor="b"/>
                </a:tc>
                <a:tc>
                  <a:txBody>
                    <a:bodyPr/>
                    <a:lstStyle/>
                    <a:p>
                      <a:pPr algn="ctr" fontAlgn="b"/>
                      <a:r>
                        <a:rPr lang="ru-RU" sz="800" b="0" i="0" u="none" strike="noStrike">
                          <a:effectLst/>
                          <a:latin typeface="Arial" panose="020B0604020202020204" pitchFamily="34" charset="0"/>
                        </a:rPr>
                        <a:t>530,3</a:t>
                      </a:r>
                    </a:p>
                  </a:txBody>
                  <a:tcPr marL="0" marR="0" marT="0" marB="0" anchor="b"/>
                </a:tc>
                <a:tc>
                  <a:txBody>
                    <a:bodyPr/>
                    <a:lstStyle/>
                    <a:p>
                      <a:pPr algn="ctr" fontAlgn="b"/>
                      <a:r>
                        <a:rPr lang="ru-RU" sz="900" b="0" i="0" u="none" strike="noStrike">
                          <a:effectLst/>
                          <a:latin typeface="Arial" panose="020B0604020202020204" pitchFamily="34" charset="0"/>
                        </a:rPr>
                        <a:t>533,8</a:t>
                      </a:r>
                    </a:p>
                  </a:txBody>
                  <a:tcPr marL="0" marR="0" marT="0" marB="0" anchor="b"/>
                </a:tc>
                <a:tc>
                  <a:txBody>
                    <a:bodyPr/>
                    <a:lstStyle/>
                    <a:p>
                      <a:pPr algn="ctr" fontAlgn="b"/>
                      <a:r>
                        <a:rPr lang="ru-RU" sz="900" b="0" i="0" u="none" strike="noStrike">
                          <a:effectLst/>
                          <a:latin typeface="Arial" panose="020B0604020202020204" pitchFamily="34" charset="0"/>
                        </a:rPr>
                        <a:t>541,5 </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a:effectLst/>
                          <a:latin typeface="Arial" panose="020B0604020202020204" pitchFamily="34" charset="0"/>
                        </a:rPr>
                        <a:t>903 2 02 25555 04 0001 150</a:t>
                      </a:r>
                    </a:p>
                  </a:txBody>
                  <a:tcPr marL="0" marR="0" marT="0" marB="0" anchor="b"/>
                </a:tc>
                <a:tc>
                  <a:txBody>
                    <a:bodyPr/>
                    <a:lstStyle/>
                    <a:p>
                      <a:pPr algn="l" fontAlgn="b"/>
                      <a:r>
                        <a:rPr lang="ru-RU" sz="800" b="0" i="0" u="none" strike="noStrike" dirty="0">
                          <a:effectLst/>
                          <a:latin typeface="Arial" panose="020B0604020202020204" pitchFamily="34" charset="0"/>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49 509,7</a:t>
                      </a:r>
                    </a:p>
                  </a:txBody>
                  <a:tcPr marL="0" marR="0" marT="0" marB="0" anchor="b"/>
                </a:tc>
                <a:tc>
                  <a:txBody>
                    <a:bodyPr/>
                    <a:lstStyle/>
                    <a:p>
                      <a:pPr algn="ctr" fontAlgn="b"/>
                      <a:r>
                        <a:rPr lang="ru-RU" sz="800" b="0" i="0" u="none" strike="noStrike">
                          <a:effectLst/>
                          <a:latin typeface="Arial" panose="020B0604020202020204" pitchFamily="34" charset="0"/>
                        </a:rPr>
                        <a:t>248 279,0</a:t>
                      </a:r>
                    </a:p>
                  </a:txBody>
                  <a:tcPr marL="0" marR="0" marT="0" marB="0" anchor="b"/>
                </a:tc>
                <a:tc>
                  <a:txBody>
                    <a:bodyPr/>
                    <a:lstStyle/>
                    <a:p>
                      <a:pPr algn="ctr" fontAlgn="b"/>
                      <a:r>
                        <a:rPr lang="ru-RU" sz="900" b="0" i="0" u="none" strike="noStrike">
                          <a:effectLst/>
                          <a:latin typeface="Arial" panose="020B0604020202020204" pitchFamily="34" charset="0"/>
                        </a:rPr>
                        <a:t>59 415,8</a:t>
                      </a:r>
                    </a:p>
                  </a:txBody>
                  <a:tcPr marL="0" marR="0" marT="0" marB="0" anchor="b"/>
                </a:tc>
                <a:tc>
                  <a:txBody>
                    <a:bodyPr/>
                    <a:lstStyle/>
                    <a:p>
                      <a:pPr algn="ctr" fontAlgn="b"/>
                      <a:r>
                        <a:rPr lang="ru-RU" sz="900" b="0" i="0" u="none" strike="noStrike">
                          <a:effectLst/>
                          <a:latin typeface="Arial" panose="020B0604020202020204" pitchFamily="34" charset="0"/>
                        </a:rPr>
                        <a:t>59 415,8</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903 2 02 25555 04 0002 150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 (благоустройство скверов)) </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58 080,0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a:effectLst/>
                          <a:latin typeface="Arial" panose="020B0604020202020204" pitchFamily="34" charset="0"/>
                        </a:rPr>
                        <a:t>903 2 02 25555 04 0070 150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реализацию программ формирования современной городской среды (в части благоустройства общественных территорий)</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3 759,1</a:t>
                      </a:r>
                    </a:p>
                  </a:txBody>
                  <a:tcPr marL="0" marR="0" marT="0" marB="0" anchor="b"/>
                </a:tc>
                <a:tc>
                  <a:txBody>
                    <a:bodyPr/>
                    <a:lstStyle/>
                    <a:p>
                      <a:pPr algn="ctr" fontAlgn="b"/>
                      <a:r>
                        <a:rPr lang="ru-RU" sz="900" b="0" i="0" u="none" strike="noStrike">
                          <a:effectLst/>
                          <a:latin typeface="Arial" panose="020B0604020202020204" pitchFamily="34" charset="0"/>
                        </a:rPr>
                        <a:t>105 415,2</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903 2 02 25555 04 0071 150</a:t>
                      </a:r>
                    </a:p>
                  </a:txBody>
                  <a:tcPr marL="0" marR="0" marT="0" marB="0" anchor="b"/>
                </a:tc>
                <a:tc>
                  <a:txBody>
                    <a:bodyPr/>
                    <a:lstStyle/>
                    <a:p>
                      <a:pPr algn="l" fontAlgn="b"/>
                      <a:r>
                        <a:rPr lang="ru-RU" sz="800" b="0" i="0" u="none" strike="noStrike">
                          <a:effectLst/>
                          <a:latin typeface="Arial" panose="020B0604020202020204" pitchFamily="34" charset="0"/>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 (создание новых и (или) благоустройство существующих парков культуры и отдыха)) </a:t>
                      </a:r>
                    </a:p>
                  </a:txBody>
                  <a:tcPr marL="0" marR="0" marT="0" marB="0" anchor="b"/>
                </a:tc>
                <a:tc>
                  <a:txBody>
                    <a:bodyPr/>
                    <a:lstStyle/>
                    <a:p>
                      <a:pPr algn="ctr" fontAlgn="b"/>
                      <a:r>
                        <a:rPr lang="ru-RU" sz="800" b="0" i="0" u="none" strike="noStrike">
                          <a:effectLst/>
                          <a:latin typeface="Arial" panose="020B0604020202020204" pitchFamily="34" charset="0"/>
                        </a:rPr>
                        <a:t>5 720,1</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903 2 02 29999 04 0001 150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создание доступной среды в муниципальных учреждениях культуры)</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210,6</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1 104,6</a:t>
                      </a:r>
                    </a:p>
                  </a:txBody>
                  <a:tcPr marL="0" marR="0" marT="0" marB="0" anchor="b"/>
                </a:tc>
                <a:extLst>
                  <a:ext uri="{0D108BD9-81ED-4DB2-BD59-A6C34878D82A}">
                    <a16:rowId xmlns:a16="http://schemas.microsoft.com/office/drawing/2014/main" val="1961946158"/>
                  </a:ext>
                </a:extLst>
              </a:tr>
              <a:tr h="180340">
                <a:tc>
                  <a:txBody>
                    <a:bodyPr/>
                    <a:lstStyle/>
                    <a:p>
                      <a:pPr algn="ctr" fontAlgn="b"/>
                      <a:r>
                        <a:rPr lang="ru-RU" sz="800" b="0" i="0" u="none" strike="noStrike" dirty="0">
                          <a:effectLst/>
                          <a:latin typeface="Arial" panose="020B0604020202020204" pitchFamily="34" charset="0"/>
                        </a:rPr>
                        <a:t>903 2 02 29999 04 0057 150</a:t>
                      </a:r>
                    </a:p>
                  </a:txBody>
                  <a:tcPr marL="0" marR="0" marT="0" marB="0" anchor="b"/>
                </a:tc>
                <a:tc>
                  <a:txBody>
                    <a:bodyPr/>
                    <a:lstStyle/>
                    <a:p>
                      <a:pPr algn="just" fontAlgn="b"/>
                      <a:r>
                        <a:rPr lang="ru-RU" sz="800" b="0" i="0" u="none" strike="noStrike">
                          <a:effectLst/>
                          <a:latin typeface="Arial" panose="020B0604020202020204" pitchFamily="34" charset="0"/>
                        </a:rPr>
                        <a:t>Прочие субсидии  бюджетам городских округов (на приобретение музыкальных инструментов для муниципальных организаций дополнительного образования в сфере культуры)</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9 340,0 </a:t>
                      </a:r>
                    </a:p>
                  </a:txBody>
                  <a:tcPr marL="0" marR="0" marT="0" marB="0" anchor="b"/>
                </a:tc>
                <a:extLst>
                  <a:ext uri="{0D108BD9-81ED-4DB2-BD59-A6C34878D82A}">
                    <a16:rowId xmlns:a16="http://schemas.microsoft.com/office/drawing/2014/main" val="454578767"/>
                  </a:ext>
                </a:extLst>
              </a:tr>
              <a:tr h="237045">
                <a:tc>
                  <a:txBody>
                    <a:bodyPr/>
                    <a:lstStyle/>
                    <a:p>
                      <a:pPr algn="ctr" fontAlgn="b"/>
                      <a:r>
                        <a:rPr lang="ru-RU" sz="800" b="0" i="0" u="none" strike="noStrike" dirty="0">
                          <a:effectLst/>
                          <a:latin typeface="Arial" panose="020B0604020202020204" pitchFamily="34" charset="0"/>
                        </a:rPr>
                        <a:t>903 2 02 29999 04 0065 150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обустройство и установку детских игровых площадок на территории муниципальных образований Московской области)</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3 880,5</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 </a:t>
                      </a:r>
                    </a:p>
                  </a:txBody>
                  <a:tcPr marL="0" marR="0" marT="0" marB="0" anchor="b"/>
                </a:tc>
                <a:extLst>
                  <a:ext uri="{0D108BD9-81ED-4DB2-BD59-A6C34878D82A}">
                    <a16:rowId xmlns:a16="http://schemas.microsoft.com/office/drawing/2014/main" val="3067941501"/>
                  </a:ext>
                </a:extLst>
              </a:tr>
            </a:tbl>
          </a:graphicData>
        </a:graphic>
      </p:graphicFrame>
    </p:spTree>
    <p:extLst>
      <p:ext uri="{BB962C8B-B14F-4D97-AF65-F5344CB8AC3E}">
        <p14:creationId xmlns:p14="http://schemas.microsoft.com/office/powerpoint/2010/main" val="1810388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570319897"/>
              </p:ext>
            </p:extLst>
          </p:nvPr>
        </p:nvGraphicFramePr>
        <p:xfrm>
          <a:off x="829559" y="1022313"/>
          <a:ext cx="10671143" cy="5189322"/>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386916">
                  <a:extLst>
                    <a:ext uri="{9D8B030D-6E8A-4147-A177-3AD203B41FA5}">
                      <a16:colId xmlns:a16="http://schemas.microsoft.com/office/drawing/2014/main" val="2241676558"/>
                    </a:ext>
                  </a:extLst>
                </a:gridCol>
                <a:gridCol w="1348033">
                  <a:extLst>
                    <a:ext uri="{9D8B030D-6E8A-4147-A177-3AD203B41FA5}">
                      <a16:colId xmlns:a16="http://schemas.microsoft.com/office/drawing/2014/main" val="3733361905"/>
                    </a:ext>
                  </a:extLst>
                </a:gridCol>
                <a:gridCol w="1055802">
                  <a:extLst>
                    <a:ext uri="{9D8B030D-6E8A-4147-A177-3AD203B41FA5}">
                      <a16:colId xmlns:a16="http://schemas.microsoft.com/office/drawing/2014/main" val="1910658872"/>
                    </a:ext>
                  </a:extLst>
                </a:gridCol>
                <a:gridCol w="1159497">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903 2 02 29999 04 0068 150</a:t>
                      </a:r>
                    </a:p>
                  </a:txBody>
                  <a:tcPr marL="0" marR="0" marT="0" marB="0" anchor="b"/>
                </a:tc>
                <a:tc>
                  <a:txBody>
                    <a:bodyPr/>
                    <a:lstStyle/>
                    <a:p>
                      <a:pPr algn="l" fontAlgn="b"/>
                      <a:r>
                        <a:rPr lang="ru-RU" sz="800" b="0" i="0" u="none" strike="noStrike">
                          <a:effectLst/>
                          <a:latin typeface="Arial" panose="020B0604020202020204" pitchFamily="34" charset="0"/>
                        </a:rPr>
                        <a:t>Прочие субсидии  бюджетам городских округов  (на реализацию мероприятий по обеспечению доступности приоритетных объектов и услуг в приоритетных социальных сферах жизнедеятельности инвалидов и других маломобильных групп населения) </a:t>
                      </a:r>
                    </a:p>
                  </a:txBody>
                  <a:tcPr marL="0" marR="0" marT="0" marB="0" anchor="b"/>
                </a:tc>
                <a:tc>
                  <a:txBody>
                    <a:bodyPr/>
                    <a:lstStyle/>
                    <a:p>
                      <a:pPr algn="ctr" fontAlgn="b"/>
                      <a:r>
                        <a:rPr lang="ru-RU" sz="800" b="0" i="0" u="none" strike="noStrike" dirty="0">
                          <a:effectLst/>
                          <a:latin typeface="Arial" panose="020B0604020202020204" pitchFamily="34" charset="0"/>
                        </a:rPr>
                        <a:t>307,8</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 </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1" i="0" u="none" strike="noStrike">
                          <a:effectLst/>
                          <a:latin typeface="Arial" panose="020B0604020202020204" pitchFamily="34" charset="0"/>
                        </a:rPr>
                        <a:t>000 2 02 30000 00 0000 150</a:t>
                      </a:r>
                    </a:p>
                  </a:txBody>
                  <a:tcPr marL="0" marR="0" marT="0" marB="0" anchor="b"/>
                </a:tc>
                <a:tc>
                  <a:txBody>
                    <a:bodyPr/>
                    <a:lstStyle/>
                    <a:p>
                      <a:pPr algn="l" fontAlgn="ctr"/>
                      <a:r>
                        <a:rPr lang="ru-RU" sz="900" b="1" i="0" u="none" strike="noStrike">
                          <a:effectLst/>
                          <a:latin typeface="Arial" panose="020B0604020202020204" pitchFamily="34" charset="0"/>
                        </a:rPr>
                        <a:t>Субвенции от других бюджетов бюджетной системы, в том числе:</a:t>
                      </a:r>
                    </a:p>
                  </a:txBody>
                  <a:tcPr marL="0" marR="0" marT="0" marB="0" anchor="ctr"/>
                </a:tc>
                <a:tc>
                  <a:txBody>
                    <a:bodyPr/>
                    <a:lstStyle/>
                    <a:p>
                      <a:pPr algn="ctr" fontAlgn="b"/>
                      <a:r>
                        <a:rPr lang="ru-RU" sz="900" b="1" i="0" u="none" strike="noStrike" dirty="0">
                          <a:effectLst/>
                          <a:latin typeface="Arial" panose="020B0604020202020204" pitchFamily="34" charset="0"/>
                        </a:rPr>
                        <a:t>1 818 081,0</a:t>
                      </a:r>
                    </a:p>
                  </a:txBody>
                  <a:tcPr marL="0" marR="0" marT="0" marB="0" anchor="b"/>
                </a:tc>
                <a:tc>
                  <a:txBody>
                    <a:bodyPr/>
                    <a:lstStyle/>
                    <a:p>
                      <a:pPr algn="ctr" fontAlgn="b"/>
                      <a:r>
                        <a:rPr lang="ru-RU" sz="900" b="1" i="0" u="none" strike="noStrike">
                          <a:effectLst/>
                          <a:latin typeface="Arial" panose="020B0604020202020204" pitchFamily="34" charset="0"/>
                        </a:rPr>
                        <a:t>2 115 662,0</a:t>
                      </a:r>
                    </a:p>
                  </a:txBody>
                  <a:tcPr marL="0" marR="0" marT="0" marB="0" anchor="b"/>
                </a:tc>
                <a:tc>
                  <a:txBody>
                    <a:bodyPr/>
                    <a:lstStyle/>
                    <a:p>
                      <a:pPr algn="ctr" fontAlgn="b"/>
                      <a:r>
                        <a:rPr lang="ru-RU" sz="900" b="1" i="0" u="none" strike="noStrike">
                          <a:effectLst/>
                          <a:latin typeface="Arial" panose="020B0604020202020204" pitchFamily="34" charset="0"/>
                        </a:rPr>
                        <a:t>2 250 163,0</a:t>
                      </a:r>
                    </a:p>
                  </a:txBody>
                  <a:tcPr marL="0" marR="0" marT="0" marB="0" anchor="b"/>
                </a:tc>
                <a:tc>
                  <a:txBody>
                    <a:bodyPr/>
                    <a:lstStyle/>
                    <a:p>
                      <a:pPr algn="ctr" fontAlgn="b"/>
                      <a:r>
                        <a:rPr lang="ru-RU" sz="900" b="1" i="0" u="none" strike="noStrike">
                          <a:effectLst/>
                          <a:latin typeface="Arial" panose="020B0604020202020204" pitchFamily="34" charset="0"/>
                        </a:rPr>
                        <a:t>2 267 435,1</a:t>
                      </a:r>
                    </a:p>
                  </a:txBody>
                  <a:tcPr marL="0" marR="0" marT="0" marB="0" anchor="b"/>
                </a:tc>
                <a:tc>
                  <a:txBody>
                    <a:bodyPr/>
                    <a:lstStyle/>
                    <a:p>
                      <a:pPr algn="ctr" fontAlgn="b"/>
                      <a:r>
                        <a:rPr lang="ru-RU" sz="900" b="1" i="0" u="none" strike="noStrike">
                          <a:effectLst/>
                          <a:latin typeface="Arial" panose="020B0604020202020204" pitchFamily="34" charset="0"/>
                        </a:rPr>
                        <a:t>2 261 639,7</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901 2 02 30022 04 0000 150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предоставление гражданам субсидий на оплату жилого помещения и коммунальных услуг </a:t>
                      </a:r>
                    </a:p>
                  </a:txBody>
                  <a:tcPr marL="0" marR="0" marT="0" marB="0" anchor="b"/>
                </a:tc>
                <a:tc>
                  <a:txBody>
                    <a:bodyPr/>
                    <a:lstStyle/>
                    <a:p>
                      <a:pPr algn="ctr" fontAlgn="b"/>
                      <a:r>
                        <a:rPr lang="ru-RU" sz="800" b="0" i="0" u="none" strike="noStrike">
                          <a:effectLst/>
                          <a:latin typeface="Arial" panose="020B0604020202020204" pitchFamily="34" charset="0"/>
                        </a:rPr>
                        <a:t>42 650,6</a:t>
                      </a:r>
                    </a:p>
                  </a:txBody>
                  <a:tcPr marL="0" marR="0" marT="0" marB="0" anchor="b"/>
                </a:tc>
                <a:tc>
                  <a:txBody>
                    <a:bodyPr/>
                    <a:lstStyle/>
                    <a:p>
                      <a:pPr algn="ctr" fontAlgn="b"/>
                      <a:r>
                        <a:rPr lang="ru-RU" sz="900" b="0" i="0" u="none" strike="noStrike" dirty="0">
                          <a:effectLst/>
                          <a:latin typeface="Arial" panose="020B0604020202020204" pitchFamily="34" charset="0"/>
                        </a:rPr>
                        <a:t>28 926,0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901 2 02 30024 04 0001 150</a:t>
                      </a:r>
                    </a:p>
                  </a:txBody>
                  <a:tcPr marL="0" marR="0" marT="0" marB="0" anchor="b"/>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a:t>
                      </a:r>
                    </a:p>
                  </a:txBody>
                  <a:tcPr marL="0" marR="0" marT="0" marB="0" anchor="b"/>
                </a:tc>
                <a:tc>
                  <a:txBody>
                    <a:bodyPr/>
                    <a:lstStyle/>
                    <a:p>
                      <a:pPr algn="ctr" fontAlgn="b"/>
                      <a:r>
                        <a:rPr lang="ru-RU" sz="800" b="0" i="0" u="none" strike="noStrike" dirty="0">
                          <a:effectLst/>
                          <a:latin typeface="Arial" panose="020B0604020202020204" pitchFamily="34" charset="0"/>
                        </a:rPr>
                        <a:t>5 457,0</a:t>
                      </a:r>
                    </a:p>
                  </a:txBody>
                  <a:tcPr marL="0" marR="0" marT="0" marB="0" anchor="b"/>
                </a:tc>
                <a:tc>
                  <a:txBody>
                    <a:bodyPr/>
                    <a:lstStyle/>
                    <a:p>
                      <a:pPr algn="ctr" fontAlgn="b"/>
                      <a:r>
                        <a:rPr lang="ru-RU" sz="800" b="0" i="0" u="none" strike="noStrike" dirty="0">
                          <a:effectLst/>
                          <a:latin typeface="Arial" panose="020B0604020202020204" pitchFamily="34" charset="0"/>
                        </a:rPr>
                        <a:t>5 689,0</a:t>
                      </a:r>
                    </a:p>
                  </a:txBody>
                  <a:tcPr marL="0" marR="0" marT="0" marB="0" anchor="b"/>
                </a:tc>
                <a:tc>
                  <a:txBody>
                    <a:bodyPr/>
                    <a:lstStyle/>
                    <a:p>
                      <a:pPr algn="ctr" fontAlgn="b"/>
                      <a:r>
                        <a:rPr lang="ru-RU" sz="800" b="0" i="0" u="none" strike="noStrike" dirty="0">
                          <a:effectLst/>
                          <a:latin typeface="Arial" panose="020B0604020202020204" pitchFamily="34" charset="0"/>
                        </a:rPr>
                        <a:t>5 807,0</a:t>
                      </a:r>
                    </a:p>
                  </a:txBody>
                  <a:tcPr marL="0" marR="0" marT="0" marB="0" anchor="b"/>
                </a:tc>
                <a:tc>
                  <a:txBody>
                    <a:bodyPr/>
                    <a:lstStyle/>
                    <a:p>
                      <a:pPr algn="ctr" fontAlgn="b"/>
                      <a:r>
                        <a:rPr lang="ru-RU" sz="900" b="0" i="0" u="none" strike="noStrike">
                          <a:effectLst/>
                          <a:latin typeface="Arial" panose="020B0604020202020204" pitchFamily="34" charset="0"/>
                        </a:rPr>
                        <a:t>5 876,0</a:t>
                      </a:r>
                    </a:p>
                  </a:txBody>
                  <a:tcPr marL="0" marR="0" marT="0" marB="0" anchor="b"/>
                </a:tc>
                <a:tc>
                  <a:txBody>
                    <a:bodyPr/>
                    <a:lstStyle/>
                    <a:p>
                      <a:pPr algn="ctr" fontAlgn="b"/>
                      <a:r>
                        <a:rPr lang="ru-RU" sz="900" b="0" i="0" u="none" strike="noStrike">
                          <a:effectLst/>
                          <a:latin typeface="Arial" panose="020B0604020202020204" pitchFamily="34" charset="0"/>
                        </a:rPr>
                        <a:t>5 928,0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901 2 02 30024 04 0002 150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p>
                  </a:txBody>
                  <a:tcPr marL="0" marR="0" marT="0" marB="0" anchor="b"/>
                </a:tc>
                <a:tc>
                  <a:txBody>
                    <a:bodyPr/>
                    <a:lstStyle/>
                    <a:p>
                      <a:pPr algn="ctr" fontAlgn="b"/>
                      <a:r>
                        <a:rPr lang="ru-RU" sz="800" b="0" i="0" u="none" strike="noStrike">
                          <a:effectLst/>
                          <a:latin typeface="Arial" panose="020B0604020202020204" pitchFamily="34" charset="0"/>
                        </a:rPr>
                        <a:t>1 686,0</a:t>
                      </a:r>
                    </a:p>
                  </a:txBody>
                  <a:tcPr marL="0" marR="0" marT="0" marB="0" anchor="b"/>
                </a:tc>
                <a:tc>
                  <a:txBody>
                    <a:bodyPr/>
                    <a:lstStyle/>
                    <a:p>
                      <a:pPr algn="ctr" fontAlgn="b"/>
                      <a:r>
                        <a:rPr lang="ru-RU" sz="800" b="0" i="0" u="none" strike="noStrike">
                          <a:effectLst/>
                          <a:latin typeface="Arial" panose="020B0604020202020204" pitchFamily="34" charset="0"/>
                        </a:rPr>
                        <a:t>1 864,0</a:t>
                      </a:r>
                    </a:p>
                  </a:txBody>
                  <a:tcPr marL="0" marR="0" marT="0" marB="0" anchor="b"/>
                </a:tc>
                <a:tc>
                  <a:txBody>
                    <a:bodyPr/>
                    <a:lstStyle/>
                    <a:p>
                      <a:pPr algn="ctr" fontAlgn="b"/>
                      <a:r>
                        <a:rPr lang="ru-RU" sz="800" b="0" i="0" u="none" strike="noStrike" dirty="0">
                          <a:effectLst/>
                          <a:latin typeface="Arial" panose="020B0604020202020204" pitchFamily="34" charset="0"/>
                        </a:rPr>
                        <a:t>2 057,0</a:t>
                      </a:r>
                    </a:p>
                  </a:txBody>
                  <a:tcPr marL="0" marR="0" marT="0" marB="0" anchor="b"/>
                </a:tc>
                <a:tc>
                  <a:txBody>
                    <a:bodyPr/>
                    <a:lstStyle/>
                    <a:p>
                      <a:pPr algn="ctr" fontAlgn="b"/>
                      <a:r>
                        <a:rPr lang="ru-RU" sz="900" b="0" i="0" u="none" strike="noStrike">
                          <a:effectLst/>
                          <a:latin typeface="Arial" panose="020B0604020202020204" pitchFamily="34" charset="0"/>
                        </a:rPr>
                        <a:t>2 063,0</a:t>
                      </a:r>
                    </a:p>
                  </a:txBody>
                  <a:tcPr marL="0" marR="0" marT="0" marB="0" anchor="b"/>
                </a:tc>
                <a:tc>
                  <a:txBody>
                    <a:bodyPr/>
                    <a:lstStyle/>
                    <a:p>
                      <a:pPr algn="ctr" fontAlgn="b"/>
                      <a:r>
                        <a:rPr lang="ru-RU" sz="900" b="0" i="0" u="none" strike="noStrike">
                          <a:effectLst/>
                          <a:latin typeface="Arial" panose="020B0604020202020204" pitchFamily="34" charset="0"/>
                        </a:rPr>
                        <a:t>2 067,0</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dirty="0">
                          <a:effectLst/>
                          <a:latin typeface="Arial" panose="020B0604020202020204" pitchFamily="34" charset="0"/>
                        </a:rPr>
                        <a:t>901 2 02 30024 04 0005 150</a:t>
                      </a:r>
                    </a:p>
                  </a:txBody>
                  <a:tcPr marL="0" marR="0" marT="0" marB="0" anchor="b"/>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248,0</a:t>
                      </a:r>
                    </a:p>
                  </a:txBody>
                  <a:tcPr marL="0" marR="0" marT="0" marB="0" anchor="b"/>
                </a:tc>
                <a:tc>
                  <a:txBody>
                    <a:bodyPr/>
                    <a:lstStyle/>
                    <a:p>
                      <a:pPr algn="ctr" fontAlgn="b"/>
                      <a:r>
                        <a:rPr lang="ru-RU" sz="800" b="0" i="0" u="none" strike="noStrike" dirty="0">
                          <a:effectLst/>
                          <a:latin typeface="Arial" panose="020B0604020202020204" pitchFamily="34" charset="0"/>
                        </a:rPr>
                        <a:t>249,0</a:t>
                      </a:r>
                    </a:p>
                  </a:txBody>
                  <a:tcPr marL="0" marR="0" marT="0" marB="0" anchor="b"/>
                </a:tc>
                <a:tc>
                  <a:txBody>
                    <a:bodyPr/>
                    <a:lstStyle/>
                    <a:p>
                      <a:pPr algn="ctr" fontAlgn="b"/>
                      <a:r>
                        <a:rPr lang="ru-RU" sz="900" b="0" i="0" u="none" strike="noStrike" dirty="0">
                          <a:effectLst/>
                          <a:latin typeface="Arial" panose="020B0604020202020204" pitchFamily="34" charset="0"/>
                        </a:rPr>
                        <a:t>249,0</a:t>
                      </a:r>
                    </a:p>
                  </a:txBody>
                  <a:tcPr marL="0" marR="0" marT="0" marB="0" anchor="b"/>
                </a:tc>
                <a:tc>
                  <a:txBody>
                    <a:bodyPr/>
                    <a:lstStyle/>
                    <a:p>
                      <a:pPr algn="ctr" fontAlgn="b"/>
                      <a:r>
                        <a:rPr lang="ru-RU" sz="900" b="0" i="0" u="none" strike="noStrike">
                          <a:effectLst/>
                          <a:latin typeface="Arial" panose="020B0604020202020204" pitchFamily="34" charset="0"/>
                        </a:rPr>
                        <a:t>249,0</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901 2 02 30024 04 0006 150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194,0</a:t>
                      </a:r>
                    </a:p>
                  </a:txBody>
                  <a:tcPr marL="0" marR="0" marT="0" marB="0" anchor="b"/>
                </a:tc>
                <a:tc>
                  <a:txBody>
                    <a:bodyPr/>
                    <a:lstStyle/>
                    <a:p>
                      <a:pPr algn="ctr" fontAlgn="b"/>
                      <a:r>
                        <a:rPr lang="ru-RU" sz="800" b="0" i="0" u="none" strike="noStrike">
                          <a:effectLst/>
                          <a:latin typeface="Arial" panose="020B0604020202020204" pitchFamily="34" charset="0"/>
                        </a:rPr>
                        <a:t>392,0</a:t>
                      </a:r>
                    </a:p>
                  </a:txBody>
                  <a:tcPr marL="0" marR="0" marT="0" marB="0" anchor="b"/>
                </a:tc>
                <a:tc>
                  <a:txBody>
                    <a:bodyPr/>
                    <a:lstStyle/>
                    <a:p>
                      <a:pPr algn="ctr" fontAlgn="b"/>
                      <a:r>
                        <a:rPr lang="ru-RU" sz="900" b="0" i="0" u="none" strike="noStrike" dirty="0">
                          <a:effectLst/>
                          <a:latin typeface="Arial" panose="020B0604020202020204" pitchFamily="34" charset="0"/>
                        </a:rPr>
                        <a:t>392,0</a:t>
                      </a:r>
                    </a:p>
                  </a:txBody>
                  <a:tcPr marL="0" marR="0" marT="0" marB="0" anchor="b"/>
                </a:tc>
                <a:tc>
                  <a:txBody>
                    <a:bodyPr/>
                    <a:lstStyle/>
                    <a:p>
                      <a:pPr algn="ctr" fontAlgn="b"/>
                      <a:r>
                        <a:rPr lang="ru-RU" sz="900" b="0" i="0" u="none" strike="noStrike" dirty="0">
                          <a:effectLst/>
                          <a:latin typeface="Arial" panose="020B0604020202020204" pitchFamily="34" charset="0"/>
                        </a:rPr>
                        <a:t>392,0</a:t>
                      </a:r>
                    </a:p>
                  </a:txBody>
                  <a:tcPr marL="0" marR="0" marT="0" marB="0" anchor="b"/>
                </a:tc>
                <a:extLst>
                  <a:ext uri="{0D108BD9-81ED-4DB2-BD59-A6C34878D82A}">
                    <a16:rowId xmlns:a16="http://schemas.microsoft.com/office/drawing/2014/main" val="1988695682"/>
                  </a:ext>
                </a:extLst>
              </a:tr>
            </a:tbl>
          </a:graphicData>
        </a:graphic>
      </p:graphicFrame>
    </p:spTree>
    <p:extLst>
      <p:ext uri="{BB962C8B-B14F-4D97-AF65-F5344CB8AC3E}">
        <p14:creationId xmlns:p14="http://schemas.microsoft.com/office/powerpoint/2010/main" val="359466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117585628"/>
              </p:ext>
            </p:extLst>
          </p:nvPr>
        </p:nvGraphicFramePr>
        <p:xfrm>
          <a:off x="829559" y="1022313"/>
          <a:ext cx="10671143" cy="488188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075831">
                  <a:extLst>
                    <a:ext uri="{9D8B030D-6E8A-4147-A177-3AD203B41FA5}">
                      <a16:colId xmlns:a16="http://schemas.microsoft.com/office/drawing/2014/main" val="2241676558"/>
                    </a:ext>
                  </a:extLst>
                </a:gridCol>
                <a:gridCol w="1329180">
                  <a:extLst>
                    <a:ext uri="{9D8B030D-6E8A-4147-A177-3AD203B41FA5}">
                      <a16:colId xmlns:a16="http://schemas.microsoft.com/office/drawing/2014/main" val="3733361905"/>
                    </a:ext>
                  </a:extLst>
                </a:gridCol>
                <a:gridCol w="1187777">
                  <a:extLst>
                    <a:ext uri="{9D8B030D-6E8A-4147-A177-3AD203B41FA5}">
                      <a16:colId xmlns:a16="http://schemas.microsoft.com/office/drawing/2014/main" val="1910658872"/>
                    </a:ext>
                  </a:extLst>
                </a:gridCol>
                <a:gridCol w="1357460">
                  <a:extLst>
                    <a:ext uri="{9D8B030D-6E8A-4147-A177-3AD203B41FA5}">
                      <a16:colId xmlns:a16="http://schemas.microsoft.com/office/drawing/2014/main" val="1386085588"/>
                    </a:ext>
                  </a:extLst>
                </a:gridCol>
                <a:gridCol w="1074655">
                  <a:extLst>
                    <a:ext uri="{9D8B030D-6E8A-4147-A177-3AD203B41FA5}">
                      <a16:colId xmlns:a16="http://schemas.microsoft.com/office/drawing/2014/main" val="78036819"/>
                    </a:ext>
                  </a:extLst>
                </a:gridCol>
                <a:gridCol w="1121791">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l" fontAlgn="b"/>
                      <a:r>
                        <a:rPr lang="ru-RU" sz="800" b="0" i="0" u="none" strike="noStrike">
                          <a:effectLst/>
                          <a:latin typeface="Arial" panose="020B0604020202020204" pitchFamily="34" charset="0"/>
                        </a:rPr>
                        <a:t>901 2 02 30024 04 0012 150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государственных полномочий  Московской области  в области земельных отношений)</a:t>
                      </a:r>
                    </a:p>
                  </a:txBody>
                  <a:tcPr marL="0" marR="0" marT="0" marB="0" anchor="b"/>
                </a:tc>
                <a:tc>
                  <a:txBody>
                    <a:bodyPr/>
                    <a:lstStyle/>
                    <a:p>
                      <a:pPr algn="ctr" fontAlgn="b"/>
                      <a:r>
                        <a:rPr lang="ru-RU" sz="800" b="0" i="0" u="none" strike="noStrike" dirty="0">
                          <a:effectLst/>
                          <a:latin typeface="Arial" panose="020B0604020202020204" pitchFamily="34" charset="0"/>
                        </a:rPr>
                        <a:t>2 952,0</a:t>
                      </a:r>
                    </a:p>
                  </a:txBody>
                  <a:tcPr marL="0" marR="0" marT="0" marB="0" anchor="b"/>
                </a:tc>
                <a:tc>
                  <a:txBody>
                    <a:bodyPr/>
                    <a:lstStyle/>
                    <a:p>
                      <a:pPr algn="ctr" fontAlgn="b"/>
                      <a:r>
                        <a:rPr lang="ru-RU" sz="800" b="0" i="0" u="none" strike="noStrike">
                          <a:effectLst/>
                          <a:latin typeface="Arial" panose="020B0604020202020204" pitchFamily="34" charset="0"/>
                        </a:rPr>
                        <a:t>3 065,0</a:t>
                      </a:r>
                    </a:p>
                  </a:txBody>
                  <a:tcPr marL="0" marR="0" marT="0" marB="0" anchor="b"/>
                </a:tc>
                <a:tc>
                  <a:txBody>
                    <a:bodyPr/>
                    <a:lstStyle/>
                    <a:p>
                      <a:pPr algn="ctr" fontAlgn="b"/>
                      <a:r>
                        <a:rPr lang="ru-RU" sz="800" b="0" i="0" u="none" strike="noStrike">
                          <a:effectLst/>
                          <a:latin typeface="Arial" panose="020B0604020202020204" pitchFamily="34" charset="0"/>
                        </a:rPr>
                        <a:t>2 062,0</a:t>
                      </a:r>
                    </a:p>
                  </a:txBody>
                  <a:tcPr marL="0" marR="0" marT="0" marB="0" anchor="b"/>
                </a:tc>
                <a:tc>
                  <a:txBody>
                    <a:bodyPr/>
                    <a:lstStyle/>
                    <a:p>
                      <a:pPr algn="ctr" fontAlgn="b"/>
                      <a:r>
                        <a:rPr lang="ru-RU" sz="900" b="0" i="0" u="none" strike="noStrike">
                          <a:effectLst/>
                          <a:latin typeface="Arial" panose="020B0604020202020204" pitchFamily="34" charset="0"/>
                        </a:rPr>
                        <a:t>2 062,0</a:t>
                      </a:r>
                    </a:p>
                  </a:txBody>
                  <a:tcPr marL="0" marR="0" marT="0" marB="0" anchor="b"/>
                </a:tc>
                <a:tc>
                  <a:txBody>
                    <a:bodyPr/>
                    <a:lstStyle/>
                    <a:p>
                      <a:pPr algn="ctr" fontAlgn="b"/>
                      <a:r>
                        <a:rPr lang="ru-RU" sz="900" b="0" i="0" u="none" strike="noStrike">
                          <a:effectLst/>
                          <a:latin typeface="Arial" panose="020B0604020202020204" pitchFamily="34" charset="0"/>
                        </a:rPr>
                        <a:t>2 062,0</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dirty="0">
                          <a:effectLst/>
                          <a:latin typeface="Arial" panose="020B0604020202020204" pitchFamily="34" charset="0"/>
                        </a:rPr>
                        <a:t>901 2 02 30024 04 0019 150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a:t>
                      </a:r>
                    </a:p>
                  </a:txBody>
                  <a:tcPr marL="0" marR="0" marT="0" marB="0" anchor="b"/>
                </a:tc>
                <a:tc>
                  <a:txBody>
                    <a:bodyPr/>
                    <a:lstStyle/>
                    <a:p>
                      <a:pPr algn="ctr" fontAlgn="b"/>
                      <a:r>
                        <a:rPr lang="ru-RU" sz="800" b="0" i="0" u="none" strike="noStrike" dirty="0">
                          <a:effectLst/>
                          <a:latin typeface="Arial" panose="020B0604020202020204" pitchFamily="34" charset="0"/>
                        </a:rPr>
                        <a:t>2 703,0</a:t>
                      </a:r>
                    </a:p>
                  </a:txBody>
                  <a:tcPr marL="0" marR="0" marT="0" marB="0" anchor="b"/>
                </a:tc>
                <a:tc>
                  <a:txBody>
                    <a:bodyPr/>
                    <a:lstStyle/>
                    <a:p>
                      <a:pPr algn="ctr" fontAlgn="b"/>
                      <a:r>
                        <a:rPr lang="ru-RU" sz="800" b="0" i="0" u="none" strike="noStrike">
                          <a:effectLst/>
                          <a:latin typeface="Arial" panose="020B0604020202020204" pitchFamily="34" charset="0"/>
                        </a:rPr>
                        <a:t>2 213,0</a:t>
                      </a:r>
                    </a:p>
                  </a:txBody>
                  <a:tcPr marL="0" marR="0" marT="0" marB="0" anchor="b"/>
                </a:tc>
                <a:tc>
                  <a:txBody>
                    <a:bodyPr/>
                    <a:lstStyle/>
                    <a:p>
                      <a:pPr algn="ctr" fontAlgn="b"/>
                      <a:r>
                        <a:rPr lang="ru-RU" sz="800" b="0" i="0" u="none" strike="noStrike">
                          <a:effectLst/>
                          <a:latin typeface="Arial" panose="020B0604020202020204" pitchFamily="34" charset="0"/>
                        </a:rPr>
                        <a:t>1 899,0</a:t>
                      </a:r>
                    </a:p>
                  </a:txBody>
                  <a:tcPr marL="0" marR="0" marT="0" marB="0" anchor="b"/>
                </a:tc>
                <a:tc>
                  <a:txBody>
                    <a:bodyPr/>
                    <a:lstStyle/>
                    <a:p>
                      <a:pPr algn="ctr" fontAlgn="b"/>
                      <a:r>
                        <a:rPr lang="ru-RU" sz="900" b="0" i="0" u="none" strike="noStrike">
                          <a:effectLst/>
                          <a:latin typeface="Arial" panose="020B0604020202020204" pitchFamily="34" charset="0"/>
                        </a:rPr>
                        <a:t>1 899,0</a:t>
                      </a:r>
                    </a:p>
                  </a:txBody>
                  <a:tcPr marL="0" marR="0" marT="0" marB="0" anchor="b"/>
                </a:tc>
                <a:tc>
                  <a:txBody>
                    <a:bodyPr/>
                    <a:lstStyle/>
                    <a:p>
                      <a:pPr algn="ctr" fontAlgn="b"/>
                      <a:r>
                        <a:rPr lang="ru-RU" sz="900" b="0" i="0" u="none" strike="noStrike">
                          <a:effectLst/>
                          <a:latin typeface="Arial" panose="020B0604020202020204" pitchFamily="34" charset="0"/>
                        </a:rPr>
                        <a:t>1 899,0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901 2 02 30024 04 0020 150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a:t>
                      </a:r>
                    </a:p>
                  </a:txBody>
                  <a:tcPr marL="0" marR="0" marT="0" marB="0" anchor="b"/>
                </a:tc>
                <a:tc>
                  <a:txBody>
                    <a:bodyPr/>
                    <a:lstStyle/>
                    <a:p>
                      <a:pPr algn="ctr" fontAlgn="b"/>
                      <a:r>
                        <a:rPr lang="ru-RU" sz="800" b="0" i="0" u="none" strike="noStrike" dirty="0">
                          <a:effectLst/>
                          <a:latin typeface="Arial" panose="020B0604020202020204" pitchFamily="34" charset="0"/>
                        </a:rPr>
                        <a:t>956,0</a:t>
                      </a:r>
                    </a:p>
                  </a:txBody>
                  <a:tcPr marL="0" marR="0" marT="0" marB="0" anchor="b"/>
                </a:tc>
                <a:tc>
                  <a:txBody>
                    <a:bodyPr/>
                    <a:lstStyle/>
                    <a:p>
                      <a:pPr algn="ctr" fontAlgn="b"/>
                      <a:r>
                        <a:rPr lang="ru-RU" sz="800" b="0" i="0" u="none" strike="noStrike">
                          <a:effectLst/>
                          <a:latin typeface="Arial" panose="020B0604020202020204" pitchFamily="34" charset="0"/>
                        </a:rPr>
                        <a:t>494,0</a:t>
                      </a:r>
                    </a:p>
                  </a:txBody>
                  <a:tcPr marL="0" marR="0" marT="0" marB="0" anchor="b"/>
                </a:tc>
                <a:tc>
                  <a:txBody>
                    <a:bodyPr/>
                    <a:lstStyle/>
                    <a:p>
                      <a:pPr algn="ctr" fontAlgn="b"/>
                      <a:r>
                        <a:rPr lang="ru-RU" sz="800" b="0" i="0" u="none" strike="noStrike">
                          <a:effectLst/>
                          <a:latin typeface="Arial" panose="020B0604020202020204" pitchFamily="34" charset="0"/>
                        </a:rPr>
                        <a:t>697,0</a:t>
                      </a:r>
                    </a:p>
                  </a:txBody>
                  <a:tcPr marL="0" marR="0" marT="0" marB="0" anchor="b"/>
                </a:tc>
                <a:tc>
                  <a:txBody>
                    <a:bodyPr/>
                    <a:lstStyle/>
                    <a:p>
                      <a:pPr algn="ctr" fontAlgn="b"/>
                      <a:r>
                        <a:rPr lang="ru-RU" sz="900" b="0" i="0" u="none" strike="noStrike">
                          <a:effectLst/>
                          <a:latin typeface="Arial" panose="020B0604020202020204" pitchFamily="34" charset="0"/>
                        </a:rPr>
                        <a:t>697,0</a:t>
                      </a:r>
                    </a:p>
                  </a:txBody>
                  <a:tcPr marL="0" marR="0" marT="0" marB="0" anchor="b"/>
                </a:tc>
                <a:tc>
                  <a:txBody>
                    <a:bodyPr/>
                    <a:lstStyle/>
                    <a:p>
                      <a:pPr algn="ctr" fontAlgn="b"/>
                      <a:r>
                        <a:rPr lang="ru-RU" sz="900" b="0" i="0" u="none" strike="noStrike">
                          <a:effectLst/>
                          <a:latin typeface="Arial" panose="020B0604020202020204" pitchFamily="34" charset="0"/>
                        </a:rPr>
                        <a:t>697,0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901 2 02 30024 04 0021 150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p>
                  </a:txBody>
                  <a:tcPr marL="0" marR="0" marT="0" marB="0" anchor="b"/>
                </a:tc>
                <a:tc>
                  <a:txBody>
                    <a:bodyPr/>
                    <a:lstStyle/>
                    <a:p>
                      <a:pPr algn="ctr" fontAlgn="b"/>
                      <a:r>
                        <a:rPr lang="ru-RU" sz="800" b="0" i="0" u="none" strike="noStrike">
                          <a:effectLst/>
                          <a:latin typeface="Arial" panose="020B0604020202020204" pitchFamily="34" charset="0"/>
                        </a:rPr>
                        <a:t>323,5</a:t>
                      </a:r>
                    </a:p>
                  </a:txBody>
                  <a:tcPr marL="0" marR="0" marT="0" marB="0" anchor="b"/>
                </a:tc>
                <a:tc>
                  <a:txBody>
                    <a:bodyPr/>
                    <a:lstStyle/>
                    <a:p>
                      <a:pPr algn="ctr" fontAlgn="b"/>
                      <a:r>
                        <a:rPr lang="ru-RU" sz="800" b="0" i="0" u="none" strike="noStrike" dirty="0">
                          <a:effectLst/>
                          <a:latin typeface="Arial" panose="020B0604020202020204" pitchFamily="34" charset="0"/>
                        </a:rPr>
                        <a:t>346,0</a:t>
                      </a:r>
                    </a:p>
                  </a:txBody>
                  <a:tcPr marL="0" marR="0" marT="0" marB="0" anchor="b"/>
                </a:tc>
                <a:tc>
                  <a:txBody>
                    <a:bodyPr/>
                    <a:lstStyle/>
                    <a:p>
                      <a:pPr algn="ctr" fontAlgn="b"/>
                      <a:r>
                        <a:rPr lang="ru-RU" sz="800" b="0" i="0" u="none" strike="noStrike" dirty="0">
                          <a:effectLst/>
                          <a:latin typeface="Arial" panose="020B0604020202020204" pitchFamily="34" charset="0"/>
                        </a:rPr>
                        <a:t>343,0</a:t>
                      </a:r>
                    </a:p>
                  </a:txBody>
                  <a:tcPr marL="0" marR="0" marT="0" marB="0" anchor="b"/>
                </a:tc>
                <a:tc>
                  <a:txBody>
                    <a:bodyPr/>
                    <a:lstStyle/>
                    <a:p>
                      <a:pPr algn="ctr" fontAlgn="b"/>
                      <a:r>
                        <a:rPr lang="ru-RU" sz="900" b="0" i="0" u="none" strike="noStrike" dirty="0">
                          <a:effectLst/>
                          <a:latin typeface="Arial" panose="020B0604020202020204" pitchFamily="34" charset="0"/>
                        </a:rPr>
                        <a:t>343,0</a:t>
                      </a:r>
                    </a:p>
                  </a:txBody>
                  <a:tcPr marL="0" marR="0" marT="0" marB="0" anchor="b"/>
                </a:tc>
                <a:tc>
                  <a:txBody>
                    <a:bodyPr/>
                    <a:lstStyle/>
                    <a:p>
                      <a:pPr algn="ctr" fontAlgn="b"/>
                      <a:r>
                        <a:rPr lang="ru-RU" sz="900" b="0" i="0" u="none" strike="noStrike">
                          <a:effectLst/>
                          <a:latin typeface="Arial" panose="020B0604020202020204" pitchFamily="34" charset="0"/>
                        </a:rPr>
                        <a:t>343,0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901 2 02 35082 04 0000 150</a:t>
                      </a:r>
                    </a:p>
                  </a:txBody>
                  <a:tcPr marL="0" marR="0" marT="0" marB="0" anchor="b"/>
                </a:tc>
                <a:tc>
                  <a:txBody>
                    <a:bodyPr/>
                    <a:lstStyle/>
                    <a:p>
                      <a:pPr algn="l" fontAlgn="ctr"/>
                      <a:r>
                        <a:rPr lang="ru-RU" sz="800" b="0" i="0" u="none" strike="noStrike" dirty="0">
                          <a:effectLst/>
                          <a:latin typeface="Arial" panose="020B0604020202020204" pitchFamily="34" charset="0"/>
                        </a:rPr>
                        <a:t>Субвенция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0" marR="0" marT="0" marB="0" anchor="ctr"/>
                </a:tc>
                <a:tc>
                  <a:txBody>
                    <a:bodyPr/>
                    <a:lstStyle/>
                    <a:p>
                      <a:pPr algn="ctr" fontAlgn="b"/>
                      <a:r>
                        <a:rPr lang="ru-RU" sz="800" b="0" i="0" u="none" strike="noStrike">
                          <a:effectLst/>
                          <a:latin typeface="Arial" panose="020B0604020202020204" pitchFamily="34" charset="0"/>
                        </a:rPr>
                        <a:t>15 710,7</a:t>
                      </a:r>
                    </a:p>
                  </a:txBody>
                  <a:tcPr marL="0" marR="0" marT="0" marB="0" anchor="b"/>
                </a:tc>
                <a:tc>
                  <a:txBody>
                    <a:bodyPr/>
                    <a:lstStyle/>
                    <a:p>
                      <a:pPr algn="ctr" fontAlgn="b"/>
                      <a:r>
                        <a:rPr lang="ru-RU" sz="800" b="0" i="0" u="none" strike="noStrike">
                          <a:effectLst/>
                          <a:latin typeface="Arial" panose="020B0604020202020204" pitchFamily="34" charset="0"/>
                        </a:rPr>
                        <a:t>52 871,0</a:t>
                      </a:r>
                    </a:p>
                  </a:txBody>
                  <a:tcPr marL="0" marR="0" marT="0" marB="0" anchor="b"/>
                </a:tc>
                <a:tc>
                  <a:txBody>
                    <a:bodyPr/>
                    <a:lstStyle/>
                    <a:p>
                      <a:pPr algn="ctr" fontAlgn="ctr"/>
                      <a:r>
                        <a:rPr lang="ru-RU" sz="800" b="0" i="0" u="none" strike="noStrike">
                          <a:effectLst/>
                          <a:latin typeface="Arial" panose="020B0604020202020204" pitchFamily="34" charset="0"/>
                        </a:rPr>
                        <a:t>7 014,0</a:t>
                      </a:r>
                    </a:p>
                  </a:txBody>
                  <a:tcPr marL="0" marR="0" marT="0" marB="0" anchor="ctr"/>
                </a:tc>
                <a:tc>
                  <a:txBody>
                    <a:bodyPr/>
                    <a:lstStyle/>
                    <a:p>
                      <a:pPr algn="ctr" fontAlgn="b"/>
                      <a:r>
                        <a:rPr lang="ru-RU" sz="900" b="0" i="0" u="none" strike="noStrike" dirty="0">
                          <a:effectLst/>
                          <a:latin typeface="Arial" panose="020B0604020202020204" pitchFamily="34" charset="0"/>
                        </a:rPr>
                        <a:t>21 041,0</a:t>
                      </a:r>
                    </a:p>
                  </a:txBody>
                  <a:tcPr marL="0" marR="0" marT="0" marB="0" anchor="b"/>
                </a:tc>
                <a:tc>
                  <a:txBody>
                    <a:bodyPr/>
                    <a:lstStyle/>
                    <a:p>
                      <a:pPr algn="ctr" fontAlgn="b"/>
                      <a:r>
                        <a:rPr lang="ru-RU" sz="900" b="0" i="0" u="none" strike="noStrike">
                          <a:effectLst/>
                          <a:latin typeface="Arial" panose="020B0604020202020204" pitchFamily="34" charset="0"/>
                        </a:rPr>
                        <a:t>14 027,0</a:t>
                      </a:r>
                    </a:p>
                  </a:txBody>
                  <a:tcPr marL="0" marR="0" marT="0" marB="0" anchor="b"/>
                </a:tc>
                <a:extLst>
                  <a:ext uri="{0D108BD9-81ED-4DB2-BD59-A6C34878D82A}">
                    <a16:rowId xmlns:a16="http://schemas.microsoft.com/office/drawing/2014/main" val="4212023429"/>
                  </a:ext>
                </a:extLst>
              </a:tr>
              <a:tr h="201810">
                <a:tc>
                  <a:txBody>
                    <a:bodyPr/>
                    <a:lstStyle/>
                    <a:p>
                      <a:pPr algn="ctr" fontAlgn="b"/>
                      <a:r>
                        <a:rPr lang="ru-RU" sz="800" b="0" i="0" u="none" strike="noStrike" dirty="0">
                          <a:effectLst/>
                          <a:latin typeface="Arial" panose="020B0604020202020204" pitchFamily="34" charset="0"/>
                        </a:rPr>
                        <a:t>901 2 02 35118 04 0000 150</a:t>
                      </a:r>
                    </a:p>
                  </a:txBody>
                  <a:tcPr marL="0" marR="0" marT="0" marB="0" anchor="b"/>
                </a:tc>
                <a:tc>
                  <a:txBody>
                    <a:bodyPr/>
                    <a:lstStyle/>
                    <a:p>
                      <a:pPr algn="l" fontAlgn="b"/>
                      <a:r>
                        <a:rPr lang="ru-RU" sz="800" b="0" i="0" u="none" strike="noStrike">
                          <a:solidFill>
                            <a:srgbClr val="000000"/>
                          </a:solidFill>
                          <a:effectLst/>
                          <a:latin typeface="Arial" panose="020B0604020202020204" pitchFamily="34" charset="0"/>
                        </a:rPr>
                        <a:t>Субвенции бюджетам городских округов на осуществление первичного воинского учета органами местного самоуправления поселений, муниципальных и городских округов</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7 863,9</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8 092,0</a:t>
                      </a:r>
                    </a:p>
                  </a:txBody>
                  <a:tcPr marL="0" marR="0" marT="0" marB="0" anchor="b"/>
                </a:tc>
                <a:tc>
                  <a:txBody>
                    <a:bodyPr/>
                    <a:lstStyle/>
                    <a:p>
                      <a:pPr algn="ctr" fontAlgn="b"/>
                      <a:r>
                        <a:rPr lang="ru-RU" sz="800" b="0" i="0" u="none" strike="noStrike">
                          <a:solidFill>
                            <a:srgbClr val="000000"/>
                          </a:solidFill>
                          <a:effectLst/>
                          <a:latin typeface="Arial" panose="020B0604020202020204" pitchFamily="34" charset="0"/>
                        </a:rPr>
                        <a:t>8 504,4</a:t>
                      </a:r>
                    </a:p>
                  </a:txBody>
                  <a:tcPr marL="0" marR="0" marT="0" marB="0" anchor="b"/>
                </a:tc>
                <a:tc>
                  <a:txBody>
                    <a:bodyPr/>
                    <a:lstStyle/>
                    <a:p>
                      <a:pPr algn="ctr" fontAlgn="b"/>
                      <a:r>
                        <a:rPr lang="ru-RU" sz="900" b="0" i="0" u="none" strike="noStrike" dirty="0">
                          <a:effectLst/>
                          <a:latin typeface="Arial" panose="020B0604020202020204" pitchFamily="34" charset="0"/>
                        </a:rPr>
                        <a:t>8 884,6</a:t>
                      </a:r>
                    </a:p>
                  </a:txBody>
                  <a:tcPr marL="0" marR="0" marT="0" marB="0" anchor="b"/>
                </a:tc>
                <a:tc>
                  <a:txBody>
                    <a:bodyPr/>
                    <a:lstStyle/>
                    <a:p>
                      <a:pPr algn="ctr" fontAlgn="b"/>
                      <a:r>
                        <a:rPr lang="ru-RU" sz="900" b="0" i="0" u="none" strike="noStrike">
                          <a:effectLst/>
                          <a:latin typeface="Arial" panose="020B0604020202020204" pitchFamily="34" charset="0"/>
                        </a:rPr>
                        <a:t>9 197,5</a:t>
                      </a:r>
                    </a:p>
                  </a:txBody>
                  <a:tcPr marL="0" marR="0" marT="0" marB="0" anchor="b"/>
                </a:tc>
                <a:extLst>
                  <a:ext uri="{0D108BD9-81ED-4DB2-BD59-A6C34878D82A}">
                    <a16:rowId xmlns:a16="http://schemas.microsoft.com/office/drawing/2014/main" val="171817511"/>
                  </a:ext>
                </a:extLst>
              </a:tr>
              <a:tr h="0">
                <a:tc>
                  <a:txBody>
                    <a:bodyPr/>
                    <a:lstStyle/>
                    <a:p>
                      <a:pPr algn="ctr" fontAlgn="b"/>
                      <a:r>
                        <a:rPr lang="ru-RU" sz="800" b="0" i="0" u="none" strike="noStrike" dirty="0">
                          <a:effectLst/>
                          <a:latin typeface="Arial" panose="020B0604020202020204" pitchFamily="34" charset="0"/>
                        </a:rPr>
                        <a:t>901 2 02 35120 04 0000 150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Субвенция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938,0</a:t>
                      </a:r>
                    </a:p>
                  </a:txBody>
                  <a:tcPr marL="0" marR="0" marT="0" marB="0" anchor="b"/>
                </a:tc>
                <a:tc>
                  <a:txBody>
                    <a:bodyPr/>
                    <a:lstStyle/>
                    <a:p>
                      <a:pPr algn="ctr" fontAlgn="b"/>
                      <a:r>
                        <a:rPr lang="ru-RU" sz="800" b="0" i="0" u="none" strike="noStrike">
                          <a:effectLst/>
                          <a:latin typeface="Arial" panose="020B0604020202020204" pitchFamily="34" charset="0"/>
                        </a:rPr>
                        <a:t>3,3</a:t>
                      </a:r>
                    </a:p>
                  </a:txBody>
                  <a:tcPr marL="0" marR="0" marT="0" marB="0" anchor="b"/>
                </a:tc>
                <a:tc>
                  <a:txBody>
                    <a:bodyPr/>
                    <a:lstStyle/>
                    <a:p>
                      <a:pPr algn="ctr" fontAlgn="b"/>
                      <a:r>
                        <a:rPr lang="ru-RU" sz="900" b="0" i="0" u="none" strike="noStrike" dirty="0">
                          <a:effectLst/>
                          <a:latin typeface="Arial" panose="020B0604020202020204" pitchFamily="34" charset="0"/>
                        </a:rPr>
                        <a:t>3,5</a:t>
                      </a:r>
                    </a:p>
                  </a:txBody>
                  <a:tcPr marL="0" marR="0" marT="0" marB="0" anchor="b"/>
                </a:tc>
                <a:tc>
                  <a:txBody>
                    <a:bodyPr/>
                    <a:lstStyle/>
                    <a:p>
                      <a:pPr algn="ctr" fontAlgn="b"/>
                      <a:r>
                        <a:rPr lang="ru-RU" sz="900" b="0" i="0" u="none" strike="noStrike">
                          <a:effectLst/>
                          <a:latin typeface="Arial" panose="020B0604020202020204" pitchFamily="34" charset="0"/>
                        </a:rPr>
                        <a:t>3,2</a:t>
                      </a:r>
                    </a:p>
                  </a:txBody>
                  <a:tcPr marL="0" marR="0" marT="0" marB="0" anchor="b"/>
                </a:tc>
                <a:extLst>
                  <a:ext uri="{0D108BD9-81ED-4DB2-BD59-A6C34878D82A}">
                    <a16:rowId xmlns:a16="http://schemas.microsoft.com/office/drawing/2014/main" val="1988695682"/>
                  </a:ext>
                </a:extLst>
              </a:tr>
              <a:tr h="273050">
                <a:tc>
                  <a:txBody>
                    <a:bodyPr/>
                    <a:lstStyle/>
                    <a:p>
                      <a:pPr algn="ctr" fontAlgn="b"/>
                      <a:r>
                        <a:rPr lang="ru-RU" sz="800" b="0" i="0" u="none" strike="noStrike" dirty="0">
                          <a:effectLst/>
                          <a:latin typeface="Arial" panose="020B0604020202020204" pitchFamily="34" charset="0"/>
                        </a:rPr>
                        <a:t>901 2 02 35135 04 0000 150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Субвенция бюджетам городских округов на осуществление полномочий по обеспечению жильем отдельных категорий граждан, установленных Федеральным законом от 12 января 1995 года № 5-ФЗ "О ветеранах"</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2 450,0</a:t>
                      </a:r>
                    </a:p>
                  </a:txBody>
                  <a:tcPr marL="0" marR="0" marT="0" marB="0" anchor="b"/>
                </a:tc>
                <a:tc>
                  <a:txBody>
                    <a:bodyPr/>
                    <a:lstStyle/>
                    <a:p>
                      <a:pPr algn="ctr" fontAlgn="b"/>
                      <a:r>
                        <a:rPr lang="ru-RU" sz="900" b="0" i="0" u="none" strike="noStrike" dirty="0">
                          <a:effectLst/>
                          <a:latin typeface="Arial" panose="020B0604020202020204" pitchFamily="34" charset="0"/>
                        </a:rPr>
                        <a:t>2 450,0</a:t>
                      </a:r>
                    </a:p>
                  </a:txBody>
                  <a:tcPr marL="0" marR="0" marT="0" marB="0" anchor="b"/>
                </a:tc>
                <a:tc>
                  <a:txBody>
                    <a:bodyPr/>
                    <a:lstStyle/>
                    <a:p>
                      <a:pPr algn="ctr" fontAlgn="b"/>
                      <a:r>
                        <a:rPr lang="ru-RU" sz="900" b="0" i="0" u="none" strike="noStrike" dirty="0">
                          <a:effectLst/>
                          <a:latin typeface="Arial" panose="020B0604020202020204" pitchFamily="34" charset="0"/>
                        </a:rPr>
                        <a:t>3 300,0</a:t>
                      </a:r>
                    </a:p>
                  </a:txBody>
                  <a:tcPr marL="0" marR="0" marT="0" marB="0" anchor="b"/>
                </a:tc>
                <a:extLst>
                  <a:ext uri="{0D108BD9-81ED-4DB2-BD59-A6C34878D82A}">
                    <a16:rowId xmlns:a16="http://schemas.microsoft.com/office/drawing/2014/main" val="1961946158"/>
                  </a:ext>
                </a:extLst>
              </a:tr>
            </a:tbl>
          </a:graphicData>
        </a:graphic>
      </p:graphicFrame>
    </p:spTree>
    <p:extLst>
      <p:ext uri="{BB962C8B-B14F-4D97-AF65-F5344CB8AC3E}">
        <p14:creationId xmlns:p14="http://schemas.microsoft.com/office/powerpoint/2010/main" val="190756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162560"/>
            <a:ext cx="10058400" cy="579120"/>
          </a:xfrm>
        </p:spPr>
        <p:txBody>
          <a:bodyPr>
            <a:normAutofit/>
          </a:bodyPr>
          <a:lstStyle/>
          <a:p>
            <a:pPr algn="ctr"/>
            <a:r>
              <a:rPr lang="ru-RU" sz="2400" dirty="0">
                <a:latin typeface="Century Gothic" panose="020B0502020202020204" pitchFamily="34" charset="0"/>
              </a:rPr>
              <a:t>Основные понятия, используемые в бюджетном процессе</a:t>
            </a:r>
          </a:p>
        </p:txBody>
      </p:sp>
      <p:sp>
        <p:nvSpPr>
          <p:cNvPr id="3" name="Объект 2">
            <a:extLst>
              <a:ext uri="{FF2B5EF4-FFF2-40B4-BE49-F238E27FC236}">
                <a16:creationId xmlns:a16="http://schemas.microsoft.com/office/drawing/2014/main" id="{D2006B93-810D-4B3E-8BC9-2F1E96517506}"/>
              </a:ext>
            </a:extLst>
          </p:cNvPr>
          <p:cNvSpPr>
            <a:spLocks noGrp="1"/>
          </p:cNvSpPr>
          <p:nvPr>
            <p:ph idx="1"/>
          </p:nvPr>
        </p:nvSpPr>
        <p:spPr>
          <a:xfrm>
            <a:off x="259080" y="822960"/>
            <a:ext cx="11673840" cy="575903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40000" lnSpcReduction="20000"/>
          </a:bodyPr>
          <a:lstStyle/>
          <a:p>
            <a:pPr>
              <a:lnSpc>
                <a:spcPct val="120000"/>
              </a:lnSpc>
              <a:spcBef>
                <a:spcPts val="600"/>
              </a:spcBef>
            </a:pPr>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nSpc>
                <a:spcPct val="120000"/>
              </a:lnSpc>
              <a:spcBef>
                <a:spcPts val="600"/>
              </a:spcBef>
            </a:pPr>
            <a:r>
              <a:rPr lang="ru-RU" b="1" dirty="0"/>
              <a:t>Бюджетная система</a:t>
            </a:r>
            <a:r>
              <a:rPr lang="ru-RU"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nSpc>
                <a:spcPct val="120000"/>
              </a:lnSpc>
              <a:spcBef>
                <a:spcPts val="600"/>
              </a:spcBef>
            </a:pPr>
            <a:r>
              <a:rPr lang="ru-RU" b="1" dirty="0"/>
              <a:t>Текущий финансовый год</a:t>
            </a:r>
            <a:r>
              <a:rPr lang="ru-RU" dirty="0"/>
              <a:t> - год, в котором осуществляется исполнение бюджета, составление и рассмотрение проекта бюджета на очередной финансовый год и плановый период</a:t>
            </a:r>
          </a:p>
          <a:p>
            <a:pPr>
              <a:lnSpc>
                <a:spcPct val="120000"/>
              </a:lnSpc>
              <a:spcBef>
                <a:spcPts val="600"/>
              </a:spcBef>
            </a:pPr>
            <a:r>
              <a:rPr lang="ru-RU" b="1" dirty="0"/>
              <a:t>Очередной финансовый год </a:t>
            </a:r>
            <a:r>
              <a:rPr lang="ru-RU" dirty="0"/>
              <a:t>- год, следующий за текущим финансовым годом</a:t>
            </a:r>
          </a:p>
          <a:p>
            <a:pPr>
              <a:lnSpc>
                <a:spcPct val="120000"/>
              </a:lnSpc>
              <a:spcBef>
                <a:spcPts val="600"/>
              </a:spcBef>
            </a:pPr>
            <a:r>
              <a:rPr lang="ru-RU" b="1" dirty="0"/>
              <a:t>Плановый период </a:t>
            </a:r>
            <a:r>
              <a:rPr lang="ru-RU" dirty="0"/>
              <a:t>- два финансовых года, следующие за очередным финансовым годом</a:t>
            </a:r>
          </a:p>
          <a:p>
            <a:pPr>
              <a:lnSpc>
                <a:spcPct val="120000"/>
              </a:lnSpc>
              <a:spcBef>
                <a:spcPts val="600"/>
              </a:spcBef>
            </a:pPr>
            <a:r>
              <a:rPr lang="ru-RU" b="1" dirty="0"/>
              <a:t>Отчетный финансовый год</a:t>
            </a:r>
            <a:r>
              <a:rPr lang="ru-RU" dirty="0"/>
              <a:t> - год, предшествующий текущему финансовому году</a:t>
            </a:r>
          </a:p>
          <a:p>
            <a:pPr>
              <a:lnSpc>
                <a:spcPct val="120000"/>
              </a:lnSpc>
              <a:spcBef>
                <a:spcPts val="600"/>
              </a:spcBef>
            </a:pPr>
            <a:r>
              <a:rPr lang="ru-RU" b="1" dirty="0"/>
              <a:t>Доходы бюджета </a:t>
            </a:r>
            <a:r>
              <a:rPr lang="ru-RU" dirty="0"/>
              <a:t>- поступающие в бюджет денежные средства</a:t>
            </a:r>
          </a:p>
          <a:p>
            <a:pPr>
              <a:lnSpc>
                <a:spcPct val="120000"/>
              </a:lnSpc>
              <a:spcBef>
                <a:spcPts val="600"/>
              </a:spcBef>
            </a:pPr>
            <a:r>
              <a:rPr lang="ru-RU" b="1" dirty="0"/>
              <a:t>Расходы бюджета </a:t>
            </a:r>
            <a:r>
              <a:rPr lang="ru-RU" dirty="0"/>
              <a:t>- выплачиваемые из бюджета денежные средства</a:t>
            </a:r>
          </a:p>
          <a:p>
            <a:pPr>
              <a:lnSpc>
                <a:spcPct val="120000"/>
              </a:lnSpc>
              <a:spcBef>
                <a:spcPts val="600"/>
              </a:spcBef>
            </a:pPr>
            <a:r>
              <a:rPr lang="ru-RU" b="1" dirty="0"/>
              <a:t>Дефицит бюджета </a:t>
            </a:r>
            <a:r>
              <a:rPr lang="ru-RU" dirty="0"/>
              <a:t>- превышение расходов бюджета над его доходами</a:t>
            </a:r>
          </a:p>
          <a:p>
            <a:pPr>
              <a:lnSpc>
                <a:spcPct val="120000"/>
              </a:lnSpc>
              <a:spcBef>
                <a:spcPts val="600"/>
              </a:spcBef>
            </a:pPr>
            <a:r>
              <a:rPr lang="ru-RU" b="1" dirty="0"/>
              <a:t>Профицит бюджета </a:t>
            </a:r>
            <a:r>
              <a:rPr lang="ru-RU" dirty="0"/>
              <a:t>- превышение доходов бюджета над его расходами</a:t>
            </a:r>
          </a:p>
          <a:p>
            <a:pPr>
              <a:lnSpc>
                <a:spcPct val="120000"/>
              </a:lnSpc>
              <a:spcBef>
                <a:spcPts val="600"/>
              </a:spcBef>
            </a:pPr>
            <a:r>
              <a:rPr lang="ru-RU" b="1" dirty="0"/>
              <a:t>Сводная бюджетная роспись </a:t>
            </a:r>
            <a:r>
              <a:rPr lang="ru-RU" dirty="0"/>
              <a:t>- документ,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a:t>
            </a:r>
          </a:p>
          <a:p>
            <a:pPr>
              <a:lnSpc>
                <a:spcPct val="120000"/>
              </a:lnSpc>
              <a:spcBef>
                <a:spcPts val="600"/>
              </a:spcBef>
            </a:pPr>
            <a:r>
              <a:rPr lang="ru-RU" b="1" dirty="0"/>
              <a:t>Бюджетная роспись </a:t>
            </a:r>
            <a:r>
              <a:rPr lang="ru-RU"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a:p>
            <a:pPr>
              <a:lnSpc>
                <a:spcPct val="120000"/>
              </a:lnSpc>
              <a:spcBef>
                <a:spcPts val="600"/>
              </a:spcBef>
            </a:pPr>
            <a:r>
              <a:rPr lang="ru-RU" b="1" dirty="0"/>
              <a:t>Бюджетные ассигнования </a:t>
            </a:r>
            <a:r>
              <a:rPr lang="ru-RU" dirty="0"/>
              <a:t>- предельные объемы денежных средств, предусмотренные в соответствующем финансовом году для исполнения бюджетных обязательств </a:t>
            </a:r>
          </a:p>
          <a:p>
            <a:pPr>
              <a:lnSpc>
                <a:spcPct val="120000"/>
              </a:lnSpc>
              <a:spcBef>
                <a:spcPts val="600"/>
              </a:spcBef>
            </a:pPr>
            <a:r>
              <a:rPr lang="ru-RU" b="1" dirty="0"/>
              <a:t>Бюджетные обязательства </a:t>
            </a:r>
            <a:r>
              <a:rPr lang="ru-RU" dirty="0"/>
              <a:t>– расходные обязательства, подлежащие исполнению в соответствующем финансовом году</a:t>
            </a:r>
          </a:p>
          <a:p>
            <a:pPr>
              <a:lnSpc>
                <a:spcPct val="120000"/>
              </a:lnSpc>
              <a:spcBef>
                <a:spcPts val="600"/>
              </a:spcBef>
            </a:pPr>
            <a:r>
              <a:rPr lang="ru-RU" b="1" dirty="0"/>
              <a:t>Главный распорядитель бюджетных средств (ГРБС) </a:t>
            </a:r>
            <a:r>
              <a:rPr lang="ru-RU" dirty="0"/>
              <a:t>- орган местного самоуправления, орган местной администрации, указанный в ведомственной структуре расходов бюджета, имеющие право распределять бюджетные ассигнования и лимиты бюджетных обязательств между получателями бюджетных средств</a:t>
            </a:r>
          </a:p>
          <a:p>
            <a:pPr>
              <a:lnSpc>
                <a:spcPct val="120000"/>
              </a:lnSpc>
              <a:spcBef>
                <a:spcPts val="600"/>
              </a:spcBef>
            </a:pPr>
            <a:r>
              <a:rPr lang="ru-RU" b="1" dirty="0"/>
              <a:t>Получатель бюджетных средств - </a:t>
            </a:r>
            <a:r>
              <a:rPr lang="ru-RU" dirty="0"/>
              <a:t>орган местного самоуправления, орган местной администрации, находящееся в ведении главного распорядителя бюджетных средств казенное учреждение, имеющие право на принятие и исполнение бюджетных обязательств от имени публично-правового образования за счет средств соответствующего бюджета</a:t>
            </a:r>
          </a:p>
          <a:p>
            <a:pPr>
              <a:lnSpc>
                <a:spcPct val="120000"/>
              </a:lnSpc>
              <a:spcBef>
                <a:spcPts val="600"/>
              </a:spcBef>
            </a:pPr>
            <a:r>
              <a:rPr lang="ru-RU" b="1" dirty="0"/>
              <a:t>Остатки бюджетных средств на счете </a:t>
            </a:r>
            <a:r>
              <a:rPr lang="ru-RU" dirty="0"/>
              <a:t>- средства, сформированные за счет остатков средств, образовавшихся на начало года после завершения операций по принятым обязательствам прошедшего года и экономии в расходах в текущем году.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a:t>
            </a:r>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E5CE509D-A09E-4903-AC76-47B64A2A6D51}"/>
              </a:ext>
            </a:extLst>
          </p:cNvPr>
          <p:cNvSpPr>
            <a:spLocks noGrp="1"/>
          </p:cNvSpPr>
          <p:nvPr>
            <p:ph type="sldNum" sz="quarter" idx="12"/>
          </p:nvPr>
        </p:nvSpPr>
        <p:spPr>
          <a:xfrm>
            <a:off x="9448800" y="6492875"/>
            <a:ext cx="2743200" cy="365125"/>
          </a:xfrm>
        </p:spPr>
        <p:txBody>
          <a:bodyPr vert="horz" lIns="91440" tIns="45720" rIns="91440" bIns="45720" rtlCol="0" anchor="b"/>
          <a:lstStyle/>
          <a:p>
            <a:fld id="{5C57661F-B2B1-4F5C-A5BA-3FA02C8F7456}" type="slidenum">
              <a:rPr lang="ru-RU"/>
              <a:pPr/>
              <a:t>3</a:t>
            </a:fld>
            <a:endParaRPr lang="ru-RU" dirty="0"/>
          </a:p>
        </p:txBody>
      </p:sp>
      <p:pic>
        <p:nvPicPr>
          <p:cNvPr id="5" name="Объект 6">
            <a:extLst>
              <a:ext uri="{FF2B5EF4-FFF2-40B4-BE49-F238E27FC236}">
                <a16:creationId xmlns:a16="http://schemas.microsoft.com/office/drawing/2014/main" id="{C11C47F6-C95E-4AE5-9E1C-C23E14258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38538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395489752"/>
              </p:ext>
            </p:extLst>
          </p:nvPr>
        </p:nvGraphicFramePr>
        <p:xfrm>
          <a:off x="829559" y="1022313"/>
          <a:ext cx="10671143" cy="5311242"/>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811122">
                  <a:extLst>
                    <a:ext uri="{9D8B030D-6E8A-4147-A177-3AD203B41FA5}">
                      <a16:colId xmlns:a16="http://schemas.microsoft.com/office/drawing/2014/main" val="2241676558"/>
                    </a:ext>
                  </a:extLst>
                </a:gridCol>
                <a:gridCol w="1253765">
                  <a:extLst>
                    <a:ext uri="{9D8B030D-6E8A-4147-A177-3AD203B41FA5}">
                      <a16:colId xmlns:a16="http://schemas.microsoft.com/office/drawing/2014/main" val="3733361905"/>
                    </a:ext>
                  </a:extLst>
                </a:gridCol>
                <a:gridCol w="1065229">
                  <a:extLst>
                    <a:ext uri="{9D8B030D-6E8A-4147-A177-3AD203B41FA5}">
                      <a16:colId xmlns:a16="http://schemas.microsoft.com/office/drawing/2014/main" val="1910658872"/>
                    </a:ext>
                  </a:extLst>
                </a:gridCol>
                <a:gridCol w="942680">
                  <a:extLst>
                    <a:ext uri="{9D8B030D-6E8A-4147-A177-3AD203B41FA5}">
                      <a16:colId xmlns:a16="http://schemas.microsoft.com/office/drawing/2014/main" val="1386085588"/>
                    </a:ext>
                  </a:extLst>
                </a:gridCol>
                <a:gridCol w="1027522">
                  <a:extLst>
                    <a:ext uri="{9D8B030D-6E8A-4147-A177-3AD203B41FA5}">
                      <a16:colId xmlns:a16="http://schemas.microsoft.com/office/drawing/2014/main" val="78036819"/>
                    </a:ext>
                  </a:extLst>
                </a:gridCol>
                <a:gridCol w="1046376">
                  <a:extLst>
                    <a:ext uri="{9D8B030D-6E8A-4147-A177-3AD203B41FA5}">
                      <a16:colId xmlns:a16="http://schemas.microsoft.com/office/drawing/2014/main" val="2718783632"/>
                    </a:ext>
                  </a:extLst>
                </a:gridCol>
              </a:tblGrid>
              <a:tr h="370840">
                <a:tc>
                  <a:txBody>
                    <a:bodyPr/>
                    <a:lstStyle/>
                    <a:p>
                      <a:pPr algn="ctr" fontAlgn="ctr"/>
                      <a:r>
                        <a:rPr lang="ru-RU" sz="900" b="1" i="0" u="none" strike="noStrike">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dirty="0">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dirty="0">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901 2 02 35176 04 0000 150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Субвенция бюджетам городских округов на осуществление полномочий по обеспечению жильем отдельных категорий граждан, установленных Федеральным законом от 24 ноября 1995 года № 181-ФЗ "О социальной защите инвалидов в Российской Федерации"</a:t>
                      </a:r>
                      <a:br>
                        <a:rPr lang="ru-RU" sz="800" b="0" i="0" u="none" strike="noStrike">
                          <a:effectLst/>
                          <a:latin typeface="Arial" panose="020B0604020202020204" pitchFamily="34" charset="0"/>
                        </a:rPr>
                      </a:br>
                      <a:endParaRPr lang="ru-RU" sz="800" b="0" i="0" u="none" strike="noStrike">
                        <a:effectLst/>
                        <a:latin typeface="Arial" panose="020B0604020202020204" pitchFamily="34" charset="0"/>
                      </a:endParaRP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2 430,0</a:t>
                      </a:r>
                    </a:p>
                  </a:txBody>
                  <a:tcPr marL="0" marR="0" marT="0" marB="0" anchor="b"/>
                </a:tc>
                <a:tc>
                  <a:txBody>
                    <a:bodyPr/>
                    <a:lstStyle/>
                    <a:p>
                      <a:pPr algn="ctr" fontAlgn="b"/>
                      <a:r>
                        <a:rPr lang="ru-RU" sz="900" b="0" i="0" u="none" strike="noStrike">
                          <a:effectLst/>
                          <a:latin typeface="Arial" panose="020B0604020202020204" pitchFamily="34" charset="0"/>
                        </a:rPr>
                        <a:t>2 430,0</a:t>
                      </a:r>
                    </a:p>
                  </a:txBody>
                  <a:tcPr marL="0" marR="0" marT="0" marB="0" anchor="b"/>
                </a:tc>
                <a:extLst>
                  <a:ext uri="{0D108BD9-81ED-4DB2-BD59-A6C34878D82A}">
                    <a16:rowId xmlns:a16="http://schemas.microsoft.com/office/drawing/2014/main" val="3846465454"/>
                  </a:ext>
                </a:extLst>
              </a:tr>
              <a:tr h="307442">
                <a:tc>
                  <a:txBody>
                    <a:bodyPr/>
                    <a:lstStyle/>
                    <a:p>
                      <a:pPr algn="ctr" fontAlgn="b"/>
                      <a:r>
                        <a:rPr lang="ru-RU" sz="800" b="0" i="0" u="none" strike="noStrike" dirty="0">
                          <a:effectLst/>
                          <a:latin typeface="Arial" panose="020B0604020202020204" pitchFamily="34" charset="0"/>
                        </a:rPr>
                        <a:t>901 2 02 35469 04 0000 150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Субвенция бюджетам городских округов на проведение Всероссийской переписи населения 2020 года</a:t>
                      </a:r>
                    </a:p>
                  </a:txBody>
                  <a:tcPr marL="0" marR="0" marT="0" marB="0" anchor="b"/>
                </a:tc>
                <a:tc>
                  <a:txBody>
                    <a:bodyPr/>
                    <a:lstStyle/>
                    <a:p>
                      <a:pPr algn="ctr" fontAlgn="b"/>
                      <a:r>
                        <a:rPr lang="ru-RU" sz="800" b="0" i="0" u="none" strike="noStrike" dirty="0">
                          <a:effectLst/>
                          <a:latin typeface="Arial" panose="020B0604020202020204" pitchFamily="34" charset="0"/>
                        </a:rPr>
                        <a:t>517,1</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901 2 02 39999 04 0042 150</a:t>
                      </a:r>
                    </a:p>
                  </a:txBody>
                  <a:tcPr marL="0" marR="0" marT="0" marB="0" anchor="b"/>
                </a:tc>
                <a:tc>
                  <a:txBody>
                    <a:bodyPr/>
                    <a:lstStyle/>
                    <a:p>
                      <a:pPr algn="l" fontAlgn="b"/>
                      <a:r>
                        <a:rPr lang="ru-RU" sz="800" b="0" i="0" u="none" strike="noStrike">
                          <a:effectLst/>
                          <a:latin typeface="Arial" panose="020B0604020202020204" pitchFamily="34" charset="0"/>
                        </a:rPr>
                        <a:t>Прочие субвенции бюджетам городских округов (на создание административных комиссий, уполномоченных рассматривать дела об административных правонарушениях в сфере благоустройства)</a:t>
                      </a:r>
                    </a:p>
                  </a:txBody>
                  <a:tcPr marL="0" marR="0" marT="0" marB="0" anchor="b"/>
                </a:tc>
                <a:tc>
                  <a:txBody>
                    <a:bodyPr/>
                    <a:lstStyle/>
                    <a:p>
                      <a:pPr algn="ctr" fontAlgn="b"/>
                      <a:r>
                        <a:rPr lang="ru-RU" sz="800" b="0" i="0" u="none" strike="noStrike">
                          <a:effectLst/>
                          <a:latin typeface="Arial" panose="020B0604020202020204" pitchFamily="34" charset="0"/>
                        </a:rPr>
                        <a:t>662,0</a:t>
                      </a:r>
                    </a:p>
                  </a:txBody>
                  <a:tcPr marL="0" marR="0" marT="0" marB="0" anchor="b"/>
                </a:tc>
                <a:tc>
                  <a:txBody>
                    <a:bodyPr/>
                    <a:lstStyle/>
                    <a:p>
                      <a:pPr algn="ctr" fontAlgn="b"/>
                      <a:r>
                        <a:rPr lang="ru-RU" sz="800" b="0" i="0" u="none" strike="noStrike">
                          <a:effectLst/>
                          <a:latin typeface="Arial" panose="020B0604020202020204" pitchFamily="34" charset="0"/>
                        </a:rPr>
                        <a:t>708,0</a:t>
                      </a:r>
                    </a:p>
                  </a:txBody>
                  <a:tcPr marL="0" marR="0" marT="0" marB="0" anchor="b"/>
                </a:tc>
                <a:tc>
                  <a:txBody>
                    <a:bodyPr/>
                    <a:lstStyle/>
                    <a:p>
                      <a:pPr algn="ctr" fontAlgn="b"/>
                      <a:r>
                        <a:rPr lang="ru-RU" sz="800" b="0" i="0" u="none" strike="noStrike">
                          <a:effectLst/>
                          <a:latin typeface="Arial" panose="020B0604020202020204" pitchFamily="34" charset="0"/>
                        </a:rPr>
                        <a:t>711,0</a:t>
                      </a:r>
                    </a:p>
                  </a:txBody>
                  <a:tcPr marL="0" marR="0" marT="0" marB="0" anchor="b"/>
                </a:tc>
                <a:tc>
                  <a:txBody>
                    <a:bodyPr/>
                    <a:lstStyle/>
                    <a:p>
                      <a:pPr algn="ctr" fontAlgn="b"/>
                      <a:r>
                        <a:rPr lang="ru-RU" sz="900" b="0" i="0" u="none" strike="noStrike">
                          <a:effectLst/>
                          <a:latin typeface="Arial" panose="020B0604020202020204" pitchFamily="34" charset="0"/>
                        </a:rPr>
                        <a:t>711,0</a:t>
                      </a:r>
                    </a:p>
                  </a:txBody>
                  <a:tcPr marL="0" marR="0" marT="0" marB="0" anchor="b"/>
                </a:tc>
                <a:tc>
                  <a:txBody>
                    <a:bodyPr/>
                    <a:lstStyle/>
                    <a:p>
                      <a:pPr algn="ctr" fontAlgn="b"/>
                      <a:r>
                        <a:rPr lang="ru-RU" sz="900" b="0" i="0" u="none" strike="noStrike">
                          <a:effectLst/>
                          <a:latin typeface="Arial" panose="020B0604020202020204" pitchFamily="34" charset="0"/>
                        </a:rPr>
                        <a:t>711,0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902 2 02 30024 04 0023 150</a:t>
                      </a:r>
                    </a:p>
                  </a:txBody>
                  <a:tcPr marL="0" marR="0" marT="0" marB="0" anchor="b"/>
                </a:tc>
                <a:tc>
                  <a:txBody>
                    <a:bodyPr/>
                    <a:lstStyle/>
                    <a:p>
                      <a:pPr algn="l" fontAlgn="b"/>
                      <a:r>
                        <a:rPr lang="ru-RU" sz="800" b="0" i="0" u="none" strike="noStrike" dirty="0">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детей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0" marR="0" marT="0" marB="0" anchor="b"/>
                </a:tc>
                <a:tc>
                  <a:txBody>
                    <a:bodyPr/>
                    <a:lstStyle/>
                    <a:p>
                      <a:pPr algn="ctr" fontAlgn="b"/>
                      <a:r>
                        <a:rPr lang="ru-RU" sz="800" b="0" i="0" u="none" strike="noStrike">
                          <a:effectLst/>
                          <a:latin typeface="Arial" panose="020B0604020202020204" pitchFamily="34" charset="0"/>
                        </a:rPr>
                        <a:t>884 907,8</a:t>
                      </a:r>
                    </a:p>
                  </a:txBody>
                  <a:tcPr marL="0" marR="0" marT="0" marB="0" anchor="b"/>
                </a:tc>
                <a:tc>
                  <a:txBody>
                    <a:bodyPr/>
                    <a:lstStyle/>
                    <a:p>
                      <a:pPr algn="ctr" fontAlgn="b"/>
                      <a:r>
                        <a:rPr lang="ru-RU" sz="800" b="0" i="0" u="none" strike="noStrike" dirty="0">
                          <a:effectLst/>
                          <a:latin typeface="Arial" panose="020B0604020202020204" pitchFamily="34" charset="0"/>
                        </a:rPr>
                        <a:t>1 751 612,0</a:t>
                      </a:r>
                    </a:p>
                  </a:txBody>
                  <a:tcPr marL="0" marR="0" marT="0" marB="0" anchor="b"/>
                </a:tc>
                <a:tc>
                  <a:txBody>
                    <a:bodyPr/>
                    <a:lstStyle/>
                    <a:p>
                      <a:pPr algn="ctr" fontAlgn="b"/>
                      <a:r>
                        <a:rPr lang="ru-RU" sz="800" b="0" i="0" u="none" strike="noStrike">
                          <a:effectLst/>
                          <a:latin typeface="Arial" panose="020B0604020202020204" pitchFamily="34" charset="0"/>
                        </a:rPr>
                        <a:t>1 918 942,3</a:t>
                      </a:r>
                    </a:p>
                  </a:txBody>
                  <a:tcPr marL="0" marR="0" marT="0" marB="0" anchor="b"/>
                </a:tc>
                <a:tc>
                  <a:txBody>
                    <a:bodyPr/>
                    <a:lstStyle/>
                    <a:p>
                      <a:pPr algn="ctr" fontAlgn="b"/>
                      <a:r>
                        <a:rPr lang="ru-RU" sz="900" b="0" i="0" u="none" strike="noStrike">
                          <a:effectLst/>
                          <a:latin typeface="Arial" panose="020B0604020202020204" pitchFamily="34" charset="0"/>
                        </a:rPr>
                        <a:t>1 918 876,0</a:t>
                      </a:r>
                    </a:p>
                  </a:txBody>
                  <a:tcPr marL="0" marR="0" marT="0" marB="0" anchor="b"/>
                </a:tc>
                <a:tc>
                  <a:txBody>
                    <a:bodyPr/>
                    <a:lstStyle/>
                    <a:p>
                      <a:pPr algn="ctr" fontAlgn="b"/>
                      <a:r>
                        <a:rPr lang="ru-RU" sz="900" b="0" i="0" u="none" strike="noStrike">
                          <a:effectLst/>
                          <a:latin typeface="Arial" panose="020B0604020202020204" pitchFamily="34" charset="0"/>
                        </a:rPr>
                        <a:t>1 918 876,0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902 2 02 30024 04 0024 150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выполнение передаваемых полномочий субъектов Российской Федерации (на финансовое обеспечение получения гражданами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на обеспечение питанием отдельных категорий обучающихся по очной форме обучения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a:t>
                      </a:r>
                    </a:p>
                  </a:txBody>
                  <a:tcPr marL="0" marR="0" marT="0" marB="0" anchor="b"/>
                </a:tc>
                <a:tc>
                  <a:txBody>
                    <a:bodyPr/>
                    <a:lstStyle/>
                    <a:p>
                      <a:pPr algn="ctr" fontAlgn="b"/>
                      <a:r>
                        <a:rPr lang="ru-RU" sz="800" b="0" i="0" u="none" strike="noStrike">
                          <a:effectLst/>
                          <a:latin typeface="Arial" panose="020B0604020202020204" pitchFamily="34" charset="0"/>
                        </a:rPr>
                        <a:t>787 310,7</a:t>
                      </a:r>
                    </a:p>
                  </a:txBody>
                  <a:tcPr marL="0" marR="0" marT="0" marB="0" anchor="b"/>
                </a:tc>
                <a:tc>
                  <a:txBody>
                    <a:bodyPr/>
                    <a:lstStyle/>
                    <a:p>
                      <a:pPr algn="ctr" fontAlgn="b"/>
                      <a:r>
                        <a:rPr lang="ru-RU" sz="800" b="0" i="0" u="none" strike="noStrike" dirty="0">
                          <a:effectLst/>
                          <a:latin typeface="Arial" panose="020B0604020202020204" pitchFamily="34" charset="0"/>
                        </a:rPr>
                        <a:t>169 010,0</a:t>
                      </a:r>
                    </a:p>
                  </a:txBody>
                  <a:tcPr marL="0" marR="0" marT="0" marB="0" anchor="b"/>
                </a:tc>
                <a:tc>
                  <a:txBody>
                    <a:bodyPr/>
                    <a:lstStyle/>
                    <a:p>
                      <a:pPr algn="ctr" fontAlgn="b"/>
                      <a:r>
                        <a:rPr lang="ru-RU" sz="800" b="0" i="0" u="none" strike="noStrike" dirty="0">
                          <a:effectLst/>
                          <a:latin typeface="Arial" panose="020B0604020202020204" pitchFamily="34" charset="0"/>
                        </a:rPr>
                        <a:t>208 688,0</a:t>
                      </a:r>
                    </a:p>
                  </a:txBody>
                  <a:tcPr marL="0" marR="0" marT="0" marB="0" anchor="b"/>
                </a:tc>
                <a:tc>
                  <a:txBody>
                    <a:bodyPr/>
                    <a:lstStyle/>
                    <a:p>
                      <a:pPr algn="ctr" fontAlgn="b"/>
                      <a:r>
                        <a:rPr lang="ru-RU" sz="900" b="0" i="0" u="none" strike="noStrike" dirty="0">
                          <a:effectLst/>
                          <a:latin typeface="Arial" panose="020B0604020202020204" pitchFamily="34" charset="0"/>
                        </a:rPr>
                        <a:t>208 688,0</a:t>
                      </a:r>
                    </a:p>
                  </a:txBody>
                  <a:tcPr marL="0" marR="0" marT="0" marB="0" anchor="b"/>
                </a:tc>
                <a:tc>
                  <a:txBody>
                    <a:bodyPr/>
                    <a:lstStyle/>
                    <a:p>
                      <a:pPr algn="ctr" fontAlgn="b"/>
                      <a:r>
                        <a:rPr lang="ru-RU" sz="900" b="0" i="0" u="none" strike="noStrike">
                          <a:effectLst/>
                          <a:latin typeface="Arial" panose="020B0604020202020204" pitchFamily="34" charset="0"/>
                        </a:rPr>
                        <a:t>208 688,0</a:t>
                      </a:r>
                    </a:p>
                  </a:txBody>
                  <a:tcPr marL="0" marR="0" marT="0" marB="0" anchor="b"/>
                </a:tc>
                <a:extLst>
                  <a:ext uri="{0D108BD9-81ED-4DB2-BD59-A6C34878D82A}">
                    <a16:rowId xmlns:a16="http://schemas.microsoft.com/office/drawing/2014/main" val="4212023429"/>
                  </a:ext>
                </a:extLst>
              </a:tr>
              <a:tr h="128910">
                <a:tc>
                  <a:txBody>
                    <a:bodyPr/>
                    <a:lstStyle/>
                    <a:p>
                      <a:pPr algn="ctr" fontAlgn="b"/>
                      <a:r>
                        <a:rPr lang="ru-RU" sz="800" b="0" i="0" u="none" strike="noStrike" dirty="0">
                          <a:effectLst/>
                          <a:latin typeface="Arial" panose="020B0604020202020204" pitchFamily="34" charset="0"/>
                        </a:rPr>
                        <a:t>902 2 02 30029 04 0000 150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0" marR="0" marT="0" marB="0" anchor="b"/>
                </a:tc>
                <a:tc>
                  <a:txBody>
                    <a:bodyPr/>
                    <a:lstStyle/>
                    <a:p>
                      <a:pPr algn="ctr" fontAlgn="b"/>
                      <a:r>
                        <a:rPr lang="ru-RU" sz="800" b="0" i="0" u="none" strike="noStrike">
                          <a:effectLst/>
                          <a:latin typeface="Arial" panose="020B0604020202020204" pitchFamily="34" charset="0"/>
                        </a:rPr>
                        <a:t>27 147,1</a:t>
                      </a:r>
                    </a:p>
                  </a:txBody>
                  <a:tcPr marL="0" marR="0" marT="0" marB="0" anchor="b"/>
                </a:tc>
                <a:tc>
                  <a:txBody>
                    <a:bodyPr/>
                    <a:lstStyle/>
                    <a:p>
                      <a:pPr algn="ctr" fontAlgn="b"/>
                      <a:r>
                        <a:rPr lang="ru-RU" sz="800" b="0" i="0" u="none" strike="noStrike">
                          <a:effectLst/>
                          <a:latin typeface="Arial" panose="020B0604020202020204" pitchFamily="34" charset="0"/>
                        </a:rPr>
                        <a:t>48223</a:t>
                      </a:r>
                    </a:p>
                  </a:txBody>
                  <a:tcPr marL="0" marR="0" marT="0" marB="0" anchor="b"/>
                </a:tc>
                <a:tc>
                  <a:txBody>
                    <a:bodyPr/>
                    <a:lstStyle/>
                    <a:p>
                      <a:pPr algn="ctr" fontAlgn="b"/>
                      <a:r>
                        <a:rPr lang="ru-RU" sz="800" b="0" i="0" u="none" strike="noStrike">
                          <a:effectLst/>
                          <a:latin typeface="Arial" panose="020B0604020202020204" pitchFamily="34" charset="0"/>
                        </a:rPr>
                        <a:t>48 940,0</a:t>
                      </a:r>
                    </a:p>
                  </a:txBody>
                  <a:tcPr marL="0" marR="0" marT="0" marB="0" anchor="b"/>
                </a:tc>
                <a:tc>
                  <a:txBody>
                    <a:bodyPr/>
                    <a:lstStyle/>
                    <a:p>
                      <a:pPr algn="ctr" fontAlgn="b"/>
                      <a:r>
                        <a:rPr lang="ru-RU" sz="900" b="0" i="0" u="none" strike="noStrike" dirty="0">
                          <a:effectLst/>
                          <a:latin typeface="Arial" panose="020B0604020202020204" pitchFamily="34" charset="0"/>
                        </a:rPr>
                        <a:t>48 940,0</a:t>
                      </a:r>
                    </a:p>
                  </a:txBody>
                  <a:tcPr marL="0" marR="0" marT="0" marB="0" anchor="b"/>
                </a:tc>
                <a:tc>
                  <a:txBody>
                    <a:bodyPr/>
                    <a:lstStyle/>
                    <a:p>
                      <a:pPr algn="ctr" fontAlgn="b"/>
                      <a:r>
                        <a:rPr lang="ru-RU" sz="900" b="0" i="0" u="none" strike="noStrike" dirty="0">
                          <a:effectLst/>
                          <a:latin typeface="Arial" panose="020B0604020202020204" pitchFamily="34" charset="0"/>
                        </a:rPr>
                        <a:t>48 940,0</a:t>
                      </a:r>
                    </a:p>
                  </a:txBody>
                  <a:tcPr marL="0" marR="0" marT="0" marB="0" anchor="b"/>
                </a:tc>
                <a:extLst>
                  <a:ext uri="{0D108BD9-81ED-4DB2-BD59-A6C34878D82A}">
                    <a16:rowId xmlns:a16="http://schemas.microsoft.com/office/drawing/2014/main" val="171817511"/>
                  </a:ext>
                </a:extLst>
              </a:tr>
            </a:tbl>
          </a:graphicData>
        </a:graphic>
      </p:graphicFrame>
    </p:spTree>
    <p:extLst>
      <p:ext uri="{BB962C8B-B14F-4D97-AF65-F5344CB8AC3E}">
        <p14:creationId xmlns:p14="http://schemas.microsoft.com/office/powerpoint/2010/main" val="249222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697243492"/>
              </p:ext>
            </p:extLst>
          </p:nvPr>
        </p:nvGraphicFramePr>
        <p:xfrm>
          <a:off x="829559" y="1022313"/>
          <a:ext cx="10671143" cy="5400040"/>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811122">
                  <a:extLst>
                    <a:ext uri="{9D8B030D-6E8A-4147-A177-3AD203B41FA5}">
                      <a16:colId xmlns:a16="http://schemas.microsoft.com/office/drawing/2014/main" val="2241676558"/>
                    </a:ext>
                  </a:extLst>
                </a:gridCol>
                <a:gridCol w="1253765">
                  <a:extLst>
                    <a:ext uri="{9D8B030D-6E8A-4147-A177-3AD203B41FA5}">
                      <a16:colId xmlns:a16="http://schemas.microsoft.com/office/drawing/2014/main" val="3733361905"/>
                    </a:ext>
                  </a:extLst>
                </a:gridCol>
                <a:gridCol w="1065229">
                  <a:extLst>
                    <a:ext uri="{9D8B030D-6E8A-4147-A177-3AD203B41FA5}">
                      <a16:colId xmlns:a16="http://schemas.microsoft.com/office/drawing/2014/main" val="1910658872"/>
                    </a:ext>
                  </a:extLst>
                </a:gridCol>
                <a:gridCol w="942680">
                  <a:extLst>
                    <a:ext uri="{9D8B030D-6E8A-4147-A177-3AD203B41FA5}">
                      <a16:colId xmlns:a16="http://schemas.microsoft.com/office/drawing/2014/main" val="1386085588"/>
                    </a:ext>
                  </a:extLst>
                </a:gridCol>
                <a:gridCol w="1027522">
                  <a:extLst>
                    <a:ext uri="{9D8B030D-6E8A-4147-A177-3AD203B41FA5}">
                      <a16:colId xmlns:a16="http://schemas.microsoft.com/office/drawing/2014/main" val="78036819"/>
                    </a:ext>
                  </a:extLst>
                </a:gridCol>
                <a:gridCol w="1046376">
                  <a:extLst>
                    <a:ext uri="{9D8B030D-6E8A-4147-A177-3AD203B41FA5}">
                      <a16:colId xmlns:a16="http://schemas.microsoft.com/office/drawing/2014/main" val="2718783632"/>
                    </a:ext>
                  </a:extLst>
                </a:gridCol>
              </a:tblGrid>
              <a:tr h="370840">
                <a:tc>
                  <a:txBody>
                    <a:bodyPr/>
                    <a:lstStyle/>
                    <a:p>
                      <a:pPr algn="ctr" fontAlgn="ctr"/>
                      <a:r>
                        <a:rPr lang="ru-RU" sz="900" b="1" i="0" u="none" strike="noStrike" dirty="0">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dirty="0">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dirty="0">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902 2 02 35303 04 0000 150</a:t>
                      </a:r>
                    </a:p>
                  </a:txBody>
                  <a:tcPr marL="0" marR="0" marT="0" marB="0" anchor="b"/>
                </a:tc>
                <a:tc>
                  <a:txBody>
                    <a:bodyPr/>
                    <a:lstStyle/>
                    <a:p>
                      <a:pPr algn="l" fontAlgn="b"/>
                      <a:r>
                        <a:rPr lang="ru-RU" sz="800" b="0" i="0" u="none" strike="noStrike">
                          <a:effectLst/>
                          <a:latin typeface="Arial" panose="020B0604020202020204" pitchFamily="34" charset="0"/>
                        </a:rPr>
                        <a:t>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0" marR="0" marT="0" marB="0" anchor="b"/>
                </a:tc>
                <a:tc>
                  <a:txBody>
                    <a:bodyPr/>
                    <a:lstStyle/>
                    <a:p>
                      <a:pPr algn="ctr" fontAlgn="b"/>
                      <a:r>
                        <a:rPr lang="ru-RU" sz="800" b="0" i="0" u="none" strike="noStrike" dirty="0">
                          <a:effectLst/>
                          <a:latin typeface="Arial" panose="020B0604020202020204" pitchFamily="34" charset="0"/>
                        </a:rPr>
                        <a:t>37 233,6</a:t>
                      </a:r>
                    </a:p>
                  </a:txBody>
                  <a:tcPr marL="0" marR="0" marT="0" marB="0" anchor="b"/>
                </a:tc>
                <a:tc>
                  <a:txBody>
                    <a:bodyPr/>
                    <a:lstStyle/>
                    <a:p>
                      <a:pPr algn="ctr" fontAlgn="b"/>
                      <a:r>
                        <a:rPr lang="ru-RU" sz="800" b="0" i="0" u="none" strike="noStrike">
                          <a:effectLst/>
                          <a:latin typeface="Arial" panose="020B0604020202020204" pitchFamily="34" charset="0"/>
                        </a:rPr>
                        <a:t>41169</a:t>
                      </a:r>
                    </a:p>
                  </a:txBody>
                  <a:tcPr marL="0" marR="0" marT="0" marB="0" anchor="b"/>
                </a:tc>
                <a:tc>
                  <a:txBody>
                    <a:bodyPr/>
                    <a:lstStyle/>
                    <a:p>
                      <a:pPr algn="ctr" fontAlgn="b"/>
                      <a:r>
                        <a:rPr lang="ru-RU" sz="800" b="0" i="0" u="none" strike="noStrike">
                          <a:effectLst/>
                          <a:latin typeface="Arial" panose="020B0604020202020204" pitchFamily="34" charset="0"/>
                        </a:rPr>
                        <a:t>41 404,0</a:t>
                      </a:r>
                    </a:p>
                  </a:txBody>
                  <a:tcPr marL="0" marR="0" marT="0" marB="0" anchor="b"/>
                </a:tc>
                <a:tc>
                  <a:txBody>
                    <a:bodyPr/>
                    <a:lstStyle/>
                    <a:p>
                      <a:pPr algn="ctr" fontAlgn="b"/>
                      <a:r>
                        <a:rPr lang="ru-RU" sz="900" b="0" i="0" u="none" strike="noStrike">
                          <a:effectLst/>
                          <a:latin typeface="Arial" panose="020B0604020202020204" pitchFamily="34" charset="0"/>
                        </a:rPr>
                        <a:t>         41 830,0   </a:t>
                      </a:r>
                    </a:p>
                  </a:txBody>
                  <a:tcPr marL="0" marR="0" marT="0" marB="0" anchor="b"/>
                </a:tc>
                <a:tc>
                  <a:txBody>
                    <a:bodyPr/>
                    <a:lstStyle/>
                    <a:p>
                      <a:pPr algn="ctr" fontAlgn="b"/>
                      <a:r>
                        <a:rPr lang="ru-RU" sz="900" b="0" i="0" u="none" strike="noStrike">
                          <a:effectLst/>
                          <a:latin typeface="Arial" panose="020B0604020202020204" pitchFamily="34" charset="0"/>
                        </a:rPr>
                        <a:t>             41 830,0   </a:t>
                      </a:r>
                    </a:p>
                  </a:txBody>
                  <a:tcPr marL="0" marR="0" marT="0" marB="0" anchor="b"/>
                </a:tc>
                <a:extLst>
                  <a:ext uri="{0D108BD9-81ED-4DB2-BD59-A6C34878D82A}">
                    <a16:rowId xmlns:a16="http://schemas.microsoft.com/office/drawing/2014/main" val="3846465454"/>
                  </a:ext>
                </a:extLst>
              </a:tr>
              <a:tr h="117021">
                <a:tc>
                  <a:txBody>
                    <a:bodyPr/>
                    <a:lstStyle/>
                    <a:p>
                      <a:pPr algn="ctr" fontAlgn="b"/>
                      <a:r>
                        <a:rPr lang="ru-RU" sz="800" b="1" i="0" u="none" strike="noStrike">
                          <a:effectLst/>
                          <a:latin typeface="Arial" panose="020B0604020202020204" pitchFamily="34" charset="0"/>
                        </a:rPr>
                        <a:t>000 2 02 40000 00 0000 150</a:t>
                      </a:r>
                    </a:p>
                  </a:txBody>
                  <a:tcPr marL="0" marR="0" marT="0" marB="0" anchor="b"/>
                </a:tc>
                <a:tc>
                  <a:txBody>
                    <a:bodyPr/>
                    <a:lstStyle/>
                    <a:p>
                      <a:pPr algn="l" fontAlgn="b"/>
                      <a:r>
                        <a:rPr lang="ru-RU" sz="800" b="1" i="0" u="none" strike="noStrike">
                          <a:effectLst/>
                          <a:latin typeface="Arial" panose="020B0604020202020204" pitchFamily="34" charset="0"/>
                        </a:rPr>
                        <a:t>Иные межбюджетные трансферты</a:t>
                      </a:r>
                    </a:p>
                  </a:txBody>
                  <a:tcPr marL="0" marR="0" marT="0" marB="0" anchor="b"/>
                </a:tc>
                <a:tc>
                  <a:txBody>
                    <a:bodyPr/>
                    <a:lstStyle/>
                    <a:p>
                      <a:pPr algn="ctr" fontAlgn="b"/>
                      <a:r>
                        <a:rPr lang="ru-RU" sz="800" b="1" i="0" u="none" strike="noStrike">
                          <a:effectLst/>
                          <a:latin typeface="Arial" panose="020B0604020202020204" pitchFamily="34" charset="0"/>
                        </a:rPr>
                        <a:t>0,0</a:t>
                      </a:r>
                    </a:p>
                  </a:txBody>
                  <a:tcPr marL="0" marR="0" marT="0" marB="0" anchor="b"/>
                </a:tc>
                <a:tc>
                  <a:txBody>
                    <a:bodyPr/>
                    <a:lstStyle/>
                    <a:p>
                      <a:pPr algn="ctr" fontAlgn="b"/>
                      <a:r>
                        <a:rPr lang="ru-RU" sz="800" b="1" i="0" u="none" strike="noStrike">
                          <a:effectLst/>
                          <a:latin typeface="Arial" panose="020B0604020202020204" pitchFamily="34" charset="0"/>
                        </a:rPr>
                        <a:t>14 037,0</a:t>
                      </a:r>
                    </a:p>
                  </a:txBody>
                  <a:tcPr marL="0" marR="0" marT="0" marB="0" anchor="b"/>
                </a:tc>
                <a:tc>
                  <a:txBody>
                    <a:bodyPr/>
                    <a:lstStyle/>
                    <a:p>
                      <a:pPr algn="ctr" fontAlgn="b"/>
                      <a:r>
                        <a:rPr lang="ru-RU" sz="900" b="1" i="0" u="none" strike="noStrike">
                          <a:effectLst/>
                          <a:latin typeface="Arial" panose="020B0604020202020204" pitchFamily="34" charset="0"/>
                        </a:rPr>
                        <a:t>3 176,0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901 2 02 49999 04 0004 150</a:t>
                      </a:r>
                    </a:p>
                  </a:txBody>
                  <a:tcPr marL="0" marR="0" marT="0" marB="0" anchor="b"/>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3 176,0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dirty="0">
                          <a:effectLst/>
                          <a:latin typeface="Arial" panose="020B0604020202020204" pitchFamily="34" charset="0"/>
                        </a:rPr>
                        <a:t>902 2 02 45179 04 0000 150</a:t>
                      </a:r>
                    </a:p>
                  </a:txBody>
                  <a:tcPr marL="0" marR="0" marT="0" marB="0" anchor="b"/>
                </a:tc>
                <a:tc>
                  <a:txBody>
                    <a:bodyPr/>
                    <a:lstStyle/>
                    <a:p>
                      <a:pPr algn="just" fontAlgn="b"/>
                      <a:r>
                        <a:rPr lang="ru-RU" sz="800" b="0" i="0" u="none" strike="noStrike">
                          <a:effectLst/>
                          <a:latin typeface="Arial" panose="020B0604020202020204" pitchFamily="34" charset="0"/>
                        </a:rPr>
                        <a:t>Межбюджетные трансферты,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1 477,0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a:effectLst/>
                          <a:latin typeface="Arial" panose="020B0604020202020204" pitchFamily="34" charset="0"/>
                        </a:rPr>
                        <a:t>901 2 02 49999 04 0005 150</a:t>
                      </a:r>
                    </a:p>
                  </a:txBody>
                  <a:tcPr marL="0" marR="0" marT="0" marB="0" anchor="b"/>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организацию деятельности единых дежурно-диспетчерских служб, действующих на территории Московской области, по обеспечению круглосуточного приема вызовов, обработку и передачу  в диспетчерские службы информации (о происшествиях или чрезвычайных ситуациях) для организации реагирования, в том числе экстренного)</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1 572,0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121920">
                <a:tc>
                  <a:txBody>
                    <a:bodyPr/>
                    <a:lstStyle/>
                    <a:p>
                      <a:pPr algn="ctr" fontAlgn="b"/>
                      <a:r>
                        <a:rPr lang="ru-RU" sz="800" b="0" i="0" u="none" strike="noStrike" dirty="0">
                          <a:effectLst/>
                          <a:latin typeface="Arial" panose="020B0604020202020204" pitchFamily="34" charset="0"/>
                        </a:rPr>
                        <a:t>901 2 02 49999 04 0007 150</a:t>
                      </a:r>
                    </a:p>
                  </a:txBody>
                  <a:tcPr marL="0" marR="0" marT="0" marB="0" anchor="b"/>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организацию консультирования граждан по вопросам частичной мобилизации кол-центрами многофункциональных центров предоставления государственных и муниципальных услуг)</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208,0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102438">
                <a:tc>
                  <a:txBody>
                    <a:bodyPr/>
                    <a:lstStyle/>
                    <a:p>
                      <a:pPr algn="ctr" fontAlgn="b"/>
                      <a:r>
                        <a:rPr lang="ru-RU" sz="800" b="0" i="0" u="none" strike="noStrike" dirty="0">
                          <a:effectLst/>
                          <a:latin typeface="Arial" panose="020B0604020202020204" pitchFamily="34" charset="0"/>
                        </a:rPr>
                        <a:t>902 2 02 49999 04 0004 150</a:t>
                      </a:r>
                    </a:p>
                  </a:txBody>
                  <a:tcPr marL="0" marR="0" marT="0" marB="0" anchor="b"/>
                </a:tc>
                <a:tc>
                  <a:txBody>
                    <a:bodyPr/>
                    <a:lstStyle/>
                    <a:p>
                      <a:pPr algn="l" fontAlgn="b"/>
                      <a:r>
                        <a:rPr lang="ru-RU" sz="800" b="0" i="0" u="none" strike="noStrike" dirty="0">
                          <a:effectLst/>
                          <a:latin typeface="Arial" panose="020B0604020202020204" pitchFamily="34" charset="0"/>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4 609,0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2912816662"/>
                  </a:ext>
                </a:extLst>
              </a:tr>
              <a:tr h="182880">
                <a:tc>
                  <a:txBody>
                    <a:bodyPr/>
                    <a:lstStyle/>
                    <a:p>
                      <a:pPr algn="ctr" fontAlgn="b"/>
                      <a:r>
                        <a:rPr lang="ru-RU" sz="800" b="0" i="0" u="none" strike="noStrike">
                          <a:effectLst/>
                          <a:latin typeface="Arial" panose="020B0604020202020204" pitchFamily="34" charset="0"/>
                        </a:rPr>
                        <a:t>903 2 02 49999 04 0004 150</a:t>
                      </a:r>
                    </a:p>
                  </a:txBody>
                  <a:tcPr marL="0" marR="0" marT="0" marB="0" anchor="b"/>
                </a:tc>
                <a:tc>
                  <a:txBody>
                    <a:bodyPr/>
                    <a:lstStyle/>
                    <a:p>
                      <a:pPr algn="l" fontAlgn="b"/>
                      <a:r>
                        <a:rPr lang="ru-RU" sz="800" b="0" i="0" u="none" strike="noStrike">
                          <a:effectLst/>
                          <a:latin typeface="Arial" panose="020B0604020202020204" pitchFamily="34" charset="0"/>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6 171,0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629022324"/>
                  </a:ext>
                </a:extLst>
              </a:tr>
              <a:tr h="121920">
                <a:tc>
                  <a:txBody>
                    <a:bodyPr/>
                    <a:lstStyle/>
                    <a:p>
                      <a:pPr algn="ctr" fontAlgn="b"/>
                      <a:r>
                        <a:rPr lang="ru-RU" sz="800" b="1" i="0" u="none" strike="noStrike">
                          <a:effectLst/>
                          <a:latin typeface="Arial" panose="020B0604020202020204" pitchFamily="34" charset="0"/>
                        </a:rPr>
                        <a:t>000 2 07 00000 00 0000 150</a:t>
                      </a:r>
                    </a:p>
                  </a:txBody>
                  <a:tcPr marL="0" marR="0" marT="0" marB="0" anchor="b"/>
                </a:tc>
                <a:tc>
                  <a:txBody>
                    <a:bodyPr/>
                    <a:lstStyle/>
                    <a:p>
                      <a:pPr algn="l" fontAlgn="b"/>
                      <a:r>
                        <a:rPr lang="ru-RU" sz="800" b="1" i="0" u="none" strike="noStrike">
                          <a:effectLst/>
                          <a:latin typeface="Arial" panose="020B0604020202020204" pitchFamily="34" charset="0"/>
                        </a:rPr>
                        <a:t>Прочие безвозмездные поступления в бюджеты городских округов</a:t>
                      </a:r>
                    </a:p>
                  </a:txBody>
                  <a:tcPr marL="0" marR="0" marT="0" marB="0" anchor="b"/>
                </a:tc>
                <a:tc>
                  <a:txBody>
                    <a:bodyPr/>
                    <a:lstStyle/>
                    <a:p>
                      <a:pPr algn="ctr" fontAlgn="b"/>
                      <a:r>
                        <a:rPr lang="ru-RU" sz="800" b="1" i="0" u="none" strike="noStrike">
                          <a:effectLst/>
                          <a:latin typeface="Arial" panose="020B0604020202020204" pitchFamily="34" charset="0"/>
                        </a:rPr>
                        <a:t>1 887,1</a:t>
                      </a:r>
                    </a:p>
                  </a:txBody>
                  <a:tcPr marL="0" marR="0" marT="0" marB="0" anchor="b"/>
                </a:tc>
                <a:tc>
                  <a:txBody>
                    <a:bodyPr/>
                    <a:lstStyle/>
                    <a:p>
                      <a:pPr algn="ctr" fontAlgn="b"/>
                      <a:r>
                        <a:rPr lang="ru-RU" sz="900" b="1" i="0" u="none" strike="noStrike">
                          <a:effectLst/>
                          <a:latin typeface="Arial" panose="020B0604020202020204" pitchFamily="34" charset="0"/>
                        </a:rPr>
                        <a:t>902,1</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170259690"/>
                  </a:ext>
                </a:extLst>
              </a:tr>
              <a:tr h="73152">
                <a:tc>
                  <a:txBody>
                    <a:bodyPr/>
                    <a:lstStyle/>
                    <a:p>
                      <a:pPr algn="ctr" fontAlgn="b"/>
                      <a:r>
                        <a:rPr lang="ru-RU" sz="800" b="0" i="0" u="none" strike="noStrike" dirty="0">
                          <a:effectLst/>
                          <a:latin typeface="Arial" panose="020B0604020202020204" pitchFamily="34" charset="0"/>
                        </a:rPr>
                        <a:t>901 2 07 04050 04 0009 150</a:t>
                      </a:r>
                    </a:p>
                  </a:txBody>
                  <a:tcPr marL="0" marR="0" marT="0" marB="0" anchor="b"/>
                </a:tc>
                <a:tc>
                  <a:txBody>
                    <a:bodyPr/>
                    <a:lstStyle/>
                    <a:p>
                      <a:pPr algn="l" fontAlgn="b"/>
                      <a:r>
                        <a:rPr lang="ru-RU" sz="800" b="0" i="0" u="none" strike="noStrike" dirty="0">
                          <a:effectLst/>
                          <a:latin typeface="Arial" panose="020B0604020202020204" pitchFamily="34" charset="0"/>
                        </a:rPr>
                        <a:t>Прочие безвозмездные поступления в бюджеты городских округов (Закупка и установка оборудования на территории АУ «ФСК-Салют» по адресу: Московская область, г. Долгопрудный, проспект Ракетостроителей, д. 4)</a:t>
                      </a:r>
                    </a:p>
                  </a:txBody>
                  <a:tcPr marL="0" marR="0" marT="0" marB="0" anchor="b"/>
                </a:tc>
                <a:tc>
                  <a:txBody>
                    <a:bodyPr/>
                    <a:lstStyle/>
                    <a:p>
                      <a:pPr algn="ctr" fontAlgn="b"/>
                      <a:r>
                        <a:rPr lang="ru-RU" sz="8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505,0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523610313"/>
                  </a:ext>
                </a:extLst>
              </a:tr>
              <a:tr h="292608">
                <a:tc>
                  <a:txBody>
                    <a:bodyPr/>
                    <a:lstStyle/>
                    <a:p>
                      <a:pPr algn="ctr" fontAlgn="b"/>
                      <a:r>
                        <a:rPr lang="ru-RU" sz="800" b="0" i="0" u="none" strike="noStrike" dirty="0">
                          <a:effectLst/>
                          <a:latin typeface="Arial" panose="020B0604020202020204" pitchFamily="34" charset="0"/>
                        </a:rPr>
                        <a:t>901 2 07 04050 04 0010 150</a:t>
                      </a:r>
                    </a:p>
                  </a:txBody>
                  <a:tcPr marL="0" marR="0" marT="0" marB="0" anchor="b"/>
                </a:tc>
                <a:tc>
                  <a:txBody>
                    <a:bodyPr/>
                    <a:lstStyle/>
                    <a:p>
                      <a:pPr algn="l" fontAlgn="b"/>
                      <a:r>
                        <a:rPr lang="ru-RU" sz="800" b="0" i="0" u="none" strike="noStrike" dirty="0">
                          <a:effectLst/>
                          <a:latin typeface="Arial" panose="020B0604020202020204" pitchFamily="34" charset="0"/>
                        </a:rPr>
                        <a:t>Прочие безвозмездные поступления в бюджеты городских округов (Ремонт спортивного зала МАОУ школа № 9 по адресу: г. Долгопрудный, Московское ш., д. 53а)</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165,9</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864937166"/>
                  </a:ext>
                </a:extLst>
              </a:tr>
              <a:tr h="219456">
                <a:tc>
                  <a:txBody>
                    <a:bodyPr/>
                    <a:lstStyle/>
                    <a:p>
                      <a:pPr algn="ctr" fontAlgn="b"/>
                      <a:r>
                        <a:rPr lang="ru-RU" sz="800" b="0" i="0" u="none" strike="noStrike" dirty="0">
                          <a:effectLst/>
                          <a:latin typeface="Arial" panose="020B0604020202020204" pitchFamily="34" charset="0"/>
                        </a:rPr>
                        <a:t>901 2 07 04050 04 0011 150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(Ремонт спортивного зала МАОУ СОШ № 10 по адресу: г. Долгопрудный, ул. Спортивная, д. 3а)</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155,3</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31497178"/>
                  </a:ext>
                </a:extLst>
              </a:tr>
              <a:tr h="146304">
                <a:tc>
                  <a:txBody>
                    <a:bodyPr/>
                    <a:lstStyle/>
                    <a:p>
                      <a:pPr algn="ctr" fontAlgn="b"/>
                      <a:r>
                        <a:rPr lang="ru-RU" sz="800" b="0" i="0" u="none" strike="noStrike" dirty="0">
                          <a:effectLst/>
                          <a:latin typeface="Arial" panose="020B0604020202020204" pitchFamily="34" charset="0"/>
                        </a:rPr>
                        <a:t>901 2 07 04050 04 0012 150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(Устройство детской спортивной площадки с резиновым покрытием. МБДОУ детский сад № 11 по адресу: г. Долгопрудный, мкр. Павельцево, ул. Нефтяников, д. 2)</a:t>
                      </a:r>
                    </a:p>
                  </a:txBody>
                  <a:tcPr marL="0" marR="0" marT="0" marB="0" anchor="b"/>
                </a:tc>
                <a:tc>
                  <a:txBody>
                    <a:bodyPr/>
                    <a:lstStyle/>
                    <a:p>
                      <a:pPr algn="ctr" fontAlgn="b"/>
                      <a:r>
                        <a:rPr lang="ru-RU" sz="8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75,9</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538665204"/>
                  </a:ext>
                </a:extLst>
              </a:tr>
              <a:tr h="0">
                <a:tc>
                  <a:txBody>
                    <a:bodyPr/>
                    <a:lstStyle/>
                    <a:p>
                      <a:pPr algn="ctr" fontAlgn="b"/>
                      <a:r>
                        <a:rPr lang="ru-RU" sz="800" b="0" i="0" u="none" strike="noStrike" dirty="0">
                          <a:effectLst/>
                          <a:latin typeface="Arial" panose="020B0604020202020204" pitchFamily="34" charset="0"/>
                        </a:rPr>
                        <a:t>901 2 07 04050 04 0001 150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(Формирование клумб (закупка цветов и грунта, обустройство почвы, посадка растений, содержание) по адресу: Московская область, г. Долгопрудный, проспект Пацаева (пересечение проспекта Пацаева и ул. Дирижабельной)</a:t>
                      </a:r>
                    </a:p>
                  </a:txBody>
                  <a:tcPr marL="0" marR="0" marT="0" marB="0" anchor="b"/>
                </a:tc>
                <a:tc>
                  <a:txBody>
                    <a:bodyPr/>
                    <a:lstStyle/>
                    <a:p>
                      <a:pPr algn="ctr" fontAlgn="b"/>
                      <a:r>
                        <a:rPr lang="ru-RU" sz="800" b="0" i="0" u="none" strike="noStrike">
                          <a:effectLst/>
                          <a:latin typeface="Arial" panose="020B0604020202020204" pitchFamily="34" charset="0"/>
                        </a:rPr>
                        <a:t>105,0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1205926668"/>
                  </a:ext>
                </a:extLst>
              </a:tr>
            </a:tbl>
          </a:graphicData>
        </a:graphic>
      </p:graphicFrame>
    </p:spTree>
    <p:extLst>
      <p:ext uri="{BB962C8B-B14F-4D97-AF65-F5344CB8AC3E}">
        <p14:creationId xmlns:p14="http://schemas.microsoft.com/office/powerpoint/2010/main" val="389682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575D285-F9CF-4AC8-8522-15923A948A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Заголовок 2">
            <a:extLst>
              <a:ext uri="{FF2B5EF4-FFF2-40B4-BE49-F238E27FC236}">
                <a16:creationId xmlns:a16="http://schemas.microsoft.com/office/drawing/2014/main" id="{E2BDE456-9835-4F18-9789-DD239AA5C167}"/>
              </a:ext>
            </a:extLst>
          </p:cNvPr>
          <p:cNvSpPr>
            <a:spLocks noGrp="1"/>
          </p:cNvSpPr>
          <p:nvPr>
            <p:ph type="title"/>
          </p:nvPr>
        </p:nvSpPr>
        <p:spPr>
          <a:xfrm>
            <a:off x="1344747" y="341698"/>
            <a:ext cx="10515600" cy="680615"/>
          </a:xfrm>
        </p:spPr>
        <p:txBody>
          <a:bodyPr/>
          <a:lstStyle/>
          <a:p>
            <a:pPr lvl="0" algn="ctr" defTabSz="457200">
              <a:lnSpc>
                <a:spcPct val="100000"/>
              </a:lnSpc>
              <a:spcBef>
                <a:spcPts val="0"/>
              </a:spcBef>
            </a:pPr>
            <a:r>
              <a:rPr lang="ru-RU" sz="1700" dirty="0">
                <a:solidFill>
                  <a:prstClr val="black"/>
                </a:solidFill>
                <a:latin typeface="Calibri"/>
                <a:ea typeface="+mn-ea"/>
                <a:cs typeface="+mn-cs"/>
              </a:rPr>
              <a:t>ИНФОРМАЦИЯ ОБ ОБЪЕМЕ И СТРУКТУРЕ НАЛОГОВЫХ И НЕНАЛОГОВЫХ ДОХОДОВ, МЕЖБЮДЖЕТНЫХ ТРАНСФЕРТОВ БЮДЖЕТА ГОРОДСКОГО ОКРУГА ДОЛГОПРУДНЫЙ</a:t>
            </a:r>
            <a:endParaRPr lang="ru-RU" dirty="0"/>
          </a:p>
        </p:txBody>
      </p:sp>
      <p:pic>
        <p:nvPicPr>
          <p:cNvPr id="4" name="Объект 6">
            <a:extLst>
              <a:ext uri="{FF2B5EF4-FFF2-40B4-BE49-F238E27FC236}">
                <a16:creationId xmlns:a16="http://schemas.microsoft.com/office/drawing/2014/main" id="{58D5C611-D162-473F-BADA-5A0B9BD3D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E03D8F9D-136D-481F-A5DF-7998728FC804}"/>
              </a:ext>
            </a:extLst>
          </p:cNvPr>
          <p:cNvGraphicFramePr>
            <a:graphicFrameLocks noGrp="1"/>
          </p:cNvGraphicFramePr>
          <p:nvPr>
            <p:extLst>
              <p:ext uri="{D42A27DB-BD31-4B8C-83A1-F6EECF244321}">
                <p14:modId xmlns:p14="http://schemas.microsoft.com/office/powerpoint/2010/main" val="1392489648"/>
              </p:ext>
            </p:extLst>
          </p:nvPr>
        </p:nvGraphicFramePr>
        <p:xfrm>
          <a:off x="829559" y="1022313"/>
          <a:ext cx="10671143" cy="5326888"/>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970676171"/>
                    </a:ext>
                  </a:extLst>
                </a:gridCol>
                <a:gridCol w="3811122">
                  <a:extLst>
                    <a:ext uri="{9D8B030D-6E8A-4147-A177-3AD203B41FA5}">
                      <a16:colId xmlns:a16="http://schemas.microsoft.com/office/drawing/2014/main" val="2241676558"/>
                    </a:ext>
                  </a:extLst>
                </a:gridCol>
                <a:gridCol w="1253765">
                  <a:extLst>
                    <a:ext uri="{9D8B030D-6E8A-4147-A177-3AD203B41FA5}">
                      <a16:colId xmlns:a16="http://schemas.microsoft.com/office/drawing/2014/main" val="3733361905"/>
                    </a:ext>
                  </a:extLst>
                </a:gridCol>
                <a:gridCol w="1065229">
                  <a:extLst>
                    <a:ext uri="{9D8B030D-6E8A-4147-A177-3AD203B41FA5}">
                      <a16:colId xmlns:a16="http://schemas.microsoft.com/office/drawing/2014/main" val="1910658872"/>
                    </a:ext>
                  </a:extLst>
                </a:gridCol>
                <a:gridCol w="942680">
                  <a:extLst>
                    <a:ext uri="{9D8B030D-6E8A-4147-A177-3AD203B41FA5}">
                      <a16:colId xmlns:a16="http://schemas.microsoft.com/office/drawing/2014/main" val="1386085588"/>
                    </a:ext>
                  </a:extLst>
                </a:gridCol>
                <a:gridCol w="1027522">
                  <a:extLst>
                    <a:ext uri="{9D8B030D-6E8A-4147-A177-3AD203B41FA5}">
                      <a16:colId xmlns:a16="http://schemas.microsoft.com/office/drawing/2014/main" val="78036819"/>
                    </a:ext>
                  </a:extLst>
                </a:gridCol>
                <a:gridCol w="1046376">
                  <a:extLst>
                    <a:ext uri="{9D8B030D-6E8A-4147-A177-3AD203B41FA5}">
                      <a16:colId xmlns:a16="http://schemas.microsoft.com/office/drawing/2014/main" val="2718783632"/>
                    </a:ext>
                  </a:extLst>
                </a:gridCol>
              </a:tblGrid>
              <a:tr h="370840">
                <a:tc>
                  <a:txBody>
                    <a:bodyPr/>
                    <a:lstStyle/>
                    <a:p>
                      <a:pPr algn="ctr" fontAlgn="ctr"/>
                      <a:r>
                        <a:rPr lang="ru-RU" sz="900" b="1" i="0" u="none" strike="noStrike" dirty="0">
                          <a:effectLst/>
                          <a:latin typeface="Arial" panose="020B0604020202020204" pitchFamily="34" charset="0"/>
                        </a:rPr>
                        <a:t>Код бюджетной классификации</a:t>
                      </a:r>
                    </a:p>
                  </a:txBody>
                  <a:tcPr marL="0" marR="0" marT="0" marB="0" anchor="ctr"/>
                </a:tc>
                <a:tc>
                  <a:txBody>
                    <a:bodyPr/>
                    <a:lstStyle/>
                    <a:p>
                      <a:pPr algn="ctr" fontAlgn="ctr"/>
                      <a:r>
                        <a:rPr lang="ru-RU" sz="900" b="1" i="0" u="none" strike="noStrike" dirty="0">
                          <a:effectLst/>
                          <a:latin typeface="Arial" panose="020B0604020202020204" pitchFamily="34" charset="0"/>
                        </a:rPr>
                        <a:t>Наименование доходов</a:t>
                      </a:r>
                    </a:p>
                  </a:txBody>
                  <a:tcPr marL="0" marR="0" marT="0" marB="0" anchor="ctr"/>
                </a:tc>
                <a:tc>
                  <a:txBody>
                    <a:bodyPr/>
                    <a:lstStyle/>
                    <a:p>
                      <a:pPr algn="ctr" fontAlgn="ctr"/>
                      <a:r>
                        <a:rPr lang="ru-RU" sz="900" b="1" i="0" u="none" strike="noStrike" dirty="0">
                          <a:effectLst/>
                          <a:latin typeface="Arial" panose="020B0604020202020204" pitchFamily="34" charset="0"/>
                        </a:rPr>
                        <a:t>Фактическое исполнение 2021 год</a:t>
                      </a:r>
                    </a:p>
                  </a:txBody>
                  <a:tcPr marL="0" marR="0" marT="0" marB="0" anchor="ctr"/>
                </a:tc>
                <a:tc>
                  <a:txBody>
                    <a:bodyPr/>
                    <a:lstStyle/>
                    <a:p>
                      <a:pPr algn="ctr" fontAlgn="ctr"/>
                      <a:r>
                        <a:rPr lang="ru-RU" sz="900" b="1" i="0" u="none" strike="noStrike">
                          <a:effectLst/>
                          <a:latin typeface="Arial" panose="020B0604020202020204" pitchFamily="34" charset="0"/>
                        </a:rPr>
                        <a:t>Уточненный план 2022 год</a:t>
                      </a:r>
                    </a:p>
                  </a:txBody>
                  <a:tcPr marL="0" marR="0" marT="0" marB="0" anchor="ctr"/>
                </a:tc>
                <a:tc>
                  <a:txBody>
                    <a:bodyPr/>
                    <a:lstStyle/>
                    <a:p>
                      <a:pPr algn="ctr" fontAlgn="ctr"/>
                      <a:r>
                        <a:rPr lang="ru-RU" sz="900" b="1" i="0" u="none" strike="noStrike" dirty="0">
                          <a:effectLst/>
                          <a:latin typeface="Arial" panose="020B0604020202020204" pitchFamily="34" charset="0"/>
                        </a:rPr>
                        <a:t>План 2023 год</a:t>
                      </a:r>
                    </a:p>
                  </a:txBody>
                  <a:tcPr marL="0" marR="0" marT="0" marB="0" anchor="ctr"/>
                </a:tc>
                <a:tc>
                  <a:txBody>
                    <a:bodyPr/>
                    <a:lstStyle/>
                    <a:p>
                      <a:pPr algn="ctr" fontAlgn="ctr"/>
                      <a:r>
                        <a:rPr lang="ru-RU" sz="900" b="1" i="0" u="none" strike="noStrike">
                          <a:effectLst/>
                          <a:latin typeface="Arial" panose="020B0604020202020204" pitchFamily="34" charset="0"/>
                        </a:rPr>
                        <a:t>План  2024 год</a:t>
                      </a:r>
                    </a:p>
                  </a:txBody>
                  <a:tcPr marL="0" marR="0" marT="0" marB="0" anchor="ctr"/>
                </a:tc>
                <a:tc>
                  <a:txBody>
                    <a:bodyPr/>
                    <a:lstStyle/>
                    <a:p>
                      <a:pPr algn="ctr" fontAlgn="ctr"/>
                      <a:r>
                        <a:rPr lang="ru-RU" sz="900" b="1" i="0" u="none" strike="noStrike">
                          <a:effectLst/>
                          <a:latin typeface="Arial" panose="020B0604020202020204" pitchFamily="34" charset="0"/>
                        </a:rPr>
                        <a:t>План 2025 год</a:t>
                      </a:r>
                    </a:p>
                  </a:txBody>
                  <a:tcPr marL="0" marR="0" marT="0" marB="0" anchor="ctr"/>
                </a:tc>
                <a:extLst>
                  <a:ext uri="{0D108BD9-81ED-4DB2-BD59-A6C34878D82A}">
                    <a16:rowId xmlns:a16="http://schemas.microsoft.com/office/drawing/2014/main" val="3610121341"/>
                  </a:ext>
                </a:extLst>
              </a:tr>
              <a:tr h="275391">
                <a:tc>
                  <a:txBody>
                    <a:bodyPr/>
                    <a:lstStyle/>
                    <a:p>
                      <a:pPr algn="ctr" fontAlgn="b"/>
                      <a:r>
                        <a:rPr lang="ru-RU" sz="800" b="0" i="0" u="none" strike="noStrike" dirty="0">
                          <a:effectLst/>
                          <a:latin typeface="Arial" panose="020B0604020202020204" pitchFamily="34" charset="0"/>
                        </a:rPr>
                        <a:t>901 2 07 04050 04 0002 150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(Автономное дошкольное образовательное учреждение муниципального образования г. Долгопрудного центр развития ребенка – детский сад №6 «Звездочка» замена 4 веранд)</a:t>
                      </a:r>
                    </a:p>
                  </a:txBody>
                  <a:tcPr marL="0" marR="0" marT="0" marB="0" anchor="b"/>
                </a:tc>
                <a:tc>
                  <a:txBody>
                    <a:bodyPr/>
                    <a:lstStyle/>
                    <a:p>
                      <a:pPr algn="ctr" fontAlgn="b"/>
                      <a:r>
                        <a:rPr lang="ru-RU" sz="800" b="0" i="0" u="none" strike="noStrike" dirty="0">
                          <a:effectLst/>
                          <a:latin typeface="Arial" panose="020B0604020202020204" pitchFamily="34" charset="0"/>
                        </a:rPr>
                        <a:t>226,1</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46465454"/>
                  </a:ext>
                </a:extLst>
              </a:tr>
              <a:tr h="117021">
                <a:tc>
                  <a:txBody>
                    <a:bodyPr/>
                    <a:lstStyle/>
                    <a:p>
                      <a:pPr algn="ctr" fontAlgn="b"/>
                      <a:r>
                        <a:rPr lang="ru-RU" sz="800" b="0" i="0" u="none" strike="noStrike" dirty="0">
                          <a:effectLst/>
                          <a:latin typeface="Arial" panose="020B0604020202020204" pitchFamily="34" charset="0"/>
                        </a:rPr>
                        <a:t> 901 2 07 04050 04 0003 150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(Муниципальное бюджетное дошкольное образовательное учреждение детский сад №16 «Ягодка» г.Долгопрудного замена 2 веранд)</a:t>
                      </a:r>
                    </a:p>
                  </a:txBody>
                  <a:tcPr marL="0" marR="0" marT="0" marB="0" anchor="b"/>
                </a:tc>
                <a:tc>
                  <a:txBody>
                    <a:bodyPr/>
                    <a:lstStyle/>
                    <a:p>
                      <a:pPr algn="ctr" fontAlgn="b"/>
                      <a:r>
                        <a:rPr lang="ru-RU" sz="800" b="0" i="0" u="none" strike="noStrike">
                          <a:effectLst/>
                          <a:latin typeface="Arial" panose="020B0604020202020204" pitchFamily="34" charset="0"/>
                        </a:rPr>
                        <a:t>193,4</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854985300"/>
                  </a:ext>
                </a:extLst>
              </a:tr>
              <a:tr h="194769">
                <a:tc>
                  <a:txBody>
                    <a:bodyPr/>
                    <a:lstStyle/>
                    <a:p>
                      <a:pPr algn="ctr" fontAlgn="b"/>
                      <a:r>
                        <a:rPr lang="ru-RU" sz="800" b="0" i="0" u="none" strike="noStrike">
                          <a:effectLst/>
                          <a:latin typeface="Arial" panose="020B0604020202020204" pitchFamily="34" charset="0"/>
                        </a:rPr>
                        <a:t>901 2 07 04050 04 0004 150</a:t>
                      </a:r>
                    </a:p>
                  </a:txBody>
                  <a:tcPr marL="0" marR="0" marT="0" marB="0" anchor="b"/>
                </a:tc>
                <a:tc>
                  <a:txBody>
                    <a:bodyPr/>
                    <a:lstStyle/>
                    <a:p>
                      <a:pPr algn="l" fontAlgn="b"/>
                      <a:r>
                        <a:rPr lang="ru-RU" sz="800" b="0" i="0" u="none" strike="noStrike" dirty="0">
                          <a:effectLst/>
                          <a:latin typeface="Arial" panose="020B0604020202020204" pitchFamily="34" charset="0"/>
                        </a:rPr>
                        <a:t>Прочие безвозмездные поступления в бюджеты городских округов (Муниципальное бюджетное дошкольное образовательное учреждение центр развития ребенка - детский сад №1 «Солнышко» г.Долгопрудного ремонт 2 веранд)</a:t>
                      </a:r>
                    </a:p>
                  </a:txBody>
                  <a:tcPr marL="0" marR="0" marT="0" marB="0" anchor="b"/>
                </a:tc>
                <a:tc>
                  <a:txBody>
                    <a:bodyPr/>
                    <a:lstStyle/>
                    <a:p>
                      <a:pPr algn="ctr" fontAlgn="b"/>
                      <a:r>
                        <a:rPr lang="ru-RU" sz="800" b="0" i="0" u="none" strike="noStrike">
                          <a:effectLst/>
                          <a:latin typeface="Arial" panose="020B0604020202020204" pitchFamily="34" charset="0"/>
                        </a:rPr>
                        <a:t>27,5</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181470912"/>
                  </a:ext>
                </a:extLst>
              </a:tr>
              <a:tr h="158318">
                <a:tc>
                  <a:txBody>
                    <a:bodyPr/>
                    <a:lstStyle/>
                    <a:p>
                      <a:pPr algn="ctr" fontAlgn="b"/>
                      <a:r>
                        <a:rPr lang="ru-RU" sz="800" b="0" i="0" u="none" strike="noStrike">
                          <a:effectLst/>
                          <a:latin typeface="Arial" panose="020B0604020202020204" pitchFamily="34" charset="0"/>
                        </a:rPr>
                        <a:t>901 2 07 04050 04 0005 150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(Муниципальное бюджетное дошкольное образовательное учреждение городского округа Долгопрудный детский сад общеразвивающего вида №5 «Теремок» замена 5 веранд)</a:t>
                      </a:r>
                    </a:p>
                  </a:txBody>
                  <a:tcPr marL="0" marR="0" marT="0" marB="0" anchor="b"/>
                </a:tc>
                <a:tc>
                  <a:txBody>
                    <a:bodyPr/>
                    <a:lstStyle/>
                    <a:p>
                      <a:pPr algn="ctr" fontAlgn="b"/>
                      <a:r>
                        <a:rPr lang="ru-RU" sz="800" b="0" i="0" u="none" strike="noStrike">
                          <a:effectLst/>
                          <a:latin typeface="Arial" panose="020B0604020202020204" pitchFamily="34" charset="0"/>
                        </a:rPr>
                        <a:t>107,4</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2115876319"/>
                  </a:ext>
                </a:extLst>
              </a:tr>
              <a:tr h="370840">
                <a:tc>
                  <a:txBody>
                    <a:bodyPr/>
                    <a:lstStyle/>
                    <a:p>
                      <a:pPr algn="ctr" fontAlgn="b"/>
                      <a:r>
                        <a:rPr lang="ru-RU" sz="800" b="0" i="0" u="none" strike="noStrike" dirty="0">
                          <a:effectLst/>
                          <a:latin typeface="Arial" panose="020B0604020202020204" pitchFamily="34" charset="0"/>
                        </a:rPr>
                        <a:t>901 2 07 04050 04 0006 150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(Муниципальное бюджетное дошкольное образовательное учреждение детский сад общеразвивающего вида № 9 «Аистенок» г. Долгопрудного замена окон и замена 10 веранд)</a:t>
                      </a:r>
                    </a:p>
                  </a:txBody>
                  <a:tcPr marL="0" marR="0" marT="0" marB="0" anchor="b"/>
                </a:tc>
                <a:tc>
                  <a:txBody>
                    <a:bodyPr/>
                    <a:lstStyle/>
                    <a:p>
                      <a:pPr algn="ctr" fontAlgn="b"/>
                      <a:r>
                        <a:rPr lang="ru-RU" sz="800" b="0" i="0" u="none" strike="noStrike">
                          <a:effectLst/>
                          <a:latin typeface="Arial" panose="020B0604020202020204" pitchFamily="34" charset="0"/>
                        </a:rPr>
                        <a:t>558,1</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4212023429"/>
                  </a:ext>
                </a:extLst>
              </a:tr>
              <a:tr h="121920">
                <a:tc>
                  <a:txBody>
                    <a:bodyPr/>
                    <a:lstStyle/>
                    <a:p>
                      <a:pPr algn="ctr" fontAlgn="b"/>
                      <a:r>
                        <a:rPr lang="ru-RU" sz="800" b="0" i="0" u="none" strike="noStrike" dirty="0">
                          <a:effectLst/>
                          <a:latin typeface="Arial" panose="020B0604020202020204" pitchFamily="34" charset="0"/>
                        </a:rPr>
                        <a:t>901 2 07 04050 04 0007 150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(Муниципальное бюджетное дошкольное образовательное учреждение детский сад комбинированного вида № 21 «Росинка» г. Долгопрудный ремонт фасада)</a:t>
                      </a:r>
                    </a:p>
                  </a:txBody>
                  <a:tcPr marL="0" marR="0" marT="0" marB="0" anchor="b"/>
                </a:tc>
                <a:tc>
                  <a:txBody>
                    <a:bodyPr/>
                    <a:lstStyle/>
                    <a:p>
                      <a:pPr algn="ctr" fontAlgn="b"/>
                      <a:r>
                        <a:rPr lang="ru-RU" sz="800" b="0" i="0" u="none" strike="noStrike">
                          <a:effectLst/>
                          <a:latin typeface="Arial" panose="020B0604020202020204" pitchFamily="34" charset="0"/>
                        </a:rPr>
                        <a:t>562,3</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171817511"/>
                  </a:ext>
                </a:extLst>
              </a:tr>
              <a:tr h="102438">
                <a:tc>
                  <a:txBody>
                    <a:bodyPr/>
                    <a:lstStyle/>
                    <a:p>
                      <a:pPr algn="ctr" fontAlgn="b"/>
                      <a:r>
                        <a:rPr lang="ru-RU" sz="800" b="0" i="0" u="none" strike="noStrike" dirty="0">
                          <a:effectLst/>
                          <a:latin typeface="Arial" panose="020B0604020202020204" pitchFamily="34" charset="0"/>
                        </a:rPr>
                        <a:t>901 2 07 04050 04 0008 150</a:t>
                      </a:r>
                    </a:p>
                  </a:txBody>
                  <a:tcPr marL="0" marR="0" marT="0" marB="0" anchor="b"/>
                </a:tc>
                <a:tc>
                  <a:txBody>
                    <a:bodyPr/>
                    <a:lstStyle/>
                    <a:p>
                      <a:pPr algn="l" fontAlgn="b"/>
                      <a:r>
                        <a:rPr lang="ru-RU" sz="800" b="0" i="0" u="none" strike="noStrike">
                          <a:effectLst/>
                          <a:latin typeface="Arial" panose="020B0604020202020204" pitchFamily="34" charset="0"/>
                        </a:rPr>
                        <a:t>Прочие безвозмездные поступления в бюджеты городских округов (Автономное дошкольное образовательное учреждение муниципального образования г. Долгопрудного центр развития ребенка - детский сад №22 «Родничок» замена 5 веранд)</a:t>
                      </a:r>
                    </a:p>
                  </a:txBody>
                  <a:tcPr marL="0" marR="0" marT="0" marB="0" anchor="b"/>
                </a:tc>
                <a:tc>
                  <a:txBody>
                    <a:bodyPr/>
                    <a:lstStyle/>
                    <a:p>
                      <a:pPr algn="ctr" fontAlgn="b"/>
                      <a:r>
                        <a:rPr lang="ru-RU" sz="800" b="0" i="0" u="none" strike="noStrike">
                          <a:effectLst/>
                          <a:latin typeface="Arial" panose="020B0604020202020204" pitchFamily="34" charset="0"/>
                        </a:rPr>
                        <a:t>107,3</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2912816662"/>
                  </a:ext>
                </a:extLst>
              </a:tr>
              <a:tr h="182880">
                <a:tc>
                  <a:txBody>
                    <a:bodyPr/>
                    <a:lstStyle/>
                    <a:p>
                      <a:pPr algn="ctr" fontAlgn="b"/>
                      <a:r>
                        <a:rPr lang="ru-RU" sz="800" b="1" i="0" u="none" strike="noStrike">
                          <a:effectLst/>
                          <a:latin typeface="Arial" panose="020B0604020202020204" pitchFamily="34" charset="0"/>
                        </a:rPr>
                        <a:t>000 2 18 00000 00 0000 150</a:t>
                      </a:r>
                    </a:p>
                  </a:txBody>
                  <a:tcPr marL="0" marR="0" marT="0" marB="0" anchor="b"/>
                </a:tc>
                <a:tc>
                  <a:txBody>
                    <a:bodyPr/>
                    <a:lstStyle/>
                    <a:p>
                      <a:pPr algn="l" fontAlgn="b"/>
                      <a:r>
                        <a:rPr lang="ru-RU" sz="800" b="1" i="0" u="none" strike="noStrike">
                          <a:effectLst/>
                          <a:latin typeface="Arial" panose="020B0604020202020204" pitchFamily="34" charset="0"/>
                        </a:rPr>
                        <a:t>Доходы бюджетов городских округов от возврата организациями остатков субсидий прошлых лет</a:t>
                      </a:r>
                    </a:p>
                  </a:txBody>
                  <a:tcPr marL="0" marR="0" marT="0" marB="0" anchor="b"/>
                </a:tc>
                <a:tc>
                  <a:txBody>
                    <a:bodyPr/>
                    <a:lstStyle/>
                    <a:p>
                      <a:pPr algn="ctr" fontAlgn="b"/>
                      <a:r>
                        <a:rPr lang="ru-RU" sz="800" b="1" i="0" u="none" strike="noStrike">
                          <a:effectLst/>
                          <a:latin typeface="Arial" panose="020B0604020202020204" pitchFamily="34" charset="0"/>
                        </a:rPr>
                        <a:t>2 359,0</a:t>
                      </a:r>
                    </a:p>
                  </a:txBody>
                  <a:tcPr marL="0" marR="0" marT="0" marB="0" anchor="b"/>
                </a:tc>
                <a:tc>
                  <a:txBody>
                    <a:bodyPr/>
                    <a:lstStyle/>
                    <a:p>
                      <a:pPr algn="ctr" fontAlgn="b"/>
                      <a:r>
                        <a:rPr lang="ru-RU" sz="900" b="1" i="0" u="none" strike="noStrike">
                          <a:effectLst/>
                          <a:latin typeface="Arial" panose="020B0604020202020204" pitchFamily="34" charset="0"/>
                        </a:rPr>
                        <a:t>3 796,0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629022324"/>
                  </a:ext>
                </a:extLst>
              </a:tr>
              <a:tr h="121920">
                <a:tc>
                  <a:txBody>
                    <a:bodyPr/>
                    <a:lstStyle/>
                    <a:p>
                      <a:pPr algn="ctr" fontAlgn="b"/>
                      <a:r>
                        <a:rPr lang="ru-RU" sz="800" b="0" i="0" u="none" strike="noStrike" dirty="0">
                          <a:effectLst/>
                          <a:latin typeface="Arial" panose="020B0604020202020204" pitchFamily="34" charset="0"/>
                        </a:rPr>
                        <a:t>000 2 18 04010 04 0000 150</a:t>
                      </a:r>
                    </a:p>
                  </a:txBody>
                  <a:tcPr marL="0" marR="0" marT="0" marB="0" anchor="b"/>
                </a:tc>
                <a:tc>
                  <a:txBody>
                    <a:bodyPr/>
                    <a:lstStyle/>
                    <a:p>
                      <a:pPr algn="l" fontAlgn="b"/>
                      <a:r>
                        <a:rPr lang="ru-RU" sz="800" b="0" i="0" u="none" strike="noStrike">
                          <a:effectLst/>
                          <a:latin typeface="Arial" panose="020B0604020202020204" pitchFamily="34" charset="0"/>
                        </a:rPr>
                        <a:t>Доходы бюджетов городских округов от возврата бюджетными учреждениями остатков субсидий прошлых лет</a:t>
                      </a:r>
                    </a:p>
                  </a:txBody>
                  <a:tcPr marL="0" marR="0" marT="0" marB="0" anchor="b"/>
                </a:tc>
                <a:tc>
                  <a:txBody>
                    <a:bodyPr/>
                    <a:lstStyle/>
                    <a:p>
                      <a:pPr algn="ctr" fontAlgn="b"/>
                      <a:r>
                        <a:rPr lang="ru-RU" sz="800" b="0" i="0" u="none" strike="noStrike">
                          <a:effectLst/>
                          <a:latin typeface="Arial" panose="020B0604020202020204" pitchFamily="34" charset="0"/>
                        </a:rPr>
                        <a:t>34,1</a:t>
                      </a:r>
                    </a:p>
                  </a:txBody>
                  <a:tcPr marL="0" marR="0" marT="0" marB="0" anchor="b"/>
                </a:tc>
                <a:tc>
                  <a:txBody>
                    <a:bodyPr/>
                    <a:lstStyle/>
                    <a:p>
                      <a:pPr algn="ctr" fontAlgn="b"/>
                      <a:r>
                        <a:rPr lang="ru-RU" sz="900" b="0" i="0" u="none" strike="noStrike">
                          <a:effectLst/>
                          <a:latin typeface="Arial" panose="020B0604020202020204" pitchFamily="34" charset="0"/>
                        </a:rPr>
                        <a:t>36,1</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extLst>
                  <a:ext uri="{0D108BD9-81ED-4DB2-BD59-A6C34878D82A}">
                    <a16:rowId xmlns:a16="http://schemas.microsoft.com/office/drawing/2014/main" val="3170259690"/>
                  </a:ext>
                </a:extLst>
              </a:tr>
              <a:tr h="73152">
                <a:tc>
                  <a:txBody>
                    <a:bodyPr/>
                    <a:lstStyle/>
                    <a:p>
                      <a:pPr algn="ctr" fontAlgn="b"/>
                      <a:r>
                        <a:rPr lang="ru-RU" sz="800" b="0" i="0" u="none" strike="noStrike">
                          <a:effectLst/>
                          <a:latin typeface="Arial" panose="020B0604020202020204" pitchFamily="34" charset="0"/>
                        </a:rPr>
                        <a:t>000 2 18 04020 04 0000 150</a:t>
                      </a:r>
                    </a:p>
                  </a:txBody>
                  <a:tcPr marL="0" marR="0" marT="0" marB="0" anchor="b"/>
                </a:tc>
                <a:tc>
                  <a:txBody>
                    <a:bodyPr/>
                    <a:lstStyle/>
                    <a:p>
                      <a:pPr algn="l" fontAlgn="b"/>
                      <a:r>
                        <a:rPr lang="ru-RU" sz="800" b="0" i="0" u="none" strike="noStrike">
                          <a:effectLst/>
                          <a:latin typeface="Arial" panose="020B0604020202020204" pitchFamily="34" charset="0"/>
                        </a:rPr>
                        <a:t>Доходы бюджетов городских округов от возврата автономными учреждениями остатков субсидий прошлых лет</a:t>
                      </a:r>
                    </a:p>
                  </a:txBody>
                  <a:tcPr marL="0" marR="0" marT="0" marB="0" anchor="b"/>
                </a:tc>
                <a:tc>
                  <a:txBody>
                    <a:bodyPr/>
                    <a:lstStyle/>
                    <a:p>
                      <a:pPr algn="ctr" fontAlgn="b"/>
                      <a:r>
                        <a:rPr lang="ru-RU" sz="800" b="0" i="0" u="none" strike="noStrike">
                          <a:effectLst/>
                          <a:latin typeface="Arial" panose="020B0604020202020204" pitchFamily="34" charset="0"/>
                        </a:rPr>
                        <a:t>2 235,2</a:t>
                      </a:r>
                    </a:p>
                  </a:txBody>
                  <a:tcPr marL="0" marR="0" marT="0" marB="0" anchor="b"/>
                </a:tc>
                <a:tc>
                  <a:txBody>
                    <a:bodyPr/>
                    <a:lstStyle/>
                    <a:p>
                      <a:pPr algn="ctr" fontAlgn="b"/>
                      <a:r>
                        <a:rPr lang="ru-RU" sz="900" b="0" i="0" u="none" strike="noStrike">
                          <a:effectLst/>
                          <a:latin typeface="Arial" panose="020B0604020202020204" pitchFamily="34" charset="0"/>
                        </a:rPr>
                        <a:t>3 759,9</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523610313"/>
                  </a:ext>
                </a:extLst>
              </a:tr>
              <a:tr h="292608">
                <a:tc>
                  <a:txBody>
                    <a:bodyPr/>
                    <a:lstStyle/>
                    <a:p>
                      <a:pPr algn="ctr" fontAlgn="b"/>
                      <a:r>
                        <a:rPr lang="ru-RU" sz="800" b="0" i="0" u="none" strike="noStrike" dirty="0">
                          <a:effectLst/>
                          <a:latin typeface="Arial" panose="020B0604020202020204" pitchFamily="34" charset="0"/>
                        </a:rPr>
                        <a:t>000 2 18 04030 04 0000 150</a:t>
                      </a:r>
                    </a:p>
                  </a:txBody>
                  <a:tcPr marL="0" marR="0" marT="0" marB="0" anchor="b"/>
                </a:tc>
                <a:tc>
                  <a:txBody>
                    <a:bodyPr/>
                    <a:lstStyle/>
                    <a:p>
                      <a:pPr algn="l" fontAlgn="ctr"/>
                      <a:r>
                        <a:rPr lang="ru-RU" sz="800" b="0" i="0" u="none" strike="noStrike">
                          <a:solidFill>
                            <a:srgbClr val="000000"/>
                          </a:solidFill>
                          <a:effectLst/>
                          <a:latin typeface="Arial" panose="020B0604020202020204" pitchFamily="34" charset="0"/>
                        </a:rPr>
                        <a:t>Доходы бюджетов городских округов от возврата иными организациями остатков субсидий прошлых лет</a:t>
                      </a:r>
                    </a:p>
                  </a:txBody>
                  <a:tcPr marL="0" marR="0" marT="0" marB="0" anchor="ctr"/>
                </a:tc>
                <a:tc>
                  <a:txBody>
                    <a:bodyPr/>
                    <a:lstStyle/>
                    <a:p>
                      <a:pPr algn="ctr" fontAlgn="b"/>
                      <a:r>
                        <a:rPr lang="ru-RU" sz="800" b="0" i="0" u="none" strike="noStrike">
                          <a:effectLst/>
                          <a:latin typeface="Arial" panose="020B0604020202020204" pitchFamily="34" charset="0"/>
                        </a:rPr>
                        <a:t>89,7</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1864937166"/>
                  </a:ext>
                </a:extLst>
              </a:tr>
              <a:tr h="219456">
                <a:tc>
                  <a:txBody>
                    <a:bodyPr/>
                    <a:lstStyle/>
                    <a:p>
                      <a:pPr algn="ctr" fontAlgn="b"/>
                      <a:r>
                        <a:rPr lang="ru-RU" sz="800" b="1" i="0" u="none" strike="noStrike" dirty="0">
                          <a:effectLst/>
                          <a:latin typeface="Arial" panose="020B0604020202020204" pitchFamily="34" charset="0"/>
                        </a:rPr>
                        <a:t>000 2 19 00000 00 0000 150</a:t>
                      </a:r>
                    </a:p>
                  </a:txBody>
                  <a:tcPr marL="0" marR="0" marT="0" marB="0" anchor="b"/>
                </a:tc>
                <a:tc>
                  <a:txBody>
                    <a:bodyPr/>
                    <a:lstStyle/>
                    <a:p>
                      <a:pPr algn="l" fontAlgn="b"/>
                      <a:r>
                        <a:rPr lang="ru-RU" sz="800" b="1" i="0" u="none" strike="noStrike" dirty="0">
                          <a:effectLst/>
                          <a:latin typeface="Arial" panose="020B0604020202020204" pitchFamily="34" charset="0"/>
                        </a:rPr>
                        <a:t>Возврат остатков субсидий, субвенций и иных межбюджетных трансфертов , имеющих целевое назначение, прошлых лет из бюджетов городских округов</a:t>
                      </a:r>
                    </a:p>
                  </a:txBody>
                  <a:tcPr marL="0" marR="0" marT="0" marB="0" anchor="b"/>
                </a:tc>
                <a:tc>
                  <a:txBody>
                    <a:bodyPr/>
                    <a:lstStyle/>
                    <a:p>
                      <a:pPr algn="ctr" fontAlgn="b"/>
                      <a:r>
                        <a:rPr lang="ru-RU" sz="800" b="1" i="0" u="none" strike="noStrike">
                          <a:effectLst/>
                          <a:latin typeface="Arial" panose="020B0604020202020204" pitchFamily="34" charset="0"/>
                        </a:rPr>
                        <a:t>-10 524,6</a:t>
                      </a:r>
                    </a:p>
                  </a:txBody>
                  <a:tcPr marL="0" marR="0" marT="0" marB="0" anchor="b"/>
                </a:tc>
                <a:tc>
                  <a:txBody>
                    <a:bodyPr/>
                    <a:lstStyle/>
                    <a:p>
                      <a:pPr algn="ctr" fontAlgn="b"/>
                      <a:r>
                        <a:rPr lang="ru-RU" sz="900" b="0" i="0" u="none" strike="noStrike">
                          <a:effectLst/>
                          <a:latin typeface="Arial" panose="020B0604020202020204" pitchFamily="34" charset="0"/>
                        </a:rPr>
                        <a:t>-12 264,3</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a:effectLst/>
                          <a:latin typeface="Arial" panose="020B0604020202020204" pitchFamily="34" charset="0"/>
                        </a:rPr>
                        <a:t>0,0</a:t>
                      </a:r>
                    </a:p>
                  </a:txBody>
                  <a:tcPr marL="0" marR="0" marT="0" marB="0" anchor="b"/>
                </a:tc>
                <a:tc>
                  <a:txBody>
                    <a:bodyPr/>
                    <a:lstStyle/>
                    <a:p>
                      <a:pPr algn="ctr" fontAlgn="b"/>
                      <a:r>
                        <a:rPr lang="ru-RU" sz="900" b="0" i="0" u="none" strike="noStrike" dirty="0">
                          <a:effectLst/>
                          <a:latin typeface="Arial" panose="020B0604020202020204" pitchFamily="34" charset="0"/>
                        </a:rPr>
                        <a:t>0,0</a:t>
                      </a:r>
                    </a:p>
                  </a:txBody>
                  <a:tcPr marL="0" marR="0" marT="0" marB="0" anchor="b"/>
                </a:tc>
                <a:extLst>
                  <a:ext uri="{0D108BD9-81ED-4DB2-BD59-A6C34878D82A}">
                    <a16:rowId xmlns:a16="http://schemas.microsoft.com/office/drawing/2014/main" val="331497178"/>
                  </a:ext>
                </a:extLst>
              </a:tr>
              <a:tr h="146304">
                <a:tc>
                  <a:txBody>
                    <a:bodyPr/>
                    <a:lstStyle/>
                    <a:p>
                      <a:pPr algn="ctr" fontAlgn="b"/>
                      <a:r>
                        <a:rPr lang="ru-RU" sz="800" b="0" i="0" u="none" strike="noStrike" dirty="0">
                          <a:effectLst/>
                          <a:latin typeface="Arial" panose="020B0604020202020204" pitchFamily="34" charset="0"/>
                        </a:rPr>
                        <a:t> </a:t>
                      </a:r>
                    </a:p>
                  </a:txBody>
                  <a:tcPr marL="0" marR="0" marT="0" marB="0" anchor="b"/>
                </a:tc>
                <a:tc>
                  <a:txBody>
                    <a:bodyPr/>
                    <a:lstStyle/>
                    <a:p>
                      <a:pPr algn="l" fontAlgn="ctr"/>
                      <a:endParaRPr lang="ru-RU" sz="900" b="1" i="0" u="none" strike="noStrike" dirty="0">
                        <a:effectLst/>
                        <a:latin typeface="Arial" panose="020B0604020202020204" pitchFamily="34" charset="0"/>
                      </a:endParaRPr>
                    </a:p>
                    <a:p>
                      <a:pPr algn="l" fontAlgn="ctr"/>
                      <a:r>
                        <a:rPr lang="ru-RU" sz="900" b="1" i="0" u="none" strike="noStrike" dirty="0">
                          <a:effectLst/>
                          <a:latin typeface="Arial" panose="020B0604020202020204" pitchFamily="34" charset="0"/>
                        </a:rPr>
                        <a:t>Всего доходов                          </a:t>
                      </a:r>
                    </a:p>
                  </a:txBody>
                  <a:tcPr marL="0" marR="0" marT="0" marB="0" anchor="b"/>
                </a:tc>
                <a:tc>
                  <a:txBody>
                    <a:bodyPr/>
                    <a:lstStyle/>
                    <a:p>
                      <a:pPr algn="ctr" fontAlgn="b"/>
                      <a:r>
                        <a:rPr lang="ru-RU" sz="900" b="1" i="0" u="none" strike="noStrike">
                          <a:effectLst/>
                          <a:latin typeface="Arial" panose="020B0604020202020204" pitchFamily="34" charset="0"/>
                        </a:rPr>
                        <a:t>4 525 079,7</a:t>
                      </a:r>
                    </a:p>
                  </a:txBody>
                  <a:tcPr marL="0" marR="0" marT="0" marB="0" anchor="b"/>
                </a:tc>
                <a:tc>
                  <a:txBody>
                    <a:bodyPr/>
                    <a:lstStyle/>
                    <a:p>
                      <a:pPr algn="ctr" fontAlgn="b"/>
                      <a:r>
                        <a:rPr lang="ru-RU" sz="900" b="1" i="0" u="none" strike="noStrike">
                          <a:effectLst/>
                          <a:latin typeface="Arial" panose="020B0604020202020204" pitchFamily="34" charset="0"/>
                        </a:rPr>
                        <a:t>6 246 479,3</a:t>
                      </a:r>
                    </a:p>
                  </a:txBody>
                  <a:tcPr marL="0" marR="0" marT="0" marB="0" anchor="b"/>
                </a:tc>
                <a:tc>
                  <a:txBody>
                    <a:bodyPr/>
                    <a:lstStyle/>
                    <a:p>
                      <a:pPr algn="ctr" fontAlgn="b"/>
                      <a:r>
                        <a:rPr lang="ru-RU" sz="900" b="1" i="0" u="none" strike="noStrike">
                          <a:effectLst/>
                          <a:latin typeface="Arial" panose="020B0604020202020204" pitchFamily="34" charset="0"/>
                        </a:rPr>
                        <a:t>6 730 142,4</a:t>
                      </a:r>
                    </a:p>
                  </a:txBody>
                  <a:tcPr marL="0" marR="0" marT="0" marB="0" anchor="b"/>
                </a:tc>
                <a:tc>
                  <a:txBody>
                    <a:bodyPr/>
                    <a:lstStyle/>
                    <a:p>
                      <a:pPr algn="ctr" fontAlgn="b"/>
                      <a:r>
                        <a:rPr lang="ru-RU" sz="900" b="1" i="0" u="none" strike="noStrike">
                          <a:effectLst/>
                          <a:latin typeface="Arial" panose="020B0604020202020204" pitchFamily="34" charset="0"/>
                        </a:rPr>
                        <a:t>6 776 749,6</a:t>
                      </a:r>
                    </a:p>
                  </a:txBody>
                  <a:tcPr marL="0" marR="0" marT="0" marB="0" anchor="b"/>
                </a:tc>
                <a:tc>
                  <a:txBody>
                    <a:bodyPr/>
                    <a:lstStyle/>
                    <a:p>
                      <a:pPr algn="ctr" fontAlgn="b"/>
                      <a:r>
                        <a:rPr lang="ru-RU" sz="900" b="1" i="0" u="none" strike="noStrike" dirty="0">
                          <a:effectLst/>
                          <a:latin typeface="Arial" panose="020B0604020202020204" pitchFamily="34" charset="0"/>
                        </a:rPr>
                        <a:t>6 197 915,5</a:t>
                      </a:r>
                    </a:p>
                  </a:txBody>
                  <a:tcPr marL="0" marR="0" marT="0" marB="0" anchor="b"/>
                </a:tc>
                <a:extLst>
                  <a:ext uri="{0D108BD9-81ED-4DB2-BD59-A6C34878D82A}">
                    <a16:rowId xmlns:a16="http://schemas.microsoft.com/office/drawing/2014/main" val="538665204"/>
                  </a:ext>
                </a:extLst>
              </a:tr>
            </a:tbl>
          </a:graphicData>
        </a:graphic>
      </p:graphicFrame>
    </p:spTree>
    <p:extLst>
      <p:ext uri="{BB962C8B-B14F-4D97-AF65-F5344CB8AC3E}">
        <p14:creationId xmlns:p14="http://schemas.microsoft.com/office/powerpoint/2010/main" val="1557696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ED300D6-4E93-42D5-8838-81EB3D31B728}"/>
              </a:ext>
            </a:extLst>
          </p:cNvPr>
          <p:cNvSpPr/>
          <p:nvPr/>
        </p:nvSpPr>
        <p:spPr>
          <a:xfrm>
            <a:off x="0" y="6210579"/>
            <a:ext cx="12192000"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pPr algn="ctr"/>
            <a:r>
              <a:rPr lang="ru-RU" i="1" dirty="0">
                <a:ea typeface="Times New Roman" panose="02020603050405020304" pitchFamily="18" charset="0"/>
              </a:rPr>
              <a:t>Налоговые и неналоговые доходы бюджета городского округа в 2023 году составят 40,0 % от общих доходов, </a:t>
            </a:r>
          </a:p>
          <a:p>
            <a:pPr algn="ctr"/>
            <a:r>
              <a:rPr lang="ru-RU" i="1" dirty="0">
                <a:ea typeface="Times New Roman" panose="02020603050405020304" pitchFamily="18" charset="0"/>
              </a:rPr>
              <a:t>в 2024 году 41,7 %, в 2025 году 50,2 %.</a:t>
            </a:r>
            <a:endParaRPr lang="ru-RU" i="1" dirty="0"/>
          </a:p>
        </p:txBody>
      </p:sp>
      <p:sp>
        <p:nvSpPr>
          <p:cNvPr id="2" name="Заголовок 1">
            <a:extLst>
              <a:ext uri="{FF2B5EF4-FFF2-40B4-BE49-F238E27FC236}">
                <a16:creationId xmlns:a16="http://schemas.microsoft.com/office/drawing/2014/main" id="{24436F0B-EC3F-4428-8D30-E8DE68323277}"/>
              </a:ext>
            </a:extLst>
          </p:cNvPr>
          <p:cNvSpPr>
            <a:spLocks noGrp="1"/>
          </p:cNvSpPr>
          <p:nvPr>
            <p:ph type="title"/>
          </p:nvPr>
        </p:nvSpPr>
        <p:spPr>
          <a:xfrm>
            <a:off x="831850" y="81280"/>
            <a:ext cx="10515600" cy="1158240"/>
          </a:xfrm>
        </p:spPr>
        <p:txBody>
          <a:bodyPr>
            <a:normAutofit fontScale="90000"/>
          </a:bodyPr>
          <a:lstStyle/>
          <a:p>
            <a:pPr algn="ctr"/>
            <a:r>
              <a:rPr lang="ru-RU" dirty="0"/>
              <a:t>Доходная часть бюджета городского округа Долгопрудный</a:t>
            </a:r>
          </a:p>
        </p:txBody>
      </p:sp>
      <p:graphicFrame>
        <p:nvGraphicFramePr>
          <p:cNvPr id="5" name="Объект 4">
            <a:extLst>
              <a:ext uri="{FF2B5EF4-FFF2-40B4-BE49-F238E27FC236}">
                <a16:creationId xmlns:a16="http://schemas.microsoft.com/office/drawing/2014/main" id="{AAAA984F-8BB7-4A45-972C-9E75C320BD0D}"/>
              </a:ext>
            </a:extLst>
          </p:cNvPr>
          <p:cNvGraphicFramePr>
            <a:graphicFrameLocks noGrp="1"/>
          </p:cNvGraphicFramePr>
          <p:nvPr>
            <p:ph idx="1"/>
            <p:extLst>
              <p:ext uri="{D42A27DB-BD31-4B8C-83A1-F6EECF244321}">
                <p14:modId xmlns:p14="http://schemas.microsoft.com/office/powerpoint/2010/main" val="1384498432"/>
              </p:ext>
            </p:extLst>
          </p:nvPr>
        </p:nvGraphicFramePr>
        <p:xfrm>
          <a:off x="844550" y="1239520"/>
          <a:ext cx="10515600" cy="1922769"/>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509199974"/>
                    </a:ext>
                  </a:extLst>
                </a:gridCol>
                <a:gridCol w="2628900">
                  <a:extLst>
                    <a:ext uri="{9D8B030D-6E8A-4147-A177-3AD203B41FA5}">
                      <a16:colId xmlns:a16="http://schemas.microsoft.com/office/drawing/2014/main" val="2562768725"/>
                    </a:ext>
                  </a:extLst>
                </a:gridCol>
                <a:gridCol w="2628900">
                  <a:extLst>
                    <a:ext uri="{9D8B030D-6E8A-4147-A177-3AD203B41FA5}">
                      <a16:colId xmlns:a16="http://schemas.microsoft.com/office/drawing/2014/main" val="2674852515"/>
                    </a:ext>
                  </a:extLst>
                </a:gridCol>
                <a:gridCol w="2628900">
                  <a:extLst>
                    <a:ext uri="{9D8B030D-6E8A-4147-A177-3AD203B41FA5}">
                      <a16:colId xmlns:a16="http://schemas.microsoft.com/office/drawing/2014/main" val="3383207555"/>
                    </a:ext>
                  </a:extLst>
                </a:gridCol>
              </a:tblGrid>
              <a:tr h="318594">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Наименование дохода</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2023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2024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2025 год</a:t>
                      </a:r>
                    </a:p>
                  </a:txBody>
                  <a:tcPr marL="8313" marR="8313" marT="8317" marB="0" anchor="ctr">
                    <a:solidFill>
                      <a:schemeClr val="accent5">
                        <a:lumMod val="20000"/>
                        <a:lumOff val="80000"/>
                      </a:schemeClr>
                    </a:solidFill>
                  </a:tcPr>
                </a:tc>
                <a:extLst>
                  <a:ext uri="{0D108BD9-81ED-4DB2-BD59-A6C34878D82A}">
                    <a16:rowId xmlns:a16="http://schemas.microsoft.com/office/drawing/2014/main" val="2754664638"/>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2 109 688,0</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2 313 416,8</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2 604 002,9</a:t>
                      </a:r>
                    </a:p>
                  </a:txBody>
                  <a:tcPr anchor="ctr" horzOverflow="overflow">
                    <a:solidFill>
                      <a:schemeClr val="accent6">
                        <a:lumMod val="60000"/>
                        <a:lumOff val="40000"/>
                      </a:schemeClr>
                    </a:solidFill>
                  </a:tcPr>
                </a:tc>
                <a:extLst>
                  <a:ext uri="{0D108BD9-81ED-4DB2-BD59-A6C34878D82A}">
                    <a16:rowId xmlns:a16="http://schemas.microsoft.com/office/drawing/2014/main" val="1069246911"/>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Неналоговые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584 403,5</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515 087,1</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508 990,1</a:t>
                      </a:r>
                    </a:p>
                  </a:txBody>
                  <a:tcPr horzOverflow="overflow">
                    <a:solidFill>
                      <a:srgbClr val="0070C0"/>
                    </a:solidFill>
                  </a:tcPr>
                </a:tc>
                <a:extLst>
                  <a:ext uri="{0D108BD9-81ED-4DB2-BD59-A6C34878D82A}">
                    <a16:rowId xmlns:a16="http://schemas.microsoft.com/office/drawing/2014/main" val="4148879808"/>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Безвозмездные поступления</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4 036 050,9</a:t>
                      </a:r>
                    </a:p>
                  </a:txBody>
                  <a:tcPr marL="7313" marR="7313" marT="7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3 948 245,7</a:t>
                      </a:r>
                    </a:p>
                  </a:txBody>
                  <a:tcPr marL="8313" marR="8313" marT="8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3 084 922,5</a:t>
                      </a:r>
                    </a:p>
                  </a:txBody>
                  <a:tcPr marL="8313" marR="8313" marT="8313" marB="0" anchor="ctr" horzOverflow="overflow">
                    <a:solidFill>
                      <a:srgbClr val="FFC000"/>
                    </a:solidFill>
                  </a:tcPr>
                </a:tc>
                <a:extLst>
                  <a:ext uri="{0D108BD9-81ED-4DB2-BD59-A6C34878D82A}">
                    <a16:rowId xmlns:a16="http://schemas.microsoft.com/office/drawing/2014/main" val="2686908056"/>
                  </a:ext>
                </a:extLst>
              </a:tr>
              <a:tr h="55704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ИТОГО доходов</a:t>
                      </a:r>
                      <a:endParaRPr lang="ru-RU" sz="1600" b="1"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a:t>
                      </a: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solidFill>
                      <a:schemeClr val="accent5">
                        <a:lumMod val="20000"/>
                        <a:lumOff val="80000"/>
                      </a:schemeClr>
                    </a:solidFill>
                  </a:tcPr>
                </a:tc>
                <a:extLst>
                  <a:ext uri="{0D108BD9-81ED-4DB2-BD59-A6C34878D82A}">
                    <a16:rowId xmlns:a16="http://schemas.microsoft.com/office/drawing/2014/main" val="470763922"/>
                  </a:ext>
                </a:extLst>
              </a:tr>
            </a:tbl>
          </a:graphicData>
        </a:graphic>
      </p:graphicFrame>
      <p:sp>
        <p:nvSpPr>
          <p:cNvPr id="4" name="Номер слайда 3">
            <a:extLst>
              <a:ext uri="{FF2B5EF4-FFF2-40B4-BE49-F238E27FC236}">
                <a16:creationId xmlns:a16="http://schemas.microsoft.com/office/drawing/2014/main" id="{AA042ABB-4B41-47A9-A49C-47AD3AF9C32C}"/>
              </a:ext>
            </a:extLst>
          </p:cNvPr>
          <p:cNvSpPr>
            <a:spLocks noGrp="1"/>
          </p:cNvSpPr>
          <p:nvPr>
            <p:ph type="sldNum" sz="quarter" idx="12"/>
          </p:nvPr>
        </p:nvSpPr>
        <p:spPr>
          <a:xfrm>
            <a:off x="9448800" y="6491785"/>
            <a:ext cx="2743200" cy="365125"/>
          </a:xfrm>
        </p:spPr>
        <p:txBody>
          <a:bodyPr/>
          <a:lstStyle/>
          <a:p>
            <a:fld id="{E4EB6E89-BA87-4003-BD23-6BDF40F3EBED}" type="slidenum">
              <a:rPr lang="ru-RU" smtClean="0"/>
              <a:pPr/>
              <a:t>33</a:t>
            </a:fld>
            <a:endParaRPr lang="ru-RU"/>
          </a:p>
        </p:txBody>
      </p:sp>
      <p:sp>
        <p:nvSpPr>
          <p:cNvPr id="6" name="Прямоугольник 5">
            <a:extLst>
              <a:ext uri="{FF2B5EF4-FFF2-40B4-BE49-F238E27FC236}">
                <a16:creationId xmlns:a16="http://schemas.microsoft.com/office/drawing/2014/main" id="{9E88DBFE-FDE9-4263-88B4-EFD69876DA62}"/>
              </a:ext>
            </a:extLst>
          </p:cNvPr>
          <p:cNvSpPr/>
          <p:nvPr/>
        </p:nvSpPr>
        <p:spPr>
          <a:xfrm>
            <a:off x="10015482" y="900966"/>
            <a:ext cx="1069652" cy="338554"/>
          </a:xfrm>
          <a:prstGeom prst="rect">
            <a:avLst/>
          </a:prstGeom>
        </p:spPr>
        <p:txBody>
          <a:bodyPr wrap="none">
            <a:spAutoFit/>
          </a:bodyPr>
          <a:lstStyle/>
          <a:p>
            <a:r>
              <a:rPr lang="ru-RU" sz="1600" dirty="0"/>
              <a:t>(тыс. руб.)</a:t>
            </a:r>
          </a:p>
        </p:txBody>
      </p:sp>
      <mc:AlternateContent xmlns:mc="http://schemas.openxmlformats.org/markup-compatibility/2006" xmlns:cx1="http://schemas.microsoft.com/office/drawing/2015/9/8/chartex">
        <mc:Choice Requires="cx1">
          <p:graphicFrame>
            <p:nvGraphicFramePr>
              <p:cNvPr id="8" name="Диаграмма 7">
                <a:extLst>
                  <a:ext uri="{FF2B5EF4-FFF2-40B4-BE49-F238E27FC236}">
                    <a16:creationId xmlns:a16="http://schemas.microsoft.com/office/drawing/2014/main" id="{CA9F1DB2-DDB8-416E-85B4-6F4D801BAF28}"/>
                  </a:ext>
                </a:extLst>
              </p:cNvPr>
              <p:cNvGraphicFramePr/>
              <p:nvPr>
                <p:extLst>
                  <p:ext uri="{D42A27DB-BD31-4B8C-83A1-F6EECF244321}">
                    <p14:modId xmlns:p14="http://schemas.microsoft.com/office/powerpoint/2010/main" val="2007986477"/>
                  </p:ext>
                </p:extLst>
              </p:nvPr>
            </p:nvGraphicFramePr>
            <p:xfrm>
              <a:off x="4217553" y="3093720"/>
              <a:ext cx="3220829" cy="30085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Диаграмма 7">
                <a:extLst>
                  <a:ext uri="{FF2B5EF4-FFF2-40B4-BE49-F238E27FC236}">
                    <a16:creationId xmlns:a16="http://schemas.microsoft.com/office/drawing/2014/main" id="{CA9F1DB2-DDB8-416E-85B4-6F4D801BAF28}"/>
                  </a:ext>
                </a:extLst>
              </p:cNvPr>
              <p:cNvPicPr>
                <a:picLocks noGrp="1" noRot="1" noChangeAspect="1" noMove="1" noResize="1" noEditPoints="1" noAdjustHandles="1" noChangeArrowheads="1" noChangeShapeType="1"/>
              </p:cNvPicPr>
              <p:nvPr/>
            </p:nvPicPr>
            <p:blipFill>
              <a:blip r:embed="rId4"/>
              <a:stretch>
                <a:fillRect/>
              </a:stretch>
            </p:blipFill>
            <p:spPr>
              <a:xfrm>
                <a:off x="4217553" y="3093720"/>
                <a:ext cx="3220829" cy="30085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Диаграмма 8">
                <a:extLst>
                  <a:ext uri="{FF2B5EF4-FFF2-40B4-BE49-F238E27FC236}">
                    <a16:creationId xmlns:a16="http://schemas.microsoft.com/office/drawing/2014/main" id="{D537BC05-6BA2-4D94-A64F-9092461B20E8}"/>
                  </a:ext>
                </a:extLst>
              </p:cNvPr>
              <p:cNvGraphicFramePr/>
              <p:nvPr>
                <p:extLst>
                  <p:ext uri="{D42A27DB-BD31-4B8C-83A1-F6EECF244321}">
                    <p14:modId xmlns:p14="http://schemas.microsoft.com/office/powerpoint/2010/main" val="3466718459"/>
                  </p:ext>
                </p:extLst>
              </p:nvPr>
            </p:nvGraphicFramePr>
            <p:xfrm>
              <a:off x="7865706" y="3093720"/>
              <a:ext cx="3823258" cy="3232559"/>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Диаграмма 8">
                <a:extLst>
                  <a:ext uri="{FF2B5EF4-FFF2-40B4-BE49-F238E27FC236}">
                    <a16:creationId xmlns:a16="http://schemas.microsoft.com/office/drawing/2014/main" id="{D537BC05-6BA2-4D94-A64F-9092461B20E8}"/>
                  </a:ext>
                </a:extLst>
              </p:cNvPr>
              <p:cNvPicPr>
                <a:picLocks noGrp="1" noRot="1" noChangeAspect="1" noMove="1" noResize="1" noEditPoints="1" noAdjustHandles="1" noChangeArrowheads="1" noChangeShapeType="1"/>
              </p:cNvPicPr>
              <p:nvPr/>
            </p:nvPicPr>
            <p:blipFill>
              <a:blip r:embed="rId6"/>
              <a:stretch>
                <a:fillRect/>
              </a:stretch>
            </p:blipFill>
            <p:spPr>
              <a:xfrm>
                <a:off x="7865706" y="3093720"/>
                <a:ext cx="3823258" cy="3232559"/>
              </a:xfrm>
              <a:prstGeom prst="rect">
                <a:avLst/>
              </a:prstGeom>
            </p:spPr>
          </p:pic>
        </mc:Fallback>
      </mc:AlternateContent>
      <p:sp>
        <p:nvSpPr>
          <p:cNvPr id="14" name="TextBox 13">
            <a:extLst>
              <a:ext uri="{FF2B5EF4-FFF2-40B4-BE49-F238E27FC236}">
                <a16:creationId xmlns:a16="http://schemas.microsoft.com/office/drawing/2014/main" id="{97B9997E-5F48-430E-83CB-47C5A962232A}"/>
              </a:ext>
            </a:extLst>
          </p:cNvPr>
          <p:cNvSpPr txBox="1"/>
          <p:nvPr/>
        </p:nvSpPr>
        <p:spPr>
          <a:xfrm>
            <a:off x="6197315" y="4174832"/>
            <a:ext cx="651311" cy="307777"/>
          </a:xfrm>
          <a:prstGeom prst="rect">
            <a:avLst/>
          </a:prstGeom>
          <a:noFill/>
        </p:spPr>
        <p:txBody>
          <a:bodyPr wrap="square" rtlCol="0">
            <a:spAutoFit/>
          </a:bodyPr>
          <a:lstStyle/>
          <a:p>
            <a:r>
              <a:rPr lang="ru-RU" sz="1200" b="1" dirty="0"/>
              <a:t>58,3</a:t>
            </a:r>
            <a:r>
              <a:rPr lang="ru-RU" sz="1400" b="1" dirty="0"/>
              <a:t>%</a:t>
            </a:r>
          </a:p>
        </p:txBody>
      </p:sp>
      <p:sp>
        <p:nvSpPr>
          <p:cNvPr id="15" name="TextBox 14">
            <a:extLst>
              <a:ext uri="{FF2B5EF4-FFF2-40B4-BE49-F238E27FC236}">
                <a16:creationId xmlns:a16="http://schemas.microsoft.com/office/drawing/2014/main" id="{9604E1F6-0BC2-4518-A684-EA2E84E84260}"/>
              </a:ext>
            </a:extLst>
          </p:cNvPr>
          <p:cNvSpPr txBox="1"/>
          <p:nvPr/>
        </p:nvSpPr>
        <p:spPr>
          <a:xfrm>
            <a:off x="5477070" y="3601940"/>
            <a:ext cx="1021660" cy="276999"/>
          </a:xfrm>
          <a:prstGeom prst="rect">
            <a:avLst/>
          </a:prstGeom>
          <a:noFill/>
        </p:spPr>
        <p:txBody>
          <a:bodyPr wrap="square" rtlCol="0">
            <a:spAutoFit/>
          </a:bodyPr>
          <a:lstStyle/>
          <a:p>
            <a:r>
              <a:rPr lang="ru-RU" sz="1200" b="1" dirty="0"/>
              <a:t>7,6%</a:t>
            </a:r>
          </a:p>
        </p:txBody>
      </p:sp>
      <p:sp>
        <p:nvSpPr>
          <p:cNvPr id="16" name="TextBox 15">
            <a:extLst>
              <a:ext uri="{FF2B5EF4-FFF2-40B4-BE49-F238E27FC236}">
                <a16:creationId xmlns:a16="http://schemas.microsoft.com/office/drawing/2014/main" id="{7B35C854-520F-4D6B-A8DC-4FA97D3BBBC9}"/>
              </a:ext>
            </a:extLst>
          </p:cNvPr>
          <p:cNvSpPr txBox="1"/>
          <p:nvPr/>
        </p:nvSpPr>
        <p:spPr>
          <a:xfrm>
            <a:off x="4956249" y="4133448"/>
            <a:ext cx="651311" cy="307777"/>
          </a:xfrm>
          <a:prstGeom prst="rect">
            <a:avLst/>
          </a:prstGeom>
          <a:noFill/>
        </p:spPr>
        <p:txBody>
          <a:bodyPr wrap="square" rtlCol="0">
            <a:spAutoFit/>
          </a:bodyPr>
          <a:lstStyle/>
          <a:p>
            <a:r>
              <a:rPr lang="ru-RU" sz="1200" b="1" dirty="0"/>
              <a:t>34,1</a:t>
            </a:r>
            <a:r>
              <a:rPr lang="ru-RU" sz="1400" b="1" dirty="0"/>
              <a:t>%</a:t>
            </a:r>
          </a:p>
        </p:txBody>
      </p:sp>
      <p:sp>
        <p:nvSpPr>
          <p:cNvPr id="17" name="TextBox 16">
            <a:extLst>
              <a:ext uri="{FF2B5EF4-FFF2-40B4-BE49-F238E27FC236}">
                <a16:creationId xmlns:a16="http://schemas.microsoft.com/office/drawing/2014/main" id="{1F3D1E53-BCE9-45E8-8CC5-B2C133536BBE}"/>
              </a:ext>
            </a:extLst>
          </p:cNvPr>
          <p:cNvSpPr txBox="1"/>
          <p:nvPr/>
        </p:nvSpPr>
        <p:spPr>
          <a:xfrm>
            <a:off x="10167259" y="4251960"/>
            <a:ext cx="653142" cy="276999"/>
          </a:xfrm>
          <a:prstGeom prst="rect">
            <a:avLst/>
          </a:prstGeom>
          <a:noFill/>
        </p:spPr>
        <p:txBody>
          <a:bodyPr wrap="square" rtlCol="0">
            <a:spAutoFit/>
          </a:bodyPr>
          <a:lstStyle/>
          <a:p>
            <a:r>
              <a:rPr lang="ru-RU" sz="1200" b="1" dirty="0"/>
              <a:t>49,8%</a:t>
            </a:r>
          </a:p>
        </p:txBody>
      </p:sp>
      <p:sp>
        <p:nvSpPr>
          <p:cNvPr id="18" name="TextBox 17">
            <a:extLst>
              <a:ext uri="{FF2B5EF4-FFF2-40B4-BE49-F238E27FC236}">
                <a16:creationId xmlns:a16="http://schemas.microsoft.com/office/drawing/2014/main" id="{B204E125-BBC2-45EE-9D67-F8F92AD0753F}"/>
              </a:ext>
            </a:extLst>
          </p:cNvPr>
          <p:cNvSpPr txBox="1"/>
          <p:nvPr/>
        </p:nvSpPr>
        <p:spPr>
          <a:xfrm>
            <a:off x="9362338" y="3618205"/>
            <a:ext cx="653143" cy="276999"/>
          </a:xfrm>
          <a:prstGeom prst="rect">
            <a:avLst/>
          </a:prstGeom>
          <a:noFill/>
        </p:spPr>
        <p:txBody>
          <a:bodyPr wrap="square" rtlCol="0">
            <a:spAutoFit/>
          </a:bodyPr>
          <a:lstStyle/>
          <a:p>
            <a:r>
              <a:rPr lang="ru-RU" sz="1200" b="1" dirty="0"/>
              <a:t>8,2%</a:t>
            </a:r>
          </a:p>
        </p:txBody>
      </p:sp>
      <p:sp>
        <p:nvSpPr>
          <p:cNvPr id="19" name="TextBox 18">
            <a:extLst>
              <a:ext uri="{FF2B5EF4-FFF2-40B4-BE49-F238E27FC236}">
                <a16:creationId xmlns:a16="http://schemas.microsoft.com/office/drawing/2014/main" id="{7A595E75-9AAC-4D3C-B38D-7966B247DB1A}"/>
              </a:ext>
            </a:extLst>
          </p:cNvPr>
          <p:cNvSpPr txBox="1"/>
          <p:nvPr/>
        </p:nvSpPr>
        <p:spPr>
          <a:xfrm>
            <a:off x="8884731" y="4190222"/>
            <a:ext cx="653143" cy="276999"/>
          </a:xfrm>
          <a:prstGeom prst="rect">
            <a:avLst/>
          </a:prstGeom>
          <a:noFill/>
        </p:spPr>
        <p:txBody>
          <a:bodyPr wrap="square" rtlCol="0">
            <a:spAutoFit/>
          </a:bodyPr>
          <a:lstStyle/>
          <a:p>
            <a:r>
              <a:rPr lang="ru-RU" sz="1200" b="1" dirty="0"/>
              <a:t>42,0%</a:t>
            </a:r>
          </a:p>
        </p:txBody>
      </p:sp>
      <mc:AlternateContent xmlns:mc="http://schemas.openxmlformats.org/markup-compatibility/2006" xmlns:cx1="http://schemas.microsoft.com/office/drawing/2015/9/8/chartex">
        <mc:Choice Requires="cx1">
          <p:graphicFrame>
            <p:nvGraphicFramePr>
              <p:cNvPr id="21" name="Диаграмма 20">
                <a:extLst>
                  <a:ext uri="{FF2B5EF4-FFF2-40B4-BE49-F238E27FC236}">
                    <a16:creationId xmlns:a16="http://schemas.microsoft.com/office/drawing/2014/main" id="{A8D75209-BBB0-4928-9BF2-EF41FAAEE41D}"/>
                  </a:ext>
                </a:extLst>
              </p:cNvPr>
              <p:cNvGraphicFramePr/>
              <p:nvPr>
                <p:extLst>
                  <p:ext uri="{D42A27DB-BD31-4B8C-83A1-F6EECF244321}">
                    <p14:modId xmlns:p14="http://schemas.microsoft.com/office/powerpoint/2010/main" val="2628487631"/>
                  </p:ext>
                </p:extLst>
              </p:nvPr>
            </p:nvGraphicFramePr>
            <p:xfrm>
              <a:off x="844550" y="3070941"/>
              <a:ext cx="3044189" cy="31242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1" name="Диаграмма 20">
                <a:extLst>
                  <a:ext uri="{FF2B5EF4-FFF2-40B4-BE49-F238E27FC236}">
                    <a16:creationId xmlns:a16="http://schemas.microsoft.com/office/drawing/2014/main" id="{A8D75209-BBB0-4928-9BF2-EF41FAAEE41D}"/>
                  </a:ext>
                </a:extLst>
              </p:cNvPr>
              <p:cNvPicPr>
                <a:picLocks noGrp="1" noRot="1" noChangeAspect="1" noMove="1" noResize="1" noEditPoints="1" noAdjustHandles="1" noChangeArrowheads="1" noChangeShapeType="1"/>
              </p:cNvPicPr>
              <p:nvPr/>
            </p:nvPicPr>
            <p:blipFill>
              <a:blip r:embed="rId8"/>
              <a:stretch>
                <a:fillRect/>
              </a:stretch>
            </p:blipFill>
            <p:spPr>
              <a:xfrm>
                <a:off x="844550" y="3070941"/>
                <a:ext cx="3044189" cy="3124200"/>
              </a:xfrm>
              <a:prstGeom prst="rect">
                <a:avLst/>
              </a:prstGeom>
            </p:spPr>
          </p:pic>
        </mc:Fallback>
      </mc:AlternateContent>
      <p:sp>
        <p:nvSpPr>
          <p:cNvPr id="22" name="TextBox 21">
            <a:extLst>
              <a:ext uri="{FF2B5EF4-FFF2-40B4-BE49-F238E27FC236}">
                <a16:creationId xmlns:a16="http://schemas.microsoft.com/office/drawing/2014/main" id="{97EFA26A-BE16-48C2-9F5A-71230549F9C8}"/>
              </a:ext>
            </a:extLst>
          </p:cNvPr>
          <p:cNvSpPr txBox="1"/>
          <p:nvPr/>
        </p:nvSpPr>
        <p:spPr>
          <a:xfrm>
            <a:off x="2763118" y="4174832"/>
            <a:ext cx="611849" cy="276999"/>
          </a:xfrm>
          <a:prstGeom prst="rect">
            <a:avLst/>
          </a:prstGeom>
          <a:noFill/>
        </p:spPr>
        <p:txBody>
          <a:bodyPr wrap="square" rtlCol="0">
            <a:spAutoFit/>
          </a:bodyPr>
          <a:lstStyle/>
          <a:p>
            <a:r>
              <a:rPr lang="ru-RU" sz="1200" b="1" dirty="0"/>
              <a:t>60.0%</a:t>
            </a:r>
          </a:p>
        </p:txBody>
      </p:sp>
      <p:sp>
        <p:nvSpPr>
          <p:cNvPr id="23" name="TextBox 22">
            <a:extLst>
              <a:ext uri="{FF2B5EF4-FFF2-40B4-BE49-F238E27FC236}">
                <a16:creationId xmlns:a16="http://schemas.microsoft.com/office/drawing/2014/main" id="{8F8B0F18-0BFF-4549-9ED9-F3F62E6EC3C5}"/>
              </a:ext>
            </a:extLst>
          </p:cNvPr>
          <p:cNvSpPr txBox="1"/>
          <p:nvPr/>
        </p:nvSpPr>
        <p:spPr>
          <a:xfrm>
            <a:off x="1975091" y="3662696"/>
            <a:ext cx="507958" cy="276999"/>
          </a:xfrm>
          <a:prstGeom prst="rect">
            <a:avLst/>
          </a:prstGeom>
          <a:noFill/>
        </p:spPr>
        <p:txBody>
          <a:bodyPr wrap="square" rtlCol="0">
            <a:spAutoFit/>
          </a:bodyPr>
          <a:lstStyle/>
          <a:p>
            <a:r>
              <a:rPr lang="ru-RU" sz="1200" b="1" dirty="0"/>
              <a:t>8,7%</a:t>
            </a:r>
          </a:p>
        </p:txBody>
      </p:sp>
      <p:sp>
        <p:nvSpPr>
          <p:cNvPr id="24" name="TextBox 23">
            <a:extLst>
              <a:ext uri="{FF2B5EF4-FFF2-40B4-BE49-F238E27FC236}">
                <a16:creationId xmlns:a16="http://schemas.microsoft.com/office/drawing/2014/main" id="{F6B42969-D633-4886-ABC2-C62ADB005C43}"/>
              </a:ext>
            </a:extLst>
          </p:cNvPr>
          <p:cNvSpPr txBox="1"/>
          <p:nvPr/>
        </p:nvSpPr>
        <p:spPr>
          <a:xfrm>
            <a:off x="1412573" y="4133447"/>
            <a:ext cx="611849" cy="276999"/>
          </a:xfrm>
          <a:prstGeom prst="rect">
            <a:avLst/>
          </a:prstGeom>
          <a:noFill/>
        </p:spPr>
        <p:txBody>
          <a:bodyPr wrap="square" rtlCol="0">
            <a:spAutoFit/>
          </a:bodyPr>
          <a:lstStyle/>
          <a:p>
            <a:r>
              <a:rPr lang="ru-RU" sz="1200" b="1" dirty="0"/>
              <a:t>31,3%</a:t>
            </a:r>
          </a:p>
        </p:txBody>
      </p:sp>
    </p:spTree>
    <p:extLst>
      <p:ext uri="{BB962C8B-B14F-4D97-AF65-F5344CB8AC3E}">
        <p14:creationId xmlns:p14="http://schemas.microsoft.com/office/powerpoint/2010/main" val="3604614512"/>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0"/>
                                  </p:iterate>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DA343-B600-4B02-861D-8ED118BD1D58}"/>
              </a:ext>
            </a:extLst>
          </p:cNvPr>
          <p:cNvSpPr>
            <a:spLocks noGrp="1"/>
          </p:cNvSpPr>
          <p:nvPr>
            <p:ph type="title"/>
          </p:nvPr>
        </p:nvSpPr>
        <p:spPr>
          <a:xfrm>
            <a:off x="914400" y="254379"/>
            <a:ext cx="10765443" cy="721360"/>
          </a:xfrm>
        </p:spPr>
        <p:txBody>
          <a:bodyPr>
            <a:noAutofit/>
          </a:bodyPr>
          <a:lstStyle/>
          <a:p>
            <a:pPr algn="ctr"/>
            <a:r>
              <a:rPr lang="ru-RU" sz="3600" dirty="0"/>
              <a:t>Структура налоговых и неналоговых доходов бюджета городского округа Долгопрудный в 2023 году</a:t>
            </a:r>
          </a:p>
        </p:txBody>
      </p:sp>
      <p:sp>
        <p:nvSpPr>
          <p:cNvPr id="3" name="Объект 2">
            <a:extLst>
              <a:ext uri="{FF2B5EF4-FFF2-40B4-BE49-F238E27FC236}">
                <a16:creationId xmlns:a16="http://schemas.microsoft.com/office/drawing/2014/main" id="{93A38509-4130-49B6-9031-B6CDF5045E4A}"/>
              </a:ext>
            </a:extLst>
          </p:cNvPr>
          <p:cNvSpPr>
            <a:spLocks noGrp="1"/>
          </p:cNvSpPr>
          <p:nvPr>
            <p:ph idx="1"/>
          </p:nvPr>
        </p:nvSpPr>
        <p:spPr>
          <a:xfrm>
            <a:off x="0" y="6024024"/>
            <a:ext cx="12191999" cy="794068"/>
          </a:xfrm>
          <a:blipFill>
            <a:blip r:embed="rId3"/>
            <a:tile tx="0" ty="0" sx="100000" sy="100000" flip="none" algn="tl"/>
          </a:blipFill>
          <a:ln>
            <a:noFill/>
          </a:ln>
          <a:effectLst/>
          <a:scene3d>
            <a:camera prst="orthographicFront"/>
            <a:lightRig rig="glow" dir="t"/>
          </a:scene3d>
          <a:sp3d extrusionH="76200" prstMaterial="metal">
            <a:bevelT/>
            <a:bevelB/>
            <a:extrusionClr>
              <a:srgbClr val="FBD8D5"/>
            </a:extrusionClr>
          </a:sp3d>
        </p:spPr>
        <p:txBody>
          <a:bodyPr>
            <a:normAutofit fontScale="70000" lnSpcReduction="20000"/>
          </a:bodyPr>
          <a:lstStyle/>
          <a:p>
            <a:pPr marL="0" indent="0" algn="ctr">
              <a:buNone/>
            </a:pPr>
            <a:r>
              <a:rPr lang="ru-RU" i="1" dirty="0"/>
              <a:t>Основными доходными источниками бюджета городского округа являются налог на доходы физических лиц, налог, взимаемый в связи с применением упрощенной системы налогообложения, земельный налог, доходы от арендной платы за земельные участки.</a:t>
            </a:r>
          </a:p>
        </p:txBody>
      </p:sp>
      <p:sp>
        <p:nvSpPr>
          <p:cNvPr id="4" name="Номер слайда 3">
            <a:extLst>
              <a:ext uri="{FF2B5EF4-FFF2-40B4-BE49-F238E27FC236}">
                <a16:creationId xmlns:a16="http://schemas.microsoft.com/office/drawing/2014/main" id="{A84A3C70-E7DD-4239-8476-755C1E46F17B}"/>
              </a:ext>
            </a:extLst>
          </p:cNvPr>
          <p:cNvSpPr>
            <a:spLocks noGrp="1"/>
          </p:cNvSpPr>
          <p:nvPr>
            <p:ph type="sldNum" sz="quarter" idx="12"/>
          </p:nvPr>
        </p:nvSpPr>
        <p:spPr>
          <a:xfrm>
            <a:off x="9448800" y="6421058"/>
            <a:ext cx="2743200" cy="365125"/>
          </a:xfrm>
        </p:spPr>
        <p:txBody>
          <a:bodyPr/>
          <a:lstStyle/>
          <a:p>
            <a:fld id="{E4EB6E89-BA87-4003-BD23-6BDF40F3EBED}" type="slidenum">
              <a:rPr lang="ru-RU" smtClean="0"/>
              <a:pPr/>
              <a:t>34</a:t>
            </a:fld>
            <a:endParaRPr lang="ru-RU" dirty="0"/>
          </a:p>
        </p:txBody>
      </p:sp>
      <p:pic>
        <p:nvPicPr>
          <p:cNvPr id="7" name="Объект 6">
            <a:extLst>
              <a:ext uri="{FF2B5EF4-FFF2-40B4-BE49-F238E27FC236}">
                <a16:creationId xmlns:a16="http://schemas.microsoft.com/office/drawing/2014/main" id="{17992DD1-DBDB-44D2-9281-58ACF842D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9" name="Диаграмма 8">
            <a:extLst>
              <a:ext uri="{FF2B5EF4-FFF2-40B4-BE49-F238E27FC236}">
                <a16:creationId xmlns:a16="http://schemas.microsoft.com/office/drawing/2014/main" id="{B9C7A337-02B7-41B6-90E5-80666C8560D3}"/>
              </a:ext>
            </a:extLst>
          </p:cNvPr>
          <p:cNvGraphicFramePr>
            <a:graphicFrameLocks/>
          </p:cNvGraphicFramePr>
          <p:nvPr>
            <p:extLst>
              <p:ext uri="{D42A27DB-BD31-4B8C-83A1-F6EECF244321}">
                <p14:modId xmlns:p14="http://schemas.microsoft.com/office/powerpoint/2010/main" val="2224795037"/>
              </p:ext>
            </p:extLst>
          </p:nvPr>
        </p:nvGraphicFramePr>
        <p:xfrm>
          <a:off x="0" y="1091333"/>
          <a:ext cx="12163459" cy="49326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0995799"/>
      </p:ext>
    </p:extLst>
  </p:cSld>
  <p:clrMapOvr>
    <a:masterClrMapping/>
  </p:clrMapOvr>
  <p:transition spd="slow">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63860-E0CB-4338-B318-6651646A8FB8}"/>
              </a:ext>
            </a:extLst>
          </p:cNvPr>
          <p:cNvSpPr txBox="1">
            <a:spLocks noChangeArrowheads="1"/>
          </p:cNvSpPr>
          <p:nvPr/>
        </p:nvSpPr>
        <p:spPr bwMode="auto">
          <a:xfrm>
            <a:off x="1200839" y="99589"/>
            <a:ext cx="10721286" cy="1466662"/>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2400">
                <a:latin typeface="Century Gothic" panose="020B0502020202020204" pitchFamily="34" charset="0"/>
                <a:ea typeface="+mj-ea"/>
                <a:cs typeface="+mj-cs"/>
              </a:defRPr>
            </a:lvl1pPr>
          </a:lstStyle>
          <a:p>
            <a:r>
              <a:rPr lang="ru-RU" dirty="0"/>
              <a:t>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endParaRPr lang="ru-RU" altLang="ru-RU" dirty="0"/>
          </a:p>
        </p:txBody>
      </p:sp>
      <p:sp>
        <p:nvSpPr>
          <p:cNvPr id="2" name="Номер слайда 1">
            <a:extLst>
              <a:ext uri="{FF2B5EF4-FFF2-40B4-BE49-F238E27FC236}">
                <a16:creationId xmlns:a16="http://schemas.microsoft.com/office/drawing/2014/main" id="{6859FC62-C295-4DB5-AD8F-48409AFB40AF}"/>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35</a:t>
            </a:fld>
            <a:endParaRPr lang="ru-RU">
              <a:solidFill>
                <a:schemeClr val="accent6">
                  <a:lumMod val="50000"/>
                </a:schemeClr>
              </a:solidFill>
            </a:endParaRPr>
          </a:p>
        </p:txBody>
      </p:sp>
      <p:pic>
        <p:nvPicPr>
          <p:cNvPr id="9" name="Объект 6">
            <a:extLst>
              <a:ext uri="{FF2B5EF4-FFF2-40B4-BE49-F238E27FC236}">
                <a16:creationId xmlns:a16="http://schemas.microsoft.com/office/drawing/2014/main" id="{4CE1EA3D-EFA5-4559-B462-8E29A4EB2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4" name="Таблица 3">
            <a:extLst>
              <a:ext uri="{FF2B5EF4-FFF2-40B4-BE49-F238E27FC236}">
                <a16:creationId xmlns:a16="http://schemas.microsoft.com/office/drawing/2014/main" id="{5C679F92-5CD5-4F4F-BCE0-B9DFBFF3C451}"/>
              </a:ext>
            </a:extLst>
          </p:cNvPr>
          <p:cNvGraphicFramePr>
            <a:graphicFrameLocks noGrp="1"/>
          </p:cNvGraphicFramePr>
          <p:nvPr>
            <p:extLst>
              <p:ext uri="{D42A27DB-BD31-4B8C-83A1-F6EECF244321}">
                <p14:modId xmlns:p14="http://schemas.microsoft.com/office/powerpoint/2010/main" val="2712030094"/>
              </p:ext>
            </p:extLst>
          </p:nvPr>
        </p:nvGraphicFramePr>
        <p:xfrm>
          <a:off x="565265" y="1885794"/>
          <a:ext cx="11463251" cy="3876876"/>
        </p:xfrm>
        <a:graphic>
          <a:graphicData uri="http://schemas.openxmlformats.org/drawingml/2006/table">
            <a:tbl>
              <a:tblPr>
                <a:tableStyleId>{5C22544A-7EE6-4342-B048-85BDC9FD1C3A}</a:tableStyleId>
              </a:tblPr>
              <a:tblGrid>
                <a:gridCol w="2479780">
                  <a:extLst>
                    <a:ext uri="{9D8B030D-6E8A-4147-A177-3AD203B41FA5}">
                      <a16:colId xmlns:a16="http://schemas.microsoft.com/office/drawing/2014/main" val="1023049235"/>
                    </a:ext>
                  </a:extLst>
                </a:gridCol>
                <a:gridCol w="1026497">
                  <a:extLst>
                    <a:ext uri="{9D8B030D-6E8A-4147-A177-3AD203B41FA5}">
                      <a16:colId xmlns:a16="http://schemas.microsoft.com/office/drawing/2014/main" val="3505128499"/>
                    </a:ext>
                  </a:extLst>
                </a:gridCol>
                <a:gridCol w="1121676">
                  <a:extLst>
                    <a:ext uri="{9D8B030D-6E8A-4147-A177-3AD203B41FA5}">
                      <a16:colId xmlns:a16="http://schemas.microsoft.com/office/drawing/2014/main" val="3832011941"/>
                    </a:ext>
                  </a:extLst>
                </a:gridCol>
                <a:gridCol w="1287849">
                  <a:extLst>
                    <a:ext uri="{9D8B030D-6E8A-4147-A177-3AD203B41FA5}">
                      <a16:colId xmlns:a16="http://schemas.microsoft.com/office/drawing/2014/main" val="2108244523"/>
                    </a:ext>
                  </a:extLst>
                </a:gridCol>
                <a:gridCol w="1617428">
                  <a:extLst>
                    <a:ext uri="{9D8B030D-6E8A-4147-A177-3AD203B41FA5}">
                      <a16:colId xmlns:a16="http://schemas.microsoft.com/office/drawing/2014/main" val="2900582088"/>
                    </a:ext>
                  </a:extLst>
                </a:gridCol>
                <a:gridCol w="1175605">
                  <a:extLst>
                    <a:ext uri="{9D8B030D-6E8A-4147-A177-3AD203B41FA5}">
                      <a16:colId xmlns:a16="http://schemas.microsoft.com/office/drawing/2014/main" val="1337739298"/>
                    </a:ext>
                  </a:extLst>
                </a:gridCol>
                <a:gridCol w="1763438">
                  <a:extLst>
                    <a:ext uri="{9D8B030D-6E8A-4147-A177-3AD203B41FA5}">
                      <a16:colId xmlns:a16="http://schemas.microsoft.com/office/drawing/2014/main" val="2714055358"/>
                    </a:ext>
                  </a:extLst>
                </a:gridCol>
                <a:gridCol w="990978">
                  <a:extLst>
                    <a:ext uri="{9D8B030D-6E8A-4147-A177-3AD203B41FA5}">
                      <a16:colId xmlns:a16="http://schemas.microsoft.com/office/drawing/2014/main" val="822423178"/>
                    </a:ext>
                  </a:extLst>
                </a:gridCol>
              </a:tblGrid>
              <a:tr h="932221">
                <a:tc rowSpan="2">
                  <a:txBody>
                    <a:bodyPr/>
                    <a:lstStyle/>
                    <a:p>
                      <a:pPr algn="ctr" fontAlgn="b"/>
                      <a:r>
                        <a:rPr lang="ru-RU" sz="1200" b="1" u="none" strike="noStrike" dirty="0">
                          <a:effectLst/>
                          <a:latin typeface="Arial" panose="020B0604020202020204" pitchFamily="34" charset="0"/>
                          <a:cs typeface="Arial" panose="020B0604020202020204" pitchFamily="34" charset="0"/>
                        </a:rPr>
                        <a:t> Муниципальные образованиями Московской области</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gridSpan="3">
                  <a:txBody>
                    <a:bodyPr/>
                    <a:lstStyle/>
                    <a:p>
                      <a:pPr algn="ctr" fontAlgn="b"/>
                      <a:r>
                        <a:rPr lang="ru-RU" sz="1200" b="1" u="none" strike="noStrike" dirty="0">
                          <a:effectLst/>
                          <a:latin typeface="Arial" panose="020B0604020202020204" pitchFamily="34" charset="0"/>
                          <a:cs typeface="Arial" panose="020B0604020202020204" pitchFamily="34" charset="0"/>
                        </a:rPr>
                        <a:t>Доходы – всего</a:t>
                      </a:r>
                    </a:p>
                    <a:p>
                      <a:pPr algn="ctr" fontAlgn="b"/>
                      <a:r>
                        <a:rPr lang="ru-RU" sz="1200" b="1" u="none" strike="noStrike" dirty="0">
                          <a:effectLst/>
                          <a:latin typeface="Arial" panose="020B0604020202020204" pitchFamily="34" charset="0"/>
                          <a:cs typeface="Arial" panose="020B0604020202020204" pitchFamily="34" charset="0"/>
                        </a:rPr>
                        <a:t>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hMerge="1">
                  <a:txBody>
                    <a:bodyPr/>
                    <a:lstStyle/>
                    <a:p>
                      <a:endParaRPr lang="ru-RU"/>
                    </a:p>
                  </a:txBody>
                  <a:tcPr/>
                </a:tc>
                <a:tc hMerge="1">
                  <a:txBody>
                    <a:bodyPr/>
                    <a:lstStyle/>
                    <a:p>
                      <a:endParaRPr lang="ru-RU"/>
                    </a:p>
                  </a:txBody>
                  <a:tcP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на 01.09.2022 года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Численность населения на 01.09.2022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(человек)</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в расчете на душу населения</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Доходы всего на душу населения</a:t>
                      </a:r>
                    </a:p>
                    <a:p>
                      <a:pPr algn="ctr" fontAlgn="b"/>
                      <a:r>
                        <a:rPr lang="ru-RU" sz="1200" b="1" u="none" strike="noStrike" dirty="0">
                          <a:effectLst/>
                          <a:latin typeface="Arial" panose="020B0604020202020204" pitchFamily="34" charset="0"/>
                          <a:cs typeface="Arial" panose="020B0604020202020204" pitchFamily="34" charset="0"/>
                        </a:rPr>
                        <a:t>(рублей)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extLst>
                  <a:ext uri="{0D108BD9-81ED-4DB2-BD59-A6C34878D82A}">
                    <a16:rowId xmlns:a16="http://schemas.microsoft.com/office/drawing/2014/main" val="3652112894"/>
                  </a:ext>
                </a:extLst>
              </a:tr>
              <a:tr h="823696">
                <a:tc vMerge="1">
                  <a:txBody>
                    <a:bodyPr/>
                    <a:lstStyle/>
                    <a:p>
                      <a:endParaRPr lang="ru-RU"/>
                    </a:p>
                  </a:txBody>
                  <a:tcP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01.09.2021</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01.09.2022</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Динамика,%</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70012405"/>
                  </a:ext>
                </a:extLst>
              </a:tr>
              <a:tr h="365024">
                <a:tc>
                  <a:txBody>
                    <a:bodyPr/>
                    <a:lstStyle/>
                    <a:p>
                      <a:pPr lvl="1" algn="l" rtl="0" fontAlgn="ctr"/>
                      <a:r>
                        <a:rPr lang="ru-RU" sz="1000" b="0" u="none" strike="noStrike" baseline="0" dirty="0">
                          <a:effectLst/>
                          <a:latin typeface="Arial" panose="020B0604020202020204" pitchFamily="34" charset="0"/>
                        </a:rPr>
                        <a:t>Городской округ Долгопрудный </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2 630,91</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3 453,47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131,3%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1 563,27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119 022 </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13 134,29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29 015,39</a:t>
                      </a:r>
                    </a:p>
                  </a:txBody>
                  <a:tcPr marL="9525" marR="9525" marT="9525" marB="0" anchor="ctr"/>
                </a:tc>
                <a:extLst>
                  <a:ext uri="{0D108BD9-81ED-4DB2-BD59-A6C34878D82A}">
                    <a16:rowId xmlns:a16="http://schemas.microsoft.com/office/drawing/2014/main" val="2868971601"/>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Истра</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5 065,57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6 262,80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123,6%</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3 201,57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124 521</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25 711,08 </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50 295,13</a:t>
                      </a:r>
                    </a:p>
                  </a:txBody>
                  <a:tcPr marL="9525" marR="9525" marT="9525" marB="0" anchor="ctr"/>
                </a:tc>
                <a:extLst>
                  <a:ext uri="{0D108BD9-81ED-4DB2-BD59-A6C34878D82A}">
                    <a16:rowId xmlns:a16="http://schemas.microsoft.com/office/drawing/2014/main" val="1212582961"/>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Балашиха</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10 518,06</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13 026,07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a:effectLst/>
                          <a:latin typeface="Arial" panose="020B0604020202020204" pitchFamily="34" charset="0"/>
                          <a:cs typeface="Arial" panose="020B0604020202020204" pitchFamily="34" charset="0"/>
                        </a:rPr>
                        <a:t>123,8%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4 879,33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543 432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8 978,73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23 970,01</a:t>
                      </a:r>
                    </a:p>
                  </a:txBody>
                  <a:tcPr marL="9525" marR="9525" marT="9525" marB="0" anchor="ctr"/>
                </a:tc>
                <a:extLst>
                  <a:ext uri="{0D108BD9-81ED-4DB2-BD59-A6C34878D82A}">
                    <a16:rowId xmlns:a16="http://schemas.microsoft.com/office/drawing/2014/main" val="3479436786"/>
                  </a:ext>
                </a:extLst>
              </a:tr>
              <a:tr h="372123">
                <a:tc>
                  <a:txBody>
                    <a:bodyPr/>
                    <a:lstStyle/>
                    <a:p>
                      <a:pPr lvl="1" algn="l" rtl="0" fontAlgn="ctr"/>
                      <a:r>
                        <a:rPr lang="ru-RU" sz="1000" b="0" u="none" strike="noStrike" baseline="0" dirty="0">
                          <a:effectLst/>
                          <a:latin typeface="Arial" panose="020B0604020202020204" pitchFamily="34" charset="0"/>
                        </a:rPr>
                        <a:t>Городской округ Реутов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3 117,92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2 712,43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t"/>
                      <a:endParaRPr lang="ru-RU" sz="1000" u="none" strike="noStrike" dirty="0">
                        <a:effectLst/>
                        <a:latin typeface="Arial" panose="020B0604020202020204" pitchFamily="34" charset="0"/>
                        <a:cs typeface="Arial" panose="020B0604020202020204" pitchFamily="34" charset="0"/>
                      </a:endParaRPr>
                    </a:p>
                    <a:p>
                      <a:pPr algn="ctr" fontAlgn="t"/>
                      <a:r>
                        <a:rPr lang="ru-RU" sz="1000" u="none" strike="noStrike" dirty="0">
                          <a:effectLst/>
                          <a:latin typeface="Arial" panose="020B0604020202020204" pitchFamily="34" charset="0"/>
                          <a:cs typeface="Arial" panose="020B0604020202020204" pitchFamily="34" charset="0"/>
                        </a:rPr>
                        <a:t>87,0%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1 299,84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108 054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12 029,54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25 102,54</a:t>
                      </a:r>
                    </a:p>
                  </a:txBody>
                  <a:tcPr marL="9525" marR="9525" marT="9525" marB="0" anchor="ctr"/>
                </a:tc>
                <a:extLst>
                  <a:ext uri="{0D108BD9-81ED-4DB2-BD59-A6C34878D82A}">
                    <a16:rowId xmlns:a16="http://schemas.microsoft.com/office/drawing/2014/main" val="216861018"/>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Клин</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4 270,41</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4 226,52</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99,0%</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2 364,55</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128 499</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18 401,31 </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32 891,46</a:t>
                      </a:r>
                    </a:p>
                  </a:txBody>
                  <a:tcPr marL="9525" marR="9525" marT="9525" marB="0" anchor="ctr"/>
                </a:tc>
                <a:extLst>
                  <a:ext uri="{0D108BD9-81ED-4DB2-BD59-A6C34878D82A}">
                    <a16:rowId xmlns:a16="http://schemas.microsoft.com/office/drawing/2014/main" val="2710631145"/>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Королев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5 110,78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5 662,41</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110,8%</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2 847,80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225 084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12 652,17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25 156,87</a:t>
                      </a:r>
                    </a:p>
                  </a:txBody>
                  <a:tcPr marL="9525" marR="9525" marT="9525" marB="0" anchor="ctr"/>
                </a:tc>
                <a:extLst>
                  <a:ext uri="{0D108BD9-81ED-4DB2-BD59-A6C34878D82A}">
                    <a16:rowId xmlns:a16="http://schemas.microsoft.com/office/drawing/2014/main" val="126743218"/>
                  </a:ext>
                </a:extLst>
              </a:tr>
            </a:tbl>
          </a:graphicData>
        </a:graphic>
      </p:graphicFrame>
      <p:sp>
        <p:nvSpPr>
          <p:cNvPr id="5" name="Прямоугольник 4">
            <a:extLst>
              <a:ext uri="{FF2B5EF4-FFF2-40B4-BE49-F238E27FC236}">
                <a16:creationId xmlns:a16="http://schemas.microsoft.com/office/drawing/2014/main" id="{8696D4D3-15C9-4591-A08E-61EB96603CA7}"/>
              </a:ext>
            </a:extLst>
          </p:cNvPr>
          <p:cNvSpPr/>
          <p:nvPr/>
        </p:nvSpPr>
        <p:spPr>
          <a:xfrm>
            <a:off x="997528" y="5963308"/>
            <a:ext cx="10924598" cy="246221"/>
          </a:xfrm>
          <a:prstGeom prst="rect">
            <a:avLst/>
          </a:prstGeom>
        </p:spPr>
        <p:txBody>
          <a:bodyPr wrap="square">
            <a:spAutoFit/>
          </a:bodyPr>
          <a:lstStyle/>
          <a:p>
            <a:r>
              <a:rPr lang="ru-RU" sz="1000" dirty="0">
                <a:solidFill>
                  <a:srgbClr val="000000"/>
                </a:solidFill>
              </a:rPr>
              <a:t>Источник информации</a:t>
            </a:r>
            <a:r>
              <a:rPr lang="en-US" sz="1000" dirty="0">
                <a:solidFill>
                  <a:srgbClr val="000000"/>
                </a:solidFill>
              </a:rPr>
              <a:t>:</a:t>
            </a:r>
            <a:r>
              <a:rPr lang="ru-RU" sz="1000" dirty="0">
                <a:solidFill>
                  <a:srgbClr val="000000"/>
                </a:solidFill>
              </a:rPr>
              <a:t> открытый  бюджет Московской области</a:t>
            </a:r>
            <a:r>
              <a:rPr lang="en-US" sz="1000" dirty="0">
                <a:solidFill>
                  <a:srgbClr val="000000"/>
                </a:solidFill>
              </a:rPr>
              <a:t> </a:t>
            </a:r>
            <a:r>
              <a:rPr lang="ru-RU" sz="1000" dirty="0">
                <a:solidFill>
                  <a:srgbClr val="000000"/>
                </a:solidFill>
              </a:rPr>
              <a:t> https://budget.mosreg.ru/analitika/ispolnenie-byudjeta-subekta/otdelnye-parametry-byudzheta-municipalnyx-obrazovanij/</a:t>
            </a:r>
            <a:r>
              <a:rPr lang="ru-RU" sz="1000" dirty="0"/>
              <a:t> </a:t>
            </a:r>
          </a:p>
        </p:txBody>
      </p:sp>
    </p:spTree>
    <p:extLst>
      <p:ext uri="{BB962C8B-B14F-4D97-AF65-F5344CB8AC3E}">
        <p14:creationId xmlns:p14="http://schemas.microsoft.com/office/powerpoint/2010/main" val="1581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AD4E9-D82F-4937-B966-75BB34EFA638}"/>
              </a:ext>
            </a:extLst>
          </p:cNvPr>
          <p:cNvSpPr>
            <a:spLocks noGrp="1"/>
          </p:cNvSpPr>
          <p:nvPr>
            <p:ph type="title"/>
          </p:nvPr>
        </p:nvSpPr>
        <p:spPr>
          <a:xfrm>
            <a:off x="895044" y="188913"/>
            <a:ext cx="11046130" cy="424732"/>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 ставках налогов</a:t>
            </a:r>
          </a:p>
        </p:txBody>
      </p:sp>
      <p:sp>
        <p:nvSpPr>
          <p:cNvPr id="3" name="Объект 2">
            <a:extLst>
              <a:ext uri="{FF2B5EF4-FFF2-40B4-BE49-F238E27FC236}">
                <a16:creationId xmlns:a16="http://schemas.microsoft.com/office/drawing/2014/main" id="{47BFFA3D-41E7-4407-98F1-9FCD13BCA982}"/>
              </a:ext>
            </a:extLst>
          </p:cNvPr>
          <p:cNvSpPr>
            <a:spLocks noGrp="1"/>
          </p:cNvSpPr>
          <p:nvPr>
            <p:ph sz="half" idx="1"/>
          </p:nvPr>
        </p:nvSpPr>
        <p:spPr>
          <a:xfrm>
            <a:off x="108644" y="729355"/>
            <a:ext cx="5872425" cy="6057995"/>
          </a:xfrm>
        </p:spPr>
        <p:txBody>
          <a:bodyPr>
            <a:noAutofit/>
          </a:bodyPr>
          <a:lstStyle/>
          <a:p>
            <a:pPr marL="0" indent="0" algn="ctr">
              <a:buNone/>
            </a:pPr>
            <a:r>
              <a:rPr lang="ru-RU" sz="1400" b="1" dirty="0"/>
              <a:t>Налог на имущество </a:t>
            </a:r>
          </a:p>
          <a:p>
            <a:pPr marL="0" indent="0">
              <a:buNone/>
            </a:pPr>
            <a:r>
              <a:rPr lang="ru-RU" sz="1100" dirty="0"/>
              <a:t>В соответствии с главой 32 Налогового кодекса Российской Федерации, решением Совета депутатов </a:t>
            </a:r>
            <a:r>
              <a:rPr lang="ru-RU" sz="1100" dirty="0" err="1"/>
              <a:t>г.Долгопрудного</a:t>
            </a:r>
            <a:r>
              <a:rPr lang="ru-RU" sz="1100" dirty="0"/>
              <a:t> от 19.11.2014 № 24-нр «О налоге на имущество физических лиц на территории городского округа Долгопрудный» определены </a:t>
            </a:r>
            <a:r>
              <a:rPr lang="ru-RU" sz="1100" b="1" dirty="0"/>
              <a:t>налоговые ставки в процентах от кадастровой стоимости:</a:t>
            </a:r>
          </a:p>
          <a:p>
            <a:r>
              <a:rPr lang="ru-RU" sz="1100" b="1" dirty="0"/>
              <a:t>Объектов налогообложения, кадастровая стоимость каждого из которых не превышает 300 млн. рублей:</a:t>
            </a:r>
          </a:p>
          <a:p>
            <a:pPr>
              <a:spcBef>
                <a:spcPts val="0"/>
              </a:spcBef>
              <a:buFont typeface="Wingdings" panose="05000000000000000000" pitchFamily="2" charset="2"/>
              <a:buChar char="Ø"/>
            </a:pPr>
            <a:r>
              <a:rPr lang="ru-RU" sz="1100" dirty="0"/>
              <a:t>Квартиры, части квартир, комнаты - 0,1 %.</a:t>
            </a:r>
          </a:p>
          <a:p>
            <a:pPr>
              <a:spcBef>
                <a:spcPts val="0"/>
              </a:spcBef>
              <a:buFont typeface="Wingdings" panose="05000000000000000000" pitchFamily="2" charset="2"/>
              <a:buChar char="Ø"/>
            </a:pPr>
            <a:r>
              <a:rPr lang="ru-RU" sz="1100" dirty="0"/>
              <a:t>Жилые дома, части жилых домов - 0,3 %.</a:t>
            </a:r>
          </a:p>
          <a:p>
            <a:pPr>
              <a:spcBef>
                <a:spcPts val="0"/>
              </a:spcBef>
              <a:buFont typeface="Wingdings" panose="05000000000000000000" pitchFamily="2" charset="2"/>
              <a:buChar char="Ø"/>
            </a:pPr>
            <a:r>
              <a:rPr lang="ru-RU" sz="1100" dirty="0"/>
              <a:t>Объекты незавершенного строительства в случае, если проектируемым назначением таких объектов является жилой дом, - 0,3 %.</a:t>
            </a:r>
          </a:p>
          <a:p>
            <a:pPr>
              <a:spcBef>
                <a:spcPts val="0"/>
              </a:spcBef>
              <a:buFont typeface="Wingdings" panose="05000000000000000000" pitchFamily="2" charset="2"/>
              <a:buChar char="Ø"/>
            </a:pPr>
            <a:r>
              <a:rPr lang="ru-RU" sz="1100" dirty="0"/>
              <a:t>Единые недвижимые комплексы, в состав которых входит хотя бы один жилой дом - 0,3 %.</a:t>
            </a:r>
          </a:p>
          <a:p>
            <a:pPr>
              <a:spcBef>
                <a:spcPts val="0"/>
              </a:spcBef>
              <a:buFont typeface="Wingdings" panose="05000000000000000000" pitchFamily="2" charset="2"/>
              <a:buChar char="Ø"/>
            </a:pPr>
            <a:r>
              <a:rPr lang="ru-RU" sz="1100" dirty="0"/>
              <a:t>Гаражи и </a:t>
            </a:r>
            <a:r>
              <a:rPr lang="ru-RU" sz="1100" dirty="0" err="1"/>
              <a:t>машино</a:t>
            </a:r>
            <a:r>
              <a:rPr lang="ru-RU" sz="1100" dirty="0"/>
              <a:t>-места, в том числе расположенные в объектах налогообложения, указанных в подпункте 2 пункта 2 статьи 406 Налогового кодекса Российской Федерации - 0,3 %.</a:t>
            </a:r>
          </a:p>
          <a:p>
            <a:pPr>
              <a:spcBef>
                <a:spcPts val="0"/>
              </a:spcBef>
              <a:buFont typeface="Wingdings" panose="05000000000000000000" pitchFamily="2" charset="2"/>
              <a:buChar char="Ø"/>
            </a:pPr>
            <a:r>
              <a:rPr lang="ru-RU" sz="1100" dirty="0"/>
              <a:t>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a:t>
            </a:r>
          </a:p>
          <a:p>
            <a:r>
              <a:rPr lang="ru-RU" sz="1100" b="1" dirty="0"/>
              <a:t>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a:t>
            </a:r>
            <a:r>
              <a:rPr lang="ru-RU" sz="1100" dirty="0"/>
              <a:t>, - в 2015 году - 1,5 %, в 2016 году - 2 %; в 2017 году - 1,5 %; в 2018 году и последующие годы - 2 %.</a:t>
            </a:r>
          </a:p>
          <a:p>
            <a:r>
              <a:rPr lang="ru-RU" sz="1100" b="1" dirty="0"/>
              <a:t>Объектов налогообложения, кадастровая стоимость каждого из которых превышает 300 млн. рублей, </a:t>
            </a:r>
            <a:r>
              <a:rPr lang="ru-RU" sz="1100" dirty="0"/>
              <a:t>- 2 %.</a:t>
            </a:r>
          </a:p>
          <a:p>
            <a:r>
              <a:rPr lang="ru-RU" sz="1100" b="1" dirty="0"/>
              <a:t>Прочих объектов налогообложения </a:t>
            </a:r>
            <a:r>
              <a:rPr lang="ru-RU" sz="1100" dirty="0"/>
              <a:t>- 0,5 %.</a:t>
            </a:r>
          </a:p>
          <a:p>
            <a:endParaRPr lang="ru-RU" sz="1150" dirty="0"/>
          </a:p>
        </p:txBody>
      </p:sp>
      <p:sp>
        <p:nvSpPr>
          <p:cNvPr id="4" name="Объект 3">
            <a:extLst>
              <a:ext uri="{FF2B5EF4-FFF2-40B4-BE49-F238E27FC236}">
                <a16:creationId xmlns:a16="http://schemas.microsoft.com/office/drawing/2014/main" id="{9666DD3F-5CFA-438A-AB0E-70A181A22CA5}"/>
              </a:ext>
            </a:extLst>
          </p:cNvPr>
          <p:cNvSpPr>
            <a:spLocks noGrp="1"/>
          </p:cNvSpPr>
          <p:nvPr>
            <p:ph sz="half" idx="2"/>
          </p:nvPr>
        </p:nvSpPr>
        <p:spPr>
          <a:xfrm>
            <a:off x="6210932" y="620713"/>
            <a:ext cx="5730242" cy="5872175"/>
          </a:xfrm>
        </p:spPr>
        <p:txBody>
          <a:bodyPr>
            <a:noAutofit/>
          </a:bodyPr>
          <a:lstStyle/>
          <a:p>
            <a:pPr marL="0" indent="0" algn="ctr">
              <a:buNone/>
            </a:pPr>
            <a:r>
              <a:rPr lang="ru-RU" sz="1400" b="1" dirty="0"/>
              <a:t>Земельный налог</a:t>
            </a:r>
          </a:p>
          <a:p>
            <a:pPr marL="0" indent="0">
              <a:buNone/>
            </a:pPr>
            <a:r>
              <a:rPr lang="ru-RU" sz="1050" dirty="0"/>
              <a:t>В соответствии с главой 31 Налогового кодекса Российской Федерации, решением Совета депутатов </a:t>
            </a:r>
            <a:r>
              <a:rPr lang="ru-RU" sz="1050" dirty="0" err="1"/>
              <a:t>г.Долгопрудного</a:t>
            </a:r>
            <a:r>
              <a:rPr lang="ru-RU" sz="1050" dirty="0"/>
              <a:t> от 22.06.2012 № 95-нр «О земельном налоге на территории городского округа Долгопрудный» определены </a:t>
            </a:r>
            <a:r>
              <a:rPr lang="ru-RU" sz="1050" b="1" dirty="0"/>
              <a:t>налоговые ставки в процентах от кадастровой стоимости земельных участков:</a:t>
            </a:r>
          </a:p>
          <a:p>
            <a:r>
              <a:rPr lang="ru-RU" sz="1050" b="1" dirty="0"/>
              <a:t>0,3 % в отношении земельных участков:</a:t>
            </a:r>
          </a:p>
          <a:p>
            <a:pPr>
              <a:buFont typeface="Wingdings" panose="05000000000000000000" pitchFamily="2" charset="2"/>
              <a:buChar char="Ø"/>
            </a:pPr>
            <a:r>
              <a:rPr lang="ru-RU" sz="1050" dirty="0"/>
              <a:t>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a:t>
            </a:r>
          </a:p>
          <a:p>
            <a:pPr>
              <a:buFont typeface="Wingdings" panose="05000000000000000000" pitchFamily="2" charset="2"/>
              <a:buChar char="Ø"/>
            </a:pPr>
            <a:r>
              <a:rPr lang="ru-RU" sz="1050" dirty="0"/>
              <a:t>занятых жилищным фондом (за исключением земельных участков, занятых индивидуальными жилыми домами)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объектам инженерной инфраструктуры жилищно-коммунального комплекса) или приобретенных (предоставленных) для жилищного строительства (за исключением приобретенных (предоставленных) для индивидуального жилищного строительства);</a:t>
            </a:r>
          </a:p>
          <a:p>
            <a:pPr>
              <a:buFont typeface="Wingdings" panose="05000000000000000000" pitchFamily="2" charset="2"/>
              <a:buChar char="Ø"/>
            </a:pPr>
            <a:r>
              <a:rPr lang="ru-RU" sz="1050" dirty="0"/>
              <a:t>ограниченных в обороте в соответствии с законодательством Российской Федерации, предоставленных для обеспечения обороны, безопасности и таможенных нужд.</a:t>
            </a:r>
          </a:p>
          <a:p>
            <a:r>
              <a:rPr lang="ru-RU" sz="1050" b="1" dirty="0"/>
              <a:t>0,2 % в отношении земельных участков:</a:t>
            </a:r>
          </a:p>
          <a:p>
            <a:pPr>
              <a:buFont typeface="Wingdings" panose="05000000000000000000" pitchFamily="2" charset="2"/>
              <a:buChar char="Ø"/>
            </a:pPr>
            <a:r>
              <a:rPr lang="ru-RU" sz="1050" dirty="0"/>
              <a:t>занятых индивидуальными жилыми домами или приобретенных (предоставленных) для индивидуального жилищного строительства и личного подсобного хозяйства (за исключением земельных участков, приобретенных (предоставленных) для индивидуального жилищного строительства, личного подсобного хозяйства, используемых в предпринимательской деятельности).</a:t>
            </a:r>
          </a:p>
          <a:p>
            <a:r>
              <a:rPr lang="ru-RU" sz="1050" b="1" dirty="0"/>
              <a:t>0,25 % в отношении земельных участков:</a:t>
            </a:r>
          </a:p>
          <a:p>
            <a:pPr>
              <a:buFont typeface="Wingdings" panose="05000000000000000000" pitchFamily="2" charset="2"/>
              <a:buChar char="Ø"/>
            </a:pPr>
            <a:r>
              <a:rPr lang="ru-RU" sz="1050" dirty="0"/>
              <a:t>не используемых в предпринимательской деятельности, приобретенных (предоставленных) для ведения садоводства или огородничества, а также земельных участков общего назначения, предусмотренных Федеральным законом от 29 июля 2017 года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r>
              <a:rPr lang="ru-RU" sz="1050" b="1" dirty="0"/>
              <a:t>1,5 % в отношении прочих земельных участков.</a:t>
            </a:r>
          </a:p>
        </p:txBody>
      </p:sp>
      <p:sp>
        <p:nvSpPr>
          <p:cNvPr id="5" name="Номер слайда 4">
            <a:extLst>
              <a:ext uri="{FF2B5EF4-FFF2-40B4-BE49-F238E27FC236}">
                <a16:creationId xmlns:a16="http://schemas.microsoft.com/office/drawing/2014/main" id="{CFD87070-E5A5-427B-9BE8-DF26682B2B13}"/>
              </a:ext>
            </a:extLst>
          </p:cNvPr>
          <p:cNvSpPr>
            <a:spLocks noGrp="1"/>
          </p:cNvSpPr>
          <p:nvPr>
            <p:ph type="sldNum" sz="quarter" idx="12"/>
          </p:nvPr>
        </p:nvSpPr>
        <p:spPr/>
        <p:txBody>
          <a:bodyPr/>
          <a:lstStyle/>
          <a:p>
            <a:fld id="{E4EB6E89-BA87-4003-BD23-6BDF40F3EBED}" type="slidenum">
              <a:rPr lang="ru-RU" smtClean="0"/>
              <a:pPr/>
              <a:t>36</a:t>
            </a:fld>
            <a:endParaRPr lang="ru-RU"/>
          </a:p>
        </p:txBody>
      </p:sp>
      <p:pic>
        <p:nvPicPr>
          <p:cNvPr id="7" name="Объект 6">
            <a:extLst>
              <a:ext uri="{FF2B5EF4-FFF2-40B4-BE49-F238E27FC236}">
                <a16:creationId xmlns:a16="http://schemas.microsoft.com/office/drawing/2014/main" id="{65217EBB-E8F3-456D-80D3-533CF342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8976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4886C-9325-4E7F-92C2-A52B991832F9}"/>
              </a:ext>
            </a:extLst>
          </p:cNvPr>
          <p:cNvSpPr>
            <a:spLocks noGrp="1"/>
          </p:cNvSpPr>
          <p:nvPr>
            <p:ph type="title"/>
          </p:nvPr>
        </p:nvSpPr>
        <p:spPr>
          <a:xfrm>
            <a:off x="904240" y="188913"/>
            <a:ext cx="11115040"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DB84A273-9F30-42D0-A9F6-17B7899F2011}"/>
              </a:ext>
            </a:extLst>
          </p:cNvPr>
          <p:cNvGraphicFramePr>
            <a:graphicFrameLocks noGrp="1"/>
          </p:cNvGraphicFramePr>
          <p:nvPr>
            <p:ph idx="1"/>
            <p:extLst>
              <p:ext uri="{D42A27DB-BD31-4B8C-83A1-F6EECF244321}">
                <p14:modId xmlns:p14="http://schemas.microsoft.com/office/powerpoint/2010/main" val="3299261933"/>
              </p:ext>
            </p:extLst>
          </p:nvPr>
        </p:nvGraphicFramePr>
        <p:xfrm>
          <a:off x="250824" y="1590345"/>
          <a:ext cx="11518681" cy="5180880"/>
        </p:xfrm>
        <a:graphic>
          <a:graphicData uri="http://schemas.openxmlformats.org/drawingml/2006/table">
            <a:tbl>
              <a:tblPr firstRow="1" firstCol="1" bandRow="1" bandCol="1">
                <a:tableStyleId>{5C22544A-7EE6-4342-B048-85BDC9FD1C3A}</a:tableStyleId>
              </a:tblPr>
              <a:tblGrid>
                <a:gridCol w="502999">
                  <a:extLst>
                    <a:ext uri="{9D8B030D-6E8A-4147-A177-3AD203B41FA5}">
                      <a16:colId xmlns:a16="http://schemas.microsoft.com/office/drawing/2014/main" val="1321127670"/>
                    </a:ext>
                  </a:extLst>
                </a:gridCol>
                <a:gridCol w="9400460">
                  <a:extLst>
                    <a:ext uri="{9D8B030D-6E8A-4147-A177-3AD203B41FA5}">
                      <a16:colId xmlns:a16="http://schemas.microsoft.com/office/drawing/2014/main" val="2385509948"/>
                    </a:ext>
                  </a:extLst>
                </a:gridCol>
                <a:gridCol w="1615222">
                  <a:extLst>
                    <a:ext uri="{9D8B030D-6E8A-4147-A177-3AD203B41FA5}">
                      <a16:colId xmlns:a16="http://schemas.microsoft.com/office/drawing/2014/main" val="1121755877"/>
                    </a:ext>
                  </a:extLst>
                </a:gridCol>
              </a:tblGrid>
              <a:tr h="894619">
                <a:tc rowSpan="2">
                  <a:txBody>
                    <a:bodyPr/>
                    <a:lstStyle/>
                    <a:p>
                      <a:pPr marR="176530">
                        <a:lnSpc>
                          <a:spcPct val="150000"/>
                        </a:lnSpc>
                        <a:spcAft>
                          <a:spcPts val="0"/>
                        </a:spcAft>
                      </a:pPr>
                      <a:r>
                        <a:rPr lang="ru-RU" sz="1000" dirty="0">
                          <a:effectLst/>
                        </a:rPr>
                        <a:t>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endParaRPr lang="ru-RU" sz="1050" dirty="0">
                        <a:solidFill>
                          <a:schemeClr val="accent3">
                            <a:lumMod val="50000"/>
                          </a:schemeClr>
                        </a:solidFill>
                        <a:effectLst/>
                      </a:endParaRP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gn="ctr">
                        <a:lnSpc>
                          <a:spcPct val="150000"/>
                        </a:lnSpc>
                        <a:spcAft>
                          <a:spcPts val="0"/>
                        </a:spcAft>
                      </a:pPr>
                      <a:r>
                        <a:rPr lang="ru-RU" sz="1100" dirty="0">
                          <a:solidFill>
                            <a:schemeClr val="accent3">
                              <a:lumMod val="50000"/>
                            </a:schemeClr>
                          </a:solidFill>
                          <a:effectLst/>
                        </a:rPr>
                        <a:t>Установленный размер льготы</a:t>
                      </a:r>
                    </a:p>
                    <a:p>
                      <a:pPr marR="176530" algn="ctr">
                        <a:lnSpc>
                          <a:spcPct val="150000"/>
                        </a:lnSpc>
                        <a:spcAft>
                          <a:spcPts val="0"/>
                        </a:spcAft>
                      </a:pPr>
                      <a:r>
                        <a:rPr lang="ru-RU" sz="1100" dirty="0">
                          <a:solidFill>
                            <a:schemeClr val="accent3">
                              <a:lumMod val="50000"/>
                            </a:schemeClr>
                          </a:solidFill>
                          <a:effectLst/>
                        </a:rPr>
                        <a:t>(% освобождения от уплаты)</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extLst>
                  <a:ext uri="{0D108BD9-81ED-4DB2-BD59-A6C34878D82A}">
                    <a16:rowId xmlns:a16="http://schemas.microsoft.com/office/drawing/2014/main" val="3363464494"/>
                  </a:ext>
                </a:extLst>
              </a:tr>
              <a:tr h="131197">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67480096"/>
                  </a:ext>
                </a:extLst>
              </a:tr>
              <a:tr h="327851">
                <a:tc>
                  <a:txBody>
                    <a:bodyPr/>
                    <a:lstStyle/>
                    <a:p>
                      <a:pPr marR="176530">
                        <a:lnSpc>
                          <a:spcPct val="150000"/>
                        </a:lnSpc>
                        <a:spcAft>
                          <a:spcPts val="0"/>
                        </a:spcAft>
                      </a:pPr>
                      <a:r>
                        <a:rPr lang="ru-RU" sz="1000" dirty="0">
                          <a:solidFill>
                            <a:schemeClr val="accent3">
                              <a:lumMod val="50000"/>
                            </a:schemeClr>
                          </a:solidFill>
                          <a:effectLst/>
                        </a:rPr>
                        <a:t>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825609417"/>
                  </a:ext>
                </a:extLst>
              </a:tr>
              <a:tr h="393239">
                <a:tc>
                  <a:txBody>
                    <a:bodyPr/>
                    <a:lstStyle/>
                    <a:p>
                      <a:pPr marR="176530">
                        <a:lnSpc>
                          <a:spcPct val="150000"/>
                        </a:lnSpc>
                        <a:spcAft>
                          <a:spcPts val="0"/>
                        </a:spcAft>
                      </a:pPr>
                      <a:r>
                        <a:rPr lang="ru-RU" sz="1000" dirty="0">
                          <a:solidFill>
                            <a:schemeClr val="accent3">
                              <a:lumMod val="50000"/>
                            </a:schemeClr>
                          </a:solidFill>
                          <a:effectLst/>
                        </a:rPr>
                        <a:t>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Участники (в том числе инвалиды, ветераны) Великой Отечественной войны, а также граждане, на которых законодательством распространены социальные гарантии и льготы участников Великой Отечественной войны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358810388"/>
                  </a:ext>
                </a:extLst>
              </a:tr>
              <a:tr h="113354">
                <a:tc>
                  <a:txBody>
                    <a:bodyPr/>
                    <a:lstStyle/>
                    <a:p>
                      <a:pPr marR="176530">
                        <a:lnSpc>
                          <a:spcPct val="150000"/>
                        </a:lnSpc>
                        <a:spcAft>
                          <a:spcPts val="0"/>
                        </a:spcAft>
                      </a:pPr>
                      <a:r>
                        <a:rPr lang="ru-RU" sz="1000" dirty="0">
                          <a:solidFill>
                            <a:schemeClr val="accent3">
                              <a:lumMod val="50000"/>
                            </a:schemeClr>
                          </a:solidFill>
                          <a:effectLst/>
                        </a:rPr>
                        <a:t>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Инвалиды 1 и 2 групп, инвалиды с детства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32395290"/>
                  </a:ext>
                </a:extLst>
              </a:tr>
              <a:tr h="214497">
                <a:tc>
                  <a:txBody>
                    <a:bodyPr/>
                    <a:lstStyle/>
                    <a:p>
                      <a:pPr marR="176530">
                        <a:lnSpc>
                          <a:spcPct val="150000"/>
                        </a:lnSpc>
                        <a:spcAft>
                          <a:spcPts val="0"/>
                        </a:spcAft>
                      </a:pPr>
                      <a:r>
                        <a:rPr lang="ru-RU" sz="1000" dirty="0">
                          <a:solidFill>
                            <a:schemeClr val="accent3">
                              <a:lumMod val="50000"/>
                            </a:schemeClr>
                          </a:solidFill>
                          <a:effectLst/>
                        </a:rPr>
                        <a:t>4</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имеющие на иждивении трех и более несовершеннолетних детей, совокупный доход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249617175"/>
                  </a:ext>
                </a:extLst>
              </a:tr>
              <a:tr h="214497">
                <a:tc>
                  <a:txBody>
                    <a:bodyPr/>
                    <a:lstStyle/>
                    <a:p>
                      <a:pPr marR="176530">
                        <a:lnSpc>
                          <a:spcPct val="150000"/>
                        </a:lnSpc>
                        <a:spcAft>
                          <a:spcPts val="0"/>
                        </a:spcAft>
                      </a:pPr>
                      <a:r>
                        <a:rPr lang="ru-RU" sz="1000" dirty="0">
                          <a:solidFill>
                            <a:schemeClr val="accent3">
                              <a:lumMod val="50000"/>
                            </a:schemeClr>
                          </a:solidFill>
                          <a:effectLst/>
                        </a:rPr>
                        <a:t>5</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Одинокие пенсионеры, полученные доходы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a:effectLst/>
                        </a:rPr>
                        <a:t>100</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92616702"/>
                  </a:ext>
                </a:extLst>
              </a:tr>
              <a:tr h="214497">
                <a:tc>
                  <a:txBody>
                    <a:bodyPr/>
                    <a:lstStyle/>
                    <a:p>
                      <a:pPr marR="176530">
                        <a:lnSpc>
                          <a:spcPct val="150000"/>
                        </a:lnSpc>
                        <a:spcAft>
                          <a:spcPts val="0"/>
                        </a:spcAft>
                      </a:pPr>
                      <a:r>
                        <a:rPr lang="ru-RU" sz="1000" dirty="0">
                          <a:solidFill>
                            <a:schemeClr val="accent3">
                              <a:lumMod val="50000"/>
                            </a:schemeClr>
                          </a:solidFill>
                          <a:effectLst/>
                        </a:rPr>
                        <a:t>6</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Родители детей-инвалидов, полученные доходы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578114460"/>
                  </a:ext>
                </a:extLst>
              </a:tr>
              <a:tr h="441205">
                <a:tc>
                  <a:txBody>
                    <a:bodyPr/>
                    <a:lstStyle/>
                    <a:p>
                      <a:pPr marR="176530">
                        <a:lnSpc>
                          <a:spcPct val="150000"/>
                        </a:lnSpc>
                        <a:spcAft>
                          <a:spcPts val="0"/>
                        </a:spcAft>
                      </a:pPr>
                      <a:r>
                        <a:rPr lang="ru-RU" sz="1000" dirty="0">
                          <a:solidFill>
                            <a:schemeClr val="accent3">
                              <a:lumMod val="50000"/>
                            </a:schemeClr>
                          </a:solidFill>
                          <a:effectLst/>
                        </a:rPr>
                        <a:t>7</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 Дети-сироты и дети, оставшиеся без попечения родителей, на которых распространяется действие Федерального закона от 21.12.1996 N 159-ФЗ «О дополнительных гарантиях по социальной защите детей-сирот и детей, оставшихся без попечения родителей»</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339061674"/>
                  </a:ext>
                </a:extLst>
              </a:tr>
              <a:tr h="583211">
                <a:tc>
                  <a:txBody>
                    <a:bodyPr/>
                    <a:lstStyle/>
                    <a:p>
                      <a:pPr marR="176530">
                        <a:lnSpc>
                          <a:spcPct val="150000"/>
                        </a:lnSpc>
                        <a:spcAft>
                          <a:spcPts val="0"/>
                        </a:spcAft>
                      </a:pPr>
                      <a:r>
                        <a:rPr lang="ru-RU" sz="1000" dirty="0">
                          <a:solidFill>
                            <a:schemeClr val="accent3">
                              <a:lumMod val="50000"/>
                            </a:schemeClr>
                          </a:solidFill>
                          <a:effectLst/>
                        </a:rPr>
                        <a:t>8</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 а также в результате испытаний, учений и иных работ, связанных с любыми видами ядерных установок, включая ядерное оружие и космическую технику</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450268105"/>
                  </a:ext>
                </a:extLst>
              </a:tr>
              <a:tr h="327851">
                <a:tc>
                  <a:txBody>
                    <a:bodyPr/>
                    <a:lstStyle/>
                    <a:p>
                      <a:pPr marR="176530">
                        <a:lnSpc>
                          <a:spcPct val="150000"/>
                        </a:lnSpc>
                        <a:spcAft>
                          <a:spcPts val="0"/>
                        </a:spcAft>
                      </a:pPr>
                      <a:r>
                        <a:rPr lang="ru-RU" sz="1000" dirty="0">
                          <a:solidFill>
                            <a:schemeClr val="accent3">
                              <a:lumMod val="50000"/>
                            </a:schemeClr>
                          </a:solidFill>
                          <a:effectLst/>
                        </a:rPr>
                        <a:t>9</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Налогоплательщики - собственники жилых и нежилых помещений в отношении земельных участков, занятых многоквартирными жилыми домами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728784310"/>
                  </a:ext>
                </a:extLst>
              </a:tr>
              <a:tr h="144491">
                <a:tc>
                  <a:txBody>
                    <a:bodyPr/>
                    <a:lstStyle/>
                    <a:p>
                      <a:pPr marR="176530">
                        <a:lnSpc>
                          <a:spcPct val="150000"/>
                        </a:lnSpc>
                        <a:spcAft>
                          <a:spcPts val="0"/>
                        </a:spcAft>
                      </a:pPr>
                      <a:r>
                        <a:rPr lang="ru-RU" sz="1000" dirty="0">
                          <a:solidFill>
                            <a:schemeClr val="accent3">
                              <a:lumMod val="50000"/>
                            </a:schemeClr>
                          </a:solidFill>
                          <a:effectLst/>
                        </a:rPr>
                        <a:t>10</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общего пользования муниципального образования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193005910"/>
                  </a:ext>
                </a:extLst>
              </a:tr>
              <a:tr h="214497">
                <a:tc>
                  <a:txBody>
                    <a:bodyPr/>
                    <a:lstStyle/>
                    <a:p>
                      <a:pPr marR="176530">
                        <a:lnSpc>
                          <a:spcPct val="150000"/>
                        </a:lnSpc>
                        <a:spcAft>
                          <a:spcPts val="0"/>
                        </a:spcAft>
                      </a:pPr>
                      <a:r>
                        <a:rPr lang="ru-RU" sz="1000" dirty="0">
                          <a:solidFill>
                            <a:schemeClr val="accent3">
                              <a:lumMod val="50000"/>
                            </a:schemeClr>
                          </a:solidFill>
                          <a:effectLst/>
                        </a:rPr>
                        <a:t>11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предоставляемые для обеспечения деятельности органов муниципальной власти и муниципального управления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4190322513"/>
                  </a:ext>
                </a:extLst>
              </a:tr>
              <a:tr h="214497">
                <a:tc>
                  <a:txBody>
                    <a:bodyPr/>
                    <a:lstStyle/>
                    <a:p>
                      <a:pPr marR="176530">
                        <a:lnSpc>
                          <a:spcPct val="150000"/>
                        </a:lnSpc>
                        <a:spcAft>
                          <a:spcPts val="0"/>
                        </a:spcAft>
                      </a:pPr>
                      <a:r>
                        <a:rPr lang="ru-RU" sz="1000" dirty="0">
                          <a:solidFill>
                            <a:schemeClr val="accent3">
                              <a:lumMod val="50000"/>
                            </a:schemeClr>
                          </a:solidFill>
                          <a:effectLst/>
                        </a:rPr>
                        <a:t>12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находящиеся в собственности муниципального образования «Город Долгопрудный Московской области»</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349852037"/>
                  </a:ext>
                </a:extLst>
              </a:tr>
              <a:tr h="101144">
                <a:tc>
                  <a:txBody>
                    <a:bodyPr/>
                    <a:lstStyle/>
                    <a:p>
                      <a:pPr marR="176530">
                        <a:lnSpc>
                          <a:spcPct val="150000"/>
                        </a:lnSpc>
                        <a:spcAft>
                          <a:spcPts val="0"/>
                        </a:spcAft>
                      </a:pPr>
                      <a:r>
                        <a:rPr lang="ru-RU" sz="1000" dirty="0">
                          <a:solidFill>
                            <a:schemeClr val="accent3">
                              <a:lumMod val="50000"/>
                            </a:schemeClr>
                          </a:solidFill>
                          <a:effectLst/>
                        </a:rPr>
                        <a:t>13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занятые муниципальным жилищным фондом</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685860859"/>
                  </a:ext>
                </a:extLst>
              </a:tr>
            </a:tbl>
          </a:graphicData>
        </a:graphic>
      </p:graphicFrame>
      <p:sp>
        <p:nvSpPr>
          <p:cNvPr id="3" name="Номер слайда 2">
            <a:extLst>
              <a:ext uri="{FF2B5EF4-FFF2-40B4-BE49-F238E27FC236}">
                <a16:creationId xmlns:a16="http://schemas.microsoft.com/office/drawing/2014/main" id="{5226E671-B45B-460B-B62C-7D2DD366391A}"/>
              </a:ext>
            </a:extLst>
          </p:cNvPr>
          <p:cNvSpPr>
            <a:spLocks noGrp="1"/>
          </p:cNvSpPr>
          <p:nvPr>
            <p:ph type="sldNum" sz="quarter" idx="12"/>
          </p:nvPr>
        </p:nvSpPr>
        <p:spPr>
          <a:xfrm>
            <a:off x="10879975" y="6486524"/>
            <a:ext cx="1312025" cy="365125"/>
          </a:xfrm>
        </p:spPr>
        <p:txBody>
          <a:bodyPr/>
          <a:lstStyle/>
          <a:p>
            <a:fld id="{F203300F-B5E5-4D9E-9381-383162CC59FB}" type="slidenum">
              <a:rPr lang="ru-RU" smtClean="0">
                <a:solidFill>
                  <a:schemeClr val="accent6">
                    <a:lumMod val="50000"/>
                  </a:schemeClr>
                </a:solidFill>
              </a:rPr>
              <a:t>37</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E2F56E4A-C71A-423D-A7C6-741292391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27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7CFA8-32C4-41D9-BF96-468E9587C916}"/>
              </a:ext>
            </a:extLst>
          </p:cNvPr>
          <p:cNvSpPr>
            <a:spLocks noGrp="1"/>
          </p:cNvSpPr>
          <p:nvPr>
            <p:ph type="title"/>
          </p:nvPr>
        </p:nvSpPr>
        <p:spPr>
          <a:xfrm>
            <a:off x="900854" y="188913"/>
            <a:ext cx="11123506"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CA10AA28-AAB4-481E-99F2-7AB1C7BCEB9D}"/>
              </a:ext>
            </a:extLst>
          </p:cNvPr>
          <p:cNvGraphicFramePr>
            <a:graphicFrameLocks noGrp="1"/>
          </p:cNvGraphicFramePr>
          <p:nvPr>
            <p:ph idx="1"/>
            <p:extLst>
              <p:ext uri="{D42A27DB-BD31-4B8C-83A1-F6EECF244321}">
                <p14:modId xmlns:p14="http://schemas.microsoft.com/office/powerpoint/2010/main" val="2975464232"/>
              </p:ext>
            </p:extLst>
          </p:nvPr>
        </p:nvGraphicFramePr>
        <p:xfrm>
          <a:off x="250825" y="1564640"/>
          <a:ext cx="11545840" cy="5056044"/>
        </p:xfrm>
        <a:graphic>
          <a:graphicData uri="http://schemas.openxmlformats.org/drawingml/2006/table">
            <a:tbl>
              <a:tblPr firstRow="1" firstCol="1" bandRow="1" bandCol="1">
                <a:tableStyleId>{5C22544A-7EE6-4342-B048-85BDC9FD1C3A}</a:tableStyleId>
              </a:tblPr>
              <a:tblGrid>
                <a:gridCol w="519322">
                  <a:extLst>
                    <a:ext uri="{9D8B030D-6E8A-4147-A177-3AD203B41FA5}">
                      <a16:colId xmlns:a16="http://schemas.microsoft.com/office/drawing/2014/main" val="1178693567"/>
                    </a:ext>
                  </a:extLst>
                </a:gridCol>
                <a:gridCol w="9407491">
                  <a:extLst>
                    <a:ext uri="{9D8B030D-6E8A-4147-A177-3AD203B41FA5}">
                      <a16:colId xmlns:a16="http://schemas.microsoft.com/office/drawing/2014/main" val="476216144"/>
                    </a:ext>
                  </a:extLst>
                </a:gridCol>
                <a:gridCol w="1619027">
                  <a:extLst>
                    <a:ext uri="{9D8B030D-6E8A-4147-A177-3AD203B41FA5}">
                      <a16:colId xmlns:a16="http://schemas.microsoft.com/office/drawing/2014/main" val="67621715"/>
                    </a:ext>
                  </a:extLst>
                </a:gridCol>
              </a:tblGrid>
              <a:tr h="885589">
                <a:tc rowSpan="2">
                  <a:txBody>
                    <a:bodyPr/>
                    <a:lstStyle/>
                    <a:p>
                      <a:pPr marR="176530">
                        <a:lnSpc>
                          <a:spcPct val="150000"/>
                        </a:lnSpc>
                        <a:spcAft>
                          <a:spcPts val="0"/>
                        </a:spcAft>
                      </a:pPr>
                      <a:r>
                        <a:rPr lang="ru-RU" sz="1000" dirty="0">
                          <a:effectLst/>
                        </a:rPr>
                        <a:t> </a:t>
                      </a:r>
                      <a:endParaRPr lang="ru-RU" sz="1000" dirty="0">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ctr">
                        <a:lnSpc>
                          <a:spcPct val="150000"/>
                        </a:lnSpc>
                        <a:spcAft>
                          <a:spcPts val="0"/>
                        </a:spcAft>
                      </a:pPr>
                      <a:r>
                        <a:rPr lang="ru-RU" sz="1050" dirty="0">
                          <a:solidFill>
                            <a:schemeClr val="accent3">
                              <a:lumMod val="50000"/>
                            </a:schemeClr>
                          </a:solidFill>
                          <a:effectLst/>
                        </a:rPr>
                        <a:t>Установленный размер льготы </a:t>
                      </a:r>
                    </a:p>
                    <a:p>
                      <a:pPr marR="176530" algn="ctr">
                        <a:lnSpc>
                          <a:spcPct val="150000"/>
                        </a:lnSpc>
                        <a:spcAft>
                          <a:spcPts val="0"/>
                        </a:spcAft>
                      </a:pPr>
                      <a:r>
                        <a:rPr lang="ru-RU" sz="1050" dirty="0">
                          <a:solidFill>
                            <a:schemeClr val="accent3">
                              <a:lumMod val="50000"/>
                            </a:schemeClr>
                          </a:solidFill>
                          <a:effectLst/>
                        </a:rPr>
                        <a:t>(% освобождения от уплаты)</a:t>
                      </a: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extLst>
                  <a:ext uri="{0D108BD9-81ED-4DB2-BD59-A6C34878D82A}">
                    <a16:rowId xmlns:a16="http://schemas.microsoft.com/office/drawing/2014/main" val="2438119487"/>
                  </a:ext>
                </a:extLst>
              </a:tr>
              <a:tr h="203055">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050" b="1" dirty="0">
                        <a:effectLst/>
                        <a:latin typeface="Calibri" panose="020F0502020204030204" pitchFamily="34" charset="0"/>
                        <a:ea typeface="+mn-ea"/>
                        <a:cs typeface="Times New Roman" panose="02020603050405020304" pitchFamily="18" charset="0"/>
                      </a:endParaRPr>
                    </a:p>
                  </a:txBody>
                  <a:tcPr marL="16680" marR="16680" marT="0" marB="0"/>
                </a:tc>
                <a:extLst>
                  <a:ext uri="{0D108BD9-81ED-4DB2-BD59-A6C34878D82A}">
                    <a16:rowId xmlns:a16="http://schemas.microsoft.com/office/drawing/2014/main" val="1285983137"/>
                  </a:ext>
                </a:extLst>
              </a:tr>
              <a:tr h="973881">
                <a:tc>
                  <a:txBody>
                    <a:bodyPr/>
                    <a:lstStyle/>
                    <a:p>
                      <a:pPr marR="176530">
                        <a:lnSpc>
                          <a:spcPct val="150000"/>
                        </a:lnSpc>
                        <a:spcAft>
                          <a:spcPts val="0"/>
                        </a:spcAft>
                      </a:pPr>
                      <a:r>
                        <a:rPr lang="ru-RU" sz="1000" dirty="0">
                          <a:solidFill>
                            <a:schemeClr val="accent3">
                              <a:lumMod val="50000"/>
                            </a:schemeClr>
                          </a:solidFill>
                          <a:effectLst/>
                        </a:rPr>
                        <a:t>14</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Военнослужащие, граждане, уволенные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имеющие общую продолжительность военной службы двадцать лет и более, члены семей военнослужащих и сотрудников органов внутренних дел, сотрудников Государственной противопожарной службы, сотрудников учреждений и органов уголовно-исполнительной системы, потерявшие кормильца при исполнении им служебных обязанностей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70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705238927"/>
                  </a:ext>
                </a:extLst>
              </a:tr>
              <a:tr h="203055">
                <a:tc>
                  <a:txBody>
                    <a:bodyPr/>
                    <a:lstStyle/>
                    <a:p>
                      <a:pPr marR="176530">
                        <a:lnSpc>
                          <a:spcPct val="150000"/>
                        </a:lnSpc>
                        <a:spcAft>
                          <a:spcPts val="0"/>
                        </a:spcAft>
                      </a:pPr>
                      <a:r>
                        <a:rPr lang="ru-RU" sz="1000" dirty="0">
                          <a:solidFill>
                            <a:schemeClr val="accent3">
                              <a:lumMod val="50000"/>
                            </a:schemeClr>
                          </a:solidFill>
                          <a:effectLst/>
                        </a:rPr>
                        <a:t>15</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Жертвы политических репрессий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946140520"/>
                  </a:ext>
                </a:extLst>
              </a:tr>
              <a:tr h="203055">
                <a:tc>
                  <a:txBody>
                    <a:bodyPr/>
                    <a:lstStyle/>
                    <a:p>
                      <a:pPr marR="176530">
                        <a:lnSpc>
                          <a:spcPct val="150000"/>
                        </a:lnSpc>
                        <a:spcAft>
                          <a:spcPts val="0"/>
                        </a:spcAft>
                      </a:pPr>
                      <a:r>
                        <a:rPr lang="ru-RU" sz="1000" dirty="0">
                          <a:solidFill>
                            <a:schemeClr val="accent3">
                              <a:lumMod val="50000"/>
                            </a:schemeClr>
                          </a:solidFill>
                          <a:effectLst/>
                        </a:rPr>
                        <a:t>16</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Пенсионеры, не имеющие никакого иного дохода, кроме пенсии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111334300"/>
                  </a:ext>
                </a:extLst>
              </a:tr>
              <a:tr h="1611441">
                <a:tc>
                  <a:txBody>
                    <a:bodyPr/>
                    <a:lstStyle/>
                    <a:p>
                      <a:pPr marR="176530">
                        <a:lnSpc>
                          <a:spcPct val="150000"/>
                        </a:lnSpc>
                        <a:spcAft>
                          <a:spcPts val="0"/>
                        </a:spcAft>
                      </a:pPr>
                      <a:r>
                        <a:rPr lang="ru-RU" sz="1000" dirty="0">
                          <a:solidFill>
                            <a:schemeClr val="accent3">
                              <a:lumMod val="50000"/>
                            </a:schemeClr>
                          </a:solidFill>
                          <a:effectLst/>
                        </a:rPr>
                        <a:t>17</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just">
                        <a:lnSpc>
                          <a:spcPct val="150000"/>
                        </a:lnSpc>
                        <a:spcAft>
                          <a:spcPts val="0"/>
                        </a:spcAft>
                      </a:pPr>
                      <a:r>
                        <a:rPr lang="ru-RU" sz="1000" dirty="0">
                          <a:effectLst/>
                        </a:rPr>
                        <a:t>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 предназначенного для индивидуального жилищного строительства, личного подсобного и дачного хозяйства (строительства), садоводства и огородничества.</a:t>
                      </a:r>
                    </a:p>
                    <a:p>
                      <a:pPr marR="176530" algn="just">
                        <a:lnSpc>
                          <a:spcPct val="150000"/>
                        </a:lnSpc>
                        <a:spcAft>
                          <a:spcPts val="0"/>
                        </a:spcAft>
                      </a:pPr>
                      <a:r>
                        <a:rPr lang="ru-RU" sz="1000" dirty="0">
                          <a:effectLst/>
                        </a:rPr>
                        <a:t>Налоговые льготы  предоставляются следующим категориям налогоплательщиков:</a:t>
                      </a:r>
                    </a:p>
                    <a:p>
                      <a:pPr marR="176530" algn="just">
                        <a:lnSpc>
                          <a:spcPct val="150000"/>
                        </a:lnSpc>
                        <a:spcAft>
                          <a:spcPts val="0"/>
                        </a:spcAft>
                      </a:pPr>
                      <a:r>
                        <a:rPr lang="ru-RU" sz="1000" dirty="0">
                          <a:effectLst/>
                        </a:rPr>
                        <a:t>-  малоимущим семьям и малоимущим одиноко проживающим гражданам, среднегодовой доход которых ниже величины прожиточного минимума, установленного в Московской области на душу населения, имеющим в собственности, постоянном (бессрочном) пользовании или пожизненном наследуемом владении вышеуказанные земельные участки. Налоговая льгота предоставляется одному из членов семьи по одному земельному участку.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50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565528734"/>
                  </a:ext>
                </a:extLst>
              </a:tr>
              <a:tr h="476694">
                <a:tc>
                  <a:txBody>
                    <a:bodyPr/>
                    <a:lstStyle/>
                    <a:p>
                      <a:pPr marR="176530">
                        <a:lnSpc>
                          <a:spcPct val="150000"/>
                        </a:lnSpc>
                        <a:spcAft>
                          <a:spcPts val="0"/>
                        </a:spcAft>
                      </a:pPr>
                      <a:r>
                        <a:rPr lang="ru-RU" sz="1000" dirty="0">
                          <a:solidFill>
                            <a:schemeClr val="accent3">
                              <a:lumMod val="50000"/>
                            </a:schemeClr>
                          </a:solidFill>
                          <a:effectLst/>
                        </a:rPr>
                        <a:t>18</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087857390"/>
                  </a:ext>
                </a:extLst>
              </a:tr>
              <a:tr h="262100">
                <a:tc>
                  <a:txBody>
                    <a:bodyPr/>
                    <a:lstStyle/>
                    <a:p>
                      <a:pPr marR="176530">
                        <a:lnSpc>
                          <a:spcPct val="150000"/>
                        </a:lnSpc>
                        <a:spcAft>
                          <a:spcPts val="0"/>
                        </a:spcAft>
                      </a:pPr>
                      <a:r>
                        <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16680" marR="16680" marT="0" marB="0">
                    <a:solidFill>
                      <a:schemeClr val="accent5">
                        <a:lumMod val="40000"/>
                        <a:lumOff val="60000"/>
                      </a:schemeClr>
                    </a:solidFill>
                  </a:tcPr>
                </a:tc>
                <a:tc>
                  <a:txBody>
                    <a:bodyPr/>
                    <a:lstStyle/>
                    <a:p>
                      <a:pPr algn="just">
                        <a:lnSpc>
                          <a:spcPct val="150000"/>
                        </a:lnSpc>
                        <a:spcAft>
                          <a:spcPts val="0"/>
                        </a:spcAft>
                      </a:pPr>
                      <a:r>
                        <a:rPr lang="ru-RU" sz="1000">
                          <a:effectLst/>
                        </a:rPr>
                        <a:t> Земельные участки под закрытыми для эксплуатации полигонами твердых бытовых отходов.</a:t>
                      </a:r>
                    </a:p>
                    <a:p>
                      <a:pPr marR="176530">
                        <a:lnSpc>
                          <a:spcPct val="150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270360971"/>
                  </a:ext>
                </a:extLst>
              </a:tr>
            </a:tbl>
          </a:graphicData>
        </a:graphic>
      </p:graphicFrame>
      <p:sp>
        <p:nvSpPr>
          <p:cNvPr id="3" name="Номер слайда 2">
            <a:extLst>
              <a:ext uri="{FF2B5EF4-FFF2-40B4-BE49-F238E27FC236}">
                <a16:creationId xmlns:a16="http://schemas.microsoft.com/office/drawing/2014/main" id="{1B5B8DCF-B646-4FB5-AF22-02F336315B58}"/>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38</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7F709AEB-B33B-43EA-B695-1BA657D81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79694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3BF44-2851-4E9F-8FC6-1B620C0AF2F8}"/>
              </a:ext>
            </a:extLst>
          </p:cNvPr>
          <p:cNvSpPr>
            <a:spLocks noGrp="1"/>
          </p:cNvSpPr>
          <p:nvPr>
            <p:ph type="title"/>
          </p:nvPr>
        </p:nvSpPr>
        <p:spPr>
          <a:xfrm>
            <a:off x="853440" y="188913"/>
            <a:ext cx="11087735" cy="1123839"/>
          </a:xfrm>
        </p:spPr>
        <p:txBody>
          <a:bodyPr vert="horz" lIns="91440" tIns="45720" rIns="91440" bIns="45720" rtlCol="0" anchor="ctr">
            <a:normAutofit fontScale="90000"/>
          </a:bodyPr>
          <a:lstStyle/>
          <a:p>
            <a:pPr algn="ctr">
              <a:lnSpc>
                <a:spcPct val="90000"/>
              </a:lnSpc>
            </a:pPr>
            <a:r>
              <a:rPr lang="ru-RU" sz="2400" dirty="0">
                <a:solidFill>
                  <a:schemeClr val="tx1"/>
                </a:solidFill>
              </a:rPr>
              <a:t> Реестр налоговых льгот по налогу на имущество физических лиц,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19.11.2014  № 24-нр «О налоге на имущество физических лиц на территории городского округа Долгопрудный Московской области»</a:t>
            </a:r>
          </a:p>
        </p:txBody>
      </p:sp>
      <p:graphicFrame>
        <p:nvGraphicFramePr>
          <p:cNvPr id="5" name="Объект 4">
            <a:extLst>
              <a:ext uri="{FF2B5EF4-FFF2-40B4-BE49-F238E27FC236}">
                <a16:creationId xmlns:a16="http://schemas.microsoft.com/office/drawing/2014/main" id="{CFC9D265-B401-488C-BFD4-DF2E874EB8D3}"/>
              </a:ext>
            </a:extLst>
          </p:cNvPr>
          <p:cNvGraphicFramePr>
            <a:graphicFrameLocks noGrp="1"/>
          </p:cNvGraphicFramePr>
          <p:nvPr>
            <p:ph idx="1"/>
            <p:extLst>
              <p:ext uri="{D42A27DB-BD31-4B8C-83A1-F6EECF244321}">
                <p14:modId xmlns:p14="http://schemas.microsoft.com/office/powerpoint/2010/main" val="1481875830"/>
              </p:ext>
            </p:extLst>
          </p:nvPr>
        </p:nvGraphicFramePr>
        <p:xfrm>
          <a:off x="371192" y="1831435"/>
          <a:ext cx="11569984" cy="3421191"/>
        </p:xfrm>
        <a:graphic>
          <a:graphicData uri="http://schemas.openxmlformats.org/drawingml/2006/table">
            <a:tbl>
              <a:tblPr firstRow="1" firstCol="1" bandRow="1" bandCol="1">
                <a:tableStyleId>{5C22544A-7EE6-4342-B048-85BDC9FD1C3A}</a:tableStyleId>
              </a:tblPr>
              <a:tblGrid>
                <a:gridCol w="373158">
                  <a:extLst>
                    <a:ext uri="{9D8B030D-6E8A-4147-A177-3AD203B41FA5}">
                      <a16:colId xmlns:a16="http://schemas.microsoft.com/office/drawing/2014/main" val="1279463112"/>
                    </a:ext>
                  </a:extLst>
                </a:gridCol>
                <a:gridCol w="9181601">
                  <a:extLst>
                    <a:ext uri="{9D8B030D-6E8A-4147-A177-3AD203B41FA5}">
                      <a16:colId xmlns:a16="http://schemas.microsoft.com/office/drawing/2014/main" val="1843131260"/>
                    </a:ext>
                  </a:extLst>
                </a:gridCol>
                <a:gridCol w="2015225">
                  <a:extLst>
                    <a:ext uri="{9D8B030D-6E8A-4147-A177-3AD203B41FA5}">
                      <a16:colId xmlns:a16="http://schemas.microsoft.com/office/drawing/2014/main" val="4121513783"/>
                    </a:ext>
                  </a:extLst>
                </a:gridCol>
              </a:tblGrid>
              <a:tr h="1020730">
                <a:tc rowSpan="2">
                  <a:txBody>
                    <a:bodyPr/>
                    <a:lstStyle/>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rowSpan="2">
                  <a:txBody>
                    <a:bodyPr/>
                    <a:lstStyle/>
                    <a:p>
                      <a:pPr marR="176530">
                        <a:lnSpc>
                          <a:spcPct val="150000"/>
                        </a:lnSpc>
                        <a:spcAft>
                          <a:spcPts val="0"/>
                        </a:spcAft>
                      </a:pPr>
                      <a:r>
                        <a:rPr lang="ru-RU" sz="14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R="176530" algn="ctr">
                        <a:lnSpc>
                          <a:spcPct val="150000"/>
                        </a:lnSpc>
                        <a:spcAft>
                          <a:spcPts val="0"/>
                        </a:spcAft>
                      </a:pPr>
                      <a:r>
                        <a:rPr lang="ru-RU" sz="1400" dirty="0">
                          <a:solidFill>
                            <a:schemeClr val="accent3">
                              <a:lumMod val="50000"/>
                            </a:schemeClr>
                          </a:solidFill>
                          <a:effectLst/>
                        </a:rPr>
                        <a:t>Установленный размер льготы</a:t>
                      </a:r>
                    </a:p>
                    <a:p>
                      <a:pPr marR="176530" algn="ctr">
                        <a:lnSpc>
                          <a:spcPct val="150000"/>
                        </a:lnSpc>
                        <a:spcAft>
                          <a:spcPts val="0"/>
                        </a:spcAft>
                      </a:pPr>
                      <a:r>
                        <a:rPr lang="ru-RU" sz="1400" dirty="0">
                          <a:solidFill>
                            <a:schemeClr val="accent3">
                              <a:lumMod val="50000"/>
                            </a:schemeClr>
                          </a:solidFill>
                          <a:effectLst/>
                        </a:rPr>
                        <a:t>(% освобождения от уплаты)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26780116"/>
                  </a:ext>
                </a:extLst>
              </a:tr>
              <a:tr h="205574">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400" b="1" dirty="0">
                          <a:effectLst/>
                        </a:rPr>
                        <a:t>2022 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003964"/>
                  </a:ext>
                </a:extLst>
              </a:tr>
              <a:tr h="1168821">
                <a:tc>
                  <a:txBody>
                    <a:bodyPr/>
                    <a:lstStyle/>
                    <a:p>
                      <a:pPr marR="176530">
                        <a:lnSpc>
                          <a:spcPct val="150000"/>
                        </a:lnSpc>
                        <a:spcAft>
                          <a:spcPts val="0"/>
                        </a:spcAft>
                      </a:pPr>
                      <a:r>
                        <a:rPr lang="ru-RU" sz="1400" dirty="0">
                          <a:solidFill>
                            <a:schemeClr val="accent3">
                              <a:lumMod val="50000"/>
                            </a:schemeClr>
                          </a:solidFill>
                          <a:effectLst/>
                        </a:rPr>
                        <a:t>1</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just">
                        <a:lnSpc>
                          <a:spcPct val="150000"/>
                        </a:lnSpc>
                        <a:spcAft>
                          <a:spcPts val="0"/>
                        </a:spcAft>
                      </a:pPr>
                      <a:r>
                        <a:rPr lang="ru-RU" sz="1400" dirty="0">
                          <a:effectLst/>
                        </a:rPr>
                        <a:t>Освобождается от уплаты налога на имущество физических лиц один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p>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630834"/>
                  </a:ext>
                </a:extLst>
              </a:tr>
            </a:tbl>
          </a:graphicData>
        </a:graphic>
      </p:graphicFrame>
      <p:sp>
        <p:nvSpPr>
          <p:cNvPr id="3" name="Номер слайда 2">
            <a:extLst>
              <a:ext uri="{FF2B5EF4-FFF2-40B4-BE49-F238E27FC236}">
                <a16:creationId xmlns:a16="http://schemas.microsoft.com/office/drawing/2014/main" id="{EEE6F9DC-FD53-4708-8FF7-8249DB38DFC5}"/>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39</a:t>
            </a:fld>
            <a:endParaRPr lang="ru-RU">
              <a:solidFill>
                <a:schemeClr val="accent6">
                  <a:lumMod val="50000"/>
                </a:schemeClr>
              </a:solidFill>
            </a:endParaRPr>
          </a:p>
        </p:txBody>
      </p:sp>
      <p:pic>
        <p:nvPicPr>
          <p:cNvPr id="6" name="Объект 6">
            <a:extLst>
              <a:ext uri="{FF2B5EF4-FFF2-40B4-BE49-F238E27FC236}">
                <a16:creationId xmlns:a16="http://schemas.microsoft.com/office/drawing/2014/main" id="{29337CEB-888F-497E-8B08-EAC60DD2B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9439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00511-6621-40FA-9ACF-AD2898F42479}"/>
              </a:ext>
            </a:extLst>
          </p:cNvPr>
          <p:cNvSpPr>
            <a:spLocks noGrp="1"/>
          </p:cNvSpPr>
          <p:nvPr>
            <p:ph type="title"/>
          </p:nvPr>
        </p:nvSpPr>
        <p:spPr>
          <a:xfrm>
            <a:off x="1062181" y="136525"/>
            <a:ext cx="10298545" cy="731693"/>
          </a:xfrm>
        </p:spPr>
        <p:txBody>
          <a:bodyPr>
            <a:normAutofit fontScale="90000"/>
          </a:bodyPr>
          <a:lstStyle/>
          <a:p>
            <a:pPr algn="ctr"/>
            <a:br>
              <a:rPr lang="ru-RU" sz="2000" b="1" dirty="0"/>
            </a:br>
            <a:br>
              <a:rPr lang="ru-RU" sz="2000" b="1" dirty="0"/>
            </a:br>
            <a:br>
              <a:rPr lang="ru-RU" sz="2000" b="1" dirty="0"/>
            </a:br>
            <a:r>
              <a:rPr lang="ru-RU" sz="2000" b="1" dirty="0"/>
              <a:t>              </a:t>
            </a:r>
            <a:r>
              <a:rPr lang="ru-RU" sz="2700" dirty="0"/>
              <a:t>Описание административно-территориального образования города       Долгопрудный</a:t>
            </a:r>
            <a:br>
              <a:rPr lang="ru-RU" b="1" dirty="0"/>
            </a:br>
            <a:endParaRPr lang="ru-RU" b="1" dirty="0"/>
          </a:p>
        </p:txBody>
      </p:sp>
      <p:sp>
        <p:nvSpPr>
          <p:cNvPr id="3" name="Объект 2">
            <a:extLst>
              <a:ext uri="{FF2B5EF4-FFF2-40B4-BE49-F238E27FC236}">
                <a16:creationId xmlns:a16="http://schemas.microsoft.com/office/drawing/2014/main" id="{2AF8B959-9FE1-4011-8147-30E57DAB1228}"/>
              </a:ext>
            </a:extLst>
          </p:cNvPr>
          <p:cNvSpPr>
            <a:spLocks noGrp="1"/>
          </p:cNvSpPr>
          <p:nvPr>
            <p:ph idx="1"/>
          </p:nvPr>
        </p:nvSpPr>
        <p:spPr>
          <a:xfrm>
            <a:off x="411494" y="1043901"/>
            <a:ext cx="10515600" cy="5321876"/>
          </a:xfrm>
        </p:spPr>
        <p:txBody>
          <a:bodyPr>
            <a:noAutofit/>
          </a:bodyPr>
          <a:lstStyle/>
          <a:p>
            <a:pPr marL="0" indent="0">
              <a:lnSpc>
                <a:spcPct val="170000"/>
              </a:lnSpc>
              <a:buNone/>
            </a:pPr>
            <a:r>
              <a:rPr lang="ru-RU" sz="1200" dirty="0">
                <a:effectLst>
                  <a:outerShdw blurRad="38100" dist="38100" dir="2700000" algn="tl">
                    <a:srgbClr val="000000">
                      <a:alpha val="43137"/>
                    </a:srgbClr>
                  </a:outerShdw>
                </a:effectLst>
              </a:rPr>
              <a:t>Город Долгопрудный — муниципальное образование областного значения. Статус города Долгопрудный обрел в 1957 году. Площадь города — 3052 гектар. Своими южными границами он примыкает по Дмитровскому шоссе к МКАД и расположен в 8 километрах от аэропорта Шереметьево. С запада город граничит с каналом имени Москвы, на севере с городским округом Мытищи, с ним же город граничит и на востоке, здесь же проходит граница с Москвой.</a:t>
            </a:r>
          </a:p>
          <a:p>
            <a:pPr marL="0" indent="0">
              <a:buNone/>
            </a:pPr>
            <a:r>
              <a:rPr lang="ru-RU" sz="1200" dirty="0">
                <a:effectLst>
                  <a:outerShdw blurRad="38100" dist="38100" dir="2700000" algn="tl">
                    <a:srgbClr val="000000">
                      <a:alpha val="43137"/>
                    </a:srgbClr>
                  </a:outerShdw>
                </a:effectLst>
              </a:rPr>
              <a:t>В состав города были в разное время включены:</a:t>
            </a:r>
          </a:p>
          <a:p>
            <a:r>
              <a:rPr lang="ru-RU" sz="1200" dirty="0">
                <a:effectLst>
                  <a:outerShdw blurRad="38100" dist="38100" dir="2700000" algn="tl">
                    <a:srgbClr val="000000">
                      <a:alpha val="43137"/>
                    </a:srgbClr>
                  </a:outerShdw>
                </a:effectLst>
              </a:rPr>
              <a:t>посёлок </a:t>
            </a:r>
            <a:r>
              <a:rPr lang="ru-RU" sz="1200" dirty="0">
                <a:effectLst>
                  <a:outerShdw blurRad="38100" dist="38100" dir="2700000" algn="tl">
                    <a:srgbClr val="000000">
                      <a:alpha val="43137"/>
                    </a:srgbClr>
                  </a:outerShdw>
                </a:effectLst>
                <a:hlinkClick r:id="rId2" tooltip="Хлебниково (микрорайон Долгопрудного)">
                  <a:extLst>
                    <a:ext uri="{A12FA001-AC4F-418D-AE19-62706E023703}">
                      <ahyp:hlinkClr xmlns:ahyp="http://schemas.microsoft.com/office/drawing/2018/hyperlinkcolor" val="tx"/>
                    </a:ext>
                  </a:extLst>
                </a:hlinkClick>
              </a:rPr>
              <a:t>Хлебниково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село </a:t>
            </a:r>
            <a:r>
              <a:rPr lang="ru-RU" sz="1200" dirty="0" err="1">
                <a:effectLst>
                  <a:outerShdw blurRad="38100" dist="38100" dir="2700000" algn="tl">
                    <a:srgbClr val="000000">
                      <a:alpha val="43137"/>
                    </a:srgbClr>
                  </a:outerShdw>
                </a:effectLst>
                <a:hlinkClick r:id="rId3" tooltip="Павельцево (микрорайон Долгопрудного)">
                  <a:extLst>
                    <a:ext uri="{A12FA001-AC4F-418D-AE19-62706E023703}">
                      <ahyp:hlinkClr xmlns:ahyp="http://schemas.microsoft.com/office/drawing/2018/hyperlinkcolor" val="tx"/>
                    </a:ext>
                  </a:extLst>
                </a:hlinkClick>
              </a:rPr>
              <a:t>Павельцево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рабочий посёлок </a:t>
            </a:r>
            <a:r>
              <a:rPr lang="ru-RU" sz="1200" dirty="0">
                <a:effectLst>
                  <a:outerShdw blurRad="38100" dist="38100" dir="2700000" algn="tl">
                    <a:srgbClr val="000000">
                      <a:alpha val="43137"/>
                    </a:srgbClr>
                  </a:outerShdw>
                </a:effectLst>
                <a:hlinkClick r:id="rId4" tooltip="Шереметьевский (микрорайон Долгопрудного)">
                  <a:extLst>
                    <a:ext uri="{A12FA001-AC4F-418D-AE19-62706E023703}">
                      <ahyp:hlinkClr xmlns:ahyp="http://schemas.microsoft.com/office/drawing/2018/hyperlinkcolor" val="tx"/>
                    </a:ext>
                  </a:extLst>
                </a:hlinkClick>
              </a:rPr>
              <a:t>Шереметьевский</a:t>
            </a:r>
            <a:r>
              <a:rPr lang="ru-RU" sz="1200" dirty="0">
                <a:effectLst>
                  <a:outerShdw blurRad="38100" dist="38100" dir="2700000" algn="tl">
                    <a:srgbClr val="000000">
                      <a:alpha val="43137"/>
                    </a:srgbClr>
                  </a:outerShdw>
                </a:effectLst>
              </a:rPr>
              <a:t>, находящиеся на севере за каналом</a:t>
            </a:r>
          </a:p>
          <a:p>
            <a:pPr marL="0" indent="0">
              <a:buNone/>
            </a:pPr>
            <a:r>
              <a:rPr lang="ru-RU" sz="1200" dirty="0">
                <a:effectLst>
                  <a:outerShdw blurRad="38100" dist="38100" dir="2700000" algn="tl">
                    <a:srgbClr val="000000">
                      <a:alpha val="43137"/>
                    </a:srgbClr>
                  </a:outerShdw>
                </a:effectLst>
              </a:rPr>
              <a:t> имени Москвы.</a:t>
            </a:r>
          </a:p>
          <a:p>
            <a:pPr marL="0" indent="0">
              <a:lnSpc>
                <a:spcPct val="120000"/>
              </a:lnSpc>
              <a:buNone/>
            </a:pPr>
            <a:r>
              <a:rPr lang="ru-RU" sz="1200" dirty="0">
                <a:effectLst>
                  <a:outerShdw blurRad="38100" dist="38100" dir="2700000" algn="tl">
                    <a:srgbClr val="000000">
                      <a:alpha val="43137"/>
                    </a:srgbClr>
                  </a:outerShdw>
                </a:effectLst>
              </a:rPr>
              <a:t>Основная отличительная черта современного Долгопрудного — огромный </a:t>
            </a:r>
          </a:p>
          <a:p>
            <a:pPr marL="0" indent="0">
              <a:lnSpc>
                <a:spcPct val="120000"/>
              </a:lnSpc>
              <a:buNone/>
            </a:pPr>
            <a:r>
              <a:rPr lang="ru-RU" sz="1200" dirty="0">
                <a:effectLst>
                  <a:outerShdw blurRad="38100" dist="38100" dir="2700000" algn="tl">
                    <a:srgbClr val="000000">
                      <a:alpha val="43137"/>
                    </a:srgbClr>
                  </a:outerShdw>
                </a:effectLst>
              </a:rPr>
              <a:t>научный и производственный потенциал, в настоящее время в </a:t>
            </a:r>
          </a:p>
          <a:p>
            <a:pPr marL="0" indent="0">
              <a:lnSpc>
                <a:spcPct val="120000"/>
              </a:lnSpc>
              <a:buNone/>
            </a:pPr>
            <a:r>
              <a:rPr lang="ru-RU" sz="1200" dirty="0">
                <a:effectLst>
                  <a:outerShdw blurRad="38100" dist="38100" dir="2700000" algn="tl">
                    <a:srgbClr val="000000">
                      <a:alpha val="43137"/>
                    </a:srgbClr>
                  </a:outerShdw>
                </a:effectLst>
              </a:rPr>
              <a:t>городе широко развита образовательная,  научно-исследовательская сфера. </a:t>
            </a:r>
          </a:p>
          <a:p>
            <a:pPr marL="0" indent="0">
              <a:lnSpc>
                <a:spcPct val="120000"/>
              </a:lnSpc>
              <a:buNone/>
            </a:pPr>
            <a:r>
              <a:rPr lang="ru-RU" sz="1200" dirty="0">
                <a:effectLst>
                  <a:outerShdw blurRad="38100" dist="38100" dir="2700000" algn="tl">
                    <a:srgbClr val="000000">
                      <a:alpha val="43137"/>
                    </a:srgbClr>
                  </a:outerShdw>
                </a:effectLst>
              </a:rPr>
              <a:t>Власти города весьма озабочены благоустройством улиц, парков и домов </a:t>
            </a:r>
          </a:p>
          <a:p>
            <a:pPr marL="0" indent="0">
              <a:lnSpc>
                <a:spcPct val="120000"/>
              </a:lnSpc>
              <a:buNone/>
            </a:pPr>
            <a:r>
              <a:rPr lang="ru-RU" sz="1200" dirty="0">
                <a:effectLst>
                  <a:outerShdw blurRad="38100" dist="38100" dir="2700000" algn="tl">
                    <a:srgbClr val="000000">
                      <a:alpha val="43137"/>
                    </a:srgbClr>
                  </a:outerShdw>
                </a:effectLst>
              </a:rPr>
              <a:t>(постоянно идет реорганизация Долгопрудного: снос ветхого жилищного </a:t>
            </a:r>
          </a:p>
          <a:p>
            <a:pPr marL="0" indent="0">
              <a:lnSpc>
                <a:spcPct val="120000"/>
              </a:lnSpc>
              <a:buNone/>
            </a:pPr>
            <a:r>
              <a:rPr lang="ru-RU" sz="1200" dirty="0">
                <a:effectLst>
                  <a:outerShdw blurRad="38100" dist="38100" dir="2700000" algn="tl">
                    <a:srgbClr val="000000">
                      <a:alpha val="43137"/>
                    </a:srgbClr>
                  </a:outerShdw>
                </a:effectLst>
              </a:rPr>
              <a:t>фонда, строительство современных зданий и объектов культуры)</a:t>
            </a:r>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r>
              <a:rPr lang="ru-RU" sz="1200" dirty="0"/>
              <a:t>). </a:t>
            </a:r>
          </a:p>
        </p:txBody>
      </p:sp>
      <p:sp>
        <p:nvSpPr>
          <p:cNvPr id="4" name="Номер слайда 3">
            <a:extLst>
              <a:ext uri="{FF2B5EF4-FFF2-40B4-BE49-F238E27FC236}">
                <a16:creationId xmlns:a16="http://schemas.microsoft.com/office/drawing/2014/main" id="{C5890A83-8278-4AF4-86F0-6E8977872DB7}"/>
              </a:ext>
            </a:extLst>
          </p:cNvPr>
          <p:cNvSpPr>
            <a:spLocks noGrp="1"/>
          </p:cNvSpPr>
          <p:nvPr>
            <p:ph type="sldNum" sz="quarter" idx="12"/>
          </p:nvPr>
        </p:nvSpPr>
        <p:spPr>
          <a:xfrm>
            <a:off x="11444748" y="6532439"/>
            <a:ext cx="387926" cy="198869"/>
          </a:xfrm>
        </p:spPr>
        <p:txBody>
          <a:bodyPr/>
          <a:lstStyle/>
          <a:p>
            <a:fld id="{5C57661F-B2B1-4F5C-A5BA-3FA02C8F7456}" type="slidenum">
              <a:rPr lang="ru-RU" smtClean="0"/>
              <a:t>4</a:t>
            </a:fld>
            <a:endParaRPr lang="ru-RU" dirty="0"/>
          </a:p>
        </p:txBody>
      </p:sp>
      <p:pic>
        <p:nvPicPr>
          <p:cNvPr id="5" name="Объект 6">
            <a:extLst>
              <a:ext uri="{FF2B5EF4-FFF2-40B4-BE49-F238E27FC236}">
                <a16:creationId xmlns:a16="http://schemas.microsoft.com/office/drawing/2014/main" id="{7DA1789F-2D6D-4709-9EA4-589F6773A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pic>
        <p:nvPicPr>
          <p:cNvPr id="12" name="Рисунок 11">
            <a:extLst>
              <a:ext uri="{FF2B5EF4-FFF2-40B4-BE49-F238E27FC236}">
                <a16:creationId xmlns:a16="http://schemas.microsoft.com/office/drawing/2014/main" id="{D7FD6AB4-06C1-4B8A-9485-01CB7C392A45}"/>
              </a:ext>
            </a:extLst>
          </p:cNvPr>
          <p:cNvPicPr>
            <a:picLocks noChangeAspect="1"/>
          </p:cNvPicPr>
          <p:nvPr/>
        </p:nvPicPr>
        <p:blipFill rotWithShape="1">
          <a:blip r:embed="rId6">
            <a:extLst>
              <a:ext uri="{28A0092B-C50C-407E-A947-70E740481C1C}">
                <a14:useLocalDpi xmlns:a14="http://schemas.microsoft.com/office/drawing/2010/main" val="0"/>
              </a:ext>
            </a:extLst>
          </a:blip>
          <a:srcRect t="1381"/>
          <a:stretch/>
        </p:blipFill>
        <p:spPr>
          <a:xfrm>
            <a:off x="6701493" y="2138771"/>
            <a:ext cx="5131181" cy="4309036"/>
          </a:xfrm>
          <a:prstGeom prst="rect">
            <a:avLst/>
          </a:prstGeom>
        </p:spPr>
      </p:pic>
    </p:spTree>
    <p:extLst>
      <p:ext uri="{BB962C8B-B14F-4D97-AF65-F5344CB8AC3E}">
        <p14:creationId xmlns:p14="http://schemas.microsoft.com/office/powerpoint/2010/main" val="1319093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136525"/>
            <a:ext cx="10515600" cy="664753"/>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2481430045"/>
              </p:ext>
            </p:extLst>
          </p:nvPr>
        </p:nvGraphicFramePr>
        <p:xfrm>
          <a:off x="810705" y="980387"/>
          <a:ext cx="10550023" cy="5070796"/>
        </p:xfrm>
        <a:graphic>
          <a:graphicData uri="http://schemas.openxmlformats.org/drawingml/2006/table">
            <a:tbl>
              <a:tblPr firstRow="1" bandRow="1">
                <a:tableStyleId>{5C22544A-7EE6-4342-B048-85BDC9FD1C3A}</a:tableStyleId>
              </a:tblPr>
              <a:tblGrid>
                <a:gridCol w="498044">
                  <a:extLst>
                    <a:ext uri="{9D8B030D-6E8A-4147-A177-3AD203B41FA5}">
                      <a16:colId xmlns:a16="http://schemas.microsoft.com/office/drawing/2014/main" val="2596029437"/>
                    </a:ext>
                  </a:extLst>
                </a:gridCol>
                <a:gridCol w="3715738">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1046376">
                  <a:extLst>
                    <a:ext uri="{9D8B030D-6E8A-4147-A177-3AD203B41FA5}">
                      <a16:colId xmlns:a16="http://schemas.microsoft.com/office/drawing/2014/main" val="3131084429"/>
                    </a:ext>
                  </a:extLst>
                </a:gridCol>
                <a:gridCol w="1065228">
                  <a:extLst>
                    <a:ext uri="{9D8B030D-6E8A-4147-A177-3AD203B41FA5}">
                      <a16:colId xmlns:a16="http://schemas.microsoft.com/office/drawing/2014/main" val="2568613445"/>
                    </a:ext>
                  </a:extLst>
                </a:gridCol>
                <a:gridCol w="1046376">
                  <a:extLst>
                    <a:ext uri="{9D8B030D-6E8A-4147-A177-3AD203B41FA5}">
                      <a16:colId xmlns:a16="http://schemas.microsoft.com/office/drawing/2014/main" val="1060670426"/>
                    </a:ext>
                  </a:extLst>
                </a:gridCol>
                <a:gridCol w="1084082">
                  <a:extLst>
                    <a:ext uri="{9D8B030D-6E8A-4147-A177-3AD203B41FA5}">
                      <a16:colId xmlns:a16="http://schemas.microsoft.com/office/drawing/2014/main" val="431313226"/>
                    </a:ext>
                  </a:extLst>
                </a:gridCol>
                <a:gridCol w="972390">
                  <a:extLst>
                    <a:ext uri="{9D8B030D-6E8A-4147-A177-3AD203B41FA5}">
                      <a16:colId xmlns:a16="http://schemas.microsoft.com/office/drawing/2014/main" val="1708944670"/>
                    </a:ext>
                  </a:extLst>
                </a:gridCol>
              </a:tblGrid>
              <a:tr h="463790">
                <a:tc>
                  <a:txBody>
                    <a:bodyPr/>
                    <a:lstStyle/>
                    <a:p>
                      <a:pPr marR="176530">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183531">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R="176530" algn="ctr">
                        <a:lnSpc>
                          <a:spcPct val="150000"/>
                        </a:lnSpc>
                        <a:spcAft>
                          <a:spcPts val="0"/>
                        </a:spcAft>
                      </a:pPr>
                      <a:r>
                        <a:rPr lang="ru-RU" sz="1000" b="1">
                          <a:effectLst/>
                          <a:latin typeface="Arial" panose="020B0604020202020204" pitchFamily="34" charset="0"/>
                          <a:ea typeface="Calibri" panose="020F0502020204030204" pitchFamily="34" charset="0"/>
                          <a:cs typeface="Arial" panose="020B0604020202020204" pitchFamily="34" charset="0"/>
                        </a:rPr>
                        <a:t>Социальные налоговые расходы</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2">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u-RU"/>
                    </a:p>
                  </a:txBody>
                  <a:tcP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endParaRPr lang="ru-RU" sz="1000">
                        <a:latin typeface="Arial" panose="020B0604020202020204" pitchFamily="34" charset="0"/>
                        <a:cs typeface="Arial" panose="020B0604020202020204" pitchFamily="34" charset="0"/>
                      </a:endParaRPr>
                    </a:p>
                  </a:txBody>
                  <a:tcPr/>
                </a:tc>
                <a:tc>
                  <a:txBody>
                    <a:bodyPr/>
                    <a:lstStyle/>
                    <a:p>
                      <a:endParaRPr lang="ru-RU" sz="1000">
                        <a:latin typeface="Arial" panose="020B0604020202020204" pitchFamily="34" charset="0"/>
                        <a:cs typeface="Arial" panose="020B0604020202020204" pitchFamily="34" charset="0"/>
                      </a:endParaRPr>
                    </a:p>
                  </a:txBody>
                  <a:tcPr/>
                </a:tc>
                <a:tc>
                  <a:txBody>
                    <a:bodyPr/>
                    <a:lstStyle/>
                    <a:p>
                      <a:endParaRPr lang="ru-RU" sz="1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8249575"/>
                  </a:ext>
                </a:extLst>
              </a:tr>
              <a:tr h="124329">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R="176530">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Льготы, установленные налогоплательщикам – физическим лицам, по земельному налогу; в том числе:</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ru-RU" sz="1000" b="1" dirty="0">
                          <a:effectLst/>
                          <a:latin typeface="Arial" panose="020B0604020202020204" pitchFamily="34" charset="0"/>
                          <a:ea typeface="Calibri" panose="020F0502020204030204" pitchFamily="34" charset="0"/>
                          <a:cs typeface="Arial" panose="020B0604020202020204" pitchFamily="34" charset="0"/>
                        </a:rPr>
                        <a:t>882</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b="1">
                          <a:effectLst/>
                          <a:latin typeface="Arial" panose="020B0604020202020204" pitchFamily="34" charset="0"/>
                          <a:ea typeface="Calibri" panose="020F0502020204030204" pitchFamily="34" charset="0"/>
                          <a:cs typeface="Arial" panose="020B0604020202020204" pitchFamily="34" charset="0"/>
                        </a:rPr>
                        <a:t>5005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b="1" dirty="0">
                          <a:effectLst/>
                          <a:latin typeface="Arial" panose="020B0604020202020204" pitchFamily="34" charset="0"/>
                          <a:ea typeface="Calibri" panose="020F0502020204030204" pitchFamily="34" charset="0"/>
                          <a:cs typeface="Arial" panose="020B0604020202020204" pitchFamily="34" charset="0"/>
                        </a:rPr>
                        <a:t>5005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b="1" dirty="0">
                          <a:effectLst/>
                          <a:latin typeface="Arial" panose="020B0604020202020204" pitchFamily="34" charset="0"/>
                          <a:ea typeface="Calibri" panose="020F0502020204030204" pitchFamily="34" charset="0"/>
                          <a:cs typeface="Arial" panose="020B0604020202020204" pitchFamily="34" charset="0"/>
                        </a:rPr>
                        <a:t>5005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b="1" dirty="0">
                          <a:effectLst/>
                          <a:latin typeface="Arial" panose="020B0604020202020204" pitchFamily="34" charset="0"/>
                          <a:ea typeface="Calibri" panose="020F0502020204030204" pitchFamily="34" charset="0"/>
                          <a:cs typeface="Arial" panose="020B0604020202020204" pitchFamily="34" charset="0"/>
                        </a:rPr>
                        <a:t>5005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b="1" dirty="0">
                          <a:effectLst/>
                          <a:latin typeface="Arial" panose="020B0604020202020204" pitchFamily="34" charset="0"/>
                          <a:ea typeface="Calibri" panose="020F0502020204030204" pitchFamily="34" charset="0"/>
                          <a:cs typeface="Arial" panose="020B0604020202020204" pitchFamily="34" charset="0"/>
                        </a:rPr>
                        <a:t>5005</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67546242"/>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0</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tc>
                <a:extLst>
                  <a:ext uri="{0D108BD9-81ED-4DB2-BD59-A6C34878D82A}">
                    <a16:rowId xmlns:a16="http://schemas.microsoft.com/office/drawing/2014/main" val="4129833205"/>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tc>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Участники (в том числе инвалиды, ветераны) Великой Отечественной войны, а также граждане, на которых законодательством распространены социальные гарантии и льготы участников Великой Отечественной войны</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209</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209</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209</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209</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209</a:t>
                      </a:r>
                    </a:p>
                  </a:txBody>
                  <a:tcPr marL="68580" marR="68580" marT="0" marB="0" anchor="ctr"/>
                </a:tc>
                <a:extLst>
                  <a:ext uri="{0D108BD9-81ED-4DB2-BD59-A6C34878D82A}">
                    <a16:rowId xmlns:a16="http://schemas.microsoft.com/office/drawing/2014/main" val="2690389917"/>
                  </a:ext>
                </a:extLst>
              </a:tr>
              <a:tr h="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Инвалиды 1 и 2 групп, инвалиды с детства</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295</a:t>
                      </a:r>
                    </a:p>
                  </a:txBody>
                  <a:tcPr marL="68580" marR="68580" marT="0" marB="0" anchor="ctr"/>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2184</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2184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2184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2184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2184</a:t>
                      </a:r>
                    </a:p>
                  </a:txBody>
                  <a:tcPr marL="68580" marR="68580" marT="0" marB="0" anchor="ctr"/>
                </a:tc>
                <a:extLst>
                  <a:ext uri="{0D108BD9-81ED-4DB2-BD59-A6C34878D82A}">
                    <a16:rowId xmlns:a16="http://schemas.microsoft.com/office/drawing/2014/main" val="2331283282"/>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Граждане, имеющие на иждивении трех и более несовершеннолетних детей, совокупный доход которых меньше прожиточного минимума</a:t>
                      </a:r>
                    </a:p>
                  </a:txBody>
                  <a:tcPr marL="68580" marR="68580" marT="0" marB="0"/>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tc>
                <a:extLst>
                  <a:ext uri="{0D108BD9-81ED-4DB2-BD59-A6C34878D82A}">
                    <a16:rowId xmlns:a16="http://schemas.microsoft.com/office/drawing/2014/main" val="3493698052"/>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Одинокие пенсионеры, полученные доходы которых меньше прожиточного минимума</a:t>
                      </a:r>
                    </a:p>
                  </a:txBody>
                  <a:tcPr marL="68580" marR="68580" marT="0" marB="0"/>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tc>
                <a:extLst>
                  <a:ext uri="{0D108BD9-81ED-4DB2-BD59-A6C34878D82A}">
                    <a16:rowId xmlns:a16="http://schemas.microsoft.com/office/drawing/2014/main" val="2776026882"/>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fld id="{5C57661F-B2B1-4F5C-A5BA-3FA02C8F7456}" type="slidenum">
              <a:rPr lang="ru-RU" smtClean="0"/>
              <a:t>40</a:t>
            </a:fld>
            <a:endParaRPr lang="ru-RU"/>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347302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136525"/>
            <a:ext cx="10515600" cy="664753"/>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2913971978"/>
              </p:ext>
            </p:extLst>
          </p:nvPr>
        </p:nvGraphicFramePr>
        <p:xfrm>
          <a:off x="845127" y="1345512"/>
          <a:ext cx="10418360" cy="4225927"/>
        </p:xfrm>
        <a:graphic>
          <a:graphicData uri="http://schemas.openxmlformats.org/drawingml/2006/table">
            <a:tbl>
              <a:tblPr firstRow="1" bandRow="1">
                <a:tableStyleId>{5C22544A-7EE6-4342-B048-85BDC9FD1C3A}</a:tableStyleId>
              </a:tblPr>
              <a:tblGrid>
                <a:gridCol w="472231">
                  <a:extLst>
                    <a:ext uri="{9D8B030D-6E8A-4147-A177-3AD203B41FA5}">
                      <a16:colId xmlns:a16="http://schemas.microsoft.com/office/drawing/2014/main" val="2596029437"/>
                    </a:ext>
                  </a:extLst>
                </a:gridCol>
                <a:gridCol w="3459637">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867266">
                  <a:extLst>
                    <a:ext uri="{9D8B030D-6E8A-4147-A177-3AD203B41FA5}">
                      <a16:colId xmlns:a16="http://schemas.microsoft.com/office/drawing/2014/main" val="150579350"/>
                    </a:ext>
                  </a:extLst>
                </a:gridCol>
                <a:gridCol w="1159497">
                  <a:extLst>
                    <a:ext uri="{9D8B030D-6E8A-4147-A177-3AD203B41FA5}">
                      <a16:colId xmlns:a16="http://schemas.microsoft.com/office/drawing/2014/main" val="2568613445"/>
                    </a:ext>
                  </a:extLst>
                </a:gridCol>
                <a:gridCol w="1074656">
                  <a:extLst>
                    <a:ext uri="{9D8B030D-6E8A-4147-A177-3AD203B41FA5}">
                      <a16:colId xmlns:a16="http://schemas.microsoft.com/office/drawing/2014/main" val="1060670426"/>
                    </a:ext>
                  </a:extLst>
                </a:gridCol>
                <a:gridCol w="1159497">
                  <a:extLst>
                    <a:ext uri="{9D8B030D-6E8A-4147-A177-3AD203B41FA5}">
                      <a16:colId xmlns:a16="http://schemas.microsoft.com/office/drawing/2014/main" val="431313226"/>
                    </a:ext>
                  </a:extLst>
                </a:gridCol>
                <a:gridCol w="1103787">
                  <a:extLst>
                    <a:ext uri="{9D8B030D-6E8A-4147-A177-3AD203B41FA5}">
                      <a16:colId xmlns:a16="http://schemas.microsoft.com/office/drawing/2014/main" val="1708944670"/>
                    </a:ext>
                  </a:extLst>
                </a:gridCol>
              </a:tblGrid>
              <a:tr h="0">
                <a:tc>
                  <a:txBody>
                    <a:bodyPr/>
                    <a:lstStyle/>
                    <a:p>
                      <a:pPr marR="176530">
                        <a:lnSpc>
                          <a:spcPct val="150000"/>
                        </a:lnSpc>
                        <a:spcAft>
                          <a:spcPts val="0"/>
                        </a:spcAft>
                      </a:pPr>
                      <a:r>
                        <a:rPr lang="ru-RU" sz="1000" b="1">
                          <a:effectLst/>
                          <a:latin typeface="Arial" panose="020B0604020202020204" pitchFamily="34" charset="0"/>
                          <a:ea typeface="Calibri" panose="020F0502020204030204" pitchFamily="34"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Родители детей-инвалидов, полученные доходы которых меньше прожиточного минимума</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1085239995"/>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Дети-сироты и дети, оставшиеся без попечения родителей, на которых распространяется действие Федерального закона от 21.12.1996 N 159-ФЗ «О дополнительных гарантиях по социальной защите детей-сирот и детей, оставшихся без попечения родителей»</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4233117350"/>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Граждане,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 а также в результате испытаний, учений и иных работ, связанных с любыми видами ядерных установок, включая ядерное оружие и космическую технику</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extLst>
                  <a:ext uri="{0D108BD9-81ED-4DB2-BD59-A6C34878D82A}">
                    <a16:rowId xmlns:a16="http://schemas.microsoft.com/office/drawing/2014/main" val="2908661878"/>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57661F-B2B1-4F5C-A5BA-3FA02C8F7456}"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09739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365760"/>
            <a:ext cx="10515600" cy="642908"/>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3760289329"/>
              </p:ext>
            </p:extLst>
          </p:nvPr>
        </p:nvGraphicFramePr>
        <p:xfrm>
          <a:off x="845127" y="1400414"/>
          <a:ext cx="10418360" cy="4356800"/>
        </p:xfrm>
        <a:graphic>
          <a:graphicData uri="http://schemas.openxmlformats.org/drawingml/2006/table">
            <a:tbl>
              <a:tblPr firstRow="1" bandRow="1">
                <a:tableStyleId>{5C22544A-7EE6-4342-B048-85BDC9FD1C3A}</a:tableStyleId>
              </a:tblPr>
              <a:tblGrid>
                <a:gridCol w="472231">
                  <a:extLst>
                    <a:ext uri="{9D8B030D-6E8A-4147-A177-3AD203B41FA5}">
                      <a16:colId xmlns:a16="http://schemas.microsoft.com/office/drawing/2014/main" val="2596029437"/>
                    </a:ext>
                  </a:extLst>
                </a:gridCol>
                <a:gridCol w="3459637">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867266">
                  <a:extLst>
                    <a:ext uri="{9D8B030D-6E8A-4147-A177-3AD203B41FA5}">
                      <a16:colId xmlns:a16="http://schemas.microsoft.com/office/drawing/2014/main" val="150579350"/>
                    </a:ext>
                  </a:extLst>
                </a:gridCol>
                <a:gridCol w="1159497">
                  <a:extLst>
                    <a:ext uri="{9D8B030D-6E8A-4147-A177-3AD203B41FA5}">
                      <a16:colId xmlns:a16="http://schemas.microsoft.com/office/drawing/2014/main" val="2568613445"/>
                    </a:ext>
                  </a:extLst>
                </a:gridCol>
                <a:gridCol w="1074656">
                  <a:extLst>
                    <a:ext uri="{9D8B030D-6E8A-4147-A177-3AD203B41FA5}">
                      <a16:colId xmlns:a16="http://schemas.microsoft.com/office/drawing/2014/main" val="1060670426"/>
                    </a:ext>
                  </a:extLst>
                </a:gridCol>
                <a:gridCol w="1159497">
                  <a:extLst>
                    <a:ext uri="{9D8B030D-6E8A-4147-A177-3AD203B41FA5}">
                      <a16:colId xmlns:a16="http://schemas.microsoft.com/office/drawing/2014/main" val="431313226"/>
                    </a:ext>
                  </a:extLst>
                </a:gridCol>
                <a:gridCol w="1103787">
                  <a:extLst>
                    <a:ext uri="{9D8B030D-6E8A-4147-A177-3AD203B41FA5}">
                      <a16:colId xmlns:a16="http://schemas.microsoft.com/office/drawing/2014/main" val="1708944670"/>
                    </a:ext>
                  </a:extLst>
                </a:gridCol>
              </a:tblGrid>
              <a:tr h="0">
                <a:tc>
                  <a:txBody>
                    <a:bodyPr/>
                    <a:lstStyle/>
                    <a:p>
                      <a:pPr marR="176530">
                        <a:lnSpc>
                          <a:spcPct val="150000"/>
                        </a:lnSpc>
                        <a:spcAft>
                          <a:spcPts val="0"/>
                        </a:spcAft>
                      </a:pPr>
                      <a:r>
                        <a:rPr lang="ru-RU" sz="1000" b="1">
                          <a:effectLst/>
                          <a:latin typeface="Arial" panose="020B0604020202020204" pitchFamily="34" charset="0"/>
                          <a:ea typeface="Calibri" panose="020F0502020204030204" pitchFamily="34"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Военнослужащие, граждане, уволенные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имеющие общую продолжительность военной службы двадцать лет и более, члены семей военнослужащих и сотрудников органов внутренних дел, сотрудников Государственной противопожарной службы, сотрудников учреждений и органов уголовно-исполнительной системы, потерявшие кормильца при исполнении им служебных обязанностей</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65</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321</a:t>
                      </a:r>
                    </a:p>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321</a:t>
                      </a:r>
                    </a:p>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321</a:t>
                      </a:r>
                    </a:p>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321</a:t>
                      </a:r>
                    </a:p>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321</a:t>
                      </a:r>
                    </a:p>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3224663270"/>
                  </a:ext>
                </a:extLst>
              </a:tr>
              <a:tr h="370840">
                <a:tc>
                  <a:txBody>
                    <a:bodyPr/>
                    <a:lstStyle/>
                    <a:p>
                      <a:pPr marR="176530" algn="ctr">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Жертвы политических репрессий</a:t>
                      </a:r>
                    </a:p>
                  </a:txBody>
                  <a:tcPr marL="68580" marR="68580" marT="0" marB="0"/>
                </a:tc>
                <a:tc>
                  <a:txBody>
                    <a:bodyPr/>
                    <a:lstStyle/>
                    <a:p>
                      <a:pPr algn="ctr">
                        <a:lnSpc>
                          <a:spcPct val="115000"/>
                        </a:lnSpc>
                        <a:spcAft>
                          <a:spcPts val="1000"/>
                        </a:spcAft>
                      </a:pPr>
                      <a:r>
                        <a:rPr lang="ru-RU" sz="10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lnSpc>
                          <a:spcPct val="115000"/>
                        </a:lnSpc>
                        <a:spcAft>
                          <a:spcPts val="1000"/>
                        </a:spcAft>
                      </a:pPr>
                      <a:r>
                        <a:rPr lang="ru-RU" sz="1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1413231276"/>
                  </a:ext>
                </a:extLst>
              </a:tr>
              <a:tr h="370840">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Пенсионеры, не имеющие никакого иного дохода, кроме пенсии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474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1846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1846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1846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1846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1846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553948"/>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57661F-B2B1-4F5C-A5BA-3FA02C8F7456}"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75113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170694"/>
            <a:ext cx="10515600" cy="630584"/>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1464251326"/>
              </p:ext>
            </p:extLst>
          </p:nvPr>
        </p:nvGraphicFramePr>
        <p:xfrm>
          <a:off x="831273" y="980387"/>
          <a:ext cx="10418360" cy="4952176"/>
        </p:xfrm>
        <a:graphic>
          <a:graphicData uri="http://schemas.openxmlformats.org/drawingml/2006/table">
            <a:tbl>
              <a:tblPr firstRow="1" bandRow="1">
                <a:tableStyleId>{5C22544A-7EE6-4342-B048-85BDC9FD1C3A}</a:tableStyleId>
              </a:tblPr>
              <a:tblGrid>
                <a:gridCol w="472231">
                  <a:extLst>
                    <a:ext uri="{9D8B030D-6E8A-4147-A177-3AD203B41FA5}">
                      <a16:colId xmlns:a16="http://schemas.microsoft.com/office/drawing/2014/main" val="2596029437"/>
                    </a:ext>
                  </a:extLst>
                </a:gridCol>
                <a:gridCol w="3459637">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867266">
                  <a:extLst>
                    <a:ext uri="{9D8B030D-6E8A-4147-A177-3AD203B41FA5}">
                      <a16:colId xmlns:a16="http://schemas.microsoft.com/office/drawing/2014/main" val="150579350"/>
                    </a:ext>
                  </a:extLst>
                </a:gridCol>
                <a:gridCol w="1159497">
                  <a:extLst>
                    <a:ext uri="{9D8B030D-6E8A-4147-A177-3AD203B41FA5}">
                      <a16:colId xmlns:a16="http://schemas.microsoft.com/office/drawing/2014/main" val="2568613445"/>
                    </a:ext>
                  </a:extLst>
                </a:gridCol>
                <a:gridCol w="1074656">
                  <a:extLst>
                    <a:ext uri="{9D8B030D-6E8A-4147-A177-3AD203B41FA5}">
                      <a16:colId xmlns:a16="http://schemas.microsoft.com/office/drawing/2014/main" val="1060670426"/>
                    </a:ext>
                  </a:extLst>
                </a:gridCol>
                <a:gridCol w="1159497">
                  <a:extLst>
                    <a:ext uri="{9D8B030D-6E8A-4147-A177-3AD203B41FA5}">
                      <a16:colId xmlns:a16="http://schemas.microsoft.com/office/drawing/2014/main" val="431313226"/>
                    </a:ext>
                  </a:extLst>
                </a:gridCol>
                <a:gridCol w="1103787">
                  <a:extLst>
                    <a:ext uri="{9D8B030D-6E8A-4147-A177-3AD203B41FA5}">
                      <a16:colId xmlns:a16="http://schemas.microsoft.com/office/drawing/2014/main" val="1708944670"/>
                    </a:ext>
                  </a:extLst>
                </a:gridCol>
              </a:tblGrid>
              <a:tr h="0">
                <a:tc>
                  <a:txBody>
                    <a:bodyPr/>
                    <a:lstStyle/>
                    <a:p>
                      <a:pPr marR="176530">
                        <a:lnSpc>
                          <a:spcPct val="150000"/>
                        </a:lnSpc>
                        <a:spcAft>
                          <a:spcPts val="0"/>
                        </a:spcAft>
                      </a:pPr>
                      <a:r>
                        <a:rPr lang="ru-RU" sz="1000" b="1">
                          <a:effectLst/>
                          <a:latin typeface="Arial" panose="020B0604020202020204" pitchFamily="34" charset="0"/>
                          <a:ea typeface="Calibri" panose="020F0502020204030204" pitchFamily="34" charset="0"/>
                          <a:cs typeface="Arial" panose="020B0604020202020204" pitchFamily="34" charset="0"/>
                        </a:rPr>
                        <a:t> </a:t>
                      </a:r>
                      <a:endParaRPr lang="ru-RU"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370840">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just">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 предназначенного для индивидуального жилищного строительства, личного подсобного и дачного хозяйства (строительства), садоводства и огородничества.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R="176530" algn="just">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Налоговые льготы предоставляются следующим категориям налогоплательщиков: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R="176530" algn="just">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малоимущим семьям и малоимущим одиноко проживающим гражданам, среднегодовой доход которых ниже величины прожиточного минимума, установленного в Московской области на душу населения, имеющим в собственности, постоянном (бессрочном) пользовании или пожизненном наследуемом владении вышеуказанные земельные участки. Налоговая льгота предоставляется одному из членов семьи по одному земельному участку.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546658"/>
                  </a:ext>
                </a:extLst>
              </a:tr>
              <a:tr h="370840">
                <a:tc>
                  <a:txBody>
                    <a:bodyPr/>
                    <a:lstStyle/>
                    <a:p>
                      <a:pPr marR="176530">
                        <a:lnSpc>
                          <a:spcPct val="150000"/>
                        </a:lnSpc>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b="1">
                          <a:effectLst/>
                          <a:latin typeface="Arial" panose="020B0604020202020204" pitchFamily="34" charset="0"/>
                          <a:ea typeface="Calibri" panose="020F0502020204030204" pitchFamily="34" charset="0"/>
                          <a:cs typeface="Times New Roman" panose="02020603050405020304" pitchFamily="18" charset="0"/>
                        </a:rPr>
                        <a:t>Льготы, установленные налогоплательщикам – физическим лицам, по налогу на имущество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a:effectLst/>
                          <a:latin typeface="Arial" panose="020B0604020202020204" pitchFamily="34" charset="0"/>
                          <a:ea typeface="Calibri" panose="020F0502020204030204" pitchFamily="34" charset="0"/>
                          <a:cs typeface="Times New Roman" panose="02020603050405020304" pitchFamily="18" charset="0"/>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r>
                        <a:rPr lang="ru-RU" sz="900" b="1"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r>
                        <a:rPr lang="ru-RU" sz="900" b="1"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r>
                        <a:rPr lang="ru-RU" sz="900" b="1"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r>
                        <a:rPr lang="ru-RU" sz="900" b="1" dirty="0">
                          <a:effectLst/>
                          <a:latin typeface="Arial" panose="020B0604020202020204" pitchFamily="34" charset="0"/>
                          <a:ea typeface="Calibri" panose="020F0502020204030204" pitchFamily="34" charset="0"/>
                          <a:cs typeface="Times New Roman" panose="02020603050405020304" pitchFamily="18" charset="0"/>
                        </a:rPr>
                        <a:t>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707114"/>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57661F-B2B1-4F5C-A5BA-3FA02C8F7456}"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405166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170694"/>
            <a:ext cx="10515600" cy="630584"/>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2721228903"/>
              </p:ext>
            </p:extLst>
          </p:nvPr>
        </p:nvGraphicFramePr>
        <p:xfrm>
          <a:off x="831273" y="980387"/>
          <a:ext cx="10418360" cy="5485007"/>
        </p:xfrm>
        <a:graphic>
          <a:graphicData uri="http://schemas.openxmlformats.org/drawingml/2006/table">
            <a:tbl>
              <a:tblPr firstRow="1" bandRow="1">
                <a:tableStyleId>{5C22544A-7EE6-4342-B048-85BDC9FD1C3A}</a:tableStyleId>
              </a:tblPr>
              <a:tblGrid>
                <a:gridCol w="472231">
                  <a:extLst>
                    <a:ext uri="{9D8B030D-6E8A-4147-A177-3AD203B41FA5}">
                      <a16:colId xmlns:a16="http://schemas.microsoft.com/office/drawing/2014/main" val="2596029437"/>
                    </a:ext>
                  </a:extLst>
                </a:gridCol>
                <a:gridCol w="3459637">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867266">
                  <a:extLst>
                    <a:ext uri="{9D8B030D-6E8A-4147-A177-3AD203B41FA5}">
                      <a16:colId xmlns:a16="http://schemas.microsoft.com/office/drawing/2014/main" val="150579350"/>
                    </a:ext>
                  </a:extLst>
                </a:gridCol>
                <a:gridCol w="1159497">
                  <a:extLst>
                    <a:ext uri="{9D8B030D-6E8A-4147-A177-3AD203B41FA5}">
                      <a16:colId xmlns:a16="http://schemas.microsoft.com/office/drawing/2014/main" val="2568613445"/>
                    </a:ext>
                  </a:extLst>
                </a:gridCol>
                <a:gridCol w="1074656">
                  <a:extLst>
                    <a:ext uri="{9D8B030D-6E8A-4147-A177-3AD203B41FA5}">
                      <a16:colId xmlns:a16="http://schemas.microsoft.com/office/drawing/2014/main" val="1060670426"/>
                    </a:ext>
                  </a:extLst>
                </a:gridCol>
                <a:gridCol w="1159497">
                  <a:extLst>
                    <a:ext uri="{9D8B030D-6E8A-4147-A177-3AD203B41FA5}">
                      <a16:colId xmlns:a16="http://schemas.microsoft.com/office/drawing/2014/main" val="431313226"/>
                    </a:ext>
                  </a:extLst>
                </a:gridCol>
                <a:gridCol w="1103787">
                  <a:extLst>
                    <a:ext uri="{9D8B030D-6E8A-4147-A177-3AD203B41FA5}">
                      <a16:colId xmlns:a16="http://schemas.microsoft.com/office/drawing/2014/main" val="1708944670"/>
                    </a:ext>
                  </a:extLst>
                </a:gridCol>
              </a:tblGrid>
              <a:tr h="0">
                <a:tc>
                  <a:txBody>
                    <a:bodyPr/>
                    <a:lstStyle/>
                    <a:p>
                      <a:pPr marR="176530">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183531">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200" b="1" dirty="0">
                          <a:effectLst/>
                          <a:latin typeface="Arial" panose="020B0604020202020204" pitchFamily="34" charset="0"/>
                          <a:ea typeface="Calibri" panose="020F0502020204030204" pitchFamily="34" charset="0"/>
                          <a:cs typeface="Times New Roman" panose="02020603050405020304" pitchFamily="18" charset="0"/>
                        </a:rPr>
                        <a:t>Технические налоговые расходы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ru-RU" sz="1000" dirty="0">
                        <a:latin typeface="Arial" panose="020B0604020202020204" pitchFamily="34" charset="0"/>
                        <a:cs typeface="Arial" panose="020B0604020202020204" pitchFamily="34" charset="0"/>
                      </a:endParaRPr>
                    </a:p>
                  </a:txBody>
                  <a:tcPr/>
                </a:tc>
                <a:tc>
                  <a:txBody>
                    <a:bodyPr/>
                    <a:lstStyle/>
                    <a:p>
                      <a:pPr algn="ctr"/>
                      <a:endParaRPr lang="ru-RU" sz="1000" dirty="0">
                        <a:latin typeface="Arial" panose="020B0604020202020204" pitchFamily="34" charset="0"/>
                        <a:cs typeface="Arial" panose="020B0604020202020204" pitchFamily="34" charset="0"/>
                      </a:endParaRPr>
                    </a:p>
                  </a:txBody>
                  <a:tcPr/>
                </a:tc>
                <a:tc>
                  <a:txBody>
                    <a:bodyPr/>
                    <a:lstStyle/>
                    <a:p>
                      <a:pPr algn="ctr"/>
                      <a:endParaRPr lang="ru-RU" sz="1000" dirty="0">
                        <a:latin typeface="Arial" panose="020B0604020202020204" pitchFamily="34" charset="0"/>
                        <a:cs typeface="Arial" panose="020B0604020202020204" pitchFamily="34" charset="0"/>
                      </a:endParaRPr>
                    </a:p>
                  </a:txBody>
                  <a:tcPr/>
                </a:tc>
                <a:tc>
                  <a:txBody>
                    <a:bodyPr/>
                    <a:lstStyle/>
                    <a:p>
                      <a:pPr algn="ctr"/>
                      <a:endParaRPr lang="ru-RU" sz="1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8546658"/>
                  </a:ext>
                </a:extLst>
              </a:tr>
              <a:tr h="370840">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Налогоплательщики - собственники жилых и нежилых помещений в отношении земельных участков, занятых многоквартирными жилыми домами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707114"/>
                  </a:ext>
                </a:extLst>
              </a:tr>
              <a:tr h="370840">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Земли общего пользования муниципального образования; земли, предоставляемые для обеспечения деятельности органов муниципальной власти и муниципального управления; земли, находящихся в собственности муниципального образования городского округа Долгопрудный Московской области; земли, занятые муниципальным жилищным фондом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25 487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25 487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900">
                          <a:effectLst/>
                          <a:latin typeface="Arial" panose="020B0604020202020204" pitchFamily="34" charset="0"/>
                          <a:ea typeface="Calibri" panose="020F0502020204030204" pitchFamily="34" charset="0"/>
                          <a:cs typeface="Times New Roman" panose="02020603050405020304" pitchFamily="18" charset="0"/>
                        </a:rPr>
                        <a:t>25 487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094167"/>
                  </a:ext>
                </a:extLst>
              </a:tr>
              <a:tr h="0">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Земли, занятые государственными бюджетными учреждениями здравоохранения Московской области.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989943"/>
                  </a:ext>
                </a:extLst>
              </a:tr>
              <a:tr h="311455">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761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761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761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410495"/>
                  </a:ext>
                </a:extLst>
              </a:tr>
              <a:tr h="45875">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200" b="1">
                          <a:effectLst/>
                          <a:latin typeface="Arial" panose="020B0604020202020204" pitchFamily="34" charset="0"/>
                          <a:ea typeface="Calibri" panose="020F0502020204030204" pitchFamily="34" charset="0"/>
                          <a:cs typeface="Times New Roman" panose="02020603050405020304" pitchFamily="18" charset="0"/>
                        </a:rPr>
                        <a:t>Стимулирующие налоговые расходы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192841"/>
                  </a:ext>
                </a:extLst>
              </a:tr>
              <a:tr h="342159">
                <a:tc>
                  <a:txBody>
                    <a:bodyPr/>
                    <a:lstStyle/>
                    <a:p>
                      <a:pPr marR="176530">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Земельные участки под закрытыми для эксплуатации полигонами твердых бытовых отходов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2 383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2 383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a:effectLst/>
                          <a:latin typeface="Arial" panose="020B0604020202020204" pitchFamily="34"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      2 383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74509"/>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57661F-B2B1-4F5C-A5BA-3FA02C8F7456}"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774322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1ACF9E-670D-4BBF-8142-C81234D61D68}"/>
              </a:ext>
            </a:extLst>
          </p:cNvPr>
          <p:cNvSpPr>
            <a:spLocks noGrp="1"/>
          </p:cNvSpPr>
          <p:nvPr>
            <p:ph type="title"/>
          </p:nvPr>
        </p:nvSpPr>
        <p:spPr>
          <a:xfrm>
            <a:off x="845127" y="170694"/>
            <a:ext cx="10515600" cy="630584"/>
          </a:xfrm>
        </p:spPr>
        <p:txBody>
          <a:bodyPr>
            <a:normAutofit fontScale="90000"/>
          </a:bodyPr>
          <a:lstStyle/>
          <a:p>
            <a:pPr lvl="0" algn="ctr" defTabSz="457200">
              <a:lnSpc>
                <a:spcPct val="100000"/>
              </a:lnSpc>
              <a:spcBef>
                <a:spcPts val="0"/>
              </a:spcBef>
            </a:pPr>
            <a:r>
              <a:rPr lang="ru-RU" sz="2400" dirty="0">
                <a:solidFill>
                  <a:prstClr val="black"/>
                </a:solidFill>
                <a:latin typeface="Calibri"/>
                <a:ea typeface="+mn-ea"/>
                <a:cs typeface="+mn-cs"/>
              </a:rPr>
              <a:t>Информация об объемах предоставленных льгот, установленных решением Совета депутатов городского округа Долгопрудный Московской области </a:t>
            </a:r>
            <a:endParaRPr lang="ru-RU" dirty="0"/>
          </a:p>
        </p:txBody>
      </p:sp>
      <p:graphicFrame>
        <p:nvGraphicFramePr>
          <p:cNvPr id="6" name="Объект 5">
            <a:extLst>
              <a:ext uri="{FF2B5EF4-FFF2-40B4-BE49-F238E27FC236}">
                <a16:creationId xmlns:a16="http://schemas.microsoft.com/office/drawing/2014/main" id="{91F34D6C-F106-4822-92B4-9C521E4C163A}"/>
              </a:ext>
            </a:extLst>
          </p:cNvPr>
          <p:cNvGraphicFramePr>
            <a:graphicFrameLocks noGrp="1"/>
          </p:cNvGraphicFramePr>
          <p:nvPr>
            <p:ph idx="1"/>
            <p:extLst>
              <p:ext uri="{D42A27DB-BD31-4B8C-83A1-F6EECF244321}">
                <p14:modId xmlns:p14="http://schemas.microsoft.com/office/powerpoint/2010/main" val="474344148"/>
              </p:ext>
            </p:extLst>
          </p:nvPr>
        </p:nvGraphicFramePr>
        <p:xfrm>
          <a:off x="831273" y="980387"/>
          <a:ext cx="10418360" cy="2957260"/>
        </p:xfrm>
        <a:graphic>
          <a:graphicData uri="http://schemas.openxmlformats.org/drawingml/2006/table">
            <a:tbl>
              <a:tblPr firstRow="1" bandRow="1">
                <a:tableStyleId>{5C22544A-7EE6-4342-B048-85BDC9FD1C3A}</a:tableStyleId>
              </a:tblPr>
              <a:tblGrid>
                <a:gridCol w="472231">
                  <a:extLst>
                    <a:ext uri="{9D8B030D-6E8A-4147-A177-3AD203B41FA5}">
                      <a16:colId xmlns:a16="http://schemas.microsoft.com/office/drawing/2014/main" val="2596029437"/>
                    </a:ext>
                  </a:extLst>
                </a:gridCol>
                <a:gridCol w="3459637">
                  <a:extLst>
                    <a:ext uri="{9D8B030D-6E8A-4147-A177-3AD203B41FA5}">
                      <a16:colId xmlns:a16="http://schemas.microsoft.com/office/drawing/2014/main" val="1532136316"/>
                    </a:ext>
                  </a:extLst>
                </a:gridCol>
                <a:gridCol w="1121789">
                  <a:extLst>
                    <a:ext uri="{9D8B030D-6E8A-4147-A177-3AD203B41FA5}">
                      <a16:colId xmlns:a16="http://schemas.microsoft.com/office/drawing/2014/main" val="1230574988"/>
                    </a:ext>
                  </a:extLst>
                </a:gridCol>
                <a:gridCol w="867266">
                  <a:extLst>
                    <a:ext uri="{9D8B030D-6E8A-4147-A177-3AD203B41FA5}">
                      <a16:colId xmlns:a16="http://schemas.microsoft.com/office/drawing/2014/main" val="150579350"/>
                    </a:ext>
                  </a:extLst>
                </a:gridCol>
                <a:gridCol w="1159497">
                  <a:extLst>
                    <a:ext uri="{9D8B030D-6E8A-4147-A177-3AD203B41FA5}">
                      <a16:colId xmlns:a16="http://schemas.microsoft.com/office/drawing/2014/main" val="2568613445"/>
                    </a:ext>
                  </a:extLst>
                </a:gridCol>
                <a:gridCol w="1074656">
                  <a:extLst>
                    <a:ext uri="{9D8B030D-6E8A-4147-A177-3AD203B41FA5}">
                      <a16:colId xmlns:a16="http://schemas.microsoft.com/office/drawing/2014/main" val="1060670426"/>
                    </a:ext>
                  </a:extLst>
                </a:gridCol>
                <a:gridCol w="1159497">
                  <a:extLst>
                    <a:ext uri="{9D8B030D-6E8A-4147-A177-3AD203B41FA5}">
                      <a16:colId xmlns:a16="http://schemas.microsoft.com/office/drawing/2014/main" val="431313226"/>
                    </a:ext>
                  </a:extLst>
                </a:gridCol>
                <a:gridCol w="1103787">
                  <a:extLst>
                    <a:ext uri="{9D8B030D-6E8A-4147-A177-3AD203B41FA5}">
                      <a16:colId xmlns:a16="http://schemas.microsoft.com/office/drawing/2014/main" val="1708944670"/>
                    </a:ext>
                  </a:extLst>
                </a:gridCol>
              </a:tblGrid>
              <a:tr h="0">
                <a:tc>
                  <a:txBody>
                    <a:bodyPr/>
                    <a:lstStyle/>
                    <a:p>
                      <a:pPr marR="176530">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 Наименование налоговых расходов</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Количество льготников (чел.)</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5">
                  <a:txBody>
                    <a:bodyPr/>
                    <a:lstStyle/>
                    <a:p>
                      <a:pPr marR="176530" algn="ctr">
                        <a:lnSpc>
                          <a:spcPct val="115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Сумма льготы (тыс. руб.)</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hMerge="1">
                  <a:txBody>
                    <a:bodyPr/>
                    <a:lstStyle/>
                    <a:p>
                      <a:pPr algn="ctr" fontAlgn="b"/>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1962081500"/>
                  </a:ext>
                </a:extLst>
              </a:tr>
              <a:tr h="370840">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nSpc>
                          <a:spcPct val="150000"/>
                        </a:lnSpc>
                        <a:spcAft>
                          <a:spcPts val="0"/>
                        </a:spcAft>
                      </a:pPr>
                      <a:r>
                        <a:rPr lang="ru-RU"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R="176530" algn="ctr">
                        <a:lnSpc>
                          <a:spcPct val="150000"/>
                        </a:lnSpc>
                        <a:spcAft>
                          <a:spcPts val="0"/>
                        </a:spcAft>
                      </a:pPr>
                      <a:r>
                        <a:rPr lang="ru-RU" sz="1000" b="1" dirty="0">
                          <a:effectLst/>
                          <a:latin typeface="Arial" panose="020B0604020202020204" pitchFamily="34" charset="0"/>
                          <a:ea typeface="Calibri" panose="020F0502020204030204" pitchFamily="34" charset="0"/>
                          <a:cs typeface="Arial" panose="020B0604020202020204" pitchFamily="34" charset="0"/>
                        </a:rPr>
                        <a:t>2021 год</a:t>
                      </a:r>
                      <a:endParaRPr lang="ru-RU"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Оценка  2022год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 План 2024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tc>
                  <a:txBody>
                    <a:bodyPr/>
                    <a:lstStyle/>
                    <a:p>
                      <a:pPr algn="ctr" fontAlgn="b"/>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7425" marR="7425" marT="7425" marB="0" anchor="ctr"/>
                </a:tc>
                <a:extLst>
                  <a:ext uri="{0D108BD9-81ED-4DB2-BD59-A6C34878D82A}">
                    <a16:rowId xmlns:a16="http://schemas.microsoft.com/office/drawing/2014/main" val="667742297"/>
                  </a:ext>
                </a:extLst>
              </a:tr>
              <a:tr h="370840">
                <a:tc>
                  <a:txBody>
                    <a:bodyPr/>
                    <a:lstStyle/>
                    <a:p>
                      <a:pPr marR="176530">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76530" lvl="0" indent="0" algn="l" defTabSz="914400" rtl="0" eaLnBrk="1" fontAlgn="auto" latinLnBrk="0" hangingPunct="1">
                        <a:lnSpc>
                          <a:spcPct val="15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Льготы, установленные налогоплательщикам – физическим лицам, по налогу на имущество; в том числе:</a:t>
                      </a:r>
                      <a:endParaRPr kumimoji="0" lang="ru-RU"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707114"/>
                  </a:ext>
                </a:extLst>
              </a:tr>
              <a:tr h="370840">
                <a:tc>
                  <a:txBody>
                    <a:bodyPr/>
                    <a:lstStyle/>
                    <a:p>
                      <a:pPr marR="176530">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один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900" dirty="0">
                          <a:effectLst/>
                          <a:latin typeface="Arial" panose="020B0604020202020204" pitchFamily="34" charset="0"/>
                          <a:ea typeface="Calibri" panose="020F0502020204030204" pitchFamily="34" charset="0"/>
                          <a:cs typeface="Times New Roman" panose="02020603050405020304" pitchFamily="18" charset="0"/>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algn="ctr"/>
                      <a:r>
                        <a:rPr lang="ru-RU" sz="1000" dirty="0">
                          <a:latin typeface="Arial" panose="020B0604020202020204" pitchFamily="34" charset="0"/>
                          <a:cs typeface="Arial" panose="020B0604020202020204" pitchFamily="34" charset="0"/>
                        </a:rPr>
                        <a:t>0</a:t>
                      </a:r>
                    </a:p>
                  </a:txBody>
                  <a:tcPr/>
                </a:tc>
                <a:tc>
                  <a:txBody>
                    <a:bodyPr/>
                    <a:lstStyle/>
                    <a:p>
                      <a:pPr algn="ctr"/>
                      <a:r>
                        <a:rPr lang="ru-RU" sz="1000" dirty="0">
                          <a:latin typeface="Arial" panose="020B0604020202020204" pitchFamily="34" charset="0"/>
                          <a:cs typeface="Arial" panose="020B0604020202020204" pitchFamily="34" charset="0"/>
                        </a:rPr>
                        <a:t>0</a:t>
                      </a:r>
                    </a:p>
                  </a:txBody>
                  <a:tcPr/>
                </a:tc>
                <a:tc>
                  <a:txBody>
                    <a:bodyPr/>
                    <a:lstStyle/>
                    <a:p>
                      <a:pPr algn="ctr"/>
                      <a:r>
                        <a:rPr lang="ru-RU" sz="1000" dirty="0">
                          <a:latin typeface="Arial" panose="020B0604020202020204" pitchFamily="34" charset="0"/>
                          <a:cs typeface="Arial" panose="020B0604020202020204" pitchFamily="34" charset="0"/>
                        </a:rPr>
                        <a:t>0</a:t>
                      </a:r>
                    </a:p>
                  </a:txBody>
                  <a:tcPr/>
                </a:tc>
                <a:tc>
                  <a:txBody>
                    <a:bodyPr/>
                    <a:lstStyle/>
                    <a:p>
                      <a:pPr algn="ctr"/>
                      <a:r>
                        <a:rPr lang="ru-RU" sz="10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894094167"/>
                  </a:ext>
                </a:extLst>
              </a:tr>
            </a:tbl>
          </a:graphicData>
        </a:graphic>
      </p:graphicFrame>
      <p:sp>
        <p:nvSpPr>
          <p:cNvPr id="4" name="Номер слайда 3">
            <a:extLst>
              <a:ext uri="{FF2B5EF4-FFF2-40B4-BE49-F238E27FC236}">
                <a16:creationId xmlns:a16="http://schemas.microsoft.com/office/drawing/2014/main" id="{24504314-CA51-45C6-B4E6-A9847078B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57661F-B2B1-4F5C-A5BA-3FA02C8F7456}"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Объект 6">
            <a:extLst>
              <a:ext uri="{FF2B5EF4-FFF2-40B4-BE49-F238E27FC236}">
                <a16:creationId xmlns:a16="http://schemas.microsoft.com/office/drawing/2014/main" id="{7FF6DBF2-BC20-4F64-B54F-7C6192403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638685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28A71-053A-4858-A46A-CD1B8762371C}"/>
              </a:ext>
            </a:extLst>
          </p:cNvPr>
          <p:cNvSpPr>
            <a:spLocks noGrp="1"/>
          </p:cNvSpPr>
          <p:nvPr>
            <p:ph type="title"/>
          </p:nvPr>
        </p:nvSpPr>
        <p:spPr>
          <a:xfrm>
            <a:off x="838200" y="14950"/>
            <a:ext cx="10515600" cy="715224"/>
          </a:xfrm>
        </p:spPr>
        <p:txBody>
          <a:bodyPr>
            <a:noAutofit/>
          </a:bodyPr>
          <a:lstStyle/>
          <a:p>
            <a:pPr algn="ctr"/>
            <a:r>
              <a:rPr lang="ru-RU" sz="2400" dirty="0"/>
              <a:t>Расходы бюджета городского округа Долгопрудный на 2021-2025 гг. </a:t>
            </a:r>
            <a:br>
              <a:rPr lang="ru-RU" sz="2400" dirty="0"/>
            </a:br>
            <a:r>
              <a:rPr lang="ru-RU" sz="2400" dirty="0"/>
              <a:t>по разделам бюджетной классификации </a:t>
            </a:r>
          </a:p>
        </p:txBody>
      </p:sp>
      <p:sp>
        <p:nvSpPr>
          <p:cNvPr id="4" name="Номер слайда 3">
            <a:extLst>
              <a:ext uri="{FF2B5EF4-FFF2-40B4-BE49-F238E27FC236}">
                <a16:creationId xmlns:a16="http://schemas.microsoft.com/office/drawing/2014/main" id="{E6DE0060-9F58-4945-A113-180BBA99467F}"/>
              </a:ext>
            </a:extLst>
          </p:cNvPr>
          <p:cNvSpPr>
            <a:spLocks noGrp="1"/>
          </p:cNvSpPr>
          <p:nvPr>
            <p:ph type="sldNum" sz="quarter" idx="12"/>
          </p:nvPr>
        </p:nvSpPr>
        <p:spPr>
          <a:xfrm>
            <a:off x="9448800" y="6477925"/>
            <a:ext cx="2743200" cy="365125"/>
          </a:xfrm>
        </p:spPr>
        <p:txBody>
          <a:bodyPr/>
          <a:lstStyle/>
          <a:p>
            <a:fld id="{E4EB6E89-BA87-4003-BD23-6BDF40F3EBED}" type="slidenum">
              <a:rPr lang="ru-RU" smtClean="0"/>
              <a:pPr/>
              <a:t>46</a:t>
            </a:fld>
            <a:endParaRPr lang="ru-RU" dirty="0"/>
          </a:p>
        </p:txBody>
      </p:sp>
      <p:sp>
        <p:nvSpPr>
          <p:cNvPr id="6" name="Прямоугольник 5">
            <a:extLst>
              <a:ext uri="{FF2B5EF4-FFF2-40B4-BE49-F238E27FC236}">
                <a16:creationId xmlns:a16="http://schemas.microsoft.com/office/drawing/2014/main" id="{D3DA6461-BF93-41EA-A4BC-9CD9211C82AB}"/>
              </a:ext>
            </a:extLst>
          </p:cNvPr>
          <p:cNvSpPr/>
          <p:nvPr/>
        </p:nvSpPr>
        <p:spPr>
          <a:xfrm>
            <a:off x="10726189" y="596462"/>
            <a:ext cx="1255222" cy="307777"/>
          </a:xfrm>
          <a:prstGeom prst="rect">
            <a:avLst/>
          </a:prstGeom>
        </p:spPr>
        <p:txBody>
          <a:bodyPr wrap="square">
            <a:spAutoFit/>
          </a:bodyPr>
          <a:lstStyle/>
          <a:p>
            <a:r>
              <a:rPr lang="ru-RU" sz="1400" dirty="0"/>
              <a:t>(тыс. рублей)</a:t>
            </a:r>
          </a:p>
        </p:txBody>
      </p:sp>
      <p:graphicFrame>
        <p:nvGraphicFramePr>
          <p:cNvPr id="8" name="Объект 7">
            <a:extLst>
              <a:ext uri="{FF2B5EF4-FFF2-40B4-BE49-F238E27FC236}">
                <a16:creationId xmlns:a16="http://schemas.microsoft.com/office/drawing/2014/main" id="{3DD62234-DC97-4401-AE08-C500BE749E9B}"/>
              </a:ext>
            </a:extLst>
          </p:cNvPr>
          <p:cNvGraphicFramePr>
            <a:graphicFrameLocks noGrp="1"/>
          </p:cNvGraphicFramePr>
          <p:nvPr>
            <p:ph idx="1"/>
            <p:extLst>
              <p:ext uri="{D42A27DB-BD31-4B8C-83A1-F6EECF244321}">
                <p14:modId xmlns:p14="http://schemas.microsoft.com/office/powerpoint/2010/main" val="756333447"/>
              </p:ext>
            </p:extLst>
          </p:nvPr>
        </p:nvGraphicFramePr>
        <p:xfrm>
          <a:off x="1018835" y="939846"/>
          <a:ext cx="10866118" cy="5328406"/>
        </p:xfrm>
        <a:graphic>
          <a:graphicData uri="http://schemas.openxmlformats.org/drawingml/2006/table">
            <a:tbl>
              <a:tblPr>
                <a:tableStyleId>{5C22544A-7EE6-4342-B048-85BDC9FD1C3A}</a:tableStyleId>
              </a:tblPr>
              <a:tblGrid>
                <a:gridCol w="5464537">
                  <a:extLst>
                    <a:ext uri="{9D8B030D-6E8A-4147-A177-3AD203B41FA5}">
                      <a16:colId xmlns:a16="http://schemas.microsoft.com/office/drawing/2014/main" val="2000536900"/>
                    </a:ext>
                  </a:extLst>
                </a:gridCol>
                <a:gridCol w="1108017">
                  <a:extLst>
                    <a:ext uri="{9D8B030D-6E8A-4147-A177-3AD203B41FA5}">
                      <a16:colId xmlns:a16="http://schemas.microsoft.com/office/drawing/2014/main" val="399698325"/>
                    </a:ext>
                  </a:extLst>
                </a:gridCol>
                <a:gridCol w="1108017">
                  <a:extLst>
                    <a:ext uri="{9D8B030D-6E8A-4147-A177-3AD203B41FA5}">
                      <a16:colId xmlns:a16="http://schemas.microsoft.com/office/drawing/2014/main" val="1552169965"/>
                    </a:ext>
                  </a:extLst>
                </a:gridCol>
                <a:gridCol w="1108017">
                  <a:extLst>
                    <a:ext uri="{9D8B030D-6E8A-4147-A177-3AD203B41FA5}">
                      <a16:colId xmlns:a16="http://schemas.microsoft.com/office/drawing/2014/main" val="2600721301"/>
                    </a:ext>
                  </a:extLst>
                </a:gridCol>
                <a:gridCol w="1032470">
                  <a:extLst>
                    <a:ext uri="{9D8B030D-6E8A-4147-A177-3AD203B41FA5}">
                      <a16:colId xmlns:a16="http://schemas.microsoft.com/office/drawing/2014/main" val="429115478"/>
                    </a:ext>
                  </a:extLst>
                </a:gridCol>
                <a:gridCol w="1045060">
                  <a:extLst>
                    <a:ext uri="{9D8B030D-6E8A-4147-A177-3AD203B41FA5}">
                      <a16:colId xmlns:a16="http://schemas.microsoft.com/office/drawing/2014/main" val="2650936760"/>
                    </a:ext>
                  </a:extLst>
                </a:gridCol>
              </a:tblGrid>
              <a:tr h="774931">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Наименование разделов</a:t>
                      </a:r>
                    </a:p>
                  </a:txBody>
                  <a:tcPr marL="8313" marR="8313" marT="8313" marB="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год</a:t>
                      </a:r>
                    </a:p>
                  </a:txBody>
                  <a:tcPr anchor="ctr">
                    <a:solidFill>
                      <a:schemeClr val="accent2">
                        <a:lumMod val="20000"/>
                        <a:lumOff val="80000"/>
                      </a:schemeClr>
                    </a:solidFill>
                  </a:tcPr>
                </a:tc>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a:t>
                      </a:r>
                    </a:p>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бюджета</a:t>
                      </a:r>
                    </a:p>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2023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2024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2025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401605832"/>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Общегосударственные вопросы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453 282,0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535 620,3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484 176,7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485 994,1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486 049,8 </a:t>
                      </a:r>
                    </a:p>
                  </a:txBody>
                  <a:tcPr marL="9525" marR="9525" marT="9525" marB="0" anchor="b">
                    <a:solidFill>
                      <a:schemeClr val="accent2">
                        <a:lumMod val="20000"/>
                        <a:lumOff val="80000"/>
                      </a:schemeClr>
                    </a:solidFill>
                  </a:tcPr>
                </a:tc>
                <a:extLst>
                  <a:ext uri="{0D108BD9-81ED-4DB2-BD59-A6C34878D82A}">
                    <a16:rowId xmlns:a16="http://schemas.microsoft.com/office/drawing/2014/main" val="2927046960"/>
                  </a:ext>
                </a:extLst>
              </a:tr>
              <a:tr h="29681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оборона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7 920,1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8 192,0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8 604,4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8 984,6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9 297,5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1007671"/>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безопасность и правоохранительная деятельность</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28 556,5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44 230,8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40 801,7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36 690,2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36 690,2 </a:t>
                      </a:r>
                    </a:p>
                  </a:txBody>
                  <a:tcPr marL="9525" marR="9525" marT="9525" marB="0" anchor="b">
                    <a:solidFill>
                      <a:schemeClr val="accent2">
                        <a:lumMod val="20000"/>
                        <a:lumOff val="80000"/>
                      </a:schemeClr>
                    </a:solidFill>
                  </a:tcPr>
                </a:tc>
                <a:extLst>
                  <a:ext uri="{0D108BD9-81ED-4DB2-BD59-A6C34878D82A}">
                    <a16:rowId xmlns:a16="http://schemas.microsoft.com/office/drawing/2014/main" val="3505889044"/>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экономика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336 452,2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349 112,0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307 324,7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277 281,7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300 426,7 </a:t>
                      </a:r>
                    </a:p>
                  </a:txBody>
                  <a:tcPr marL="9525" marR="9525" marT="9525" marB="0" anchor="b">
                    <a:solidFill>
                      <a:schemeClr val="accent2">
                        <a:lumMod val="20000"/>
                        <a:lumOff val="80000"/>
                      </a:schemeClr>
                    </a:solidFill>
                  </a:tcPr>
                </a:tc>
                <a:extLst>
                  <a:ext uri="{0D108BD9-81ED-4DB2-BD59-A6C34878D82A}">
                    <a16:rowId xmlns:a16="http://schemas.microsoft.com/office/drawing/2014/main" val="1602466590"/>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Жилищно-коммунальное хозяйство</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376 494,5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723 988,0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997 424,9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863 062,4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493 950,7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224545687"/>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Охрана окружающей среды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310 669,4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u="none" strike="noStrike" kern="1200" dirty="0">
                          <a:solidFill>
                            <a:srgbClr val="000000"/>
                          </a:solidFill>
                          <a:effectLst/>
                          <a:latin typeface="Arial" panose="020B0604020202020204" pitchFamily="34" charset="0"/>
                          <a:ea typeface="+mn-ea"/>
                          <a:cs typeface="+mn-cs"/>
                        </a:rPr>
                        <a:t> 100,0</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100,0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100,0 </a:t>
                      </a:r>
                    </a:p>
                  </a:txBody>
                  <a:tcPr marL="9525" marR="9525" marT="9525" marB="0" anchor="b">
                    <a:solidFill>
                      <a:schemeClr val="accent2">
                        <a:lumMod val="20000"/>
                        <a:lumOff val="80000"/>
                      </a:schemeClr>
                    </a:solidFill>
                  </a:tcPr>
                </a:tc>
                <a:extLst>
                  <a:ext uri="{0D108BD9-81ED-4DB2-BD59-A6C34878D82A}">
                    <a16:rowId xmlns:a16="http://schemas.microsoft.com/office/drawing/2014/main" val="1346162108"/>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Образование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2 709 567,2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4 360 945,3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4 447 890,1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4 410 339,0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3 830 750,6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41656999"/>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Культура, кинематография</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225 634,5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235 335,5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196 247,4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182 854,5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184 583,6 </a:t>
                      </a:r>
                    </a:p>
                  </a:txBody>
                  <a:tcPr marL="9525" marR="9525" marT="9525" marB="0" anchor="b">
                    <a:solidFill>
                      <a:schemeClr val="accent2">
                        <a:lumMod val="20000"/>
                        <a:lumOff val="80000"/>
                      </a:schemeClr>
                    </a:solidFill>
                  </a:tcPr>
                </a:tc>
                <a:extLst>
                  <a:ext uri="{0D108BD9-81ED-4DB2-BD59-A6C34878D82A}">
                    <a16:rowId xmlns:a16="http://schemas.microsoft.com/office/drawing/2014/main" val="4130118599"/>
                  </a:ext>
                </a:extLst>
              </a:tr>
              <a:tr h="308995">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Здравоохранение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2 677,3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5 082,0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3 444,0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3 444,0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3 444,0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72384093"/>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Социальная политика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111 307,6</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187 570,7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112 108,4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125 443,1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118 628,2 </a:t>
                      </a:r>
                    </a:p>
                  </a:txBody>
                  <a:tcPr marL="9525" marR="9525" marT="9525" marB="0" anchor="b">
                    <a:solidFill>
                      <a:schemeClr val="accent2">
                        <a:lumMod val="20000"/>
                        <a:lumOff val="80000"/>
                      </a:schemeClr>
                    </a:solidFill>
                  </a:tcPr>
                </a:tc>
                <a:extLst>
                  <a:ext uri="{0D108BD9-81ED-4DB2-BD59-A6C34878D82A}">
                    <a16:rowId xmlns:a16="http://schemas.microsoft.com/office/drawing/2014/main" val="4089617215"/>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Физическая культура и спорт</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125 353,1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151 764,7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106 034,7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106 034,7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106 034,7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891817773"/>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Средства массовой информации</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27 971,3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29 508,0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25 985,4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25 985,4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25 985,4 </a:t>
                      </a:r>
                    </a:p>
                  </a:txBody>
                  <a:tcPr marL="9525" marR="9525" marT="9525" marB="0" anchor="b">
                    <a:solidFill>
                      <a:schemeClr val="accent2">
                        <a:lumMod val="20000"/>
                        <a:lumOff val="80000"/>
                      </a:schemeClr>
                    </a:solidFill>
                  </a:tcPr>
                </a:tc>
                <a:extLst>
                  <a:ext uri="{0D108BD9-81ED-4DB2-BD59-A6C34878D82A}">
                    <a16:rowId xmlns:a16="http://schemas.microsoft.com/office/drawing/2014/main" val="2359705586"/>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ВСЕГО РАСХОДОВ</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4 430 397,9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6 631 449,30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6 730 142,4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6 526 213,7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5 595 941,4</a:t>
                      </a:r>
                    </a:p>
                  </a:txBody>
                  <a:tcPr marL="9525" marR="9525" marT="9525" marB="0" anchor="b">
                    <a:solidFill>
                      <a:schemeClr val="accent2">
                        <a:lumMod val="20000"/>
                        <a:lumOff val="80000"/>
                      </a:schemeClr>
                    </a:solidFill>
                  </a:tcPr>
                </a:tc>
                <a:extLst>
                  <a:ext uri="{0D108BD9-81ED-4DB2-BD59-A6C34878D82A}">
                    <a16:rowId xmlns:a16="http://schemas.microsoft.com/office/drawing/2014/main" val="1304733558"/>
                  </a:ext>
                </a:extLst>
              </a:tr>
            </a:tbl>
          </a:graphicData>
        </a:graphic>
      </p:graphicFrame>
      <p:pic>
        <p:nvPicPr>
          <p:cNvPr id="9" name="Объект 6">
            <a:extLst>
              <a:ext uri="{FF2B5EF4-FFF2-40B4-BE49-F238E27FC236}">
                <a16:creationId xmlns:a16="http://schemas.microsoft.com/office/drawing/2014/main" id="{93A7003E-7213-4F61-B4BE-CA8679F8C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547706674"/>
      </p:ext>
    </p:extLst>
  </p:cSld>
  <p:clrMapOvr>
    <a:masterClrMapping/>
  </p:clrMapOvr>
  <p:transition spd="med">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313FBAEE-60DE-42EF-AA5F-544D621F509A}"/>
              </a:ext>
            </a:extLst>
          </p:cNvPr>
          <p:cNvGraphicFramePr>
            <a:graphicFrameLocks noGrp="1"/>
          </p:cNvGraphicFramePr>
          <p:nvPr>
            <p:ph idx="1"/>
            <p:extLst>
              <p:ext uri="{D42A27DB-BD31-4B8C-83A1-F6EECF244321}">
                <p14:modId xmlns:p14="http://schemas.microsoft.com/office/powerpoint/2010/main" val="979466365"/>
              </p:ext>
            </p:extLst>
          </p:nvPr>
        </p:nvGraphicFramePr>
        <p:xfrm>
          <a:off x="318655" y="707892"/>
          <a:ext cx="11554689" cy="5853399"/>
        </p:xfrm>
        <a:graphic>
          <a:graphicData uri="http://schemas.openxmlformats.org/drawingml/2006/table">
            <a:tbl>
              <a:tblPr firstRow="1" bandRow="1">
                <a:tableStyleId>{5C22544A-7EE6-4342-B048-85BDC9FD1C3A}</a:tableStyleId>
              </a:tblPr>
              <a:tblGrid>
                <a:gridCol w="390698">
                  <a:extLst>
                    <a:ext uri="{9D8B030D-6E8A-4147-A177-3AD203B41FA5}">
                      <a16:colId xmlns:a16="http://schemas.microsoft.com/office/drawing/2014/main" val="3038087298"/>
                    </a:ext>
                  </a:extLst>
                </a:gridCol>
                <a:gridCol w="5300749">
                  <a:extLst>
                    <a:ext uri="{9D8B030D-6E8A-4147-A177-3AD203B41FA5}">
                      <a16:colId xmlns:a16="http://schemas.microsoft.com/office/drawing/2014/main" val="2756780485"/>
                    </a:ext>
                  </a:extLst>
                </a:gridCol>
                <a:gridCol w="1280822">
                  <a:extLst>
                    <a:ext uri="{9D8B030D-6E8A-4147-A177-3AD203B41FA5}">
                      <a16:colId xmlns:a16="http://schemas.microsoft.com/office/drawing/2014/main" val="2790182147"/>
                    </a:ext>
                  </a:extLst>
                </a:gridCol>
                <a:gridCol w="874946">
                  <a:extLst>
                    <a:ext uri="{9D8B030D-6E8A-4147-A177-3AD203B41FA5}">
                      <a16:colId xmlns:a16="http://schemas.microsoft.com/office/drawing/2014/main" val="1351568753"/>
                    </a:ext>
                  </a:extLst>
                </a:gridCol>
                <a:gridCol w="1064029">
                  <a:extLst>
                    <a:ext uri="{9D8B030D-6E8A-4147-A177-3AD203B41FA5}">
                      <a16:colId xmlns:a16="http://schemas.microsoft.com/office/drawing/2014/main" val="3715216646"/>
                    </a:ext>
                  </a:extLst>
                </a:gridCol>
                <a:gridCol w="955963">
                  <a:extLst>
                    <a:ext uri="{9D8B030D-6E8A-4147-A177-3AD203B41FA5}">
                      <a16:colId xmlns:a16="http://schemas.microsoft.com/office/drawing/2014/main" val="1496127964"/>
                    </a:ext>
                  </a:extLst>
                </a:gridCol>
                <a:gridCol w="856211">
                  <a:extLst>
                    <a:ext uri="{9D8B030D-6E8A-4147-A177-3AD203B41FA5}">
                      <a16:colId xmlns:a16="http://schemas.microsoft.com/office/drawing/2014/main" val="4285741975"/>
                    </a:ext>
                  </a:extLst>
                </a:gridCol>
                <a:gridCol w="831271">
                  <a:extLst>
                    <a:ext uri="{9D8B030D-6E8A-4147-A177-3AD203B41FA5}">
                      <a16:colId xmlns:a16="http://schemas.microsoft.com/office/drawing/2014/main" val="892998165"/>
                    </a:ext>
                  </a:extLst>
                </a:gridCol>
              </a:tblGrid>
              <a:tr h="395173">
                <a:tc rowSpan="2">
                  <a:txBody>
                    <a:bodyPr/>
                    <a:lstStyle/>
                    <a:p>
                      <a:pPr algn="ctr">
                        <a:lnSpc>
                          <a:spcPct val="150000"/>
                        </a:lnSpc>
                        <a:spcAft>
                          <a:spcPts val="0"/>
                        </a:spcAft>
                      </a:pPr>
                      <a:r>
                        <a:rPr lang="ru-RU" sz="1100" b="1" dirty="0">
                          <a:solidFill>
                            <a:schemeClr val="tx1"/>
                          </a:solidFill>
                          <a:effectLst/>
                          <a:latin typeface="+mn-lt"/>
                          <a:ea typeface="Times New Roman" panose="02020603050405020304" pitchFamily="18" charset="0"/>
                        </a:rPr>
                        <a:t>№ п/п</a:t>
                      </a:r>
                      <a:endParaRPr lang="ru-RU" sz="1100" dirty="0">
                        <a:solidFill>
                          <a:schemeClr val="tx1"/>
                        </a:solidFill>
                        <a:effectLst/>
                        <a:latin typeface="+mn-lt"/>
                        <a:ea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Наименования муниципальных программ </a:t>
                      </a:r>
                    </a:p>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(непрограммных направлений деятельности)</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gridSpan="2">
                  <a:txBody>
                    <a:bodyPr/>
                    <a:lstStyle/>
                    <a:p>
                      <a:pPr algn="ctr">
                        <a:lnSpc>
                          <a:spcPct val="100000"/>
                        </a:lnSpc>
                      </a:pPr>
                      <a:r>
                        <a:rPr lang="ru-RU" sz="1000" b="1" i="0" baseline="0" dirty="0">
                          <a:solidFill>
                            <a:schemeClr val="tx1"/>
                          </a:solidFill>
                          <a:latin typeface="Arial" panose="020B0604020202020204" pitchFamily="34" charset="0"/>
                        </a:rPr>
                        <a:t> План на 2023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ru-RU" dirty="0"/>
                    </a:p>
                  </a:txBody>
                  <a:tcPr/>
                </a:tc>
                <a:tc>
                  <a:txBody>
                    <a:bodyPr/>
                    <a:lstStyle/>
                    <a:p>
                      <a:pPr algn="ctr">
                        <a:lnSpc>
                          <a:spcPct val="100000"/>
                        </a:lnSpc>
                      </a:pPr>
                      <a:r>
                        <a:rPr lang="ru-RU" sz="1000" b="1" i="0" baseline="0" dirty="0">
                          <a:solidFill>
                            <a:schemeClr val="tx1"/>
                          </a:solidFill>
                          <a:latin typeface="Arial" panose="020B0604020202020204" pitchFamily="34" charset="0"/>
                        </a:rPr>
                        <a:t>План на 2024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0000"/>
                        </a:lnSpc>
                      </a:pPr>
                      <a:r>
                        <a:rPr lang="ru-RU" sz="1000" b="1" i="0" baseline="0" dirty="0">
                          <a:solidFill>
                            <a:schemeClr val="tx1"/>
                          </a:solidFill>
                          <a:latin typeface="Arial" panose="020B0604020202020204" pitchFamily="34" charset="0"/>
                        </a:rPr>
                        <a:t>План на 2025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1915648135"/>
                  </a:ext>
                </a:extLst>
              </a:tr>
              <a:tr h="607960">
                <a:tc vMerge="1">
                  <a:txBody>
                    <a:bodyPr/>
                    <a:lstStyle/>
                    <a:p>
                      <a:endParaRPr lang="ru-RU" dirty="0"/>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удельный вес в общем объеме расходов, %</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extLst>
                  <a:ext uri="{0D108BD9-81ED-4DB2-BD59-A6C34878D82A}">
                    <a16:rowId xmlns:a16="http://schemas.microsoft.com/office/drawing/2014/main" val="1776586336"/>
                  </a:ext>
                </a:extLst>
              </a:tr>
              <a:tr h="224883">
                <a:tc>
                  <a:txBody>
                    <a:bodyPr/>
                    <a:lstStyle/>
                    <a:p>
                      <a:pPr algn="ctr">
                        <a:lnSpc>
                          <a:spcPct val="150000"/>
                        </a:lnSpc>
                        <a:spcAft>
                          <a:spcPts val="0"/>
                        </a:spcAft>
                      </a:pPr>
                      <a:r>
                        <a:rPr lang="ru-RU" sz="1100" b="1" dirty="0">
                          <a:effectLst/>
                          <a:latin typeface="+mn-lt"/>
                          <a:ea typeface="Times New Roman" panose="02020603050405020304" pitchFamily="18" charset="0"/>
                        </a:rPr>
                        <a:t>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«Здравоохранение»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3 841,3</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7 078,8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0,09%</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extLst>
                  <a:ext uri="{0D108BD9-81ED-4DB2-BD59-A6C34878D82A}">
                    <a16:rowId xmlns:a16="http://schemas.microsoft.com/office/drawing/2014/main" val="1583245273"/>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«Культура»</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268 420,0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305 352,5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253 457,4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3,77%</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240 070,5</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260 483,6</a:t>
                      </a:r>
                    </a:p>
                  </a:txBody>
                  <a:tcPr marL="9525" marR="9525" marT="9525" marB="0" anchor="b"/>
                </a:tc>
                <a:extLst>
                  <a:ext uri="{0D108BD9-81ED-4DB2-BD59-A6C34878D82A}">
                    <a16:rowId xmlns:a16="http://schemas.microsoft.com/office/drawing/2014/main" val="364700058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3.</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«Образование»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2 653 412,1</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3 929 885,8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3 154 056,0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46,86%</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3 176 350,6</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3 462 228,5</a:t>
                      </a:r>
                    </a:p>
                  </a:txBody>
                  <a:tcPr marL="9525" marR="9525" marT="9525" marB="0" anchor="b"/>
                </a:tc>
                <a:extLst>
                  <a:ext uri="{0D108BD9-81ED-4DB2-BD59-A6C34878D82A}">
                    <a16:rowId xmlns:a16="http://schemas.microsoft.com/office/drawing/2014/main" val="1739466871"/>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«Социальная защита населения»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73 772,8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69 886,5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40 704,1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40 669,1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40 667,1</a:t>
                      </a:r>
                    </a:p>
                  </a:txBody>
                  <a:tcPr marL="9525" marR="9525" marT="9525" marB="0" anchor="b"/>
                </a:tc>
                <a:extLst>
                  <a:ext uri="{0D108BD9-81ED-4DB2-BD59-A6C34878D82A}">
                    <a16:rowId xmlns:a16="http://schemas.microsoft.com/office/drawing/2014/main" val="1663227569"/>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5.</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«Спорт»</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99 103,0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120 740,6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extLst>
                  <a:ext uri="{0D108BD9-81ED-4DB2-BD59-A6C34878D82A}">
                    <a16:rowId xmlns:a16="http://schemas.microsoft.com/office/drawing/2014/main" val="3046819714"/>
                  </a:ext>
                </a:extLst>
              </a:tr>
              <a:tr h="224883">
                <a:tc>
                  <a:txBody>
                    <a:bodyPr/>
                    <a:lstStyle/>
                    <a:p>
                      <a:pPr algn="ctr">
                        <a:lnSpc>
                          <a:spcPct val="150000"/>
                        </a:lnSpc>
                        <a:spcAft>
                          <a:spcPts val="0"/>
                        </a:spcAft>
                      </a:pPr>
                      <a:r>
                        <a:rPr lang="ru-RU" sz="1100" b="1" dirty="0">
                          <a:effectLst/>
                          <a:latin typeface="+mn-lt"/>
                          <a:ea typeface="Times New Roman" panose="02020603050405020304" pitchFamily="18" charset="0"/>
                        </a:rPr>
                        <a:t>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сельского хозяйства»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2 414,6</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2 213,0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rtl="0" fontAlgn="b"/>
                      <a:r>
                        <a:rPr lang="ru-RU" sz="1000" b="1" i="0" u="none" strike="noStrike" baseline="0">
                          <a:solidFill>
                            <a:srgbClr val="000000"/>
                          </a:solidFill>
                          <a:effectLst/>
                          <a:latin typeface="Arial" panose="020B0604020202020204" pitchFamily="34" charset="0"/>
                        </a:rPr>
                        <a:t>&lt; 0,1</a:t>
                      </a:r>
                      <a:endParaRPr lang="ru-RU" sz="1000" b="1" i="0" u="none" strike="noStrike" baseline="0" dirty="0">
                        <a:solidFill>
                          <a:srgbClr val="000000"/>
                        </a:solidFill>
                        <a:effectLst/>
                        <a:latin typeface="Arial" panose="020B0604020202020204" pitchFamily="34" charset="0"/>
                      </a:endParaRP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extLst>
                  <a:ext uri="{0D108BD9-81ED-4DB2-BD59-A6C34878D82A}">
                    <a16:rowId xmlns:a16="http://schemas.microsoft.com/office/drawing/2014/main" val="3890759443"/>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7.</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«Экология и окружающая среда»</a:t>
                      </a:r>
                      <a:endParaRPr lang="ru-RU" sz="1000" b="1"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25 181,4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rtl="0" fontAlgn="b"/>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extLst>
                  <a:ext uri="{0D108BD9-81ED-4DB2-BD59-A6C34878D82A}">
                    <a16:rowId xmlns:a16="http://schemas.microsoft.com/office/drawing/2014/main" val="2011320947"/>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«Безопасность и обеспечение безопасности жизнедеятельности населения»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60 990,4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55 792,8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52 603,3</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0,78%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48 875,7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49 771,7</a:t>
                      </a:r>
                    </a:p>
                  </a:txBody>
                  <a:tcPr marL="9525" marR="9525" marT="9525" marB="0" anchor="b"/>
                </a:tc>
                <a:extLst>
                  <a:ext uri="{0D108BD9-81ED-4DB2-BD59-A6C34878D82A}">
                    <a16:rowId xmlns:a16="http://schemas.microsoft.com/office/drawing/2014/main" val="3574185209"/>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9.</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«Жилище»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23 946,0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86 220,1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36 132,6</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0,54%</a:t>
                      </a:r>
                    </a:p>
                  </a:txBody>
                  <a:tcPr marL="9525" marR="9525" marT="9525" marB="0" anchor="b"/>
                </a:tc>
                <a:tc>
                  <a:txBody>
                    <a:bodyPr/>
                    <a:lstStyle/>
                    <a:p>
                      <a:pPr algn="ctr" fontAlgn="b"/>
                      <a:r>
                        <a:rPr lang="ru-RU" sz="1000" b="1" i="0" u="none" strike="noStrike" baseline="0">
                          <a:effectLst/>
                          <a:latin typeface="Arial" panose="020B0604020202020204" pitchFamily="34" charset="0"/>
                        </a:rPr>
                        <a:t>49 522,3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42 687,8</a:t>
                      </a:r>
                    </a:p>
                  </a:txBody>
                  <a:tcPr marL="9525" marR="9525" marT="9525" marB="0" anchor="b"/>
                </a:tc>
                <a:extLst>
                  <a:ext uri="{0D108BD9-81ED-4DB2-BD59-A6C34878D82A}">
                    <a16:rowId xmlns:a16="http://schemas.microsoft.com/office/drawing/2014/main" val="979859962"/>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10.</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инженерной инфраструктуры и энергоэффективности»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2 578,8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139 916,5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275 667,9</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4,10%</a:t>
                      </a:r>
                    </a:p>
                  </a:txBody>
                  <a:tcPr marL="9525" marR="9525" marT="9525" marB="0" anchor="b"/>
                </a:tc>
                <a:tc>
                  <a:txBody>
                    <a:bodyPr/>
                    <a:lstStyle/>
                    <a:p>
                      <a:pPr algn="ctr" fontAlgn="b"/>
                      <a:r>
                        <a:rPr lang="ru-RU" sz="1000" b="1" i="0" u="none" strike="noStrike" baseline="0">
                          <a:effectLst/>
                          <a:latin typeface="Arial" panose="020B0604020202020204" pitchFamily="34" charset="0"/>
                        </a:rPr>
                        <a:t>155 441,8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11 034,1</a:t>
                      </a:r>
                    </a:p>
                  </a:txBody>
                  <a:tcPr marL="9525" marR="9525" marT="9525" marB="0" anchor="b"/>
                </a:tc>
                <a:extLst>
                  <a:ext uri="{0D108BD9-81ED-4DB2-BD59-A6C34878D82A}">
                    <a16:rowId xmlns:a16="http://schemas.microsoft.com/office/drawing/2014/main" val="212035347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«Предпринимательство»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5 200,5</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6 972,7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8 210,0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0,12%</a:t>
                      </a:r>
                    </a:p>
                  </a:txBody>
                  <a:tcPr marL="9525" marR="9525" marT="9525" marB="0" anchor="b"/>
                </a:tc>
                <a:tc>
                  <a:txBody>
                    <a:bodyPr/>
                    <a:lstStyle/>
                    <a:p>
                      <a:pPr algn="ctr" fontAlgn="b"/>
                      <a:r>
                        <a:rPr lang="ru-RU" sz="1000" b="1" i="0" u="none" strike="noStrike" baseline="0">
                          <a:effectLst/>
                          <a:latin typeface="Arial" panose="020B0604020202020204" pitchFamily="34" charset="0"/>
                        </a:rPr>
                        <a:t>9 710,0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10 410,0</a:t>
                      </a:r>
                    </a:p>
                  </a:txBody>
                  <a:tcPr marL="9525" marR="9525" marT="9525" marB="0" anchor="b"/>
                </a:tc>
                <a:extLst>
                  <a:ext uri="{0D108BD9-81ED-4DB2-BD59-A6C34878D82A}">
                    <a16:rowId xmlns:a16="http://schemas.microsoft.com/office/drawing/2014/main" val="721500424"/>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«Управление имуществом и муниципальными финансами»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 466 607,8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573 302,4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534 237,0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7,94%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536 343,4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536 343,4</a:t>
                      </a:r>
                    </a:p>
                  </a:txBody>
                  <a:tcPr marL="9525" marR="9525" marT="9525" marB="0" anchor="b"/>
                </a:tc>
                <a:extLst>
                  <a:ext uri="{0D108BD9-81ED-4DB2-BD59-A6C34878D82A}">
                    <a16:rowId xmlns:a16="http://schemas.microsoft.com/office/drawing/2014/main" val="2230133394"/>
                  </a:ext>
                </a:extLst>
              </a:tr>
              <a:tr h="337779">
                <a:tc>
                  <a:txBody>
                    <a:bodyPr/>
                    <a:lstStyle/>
                    <a:p>
                      <a:pPr algn="ctr">
                        <a:lnSpc>
                          <a:spcPct val="150000"/>
                        </a:lnSpc>
                        <a:spcAft>
                          <a:spcPts val="0"/>
                        </a:spcAft>
                      </a:pPr>
                      <a:r>
                        <a:rPr lang="ru-RU" sz="1100" b="1">
                          <a:effectLst/>
                          <a:latin typeface="+mn-lt"/>
                          <a:ea typeface="Times New Roman" panose="02020603050405020304" pitchFamily="18" charset="0"/>
                        </a:rPr>
                        <a:t>13.</a:t>
                      </a:r>
                    </a:p>
                  </a:txBody>
                  <a:tcPr marL="68580" marR="68580" marT="0" marB="0" anchor="ctr"/>
                </a:tc>
                <a:tc>
                  <a:txBody>
                    <a:bodyPr/>
                    <a:lstStyle/>
                    <a:p>
                      <a:pPr algn="l">
                        <a:lnSpc>
                          <a:spcPct val="100000"/>
                        </a:lnSpc>
                        <a:spcAft>
                          <a:spcPts val="0"/>
                        </a:spcAft>
                      </a:pPr>
                      <a:r>
                        <a:rPr lang="ru-RU" sz="1000" b="1" baseline="0" dirty="0">
                          <a:effectLst/>
                          <a:latin typeface="Arial" panose="020B0604020202020204" pitchFamily="34" charset="0"/>
                          <a:ea typeface="Times New Roman" panose="02020603050405020304" pitchFamily="18" charset="0"/>
                        </a:rPr>
                        <a:t>«Развитие институтов гражданского общества, повышение эффективности местного самоуправления и реализации молодежной политики»</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 84 730,1</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89 840,0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76 652,1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1,14%</a:t>
                      </a:r>
                    </a:p>
                  </a:txBody>
                  <a:tcPr marL="9525" marR="9525" marT="9525" marB="0" anchor="b"/>
                </a:tc>
                <a:tc>
                  <a:txBody>
                    <a:bodyPr/>
                    <a:lstStyle/>
                    <a:p>
                      <a:pPr algn="ctr" fontAlgn="b"/>
                      <a:r>
                        <a:rPr lang="ru-RU" sz="1000" b="1" i="0" u="none" strike="noStrike" baseline="0">
                          <a:effectLst/>
                          <a:latin typeface="Arial" panose="020B0604020202020204" pitchFamily="34" charset="0"/>
                        </a:rPr>
                        <a:t>77 032,5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77 345,1</a:t>
                      </a:r>
                    </a:p>
                  </a:txBody>
                  <a:tcPr marL="9525" marR="9525" marT="9525" marB="0" anchor="b"/>
                </a:tc>
                <a:extLst>
                  <a:ext uri="{0D108BD9-81ED-4DB2-BD59-A6C34878D82A}">
                    <a16:rowId xmlns:a16="http://schemas.microsoft.com/office/drawing/2014/main" val="4208573128"/>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 функционирование дорожно-транспортного комплекса»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192 922,4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205 963,9</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149 086,0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2,22%</a:t>
                      </a:r>
                    </a:p>
                  </a:txBody>
                  <a:tcPr marL="9525" marR="9525" marT="9525" marB="0" anchor="b"/>
                </a:tc>
                <a:tc>
                  <a:txBody>
                    <a:bodyPr/>
                    <a:lstStyle/>
                    <a:p>
                      <a:pPr algn="ctr" fontAlgn="b"/>
                      <a:r>
                        <a:rPr lang="ru-RU" sz="1000" b="1" i="0" u="none" strike="noStrike" baseline="0">
                          <a:effectLst/>
                          <a:latin typeface="Arial" panose="020B0604020202020204" pitchFamily="34" charset="0"/>
                        </a:rPr>
                        <a:t>136 992,0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159 437,0</a:t>
                      </a:r>
                    </a:p>
                  </a:txBody>
                  <a:tcPr marL="9525" marR="9525" marT="9525" marB="0" anchor="b"/>
                </a:tc>
                <a:extLst>
                  <a:ext uri="{0D108BD9-81ED-4DB2-BD59-A6C34878D82A}">
                    <a16:rowId xmlns:a16="http://schemas.microsoft.com/office/drawing/2014/main" val="654357720"/>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15.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«Цифровое муниципальное образование»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126 570,6</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138 874,2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109 220,4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1,62%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109 322,4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110 642,4</a:t>
                      </a:r>
                    </a:p>
                  </a:txBody>
                  <a:tcPr marL="9525" marR="9525" marT="9525" marB="0" anchor="b"/>
                </a:tc>
                <a:extLst>
                  <a:ext uri="{0D108BD9-81ED-4DB2-BD59-A6C34878D82A}">
                    <a16:rowId xmlns:a16="http://schemas.microsoft.com/office/drawing/2014/main" val="2496684557"/>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«Архитектура и градостроительство»</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917,9</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2 094,0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extLst>
                  <a:ext uri="{0D108BD9-81ED-4DB2-BD59-A6C34878D82A}">
                    <a16:rowId xmlns:a16="http://schemas.microsoft.com/office/drawing/2014/main" val="42503093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17.</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«Формирование современной комфортной городской среды»</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313 877,0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503 978,2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675 022,0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10,03%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641 101,7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415 501,7</a:t>
                      </a:r>
                    </a:p>
                  </a:txBody>
                  <a:tcPr marL="9525" marR="9525" marT="9525" marB="0" anchor="b"/>
                </a:tc>
                <a:extLst>
                  <a:ext uri="{0D108BD9-81ED-4DB2-BD59-A6C34878D82A}">
                    <a16:rowId xmlns:a16="http://schemas.microsoft.com/office/drawing/2014/main" val="2450989228"/>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«Строительство объектов социальной инфраструктуры»</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0,0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357 293,2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1 213 991,5</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18,04%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1 154 043,8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268 577,5</a:t>
                      </a:r>
                    </a:p>
                  </a:txBody>
                  <a:tcPr marL="9525" marR="9525" marT="9525" marB="0" anchor="b"/>
                </a:tc>
                <a:extLst>
                  <a:ext uri="{0D108BD9-81ED-4DB2-BD59-A6C34878D82A}">
                    <a16:rowId xmlns:a16="http://schemas.microsoft.com/office/drawing/2014/main" val="835646753"/>
                  </a:ext>
                </a:extLst>
              </a:tr>
              <a:tr h="224883">
                <a:tc>
                  <a:txBody>
                    <a:bodyPr/>
                    <a:lstStyle/>
                    <a:p>
                      <a:pPr algn="l">
                        <a:lnSpc>
                          <a:spcPct val="150000"/>
                        </a:lnSpc>
                        <a:spcAft>
                          <a:spcPts val="0"/>
                        </a:spcAft>
                      </a:pPr>
                      <a:r>
                        <a:rPr lang="ru-RU" sz="1100">
                          <a:effectLst/>
                          <a:latin typeface="+mn-lt"/>
                          <a:ea typeface="Times New Roman" panose="02020603050405020304" pitchFamily="18" charset="0"/>
                        </a:rPr>
                        <a:t>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Итого по муниципальным программам:</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4 404 486,7</a:t>
                      </a:r>
                    </a:p>
                  </a:txBody>
                  <a:tcPr marL="68580" marR="68580" marT="0" marB="0" anchor="b"/>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6 595 505,2</a:t>
                      </a: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ru-RU" sz="1000" b="1" kern="1200" baseline="0" dirty="0">
                          <a:solidFill>
                            <a:srgbClr val="000000"/>
                          </a:solidFill>
                          <a:effectLst/>
                          <a:latin typeface="Arial" panose="020B0604020202020204" pitchFamily="34" charset="0"/>
                          <a:ea typeface="+mn-ea"/>
                          <a:cs typeface="+mn-cs"/>
                        </a:rPr>
                        <a:t>6 703 197,8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99,60%</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6 499 633,3</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5 569 287,4</a:t>
                      </a:r>
                    </a:p>
                  </a:txBody>
                  <a:tcPr marL="9525" marR="9525" marT="9525" marB="0" anchor="b"/>
                </a:tc>
                <a:extLst>
                  <a:ext uri="{0D108BD9-81ED-4DB2-BD59-A6C34878D82A}">
                    <a16:rowId xmlns:a16="http://schemas.microsoft.com/office/drawing/2014/main" val="2196485775"/>
                  </a:ext>
                </a:extLst>
              </a:tr>
              <a:tr h="224883">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Непрограммные расходы</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    25 911,20</a:t>
                      </a:r>
                    </a:p>
                  </a:txBody>
                  <a:tcPr marL="68580" marR="68580" marT="0"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35 944,1</a:t>
                      </a:r>
                    </a:p>
                  </a:txBody>
                  <a:tcPr marL="9525" marR="9525" marT="9525"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26 944,6</a:t>
                      </a: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0,40%</a:t>
                      </a:r>
                    </a:p>
                  </a:txBody>
                  <a:tcPr marL="9525" marR="9525" marT="9525"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26 580,4</a:t>
                      </a:r>
                    </a:p>
                  </a:txBody>
                  <a:tcPr marL="68580" marR="68580" marT="0" marB="0" anchor="ctr"/>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26 654,0</a:t>
                      </a:r>
                    </a:p>
                  </a:txBody>
                  <a:tcPr marL="68580" marR="68580" marT="0" marB="0" anchor="ctr"/>
                </a:tc>
                <a:extLst>
                  <a:ext uri="{0D108BD9-81ED-4DB2-BD59-A6C34878D82A}">
                    <a16:rowId xmlns:a16="http://schemas.microsoft.com/office/drawing/2014/main" val="3159131539"/>
                  </a:ext>
                </a:extLst>
              </a:tr>
              <a:tr h="224883">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Всего расходы: </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       4 430 397,9 </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6 631 449,30</a:t>
                      </a:r>
                    </a:p>
                  </a:txBody>
                  <a:tcPr marL="9525" marR="9525" marT="9525" marB="0" anchor="b"/>
                </a:tc>
                <a:tc>
                  <a:txBody>
                    <a:bodyPr/>
                    <a:lstStyle/>
                    <a:p>
                      <a:pPr marL="0" algn="ctr" defTabSz="914400" rtl="0" eaLnBrk="1" fontAlgn="b" latinLnBrk="0" hangingPunct="1">
                        <a:lnSpc>
                          <a:spcPct val="150000"/>
                        </a:lnSpc>
                        <a:spcAft>
                          <a:spcPts val="0"/>
                        </a:spcAft>
                      </a:pPr>
                      <a:r>
                        <a:rPr lang="ru-RU" sz="1100" b="1" i="0" u="none" strike="noStrike" kern="1200" baseline="0" dirty="0">
                          <a:solidFill>
                            <a:schemeClr val="dk1"/>
                          </a:solidFill>
                          <a:effectLst/>
                          <a:latin typeface="Calibri" panose="020F0502020204030204" pitchFamily="34" charset="0"/>
                          <a:ea typeface="+mn-ea"/>
                          <a:cs typeface="+mn-cs"/>
                        </a:rPr>
                        <a:t>6 730 142,4</a:t>
                      </a: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100,0%</a:t>
                      </a:r>
                    </a:p>
                  </a:txBody>
                  <a:tcPr marL="9525" marR="9525" marT="9525" marB="0" anchor="b"/>
                </a:tc>
                <a:tc>
                  <a:txBody>
                    <a:bodyPr/>
                    <a:lstStyle/>
                    <a:p>
                      <a:pPr marL="0" algn="ctr" defTabSz="914400" rtl="0" eaLnBrk="1" latinLnBrk="0" hangingPunct="1">
                        <a:lnSpc>
                          <a:spcPct val="150000"/>
                        </a:lnSpc>
                        <a:spcAft>
                          <a:spcPts val="0"/>
                        </a:spcAft>
                      </a:pPr>
                      <a:r>
                        <a:rPr lang="ru-RU" sz="1000" b="1" kern="1200" baseline="0" dirty="0">
                          <a:solidFill>
                            <a:srgbClr val="000000"/>
                          </a:solidFill>
                          <a:effectLst/>
                          <a:latin typeface="Arial" panose="020B0604020202020204" pitchFamily="34" charset="0"/>
                          <a:ea typeface="Times New Roman" panose="02020603050405020304" pitchFamily="18" charset="0"/>
                          <a:cs typeface="+mn-cs"/>
                        </a:rPr>
                        <a:t>6 526 213,7</a:t>
                      </a:r>
                    </a:p>
                  </a:txBody>
                  <a:tcPr marL="68580" marR="68580" marT="0" marB="0" anchor="ctr"/>
                </a:tc>
                <a:tc>
                  <a:txBody>
                    <a:bodyPr/>
                    <a:lstStyle/>
                    <a:p>
                      <a:pPr marL="0" algn="ctr" defTabSz="914400" rtl="0" eaLnBrk="1" latinLnBrk="0" hangingPunct="1">
                        <a:lnSpc>
                          <a:spcPct val="150000"/>
                        </a:lnSpc>
                        <a:spcAft>
                          <a:spcPts val="0"/>
                        </a:spcAft>
                      </a:pPr>
                      <a:r>
                        <a:rPr lang="ru-RU" sz="1000" b="1" kern="1200" baseline="0" dirty="0">
                          <a:solidFill>
                            <a:srgbClr val="000000"/>
                          </a:solidFill>
                          <a:effectLst/>
                          <a:latin typeface="Arial" panose="020B0604020202020204" pitchFamily="34" charset="0"/>
                          <a:ea typeface="Times New Roman" panose="02020603050405020304" pitchFamily="18" charset="0"/>
                          <a:cs typeface="+mn-cs"/>
                        </a:rPr>
                        <a:t>5 595 941,4</a:t>
                      </a:r>
                    </a:p>
                  </a:txBody>
                  <a:tcPr marL="68580" marR="68580" marT="0" marB="0" anchor="ctr"/>
                </a:tc>
                <a:extLst>
                  <a:ext uri="{0D108BD9-81ED-4DB2-BD59-A6C34878D82A}">
                    <a16:rowId xmlns:a16="http://schemas.microsoft.com/office/drawing/2014/main" val="484236024"/>
                  </a:ext>
                </a:extLst>
              </a:tr>
            </a:tbl>
          </a:graphicData>
        </a:graphic>
      </p:graphicFrame>
      <p:sp>
        <p:nvSpPr>
          <p:cNvPr id="4" name="Номер слайда 3">
            <a:extLst>
              <a:ext uri="{FF2B5EF4-FFF2-40B4-BE49-F238E27FC236}">
                <a16:creationId xmlns:a16="http://schemas.microsoft.com/office/drawing/2014/main" id="{C18891BB-5166-4966-A2B2-507D4C4B667D}"/>
              </a:ext>
            </a:extLst>
          </p:cNvPr>
          <p:cNvSpPr>
            <a:spLocks noGrp="1"/>
          </p:cNvSpPr>
          <p:nvPr>
            <p:ph type="sldNum" sz="quarter" idx="12"/>
          </p:nvPr>
        </p:nvSpPr>
        <p:spPr>
          <a:xfrm>
            <a:off x="9448800" y="6479294"/>
            <a:ext cx="2743200" cy="365125"/>
          </a:xfrm>
        </p:spPr>
        <p:txBody>
          <a:bodyPr/>
          <a:lstStyle/>
          <a:p>
            <a:fld id="{E4EB6E89-BA87-4003-BD23-6BDF40F3EBED}" type="slidenum">
              <a:rPr lang="ru-RU" smtClean="0"/>
              <a:pPr/>
              <a:t>47</a:t>
            </a:fld>
            <a:endParaRPr lang="ru-RU" dirty="0"/>
          </a:p>
        </p:txBody>
      </p:sp>
      <p:pic>
        <p:nvPicPr>
          <p:cNvPr id="6" name="Объект 6">
            <a:extLst>
              <a:ext uri="{FF2B5EF4-FFF2-40B4-BE49-F238E27FC236}">
                <a16:creationId xmlns:a16="http://schemas.microsoft.com/office/drawing/2014/main" id="{8B7AF1B3-69B4-4E15-9CB9-85191F95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67C7427A-4A39-4372-A52E-5F190622DA50}"/>
              </a:ext>
            </a:extLst>
          </p:cNvPr>
          <p:cNvSpPr>
            <a:spLocks noGrp="1"/>
          </p:cNvSpPr>
          <p:nvPr>
            <p:ph type="title"/>
          </p:nvPr>
        </p:nvSpPr>
        <p:spPr>
          <a:xfrm>
            <a:off x="841972" y="145610"/>
            <a:ext cx="11196118" cy="534154"/>
          </a:xfrm>
        </p:spPr>
        <p:txBody>
          <a:bodyPr vert="horz" lIns="91440" tIns="45720" rIns="91440" bIns="45720" rtlCol="0" anchor="ctr">
            <a:noAutofit/>
          </a:bodyPr>
          <a:lstStyle/>
          <a:p>
            <a:pPr algn="ctr"/>
            <a:r>
              <a:rPr lang="ru-RU" sz="1800" dirty="0">
                <a:latin typeface="Century Gothic" panose="020B0502020202020204" pitchFamily="34" charset="0"/>
              </a:rPr>
              <a:t>Расходы бюджета городского округа Долгопрудный на 2021- 2025 гг., сформированные по муниципальным программам и непрограммным направлениям деятельности: </a:t>
            </a:r>
          </a:p>
        </p:txBody>
      </p:sp>
    </p:spTree>
    <p:extLst>
      <p:ext uri="{BB962C8B-B14F-4D97-AF65-F5344CB8AC3E}">
        <p14:creationId xmlns:p14="http://schemas.microsoft.com/office/powerpoint/2010/main" val="3146055341"/>
      </p:ext>
    </p:extLst>
  </p:cSld>
  <p:clrMapOvr>
    <a:masterClrMapping/>
  </p:clrMapOvr>
  <p:transition spd="med">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424651"/>
            <a:ext cx="11277600" cy="100450"/>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48</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551912496"/>
              </p:ext>
            </p:extLst>
          </p:nvPr>
        </p:nvGraphicFramePr>
        <p:xfrm>
          <a:off x="534155" y="789776"/>
          <a:ext cx="11411008" cy="5629670"/>
        </p:xfrm>
        <a:graphic>
          <a:graphicData uri="http://schemas.openxmlformats.org/drawingml/2006/table">
            <a:tbl>
              <a:tblPr>
                <a:tableStyleId>{8A107856-5554-42FB-B03E-39F5DBC370BA}</a:tableStyleId>
              </a:tblPr>
              <a:tblGrid>
                <a:gridCol w="247578">
                  <a:extLst>
                    <a:ext uri="{9D8B030D-6E8A-4147-A177-3AD203B41FA5}">
                      <a16:colId xmlns:a16="http://schemas.microsoft.com/office/drawing/2014/main" val="3173738563"/>
                    </a:ext>
                  </a:extLst>
                </a:gridCol>
                <a:gridCol w="2844757">
                  <a:extLst>
                    <a:ext uri="{9D8B030D-6E8A-4147-A177-3AD203B41FA5}">
                      <a16:colId xmlns:a16="http://schemas.microsoft.com/office/drawing/2014/main" val="1175069003"/>
                    </a:ext>
                  </a:extLst>
                </a:gridCol>
                <a:gridCol w="1190861">
                  <a:extLst>
                    <a:ext uri="{9D8B030D-6E8A-4147-A177-3AD203B41FA5}">
                      <a16:colId xmlns:a16="http://schemas.microsoft.com/office/drawing/2014/main" val="2359325872"/>
                    </a:ext>
                  </a:extLst>
                </a:gridCol>
                <a:gridCol w="739832">
                  <a:extLst>
                    <a:ext uri="{9D8B030D-6E8A-4147-A177-3AD203B41FA5}">
                      <a16:colId xmlns:a16="http://schemas.microsoft.com/office/drawing/2014/main" val="3513692141"/>
                    </a:ext>
                  </a:extLst>
                </a:gridCol>
                <a:gridCol w="4214553">
                  <a:extLst>
                    <a:ext uri="{9D8B030D-6E8A-4147-A177-3AD203B41FA5}">
                      <a16:colId xmlns:a16="http://schemas.microsoft.com/office/drawing/2014/main" val="2406719285"/>
                    </a:ext>
                  </a:extLst>
                </a:gridCol>
                <a:gridCol w="706582">
                  <a:extLst>
                    <a:ext uri="{9D8B030D-6E8A-4147-A177-3AD203B41FA5}">
                      <a16:colId xmlns:a16="http://schemas.microsoft.com/office/drawing/2014/main" val="154824804"/>
                    </a:ext>
                  </a:extLst>
                </a:gridCol>
                <a:gridCol w="748145">
                  <a:extLst>
                    <a:ext uri="{9D8B030D-6E8A-4147-A177-3AD203B41FA5}">
                      <a16:colId xmlns:a16="http://schemas.microsoft.com/office/drawing/2014/main" val="1561384155"/>
                    </a:ext>
                  </a:extLst>
                </a:gridCol>
                <a:gridCol w="718700">
                  <a:extLst>
                    <a:ext uri="{9D8B030D-6E8A-4147-A177-3AD203B41FA5}">
                      <a16:colId xmlns:a16="http://schemas.microsoft.com/office/drawing/2014/main" val="3694796067"/>
                    </a:ext>
                  </a:extLst>
                </a:gridCol>
              </a:tblGrid>
              <a:tr h="467163">
                <a:tc>
                  <a:txBody>
                    <a:bodyPr/>
                    <a:lstStyle/>
                    <a:p>
                      <a:pPr algn="ctr" fontAlgn="b"/>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Наименование мер социальной поддержки</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Ц</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л</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в</a:t>
                      </a:r>
                      <a:r>
                        <a:rPr lang="ru-RU" sz="1000" b="1" i="0" u="none" strike="noStrike" dirty="0">
                          <a:solidFill>
                            <a:schemeClr val="tx1"/>
                          </a:solidFill>
                          <a:effectLst/>
                          <a:latin typeface="+mn-lt"/>
                        </a:rPr>
                        <a:t>а</a:t>
                      </a:r>
                      <a:r>
                        <a:rPr lang="en-US" sz="1000" b="1" i="0" u="none" strike="noStrike" dirty="0">
                          <a:solidFill>
                            <a:schemeClr val="tx1"/>
                          </a:solidFill>
                          <a:effectLst/>
                          <a:latin typeface="+mn-lt"/>
                        </a:rPr>
                        <a:t>я </a:t>
                      </a:r>
                      <a:r>
                        <a:rPr lang="ru-RU" sz="1000" b="1" i="0" u="none" strike="noStrike" dirty="0">
                          <a:solidFill>
                            <a:schemeClr val="tx1"/>
                          </a:solidFill>
                          <a:effectLst/>
                          <a:latin typeface="+mn-lt"/>
                        </a:rPr>
                        <a:t>г</a:t>
                      </a:r>
                      <a:r>
                        <a:rPr lang="en-US" sz="1000" b="1" i="0" u="none" strike="noStrike" dirty="0">
                          <a:solidFill>
                            <a:schemeClr val="tx1"/>
                          </a:solidFill>
                          <a:effectLst/>
                          <a:latin typeface="+mn-lt"/>
                        </a:rPr>
                        <a:t>р</a:t>
                      </a:r>
                      <a:r>
                        <a:rPr lang="ru-RU" sz="1000" b="1" i="0" u="none" strike="noStrike" dirty="0">
                          <a:solidFill>
                            <a:schemeClr val="tx1"/>
                          </a:solidFill>
                          <a:effectLst/>
                          <a:latin typeface="+mn-lt"/>
                        </a:rPr>
                        <a:t>у</a:t>
                      </a:r>
                      <a:r>
                        <a:rPr lang="en-US" sz="1000" b="1" i="0" u="none" strike="noStrike" dirty="0">
                          <a:solidFill>
                            <a:schemeClr val="tx1"/>
                          </a:solidFill>
                          <a:effectLst/>
                          <a:latin typeface="+mn-lt"/>
                        </a:rPr>
                        <a:t>п</a:t>
                      </a:r>
                      <a:r>
                        <a:rPr lang="ru-RU" sz="1000" b="1" i="0" u="none" strike="noStrike" dirty="0">
                          <a:solidFill>
                            <a:schemeClr val="tx1"/>
                          </a:solidFill>
                          <a:effectLst/>
                          <a:latin typeface="+mn-lt"/>
                        </a:rPr>
                        <a:t>п</a:t>
                      </a:r>
                      <a:r>
                        <a:rPr lang="en-US" sz="1000" b="1" i="0" u="none" strike="noStrike" dirty="0">
                          <a:solidFill>
                            <a:schemeClr val="tx1"/>
                          </a:solidFill>
                          <a:effectLst/>
                          <a:latin typeface="+mn-lt"/>
                        </a:rPr>
                        <a:t>а</a:t>
                      </a:r>
                      <a:endParaRPr lang="ru-RU" sz="1000" b="1" i="0" u="none" strike="noStrike" dirty="0">
                        <a:solidFill>
                          <a:schemeClr val="tx1"/>
                        </a:solidFill>
                        <a:effectLst/>
                        <a:latin typeface="+mn-lt"/>
                      </a:endParaRP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Плановые значения на 2023 год (</a:t>
                      </a:r>
                      <a:r>
                        <a:rPr lang="ru-RU" sz="1000" b="1" u="none" strike="noStrike" dirty="0" err="1">
                          <a:solidFill>
                            <a:schemeClr val="tx1"/>
                          </a:solidFill>
                          <a:effectLst/>
                          <a:latin typeface="+mn-lt"/>
                        </a:rPr>
                        <a:t>тыс.руб</a:t>
                      </a:r>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2024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2025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extLst>
                  <a:ext uri="{0D108BD9-81ED-4DB2-BD59-A6C34878D82A}">
                    <a16:rowId xmlns:a16="http://schemas.microsoft.com/office/drawing/2014/main" val="1699384114"/>
                  </a:ext>
                </a:extLst>
              </a:tr>
              <a:tr h="141626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Выплата стипендии студентам  и ординаторам, обучающимся по целевому направлению</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Студенты</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a:t>
                      </a:r>
                      <a:r>
                        <a:rPr lang="ru-RU" sz="1000" b="0" i="0" u="none" strike="noStrike" kern="1200" dirty="0">
                          <a:solidFill>
                            <a:schemeClr val="tx1"/>
                          </a:solidFill>
                          <a:effectLst/>
                          <a:latin typeface="+mn-lt"/>
                          <a:ea typeface="+mn-ea"/>
                          <a:cs typeface="+mn-cs"/>
                        </a:rPr>
                        <a:t>постановление администрации города Долгопрудного от 06.06.2018 № 345-ПА/н (в редакции от 14.06. 2022 №338-ПА/н) «Об утверждении Порядка выплаты стипендии студентам и ординаторам в период обучения по целевому направлению Государственного бюджетного учреждения здравоохранения Московской области «</a:t>
                      </a:r>
                      <a:r>
                        <a:rPr lang="ru-RU" sz="1000" b="0" i="0" u="none" strike="noStrike" kern="1200" dirty="0" err="1">
                          <a:solidFill>
                            <a:schemeClr val="tx1"/>
                          </a:solidFill>
                          <a:effectLst/>
                          <a:latin typeface="+mn-lt"/>
                          <a:ea typeface="+mn-ea"/>
                          <a:cs typeface="+mn-cs"/>
                        </a:rPr>
                        <a:t>Долгопрудненская</a:t>
                      </a:r>
                      <a:r>
                        <a:rPr lang="ru-RU" sz="1000" b="0" i="0" u="none" strike="noStrike" kern="1200" dirty="0">
                          <a:solidFill>
                            <a:schemeClr val="tx1"/>
                          </a:solidFill>
                          <a:effectLst/>
                          <a:latin typeface="+mn-lt"/>
                          <a:ea typeface="+mn-ea"/>
                          <a:cs typeface="+mn-cs"/>
                        </a:rPr>
                        <a:t> центральная городская больница» </a:t>
                      </a:r>
                      <a:endParaRPr lang="ru-RU" sz="1000" b="0" i="0" u="none" strike="noStrike" dirty="0">
                        <a:solidFill>
                          <a:schemeClr val="tx1"/>
                        </a:solidFill>
                        <a:effectLst/>
                        <a:latin typeface="+mn-lt"/>
                      </a:endParaRPr>
                    </a:p>
                  </a:txBody>
                  <a:tcPr marL="2378" marR="2378" marT="2378"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extLst>
                  <a:ext uri="{0D108BD9-81ED-4DB2-BD59-A6C34878D82A}">
                    <a16:rowId xmlns:a16="http://schemas.microsoft.com/office/drawing/2014/main" val="318347590"/>
                  </a:ext>
                </a:extLst>
              </a:tr>
              <a:tr h="444967">
                <a:tc>
                  <a:txBody>
                    <a:bodyPr/>
                    <a:lstStyle/>
                    <a:p>
                      <a:pPr algn="ctr" fontAlgn="b"/>
                      <a:r>
                        <a:rPr lang="ru-RU" sz="1000" b="0" i="0" u="none" strike="noStrike" dirty="0">
                          <a:solidFill>
                            <a:schemeClr val="tx1"/>
                          </a:solidFill>
                          <a:effectLst/>
                          <a:latin typeface="+mn-lt"/>
                        </a:rPr>
                        <a:t>2</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Мероприятие, посвященное Дню знаний для детей из многодетных, неполных, малоимущих семей, семей, оказавшихся в трудной жизненной ситуации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170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tc>
                  <a:txBody>
                    <a:bodyPr/>
                    <a:lstStyle/>
                    <a:p>
                      <a:pPr algn="ctr" fontAlgn="ctr"/>
                      <a:r>
                        <a:rPr lang="ru-RU" sz="1000" b="0" i="0" u="none" strike="noStrike">
                          <a:solidFill>
                            <a:schemeClr val="tx1"/>
                          </a:solidFill>
                          <a:effectLst/>
                          <a:latin typeface="+mn-lt"/>
                        </a:rPr>
                        <a:t>240,00</a:t>
                      </a:r>
                    </a:p>
                  </a:txBody>
                  <a:tcPr marL="8313" marR="8313" marT="8313"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extLst>
                  <a:ext uri="{0D108BD9-81ED-4DB2-BD59-A6C34878D82A}">
                    <a16:rowId xmlns:a16="http://schemas.microsoft.com/office/drawing/2014/main" val="2016207927"/>
                  </a:ext>
                </a:extLst>
              </a:tr>
              <a:tr h="592522">
                <a:tc>
                  <a:txBody>
                    <a:bodyPr/>
                    <a:lstStyle/>
                    <a:p>
                      <a:pPr algn="ctr" fontAlgn="b"/>
                      <a:r>
                        <a:rPr lang="ru-RU" sz="1000" b="0" i="0" u="none" strike="noStrike" dirty="0">
                          <a:solidFill>
                            <a:schemeClr val="tx1"/>
                          </a:solidFill>
                          <a:effectLst/>
                          <a:latin typeface="+mn-lt"/>
                        </a:rPr>
                        <a:t>3</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Социальные новогодние елки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1690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extLst>
                  <a:ext uri="{0D108BD9-81ED-4DB2-BD59-A6C34878D82A}">
                    <a16:rowId xmlns:a16="http://schemas.microsoft.com/office/drawing/2014/main" val="3234431231"/>
                  </a:ext>
                </a:extLst>
              </a:tr>
              <a:tr h="592522">
                <a:tc>
                  <a:txBody>
                    <a:bodyPr/>
                    <a:lstStyle/>
                    <a:p>
                      <a:pPr algn="ctr" fontAlgn="b"/>
                      <a:r>
                        <a:rPr lang="ru-RU" sz="1000" b="0" i="0" u="none" strike="noStrike" dirty="0">
                          <a:solidFill>
                            <a:schemeClr val="tx1"/>
                          </a:solidFill>
                          <a:effectLst/>
                          <a:latin typeface="+mn-lt"/>
                        </a:rPr>
                        <a:t>4</a:t>
                      </a:r>
                    </a:p>
                  </a:txBody>
                  <a:tcPr marL="2378" marR="2378" marT="2378" marB="0" anchor="ctr"/>
                </a:tc>
                <a:tc>
                  <a:txBody>
                    <a:bodyPr/>
                    <a:lstStyle/>
                    <a:p>
                      <a:pPr algn="l" fontAlgn="t"/>
                      <a:r>
                        <a:rPr lang="ru-RU" sz="1000" u="none" strike="noStrike" dirty="0">
                          <a:solidFill>
                            <a:schemeClr val="tx1"/>
                          </a:solidFill>
                          <a:effectLst/>
                          <a:latin typeface="+mn-lt"/>
                        </a:rPr>
                        <a:t>Мероприятие, посвященное Всемирному Дню борьбы с сахарным диабетом</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Дети инвалиды, инвалиды детства</a:t>
                      </a:r>
                    </a:p>
                  </a:txBody>
                  <a:tcPr marL="2378" marR="2378" marT="2378" marB="0" anchor="ctr"/>
                </a:tc>
                <a:tc>
                  <a:txBody>
                    <a:bodyPr/>
                    <a:lstStyle/>
                    <a:p>
                      <a:pPr algn="ctr" fontAlgn="t"/>
                      <a:r>
                        <a:rPr lang="ru-RU" sz="1000" b="0" i="0" u="none" strike="noStrike" dirty="0">
                          <a:solidFill>
                            <a:schemeClr val="tx1"/>
                          </a:solidFill>
                          <a:effectLst/>
                          <a:latin typeface="+mn-lt"/>
                        </a:rPr>
                        <a:t>6</a:t>
                      </a:r>
                      <a:r>
                        <a:rPr lang="en-US" sz="1000" b="0" i="0" u="none" strike="noStrike" dirty="0">
                          <a:solidFill>
                            <a:schemeClr val="tx1"/>
                          </a:solidFill>
                          <a:effectLst/>
                          <a:latin typeface="+mn-lt"/>
                        </a:rPr>
                        <a:t>5</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extLst>
                  <a:ext uri="{0D108BD9-81ED-4DB2-BD59-A6C34878D82A}">
                    <a16:rowId xmlns:a16="http://schemas.microsoft.com/office/drawing/2014/main" val="1111903099"/>
                  </a:ext>
                </a:extLst>
              </a:tr>
              <a:tr h="887631">
                <a:tc>
                  <a:txBody>
                    <a:bodyPr/>
                    <a:lstStyle/>
                    <a:p>
                      <a:pPr algn="ctr" fontAlgn="b"/>
                      <a:r>
                        <a:rPr lang="ru-RU" sz="1000" b="0" i="0" u="none" strike="noStrike" dirty="0">
                          <a:solidFill>
                            <a:schemeClr val="tx1"/>
                          </a:solidFill>
                          <a:effectLst/>
                          <a:latin typeface="+mn-lt"/>
                        </a:rPr>
                        <a:t>5</a:t>
                      </a:r>
                    </a:p>
                  </a:txBody>
                  <a:tcPr marL="2378" marR="2378" marT="2378" marB="0" anchor="ctr"/>
                </a:tc>
                <a:tc>
                  <a:txBody>
                    <a:bodyPr/>
                    <a:lstStyle/>
                    <a:p>
                      <a:pPr algn="l" fontAlgn="t"/>
                      <a:r>
                        <a:rPr lang="ru-RU" sz="1000" u="none" strike="noStrike" dirty="0">
                          <a:solidFill>
                            <a:schemeClr val="tx1"/>
                          </a:solidFill>
                          <a:effectLst/>
                          <a:latin typeface="+mn-lt"/>
                        </a:rPr>
                        <a:t>Организация выплаты пенсии за выслугу лет лицам, замещающим муниципальные должности и должности муниципальной службы, в связи с выходом на пенсию</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Пенсионеры</a:t>
                      </a:r>
                    </a:p>
                  </a:txBody>
                  <a:tcPr marL="2378" marR="2378" marT="2378" marB="0" anchor="ctr"/>
                </a:tc>
                <a:tc>
                  <a:txBody>
                    <a:bodyPr/>
                    <a:lstStyle/>
                    <a:p>
                      <a:pPr algn="ctr" fontAlgn="t"/>
                      <a:r>
                        <a:rPr lang="ru-RU" sz="1000" b="0" i="0" u="none" strike="noStrike" dirty="0">
                          <a:solidFill>
                            <a:schemeClr val="tx1"/>
                          </a:solidFill>
                          <a:effectLst/>
                          <a:latin typeface="+mn-lt"/>
                        </a:rPr>
                        <a:t>65</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Закон Московской области от 28.12.2016 №194/2016-ОЗ «О пенсии за выслугу лет лицам, замещавшим муниципальные должности или должности муниципальной службы в органах местного самоуправления и избирательных комиссиях муниципальных образований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extLst>
                  <a:ext uri="{0D108BD9-81ED-4DB2-BD59-A6C34878D82A}">
                    <a16:rowId xmlns:a16="http://schemas.microsoft.com/office/drawing/2014/main" val="3667680481"/>
                  </a:ext>
                </a:extLst>
              </a:tr>
              <a:tr h="444967">
                <a:tc>
                  <a:txBody>
                    <a:bodyPr/>
                    <a:lstStyle/>
                    <a:p>
                      <a:pPr algn="ctr" fontAlgn="b"/>
                      <a:r>
                        <a:rPr lang="ru-RU" sz="1000" b="0" i="0" u="none" strike="noStrike" dirty="0">
                          <a:solidFill>
                            <a:schemeClr val="tx1"/>
                          </a:solidFill>
                          <a:effectLst/>
                          <a:latin typeface="+mn-lt"/>
                        </a:rPr>
                        <a:t>6</a:t>
                      </a:r>
                    </a:p>
                  </a:txBody>
                  <a:tcPr marL="2378" marR="2378" marT="2378" marB="0" anchor="ctr"/>
                </a:tc>
                <a:tc>
                  <a:txBody>
                    <a:bodyPr/>
                    <a:lstStyle/>
                    <a:p>
                      <a:pPr algn="l" fontAlgn="t"/>
                      <a:r>
                        <a:rPr lang="ru-RU" sz="1000" u="none" strike="noStrike" dirty="0">
                          <a:solidFill>
                            <a:schemeClr val="tx1"/>
                          </a:solidFill>
                          <a:effectLst/>
                          <a:latin typeface="+mn-lt"/>
                        </a:rPr>
                        <a:t>Оказание единовременной социальной помощи</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Малообеспеченные граждане, граждане находящиеся в трудной  жизненной ситуации</a:t>
                      </a:r>
                    </a:p>
                  </a:txBody>
                  <a:tcPr marL="2378" marR="2378" marT="2378" marB="0" anchor="ctr"/>
                </a:tc>
                <a:tc>
                  <a:txBody>
                    <a:bodyPr/>
                    <a:lstStyle/>
                    <a:p>
                      <a:pPr algn="ctr" fontAlgn="t"/>
                      <a:r>
                        <a:rPr lang="en-US" sz="1000" b="0" i="0" u="none" strike="noStrike" dirty="0">
                          <a:solidFill>
                            <a:schemeClr val="tx1"/>
                          </a:solidFill>
                          <a:effectLst/>
                          <a:latin typeface="+mn-lt"/>
                        </a:rPr>
                        <a:t>6</a:t>
                      </a:r>
                      <a:r>
                        <a:rPr lang="ru-RU" sz="1000" b="0" i="0" u="none" strike="noStrike" dirty="0">
                          <a:solidFill>
                            <a:schemeClr val="tx1"/>
                          </a:solidFill>
                          <a:effectLst/>
                          <a:latin typeface="+mn-lt"/>
                        </a:rPr>
                        <a:t>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27.04.2020 № 221-ПА/н «Об утверждении Порядка предоставления адресной социальной помощи жителям в городском округе Долгопрудный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extLst>
                  <a:ext uri="{0D108BD9-81ED-4DB2-BD59-A6C34878D82A}">
                    <a16:rowId xmlns:a16="http://schemas.microsoft.com/office/drawing/2014/main" val="4099728466"/>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53647"/>
            <a:ext cx="760490" cy="342008"/>
          </a:xfrm>
          <a:prstGeom prst="rect">
            <a:avLst/>
          </a:prstGeom>
        </p:spPr>
      </p:pic>
    </p:spTree>
    <p:extLst>
      <p:ext uri="{BB962C8B-B14F-4D97-AF65-F5344CB8AC3E}">
        <p14:creationId xmlns:p14="http://schemas.microsoft.com/office/powerpoint/2010/main" val="131969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7A39514-859A-4584-8DC3-8A4E1BE49FF6}"/>
              </a:ext>
            </a:extLst>
          </p:cNvPr>
          <p:cNvGraphicFramePr>
            <a:graphicFrameLocks noGrp="1"/>
          </p:cNvGraphicFramePr>
          <p:nvPr>
            <p:ph idx="1"/>
            <p:extLst>
              <p:ext uri="{D42A27DB-BD31-4B8C-83A1-F6EECF244321}">
                <p14:modId xmlns:p14="http://schemas.microsoft.com/office/powerpoint/2010/main" val="3001739715"/>
              </p:ext>
            </p:extLst>
          </p:nvPr>
        </p:nvGraphicFramePr>
        <p:xfrm>
          <a:off x="845127" y="1083831"/>
          <a:ext cx="10846399" cy="4973781"/>
        </p:xfrm>
        <a:graphic>
          <a:graphicData uri="http://schemas.openxmlformats.org/drawingml/2006/table">
            <a:tbl>
              <a:tblPr>
                <a:tableStyleId>{5C22544A-7EE6-4342-B048-85BDC9FD1C3A}</a:tableStyleId>
              </a:tblPr>
              <a:tblGrid>
                <a:gridCol w="2942315">
                  <a:extLst>
                    <a:ext uri="{9D8B030D-6E8A-4147-A177-3AD203B41FA5}">
                      <a16:colId xmlns:a16="http://schemas.microsoft.com/office/drawing/2014/main" val="3673370445"/>
                    </a:ext>
                  </a:extLst>
                </a:gridCol>
                <a:gridCol w="1107440">
                  <a:extLst>
                    <a:ext uri="{9D8B030D-6E8A-4147-A177-3AD203B41FA5}">
                      <a16:colId xmlns:a16="http://schemas.microsoft.com/office/drawing/2014/main" val="2861645146"/>
                    </a:ext>
                  </a:extLst>
                </a:gridCol>
                <a:gridCol w="933725">
                  <a:extLst>
                    <a:ext uri="{9D8B030D-6E8A-4147-A177-3AD203B41FA5}">
                      <a16:colId xmlns:a16="http://schemas.microsoft.com/office/drawing/2014/main" val="827910984"/>
                    </a:ext>
                  </a:extLst>
                </a:gridCol>
                <a:gridCol w="933725">
                  <a:extLst>
                    <a:ext uri="{9D8B030D-6E8A-4147-A177-3AD203B41FA5}">
                      <a16:colId xmlns:a16="http://schemas.microsoft.com/office/drawing/2014/main" val="3097213644"/>
                    </a:ext>
                  </a:extLst>
                </a:gridCol>
                <a:gridCol w="977153">
                  <a:extLst>
                    <a:ext uri="{9D8B030D-6E8A-4147-A177-3AD203B41FA5}">
                      <a16:colId xmlns:a16="http://schemas.microsoft.com/office/drawing/2014/main" val="2045494911"/>
                    </a:ext>
                  </a:extLst>
                </a:gridCol>
                <a:gridCol w="824806">
                  <a:extLst>
                    <a:ext uri="{9D8B030D-6E8A-4147-A177-3AD203B41FA5}">
                      <a16:colId xmlns:a16="http://schemas.microsoft.com/office/drawing/2014/main" val="3260959741"/>
                    </a:ext>
                  </a:extLst>
                </a:gridCol>
                <a:gridCol w="824806">
                  <a:extLst>
                    <a:ext uri="{9D8B030D-6E8A-4147-A177-3AD203B41FA5}">
                      <a16:colId xmlns:a16="http://schemas.microsoft.com/office/drawing/2014/main" val="3999120189"/>
                    </a:ext>
                  </a:extLst>
                </a:gridCol>
                <a:gridCol w="886119">
                  <a:extLst>
                    <a:ext uri="{9D8B030D-6E8A-4147-A177-3AD203B41FA5}">
                      <a16:colId xmlns:a16="http://schemas.microsoft.com/office/drawing/2014/main" val="848911087"/>
                    </a:ext>
                  </a:extLst>
                </a:gridCol>
                <a:gridCol w="763572">
                  <a:extLst>
                    <a:ext uri="{9D8B030D-6E8A-4147-A177-3AD203B41FA5}">
                      <a16:colId xmlns:a16="http://schemas.microsoft.com/office/drawing/2014/main" val="445752205"/>
                    </a:ext>
                  </a:extLst>
                </a:gridCol>
                <a:gridCol w="652738">
                  <a:extLst>
                    <a:ext uri="{9D8B030D-6E8A-4147-A177-3AD203B41FA5}">
                      <a16:colId xmlns:a16="http://schemas.microsoft.com/office/drawing/2014/main" val="136295969"/>
                    </a:ext>
                  </a:extLst>
                </a:gridCol>
              </a:tblGrid>
              <a:tr h="37939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Единица измерения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план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algn="ctr" fontAlgn="ctr"/>
                      <a:r>
                        <a:rPr lang="ru-RU" sz="1200" b="0" i="0" u="none" strike="noStrike" dirty="0">
                          <a:solidFill>
                            <a:srgbClr val="000000"/>
                          </a:solidFill>
                          <a:effectLst/>
                          <a:latin typeface="Arial" panose="020B0604020202020204" pitchFamily="34" charset="0"/>
                        </a:rPr>
                        <a:t>Планируемое значение показателя по годам реализации</a:t>
                      </a: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342674555"/>
                  </a:ext>
                </a:extLst>
              </a:tr>
              <a:tr h="2266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200" b="0" i="0" u="none" strike="noStrike" dirty="0">
                          <a:solidFill>
                            <a:srgbClr val="000000"/>
                          </a:solidFill>
                          <a:effectLst/>
                          <a:latin typeface="Arial" panose="020B0604020202020204" pitchFamily="34" charset="0"/>
                        </a:rPr>
                        <a:t>2023 год</a:t>
                      </a:r>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2024 год</a:t>
                      </a:r>
                      <a:endParaRPr lang="ru-RU" dirty="0"/>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2025 год</a:t>
                      </a:r>
                      <a:endParaRPr lang="ru-RU" dirty="0"/>
                    </a:p>
                  </a:txBody>
                  <a:tcPr marL="6562" marR="6562" marT="6562" marB="0" anchor="ctr"/>
                </a:tc>
                <a:extLst>
                  <a:ext uri="{0D108BD9-81ED-4DB2-BD59-A6C34878D82A}">
                    <a16:rowId xmlns:a16="http://schemas.microsoft.com/office/drawing/2014/main" val="902746411"/>
                  </a:ext>
                </a:extLst>
              </a:tr>
              <a:tr h="453312">
                <a:tc>
                  <a:txBody>
                    <a:bodyPr/>
                    <a:lstStyle/>
                    <a:p>
                      <a:pPr algn="l" fontAlgn="ctr"/>
                      <a:r>
                        <a:rPr lang="ru-RU" sz="1200" u="none" strike="noStrike" dirty="0">
                          <a:effectLst/>
                        </a:rPr>
                        <a:t>Муниципальная программа «Здравоохранение»</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43262393"/>
                  </a:ext>
                </a:extLst>
              </a:tr>
              <a:tr h="906623">
                <a:tc>
                  <a:txBody>
                    <a:bodyPr/>
                    <a:lstStyle/>
                    <a:p>
                      <a:pPr algn="l" fontAlgn="ctr"/>
                      <a:r>
                        <a:rPr lang="ru-RU" sz="1200" u="none" strike="noStrike" kern="1200" dirty="0">
                          <a:solidFill>
                            <a:schemeClr val="dk1"/>
                          </a:solidFill>
                          <a:effectLst/>
                          <a:latin typeface="+mn-lt"/>
                          <a:ea typeface="+mn-ea"/>
                          <a:cs typeface="+mn-cs"/>
                        </a:rPr>
                        <a:t>Подпрограмма I «Профилактика заболеваний и формирование здорового образа жизни. Развитие первичной медико-санитарной помощи»</a:t>
                      </a: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2584614"/>
                  </a:ext>
                </a:extLst>
              </a:tr>
              <a:tr h="906623">
                <a:tc>
                  <a:txBody>
                    <a:bodyPr/>
                    <a:lstStyle/>
                    <a:p>
                      <a:pPr algn="l" fontAlgn="ctr"/>
                      <a:r>
                        <a:rPr lang="ru-RU" sz="1200" u="none" strike="noStrike" kern="1200" dirty="0">
                          <a:solidFill>
                            <a:schemeClr val="dk1"/>
                          </a:solidFill>
                          <a:effectLst/>
                          <a:latin typeface="+mn-lt"/>
                          <a:ea typeface="+mn-ea"/>
                          <a:cs typeface="+mn-cs"/>
                        </a:rPr>
                        <a:t>2022 Диспансеризация взрослого населения Московской области (Доля взрослого населения, прошедшего диспансеризацию, от общего числа взрослого населения)</a:t>
                      </a:r>
                    </a:p>
                  </a:txBody>
                  <a:tcPr marL="6562" marR="6562" marT="6562" marB="0" anchor="ctr"/>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109,65</a:t>
                      </a:r>
                    </a:p>
                  </a:txBody>
                  <a:tcPr marL="8535" marR="8535" marT="8535" marB="0" anchor="ctr"/>
                </a:tc>
                <a:tc>
                  <a:txBody>
                    <a:bodyPr/>
                    <a:lstStyle/>
                    <a:p>
                      <a:pPr algn="ctr" fontAlgn="ctr"/>
                      <a:r>
                        <a:rPr lang="ru-RU" sz="1200" b="0" i="0" u="none" strike="noStrike" dirty="0">
                          <a:solidFill>
                            <a:srgbClr val="000000"/>
                          </a:solidFill>
                          <a:effectLst/>
                          <a:latin typeface="Arial" panose="020B0604020202020204" pitchFamily="34" charset="0"/>
                        </a:rPr>
                        <a:t>25</a:t>
                      </a:r>
                    </a:p>
                  </a:txBody>
                  <a:tcPr marL="6562" marR="6562" marT="6562" marB="0" anchor="ctr"/>
                </a:tc>
                <a:tc>
                  <a:txBody>
                    <a:bodyPr/>
                    <a:lstStyle/>
                    <a:p>
                      <a:pPr algn="ctr" fontAlgn="ctr"/>
                      <a:r>
                        <a:rPr lang="ru-RU" sz="1200" u="none" strike="noStrike" dirty="0">
                          <a:effectLst/>
                        </a:rPr>
                        <a:t>191,97</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696962932"/>
                  </a:ext>
                </a:extLst>
              </a:tr>
              <a:tr h="679966">
                <a:tc>
                  <a:txBody>
                    <a:bodyPr/>
                    <a:lstStyle/>
                    <a:p>
                      <a:pPr algn="l" fontAlgn="b"/>
                      <a:r>
                        <a:rPr lang="ru-RU" sz="1200" u="none" strike="noStrike" dirty="0">
                          <a:effectLst/>
                        </a:rPr>
                        <a:t>2022 Количество прикрепленного населения к медицинским организациям на территории округа</a:t>
                      </a:r>
                      <a:endParaRPr lang="ru-RU" sz="1200" b="0" i="0" u="none" strike="noStrike" dirty="0">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67</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106,93</a:t>
                      </a:r>
                    </a:p>
                  </a:txBody>
                  <a:tcPr marL="8535" marR="8535" marT="8535" marB="0" anchor="ctr"/>
                </a:tc>
                <a:tc>
                  <a:txBody>
                    <a:bodyPr/>
                    <a:lstStyle/>
                    <a:p>
                      <a:pPr algn="ctr" fontAlgn="ctr"/>
                      <a:r>
                        <a:rPr lang="ru-RU" sz="1200" b="0" i="0" u="none" strike="noStrike" dirty="0">
                          <a:solidFill>
                            <a:srgbClr val="000000"/>
                          </a:solidFill>
                          <a:effectLst/>
                          <a:latin typeface="Arial" panose="020B0604020202020204" pitchFamily="34" charset="0"/>
                        </a:rPr>
                        <a:t>95</a:t>
                      </a:r>
                    </a:p>
                  </a:txBody>
                  <a:tcPr marL="6562" marR="6562" marT="6562" marB="0" anchor="ctr"/>
                </a:tc>
                <a:tc>
                  <a:txBody>
                    <a:bodyPr/>
                    <a:lstStyle/>
                    <a:p>
                      <a:pPr algn="ctr" fontAlgn="ctr"/>
                      <a:r>
                        <a:rPr lang="ru-RU" sz="1200" u="none" strike="noStrike" dirty="0">
                          <a:effectLst/>
                        </a:rPr>
                        <a:t>124,0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53364762"/>
                  </a:ext>
                </a:extLst>
              </a:tr>
              <a:tr h="453312">
                <a:tc>
                  <a:txBody>
                    <a:bodyPr/>
                    <a:lstStyle/>
                    <a:p>
                      <a:pPr algn="l" fontAlgn="ctr"/>
                      <a:r>
                        <a:rPr lang="ru-RU" sz="1200" u="none" strike="noStrike">
                          <a:effectLst/>
                        </a:rPr>
                        <a:t>Подпрограмма V «Финансовое обеспечение системы организации медицинской помощи»</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034119759"/>
                  </a:ext>
                </a:extLst>
              </a:tr>
              <a:tr h="690197">
                <a:tc>
                  <a:txBody>
                    <a:bodyPr/>
                    <a:lstStyle/>
                    <a:p>
                      <a:pPr algn="l" fontAlgn="b"/>
                      <a:r>
                        <a:rPr lang="ru-RU" sz="1200" u="none" strike="noStrike" dirty="0">
                          <a:effectLst/>
                        </a:rPr>
                        <a:t>2022 Жилье – медикам,</a:t>
                      </a:r>
                      <a:r>
                        <a:rPr lang="ru-RU" sz="1200" u="none" strike="noStrike" baseline="0" dirty="0">
                          <a:effectLst/>
                        </a:rPr>
                        <a:t> нуждающимся в обеспечении жильем</a:t>
                      </a:r>
                      <a:endParaRPr lang="ru-RU" sz="1200" b="0" i="0" u="none" strike="noStrike" dirty="0">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chemeClr val="dk1"/>
                          </a:solidFill>
                          <a:effectLst/>
                          <a:latin typeface="+mn-lt"/>
                        </a:rPr>
                        <a:t>процент</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solidFill>
                            <a:schemeClr val="tx1"/>
                          </a:solidFill>
                          <a:effectLst/>
                        </a:rPr>
                        <a:t>1</a:t>
                      </a:r>
                      <a:endParaRPr lang="ru-RU" sz="1200" b="0"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solidFill>
                            <a:schemeClr val="tx1"/>
                          </a:solidFill>
                          <a:effectLst/>
                        </a:rPr>
                        <a:t>1</a:t>
                      </a:r>
                      <a:endParaRPr lang="ru-RU" sz="1200" b="0"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100</a:t>
                      </a: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89832410"/>
                  </a:ext>
                </a:extLst>
              </a:tr>
            </a:tbl>
          </a:graphicData>
        </a:graphic>
      </p:graphicFrame>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4A903D62-4006-43D4-A0B5-AA6DD19ED797}"/>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Tree>
    <p:extLst>
      <p:ext uri="{BB962C8B-B14F-4D97-AF65-F5344CB8AC3E}">
        <p14:creationId xmlns:p14="http://schemas.microsoft.com/office/powerpoint/2010/main" val="223037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5</a:t>
            </a:fld>
            <a:endParaRPr lang="ru-RU" dirty="0"/>
          </a:p>
        </p:txBody>
      </p:sp>
      <p:pic>
        <p:nvPicPr>
          <p:cNvPr id="6" name="Рисунок 5">
            <a:extLst>
              <a:ext uri="{FF2B5EF4-FFF2-40B4-BE49-F238E27FC236}">
                <a16:creationId xmlns:a16="http://schemas.microsoft.com/office/drawing/2014/main" id="{C71103D2-2F3D-4FEE-A1F6-B5D058817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816" y="1441410"/>
            <a:ext cx="3724103" cy="20845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0DA7E74A-98D4-4772-A777-D9B1FF35C76D}"/>
              </a:ext>
            </a:extLst>
          </p:cNvPr>
          <p:cNvSpPr/>
          <p:nvPr/>
        </p:nvSpPr>
        <p:spPr>
          <a:xfrm>
            <a:off x="1235040" y="1010295"/>
            <a:ext cx="3672926" cy="400110"/>
          </a:xfrm>
          <a:prstGeom prst="rect">
            <a:avLst/>
          </a:prstGeom>
        </p:spPr>
        <p:txBody>
          <a:bodyPr wrap="square">
            <a:spAutoFit/>
          </a:bodyPr>
          <a:lstStyle/>
          <a:p>
            <a:r>
              <a:rPr lang="ru-RU" sz="1000" b="1" dirty="0">
                <a:solidFill>
                  <a:srgbClr val="000000"/>
                </a:solidFill>
                <a:latin typeface="Arial" panose="020B0604020202020204" pitchFamily="34" charset="0"/>
              </a:rPr>
              <a:t>Численность постоянного населения (на конец года)</a:t>
            </a:r>
          </a:p>
          <a:p>
            <a:r>
              <a:rPr lang="ru-RU" sz="1000" dirty="0">
                <a:solidFill>
                  <a:srgbClr val="000000"/>
                </a:solidFill>
                <a:latin typeface="Arial" panose="020B0604020202020204" pitchFamily="34" charset="0"/>
                <a:cs typeface="Arial" panose="020B0604020202020204" pitchFamily="34" charset="0"/>
              </a:rPr>
              <a:t>                                        (человек)</a:t>
            </a:r>
            <a:endParaRPr lang="ru-RU" sz="1000" dirty="0">
              <a:solidFill>
                <a:srgbClr val="000000"/>
              </a:solidFill>
              <a:latin typeface="Arial" panose="020B0604020202020204" pitchFamily="34" charset="0"/>
            </a:endParaRPr>
          </a:p>
        </p:txBody>
      </p:sp>
      <p:graphicFrame>
        <p:nvGraphicFramePr>
          <p:cNvPr id="8" name="Диаграмма 7">
            <a:extLst>
              <a:ext uri="{FF2B5EF4-FFF2-40B4-BE49-F238E27FC236}">
                <a16:creationId xmlns:a16="http://schemas.microsoft.com/office/drawing/2014/main" id="{052FF027-2827-4E88-B7F0-B019928F3D4E}"/>
              </a:ext>
            </a:extLst>
          </p:cNvPr>
          <p:cNvGraphicFramePr>
            <a:graphicFrameLocks/>
          </p:cNvGraphicFramePr>
          <p:nvPr>
            <p:extLst>
              <p:ext uri="{D42A27DB-BD31-4B8C-83A1-F6EECF244321}">
                <p14:modId xmlns:p14="http://schemas.microsoft.com/office/powerpoint/2010/main" val="838481140"/>
              </p:ext>
            </p:extLst>
          </p:nvPr>
        </p:nvGraphicFramePr>
        <p:xfrm>
          <a:off x="1118815" y="4128034"/>
          <a:ext cx="3724103" cy="1908872"/>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a:extLst>
              <a:ext uri="{FF2B5EF4-FFF2-40B4-BE49-F238E27FC236}">
                <a16:creationId xmlns:a16="http://schemas.microsoft.com/office/drawing/2014/main" id="{8E652E2F-85EC-47D3-BFCF-763DACA551FB}"/>
              </a:ext>
            </a:extLst>
          </p:cNvPr>
          <p:cNvSpPr/>
          <p:nvPr/>
        </p:nvSpPr>
        <p:spPr>
          <a:xfrm>
            <a:off x="1118817" y="3525944"/>
            <a:ext cx="3724103" cy="523220"/>
          </a:xfrm>
          <a:prstGeom prst="rect">
            <a:avLst/>
          </a:prstGeom>
        </p:spPr>
        <p:txBody>
          <a:bodyPr wrap="square">
            <a:spAutoFit/>
          </a:bodyPr>
          <a:lstStyle/>
          <a:p>
            <a:r>
              <a:rPr lang="ru-RU" sz="1000" b="1" dirty="0">
                <a:solidFill>
                  <a:srgbClr val="000000"/>
                </a:solidFill>
                <a:latin typeface="Arial" panose="020B0604020202020204" pitchFamily="34" charset="0"/>
              </a:rPr>
              <a:t>Фонд</a:t>
            </a:r>
            <a:r>
              <a:rPr lang="ru-RU" dirty="0"/>
              <a:t> </a:t>
            </a:r>
            <a:r>
              <a:rPr lang="ru-RU" sz="1000" b="1" dirty="0">
                <a:solidFill>
                  <a:srgbClr val="000000"/>
                </a:solidFill>
                <a:latin typeface="Arial" panose="020B0604020202020204" pitchFamily="34" charset="0"/>
              </a:rPr>
              <a:t>начисленной заработной платы всех работников</a:t>
            </a:r>
          </a:p>
          <a:p>
            <a:r>
              <a:rPr lang="ru-RU" sz="1000" dirty="0">
                <a:solidFill>
                  <a:srgbClr val="000000"/>
                </a:solidFill>
                <a:latin typeface="Arial" panose="020B0604020202020204" pitchFamily="34" charset="0"/>
              </a:rPr>
              <a:t>                                      (млн. рублей)</a:t>
            </a:r>
          </a:p>
        </p:txBody>
      </p:sp>
      <p:pic>
        <p:nvPicPr>
          <p:cNvPr id="9" name="Рисунок 8">
            <a:extLst>
              <a:ext uri="{FF2B5EF4-FFF2-40B4-BE49-F238E27FC236}">
                <a16:creationId xmlns:a16="http://schemas.microsoft.com/office/drawing/2014/main" id="{4AB6598D-721F-4235-AE76-D1BCA225B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36" y="4049164"/>
            <a:ext cx="2853148" cy="238895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1" name="Прямоугольник 10">
            <a:extLst>
              <a:ext uri="{FF2B5EF4-FFF2-40B4-BE49-F238E27FC236}">
                <a16:creationId xmlns:a16="http://schemas.microsoft.com/office/drawing/2014/main" id="{E77E7D85-8FBB-40FA-8B16-D2C61B5E7E90}"/>
              </a:ext>
            </a:extLst>
          </p:cNvPr>
          <p:cNvSpPr/>
          <p:nvPr/>
        </p:nvSpPr>
        <p:spPr>
          <a:xfrm>
            <a:off x="7261235" y="3670905"/>
            <a:ext cx="2666855" cy="246221"/>
          </a:xfrm>
          <a:prstGeom prst="rect">
            <a:avLst/>
          </a:prstGeom>
        </p:spPr>
        <p:txBody>
          <a:bodyPr wrap="square">
            <a:spAutoFit/>
          </a:bodyPr>
          <a:lstStyle/>
          <a:p>
            <a:r>
              <a:rPr lang="ru-RU" sz="1000" b="1" dirty="0">
                <a:solidFill>
                  <a:srgbClr val="000000"/>
                </a:solidFill>
                <a:latin typeface="Arial" panose="020B0604020202020204" pitchFamily="34" charset="0"/>
              </a:rPr>
              <a:t> Количество созданных рабочих мест</a:t>
            </a:r>
          </a:p>
        </p:txBody>
      </p:sp>
      <p:graphicFrame>
        <p:nvGraphicFramePr>
          <p:cNvPr id="12" name="Диаграмма 11">
            <a:extLst>
              <a:ext uri="{FF2B5EF4-FFF2-40B4-BE49-F238E27FC236}">
                <a16:creationId xmlns:a16="http://schemas.microsoft.com/office/drawing/2014/main" id="{ECDBAC24-F829-433E-90D2-C367A13B830F}"/>
              </a:ext>
            </a:extLst>
          </p:cNvPr>
          <p:cNvGraphicFramePr>
            <a:graphicFrameLocks/>
          </p:cNvGraphicFramePr>
          <p:nvPr>
            <p:extLst>
              <p:ext uri="{D42A27DB-BD31-4B8C-83A1-F6EECF244321}">
                <p14:modId xmlns:p14="http://schemas.microsoft.com/office/powerpoint/2010/main" val="2103605625"/>
              </p:ext>
            </p:extLst>
          </p:nvPr>
        </p:nvGraphicFramePr>
        <p:xfrm>
          <a:off x="6522098" y="1490273"/>
          <a:ext cx="4078591" cy="2035671"/>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a:extLst>
              <a:ext uri="{FF2B5EF4-FFF2-40B4-BE49-F238E27FC236}">
                <a16:creationId xmlns:a16="http://schemas.microsoft.com/office/drawing/2014/main" id="{54CBBF34-1FDC-438E-B3A9-44BE78E0CA7A}"/>
              </a:ext>
            </a:extLst>
          </p:cNvPr>
          <p:cNvSpPr/>
          <p:nvPr/>
        </p:nvSpPr>
        <p:spPr>
          <a:xfrm>
            <a:off x="6432406" y="1050229"/>
            <a:ext cx="4168283" cy="400110"/>
          </a:xfrm>
          <a:prstGeom prst="rect">
            <a:avLst/>
          </a:prstGeom>
        </p:spPr>
        <p:txBody>
          <a:bodyPr wrap="square">
            <a:spAutoFit/>
          </a:bodyPr>
          <a:lstStyle/>
          <a:p>
            <a:r>
              <a:rPr lang="ru-RU" sz="1000" b="1" dirty="0">
                <a:solidFill>
                  <a:srgbClr val="000000"/>
                </a:solidFill>
                <a:latin typeface="Arial" panose="020B0604020202020204" pitchFamily="34" charset="0"/>
              </a:rPr>
              <a:t>            Индекс потребительских цен за период с начала года</a:t>
            </a:r>
          </a:p>
          <a:p>
            <a:r>
              <a:rPr lang="ru-RU" sz="1000" dirty="0">
                <a:solidFill>
                  <a:srgbClr val="000000"/>
                </a:solidFill>
                <a:latin typeface="Arial" panose="020B0604020202020204" pitchFamily="34" charset="0"/>
                <a:cs typeface="Arial" panose="020B0604020202020204" pitchFamily="34" charset="0"/>
              </a:rPr>
              <a:t>           (процент к соответствующему периоду предыдущего года)</a:t>
            </a:r>
            <a:endParaRPr lang="ru-RU"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16307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303599" y="647981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EDA2745-30AD-4345-AC75-29A27DA0E81E}"/>
              </a:ext>
            </a:extLst>
          </p:cNvPr>
          <p:cNvGraphicFramePr>
            <a:graphicFrameLocks noGrp="1"/>
          </p:cNvGraphicFramePr>
          <p:nvPr>
            <p:ph idx="1"/>
            <p:extLst/>
          </p:nvPr>
        </p:nvGraphicFramePr>
        <p:xfrm>
          <a:off x="845127" y="731857"/>
          <a:ext cx="11044701" cy="5955449"/>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673784653"/>
                    </a:ext>
                  </a:extLst>
                </a:gridCol>
                <a:gridCol w="1127687">
                  <a:extLst>
                    <a:ext uri="{9D8B030D-6E8A-4147-A177-3AD203B41FA5}">
                      <a16:colId xmlns:a16="http://schemas.microsoft.com/office/drawing/2014/main" val="3798488760"/>
                    </a:ext>
                  </a:extLst>
                </a:gridCol>
                <a:gridCol w="950794">
                  <a:extLst>
                    <a:ext uri="{9D8B030D-6E8A-4147-A177-3AD203B41FA5}">
                      <a16:colId xmlns:a16="http://schemas.microsoft.com/office/drawing/2014/main" val="358548729"/>
                    </a:ext>
                  </a:extLst>
                </a:gridCol>
                <a:gridCol w="950794">
                  <a:extLst>
                    <a:ext uri="{9D8B030D-6E8A-4147-A177-3AD203B41FA5}">
                      <a16:colId xmlns:a16="http://schemas.microsoft.com/office/drawing/2014/main" val="1455788900"/>
                    </a:ext>
                  </a:extLst>
                </a:gridCol>
                <a:gridCol w="995019">
                  <a:extLst>
                    <a:ext uri="{9D8B030D-6E8A-4147-A177-3AD203B41FA5}">
                      <a16:colId xmlns:a16="http://schemas.microsoft.com/office/drawing/2014/main" val="960422714"/>
                    </a:ext>
                  </a:extLst>
                </a:gridCol>
                <a:gridCol w="486454">
                  <a:extLst>
                    <a:ext uri="{9D8B030D-6E8A-4147-A177-3AD203B41FA5}">
                      <a16:colId xmlns:a16="http://schemas.microsoft.com/office/drawing/2014/main" val="429204864"/>
                    </a:ext>
                  </a:extLst>
                </a:gridCol>
                <a:gridCol w="486454">
                  <a:extLst>
                    <a:ext uri="{9D8B030D-6E8A-4147-A177-3AD203B41FA5}">
                      <a16:colId xmlns:a16="http://schemas.microsoft.com/office/drawing/2014/main" val="2802269016"/>
                    </a:ext>
                  </a:extLst>
                </a:gridCol>
                <a:gridCol w="1054789">
                  <a:extLst>
                    <a:ext uri="{9D8B030D-6E8A-4147-A177-3AD203B41FA5}">
                      <a16:colId xmlns:a16="http://schemas.microsoft.com/office/drawing/2014/main" val="3540511441"/>
                    </a:ext>
                  </a:extLst>
                </a:gridCol>
                <a:gridCol w="990527">
                  <a:extLst>
                    <a:ext uri="{9D8B030D-6E8A-4147-A177-3AD203B41FA5}">
                      <a16:colId xmlns:a16="http://schemas.microsoft.com/office/drawing/2014/main" val="726787547"/>
                    </a:ext>
                  </a:extLst>
                </a:gridCol>
                <a:gridCol w="1006073">
                  <a:extLst>
                    <a:ext uri="{9D8B030D-6E8A-4147-A177-3AD203B41FA5}">
                      <a16:colId xmlns:a16="http://schemas.microsoft.com/office/drawing/2014/main" val="1364049948"/>
                    </a:ext>
                  </a:extLst>
                </a:gridCol>
              </a:tblGrid>
              <a:tr h="264433">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Тип 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Единица измерения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Базовое значение</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План 2022 год</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729" marR="3729" marT="372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74196496"/>
                  </a:ext>
                </a:extLst>
              </a:tr>
              <a:tr h="26764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185874653"/>
                  </a:ext>
                </a:extLst>
              </a:tr>
              <a:tr h="120665">
                <a:tc>
                  <a:txBody>
                    <a:bodyPr/>
                    <a:lstStyle/>
                    <a:p>
                      <a:pPr algn="l" fontAlgn="ctr"/>
                      <a:r>
                        <a:rPr lang="ru-RU" sz="850" u="none" strike="noStrike">
                          <a:effectLst/>
                        </a:rPr>
                        <a:t>Муниципальная программа «Культура»</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579942817"/>
                  </a:ext>
                </a:extLst>
              </a:tr>
              <a:tr h="472533">
                <a:tc>
                  <a:txBody>
                    <a:bodyPr/>
                    <a:lstStyle/>
                    <a:p>
                      <a:pPr algn="l" fontAlgn="ctr"/>
                      <a:r>
                        <a:rPr lang="ru-RU" sz="850" u="none" strike="noStrike">
                          <a:effectLst/>
                        </a:rPr>
                        <a:t>Подпрограмма I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38392760"/>
                  </a:ext>
                </a:extLst>
              </a:tr>
              <a:tr h="472533">
                <a:tc>
                  <a:txBody>
                    <a:bodyPr/>
                    <a:lstStyle/>
                    <a:p>
                      <a:pPr algn="l" fontAlgn="ctr"/>
                      <a:r>
                        <a:rPr lang="ru-RU" sz="850" u="none" strike="noStrike" dirty="0">
                          <a:effectLst/>
                        </a:rPr>
                        <a:t>Количество объектов культурного наследия, находящихся в собственности муниципальных образований, находящихся на территории Московской области, по которым в текущем году разработана проектная документация</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Единица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t"/>
                      <a:r>
                        <a:rPr lang="ru-RU" sz="900" u="none" strike="noStrike" baseline="0" dirty="0">
                          <a:effectLst/>
                          <a:latin typeface="+mn-lt"/>
                        </a:rPr>
                        <a:t>0</a:t>
                      </a:r>
                      <a:endParaRPr lang="ru-RU" sz="900" b="0" i="0" u="none" strike="noStrike" baseline="0" dirty="0">
                        <a:solidFill>
                          <a:srgbClr val="000000"/>
                        </a:solidFill>
                        <a:effectLst/>
                        <a:latin typeface="+mn-lt"/>
                      </a:endParaRP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1</a:t>
                      </a:r>
                    </a:p>
                  </a:txBody>
                  <a:tcPr marL="3729" marR="3729" marT="3729" marB="0" anchor="ctr"/>
                </a:tc>
                <a:tc>
                  <a:txBody>
                    <a:bodyPr/>
                    <a:lstStyle/>
                    <a:p>
                      <a:pPr algn="ctr" fontAlgn="ctr"/>
                      <a:r>
                        <a:rPr lang="ru-RU" sz="850" u="none" strike="noStrike" dirty="0">
                          <a:effectLst/>
                        </a:rPr>
                        <a:t>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750207443"/>
                  </a:ext>
                </a:extLst>
              </a:tr>
              <a:tr h="707111">
                <a:tc>
                  <a:txBody>
                    <a:bodyPr/>
                    <a:lstStyle/>
                    <a:p>
                      <a:pPr algn="l" fontAlgn="ctr"/>
                      <a:r>
                        <a:rPr lang="ru-RU" sz="850" u="none" strike="noStrike" dirty="0">
                          <a:effectLst/>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100</a:t>
                      </a:r>
                    </a:p>
                  </a:txBody>
                  <a:tcPr marL="3729" marR="3729" marT="3729" marB="0" anchor="ctr"/>
                </a:tc>
                <a:tc>
                  <a:txBody>
                    <a:bodyPr/>
                    <a:lstStyle/>
                    <a:p>
                      <a:pPr algn="ctr" fontAlgn="ctr"/>
                      <a:r>
                        <a:rPr lang="ru-RU" sz="850" u="none" strike="noStrike" dirty="0">
                          <a:effectLst/>
                        </a:rPr>
                        <a:t>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01106947"/>
                  </a:ext>
                </a:extLst>
              </a:tr>
              <a:tr h="355244">
                <a:tc>
                  <a:txBody>
                    <a:bodyPr/>
                    <a:lstStyle/>
                    <a:p>
                      <a:pPr algn="l" fontAlgn="ctr"/>
                      <a:r>
                        <a:rPr lang="ru-RU" sz="850" u="none" strike="noStrike" dirty="0">
                          <a:effectLst/>
                        </a:rPr>
                        <a:t>Доля обслуженных мемориалов и недвижимых памятников истории и культуры, расположенных на территории города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100</a:t>
                      </a: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44255132"/>
                  </a:ext>
                </a:extLst>
              </a:tr>
              <a:tr h="237955">
                <a:tc>
                  <a:txBody>
                    <a:bodyPr/>
                    <a:lstStyle/>
                    <a:p>
                      <a:pPr algn="l" fontAlgn="ctr"/>
                      <a:r>
                        <a:rPr lang="ru-RU" sz="850" u="none" strike="noStrike">
                          <a:effectLst/>
                        </a:rPr>
                        <a:t>Подпрограмма II «Развитие музейного дела в Московской области»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 </a:t>
                      </a:r>
                    </a:p>
                  </a:txBody>
                  <a:tcPr marL="3729" marR="3729" marT="3729" marB="0" anchor="ctr"/>
                </a:tc>
                <a:tc>
                  <a:txBody>
                    <a:bodyPr/>
                    <a:lstStyle/>
                    <a:p>
                      <a:pPr algn="ctr" fontAlgn="ct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004378346"/>
                  </a:ext>
                </a:extLst>
              </a:tr>
              <a:tr h="437391">
                <a:tc>
                  <a:txBody>
                    <a:bodyPr/>
                    <a:lstStyle/>
                    <a:p>
                      <a:pPr algn="l" fontAlgn="ctr"/>
                      <a:r>
                        <a:rPr lang="ru-RU" sz="850" u="none" strike="noStrike">
                          <a:effectLst/>
                        </a:rPr>
                        <a:t>Увеличение общего количества посетителей музеев</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Региональный проект "Культурная среда Подмосковья"</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102</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142,15</a:t>
                      </a: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108</a:t>
                      </a:r>
                    </a:p>
                  </a:txBody>
                  <a:tcPr marL="3729" marR="3729" marT="3729" marB="0" anchor="ctr"/>
                </a:tc>
                <a:tc>
                  <a:txBody>
                    <a:bodyPr/>
                    <a:lstStyle/>
                    <a:p>
                      <a:pPr algn="ctr" fontAlgn="ctr"/>
                      <a:r>
                        <a:rPr lang="ru-RU" sz="850" u="none" strike="noStrike" dirty="0">
                          <a:effectLst/>
                        </a:rPr>
                        <a:t>10</a:t>
                      </a:r>
                      <a:r>
                        <a:rPr lang="en-US" sz="850" u="none" strike="noStrike" dirty="0">
                          <a:effectLst/>
                        </a:rPr>
                        <a:t>8</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11</a:t>
                      </a:r>
                      <a:r>
                        <a:rPr lang="en-US" sz="850" u="none" strike="noStrike" dirty="0">
                          <a:effectLst/>
                        </a:rPr>
                        <a:t>2</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112</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86269309"/>
                  </a:ext>
                </a:extLst>
              </a:tr>
              <a:tr h="148248">
                <a:tc>
                  <a:txBody>
                    <a:bodyPr/>
                    <a:lstStyle/>
                    <a:p>
                      <a:pPr algn="l" fontAlgn="ctr"/>
                      <a:r>
                        <a:rPr lang="ru-RU" sz="850" u="none" strike="noStrike" dirty="0">
                          <a:effectLst/>
                        </a:rPr>
                        <a:t>Перевод в электронный вид музейных фондов</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45</a:t>
                      </a: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50</a:t>
                      </a:r>
                    </a:p>
                  </a:txBody>
                  <a:tcPr marL="3729" marR="3729" marT="3729" marB="0" anchor="ctr"/>
                </a:tc>
                <a:tc>
                  <a:txBody>
                    <a:bodyPr/>
                    <a:lstStyle/>
                    <a:p>
                      <a:pPr algn="ctr" fontAlgn="ctr"/>
                      <a:r>
                        <a:rPr lang="en-US" sz="850" u="none" strike="noStrike" dirty="0">
                          <a:effectLst/>
                        </a:rPr>
                        <a:t>50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194172061"/>
                  </a:ext>
                </a:extLst>
              </a:tr>
              <a:tr h="355244">
                <a:tc>
                  <a:txBody>
                    <a:bodyPr/>
                    <a:lstStyle/>
                    <a:p>
                      <a:pPr algn="l" fontAlgn="ctr"/>
                      <a:r>
                        <a:rPr lang="ru-RU" sz="850" u="none" strike="noStrike" dirty="0">
                          <a:effectLst/>
                        </a:rPr>
                        <a:t>Прирост количества выставочных проектов относительно уровня 2012 года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200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277,77</a:t>
                      </a:r>
                    </a:p>
                  </a:txBody>
                  <a:tcPr marL="5985" marR="5985" marT="5985" marB="0" anchor="ctr"/>
                </a:tc>
                <a:tc>
                  <a:txBody>
                    <a:bodyPr/>
                    <a:lstStyle/>
                    <a:p>
                      <a:pPr algn="ctr" fontAlgn="ctr"/>
                      <a:r>
                        <a:rPr lang="ru-RU" sz="850" b="0" i="0" u="none" strike="noStrike" dirty="0">
                          <a:solidFill>
                            <a:srgbClr val="000000"/>
                          </a:solidFill>
                          <a:effectLst/>
                          <a:latin typeface="Arial" panose="020B0604020202020204" pitchFamily="34" charset="0"/>
                        </a:rPr>
                        <a:t>233,3</a:t>
                      </a:r>
                    </a:p>
                  </a:txBody>
                  <a:tcPr marL="3729" marR="3729" marT="3729" marB="0" anchor="ctr"/>
                </a:tc>
                <a:tc>
                  <a:txBody>
                    <a:bodyPr/>
                    <a:lstStyle/>
                    <a:p>
                      <a:pPr algn="ctr" fontAlgn="ctr"/>
                      <a:r>
                        <a:rPr lang="ru-RU" sz="850" u="none" strike="noStrike" dirty="0">
                          <a:effectLst/>
                        </a:rPr>
                        <a:t>277,77</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244,4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255,5</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255,55</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693616400"/>
                  </a:ext>
                </a:extLst>
              </a:tr>
              <a:tr h="237955">
                <a:tc>
                  <a:txBody>
                    <a:bodyPr/>
                    <a:lstStyle/>
                    <a:p>
                      <a:pPr algn="l" fontAlgn="ctr"/>
                      <a:r>
                        <a:rPr lang="ru-RU" sz="850" u="none" strike="noStrike" dirty="0">
                          <a:effectLst/>
                        </a:rPr>
                        <a:t>Подпрограмма III «Развитие библиотечного дела в Московской области»</a:t>
                      </a:r>
                      <a:endParaRPr lang="ru-RU" sz="850" b="1"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666252646"/>
                  </a:ext>
                </a:extLst>
              </a:tr>
              <a:tr h="355244">
                <a:tc>
                  <a:txBody>
                    <a:bodyPr/>
                    <a:lstStyle/>
                    <a:p>
                      <a:pPr algn="l" fontAlgn="ctr"/>
                      <a:r>
                        <a:rPr lang="ru-RU" sz="850" u="none" strike="noStrike" dirty="0">
                          <a:effectLst/>
                        </a:rPr>
                        <a:t>Увеличение количества библиотек, внедривших стандарты деятельности библиотеки нового формата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b="0" i="0" u="none" strike="noStrike" dirty="0">
                          <a:solidFill>
                            <a:srgbClr val="000000"/>
                          </a:solidFill>
                          <a:effectLst/>
                          <a:latin typeface="Arial" panose="020B0604020202020204" pitchFamily="34" charset="0"/>
                        </a:rPr>
                        <a:t>4</a:t>
                      </a:r>
                    </a:p>
                  </a:txBody>
                  <a:tcPr marL="3729" marR="3729" marT="3729" marB="0" anchor="ctr"/>
                </a:tc>
                <a:tc>
                  <a:txBody>
                    <a:bodyPr/>
                    <a:lstStyle/>
                    <a:p>
                      <a:pPr algn="ctr" fontAlgn="ctr"/>
                      <a:r>
                        <a:rPr lang="en-US" sz="850" u="none" strike="noStrike" dirty="0">
                          <a:effectLst/>
                        </a:rPr>
                        <a:t>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4</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7690195"/>
                  </a:ext>
                </a:extLst>
              </a:tr>
              <a:tr h="355244">
                <a:tc>
                  <a:txBody>
                    <a:bodyPr/>
                    <a:lstStyle/>
                    <a:p>
                      <a:pPr algn="l" fontAlgn="t"/>
                      <a:r>
                        <a:rPr lang="ru-RU" sz="850" u="none" strike="noStrike" dirty="0">
                          <a:effectLst/>
                        </a:rPr>
                        <a:t>Количество посещений библиотек (на 1 жителя в год)</a:t>
                      </a:r>
                      <a:endParaRPr lang="ru-RU" sz="850" b="0" i="0" u="none" strike="noStrike" dirty="0">
                        <a:solidFill>
                          <a:srgbClr val="000000"/>
                        </a:solidFill>
                        <a:effectLst/>
                        <a:latin typeface="Arial" panose="020B0604020202020204" pitchFamily="34" charset="0"/>
                      </a:endParaRPr>
                    </a:p>
                  </a:txBody>
                  <a:tcPr marL="3729" marR="3729" marT="3729" marB="0"/>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1,78</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1,91</a:t>
                      </a:r>
                    </a:p>
                  </a:txBody>
                  <a:tcPr marL="3729" marR="3729" marT="3729" marB="0" anchor="ctr"/>
                </a:tc>
                <a:tc>
                  <a:txBody>
                    <a:bodyPr/>
                    <a:lstStyle/>
                    <a:p>
                      <a:pPr algn="ctr" fontAlgn="ctr"/>
                      <a:r>
                        <a:rPr lang="ru-RU" sz="850" b="0" i="0" u="none" strike="noStrike" dirty="0">
                          <a:solidFill>
                            <a:srgbClr val="000000"/>
                          </a:solidFill>
                          <a:effectLst/>
                          <a:latin typeface="Arial" panose="020B0604020202020204" pitchFamily="34" charset="0"/>
                        </a:rPr>
                        <a:t>1,34</a:t>
                      </a:r>
                    </a:p>
                  </a:txBody>
                  <a:tcPr marL="3729" marR="3729" marT="3729" marB="0" anchor="ctr"/>
                </a:tc>
                <a:tc>
                  <a:txBody>
                    <a:bodyPr/>
                    <a:lstStyle/>
                    <a:p>
                      <a:pPr algn="ctr" fontAlgn="ctr"/>
                      <a:r>
                        <a:rPr lang="ru-RU" sz="850" u="none" strike="noStrike" dirty="0">
                          <a:effectLst/>
                        </a:rPr>
                        <a:t>1,</a:t>
                      </a:r>
                      <a:r>
                        <a:rPr lang="en-US" sz="850" u="none" strike="noStrike" dirty="0">
                          <a:effectLst/>
                        </a:rPr>
                        <a:t>34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a:t>
                      </a:r>
                      <a:r>
                        <a:rPr lang="en-US" sz="850" u="none" strike="noStrike" dirty="0">
                          <a:effectLst/>
                        </a:rPr>
                        <a:t>41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1,4</a:t>
                      </a:r>
                      <a:r>
                        <a:rPr lang="en-US" sz="850" u="none" strike="noStrike" dirty="0">
                          <a:effectLst/>
                        </a:rPr>
                        <a:t>8</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1,48</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046992035"/>
                  </a:ext>
                </a:extLst>
              </a:tr>
              <a:tr h="355244">
                <a:tc>
                  <a:txBody>
                    <a:bodyPr/>
                    <a:lstStyle/>
                    <a:p>
                      <a:pPr algn="l" fontAlgn="ctr"/>
                      <a:r>
                        <a:rPr lang="ru-RU" sz="850" u="none" strike="noStrike">
                          <a:effectLst/>
                        </a:rPr>
                        <a:t>Обеспечение роста числа пользователей муниципальных библиотек Московской области</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Человек</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135228</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225508</a:t>
                      </a:r>
                    </a:p>
                  </a:txBody>
                  <a:tcPr marL="3729" marR="3729" marT="3729" marB="0" anchor="ctr"/>
                </a:tc>
                <a:tc>
                  <a:txBody>
                    <a:bodyPr/>
                    <a:lstStyle/>
                    <a:p>
                      <a:pPr algn="ctr" fontAlgn="ctr"/>
                      <a:r>
                        <a:rPr lang="ru-RU" sz="850" b="0" i="0" u="none" strike="noStrike" dirty="0">
                          <a:solidFill>
                            <a:srgbClr val="000000"/>
                          </a:solidFill>
                          <a:effectLst/>
                          <a:latin typeface="Arial" panose="020B0604020202020204" pitchFamily="34" charset="0"/>
                        </a:rPr>
                        <a:t>156543</a:t>
                      </a:r>
                    </a:p>
                  </a:txBody>
                  <a:tcPr marL="3729" marR="3729" marT="3729" marB="0" anchor="ctr"/>
                </a:tc>
                <a:tc>
                  <a:txBody>
                    <a:bodyPr/>
                    <a:lstStyle/>
                    <a:p>
                      <a:pPr algn="ctr" fontAlgn="ctr"/>
                      <a:r>
                        <a:rPr lang="en-US" sz="850" u="none" strike="noStrike" dirty="0">
                          <a:effectLst/>
                        </a:rPr>
                        <a:t>156543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164371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172589</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172589</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224637823"/>
                  </a:ext>
                </a:extLst>
              </a:tr>
              <a:tr h="355244">
                <a:tc>
                  <a:txBody>
                    <a:bodyPr/>
                    <a:lstStyle/>
                    <a:p>
                      <a:pPr algn="l" fontAlgn="ctr"/>
                      <a:r>
                        <a:rPr lang="ru-RU" sz="850" u="none" strike="noStrike">
                          <a:effectLst/>
                        </a:rPr>
                        <a:t>Доля муниципальных библиотек, соответствующих требованиям к условиям деятельности библиотек Московской области (стандарту)</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50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100</a:t>
                      </a:r>
                    </a:p>
                  </a:txBody>
                  <a:tcPr marL="3729" marR="3729" marT="3729" marB="0" anchor="ctr"/>
                </a:tc>
                <a:tc>
                  <a:txBody>
                    <a:bodyPr/>
                    <a:lstStyle/>
                    <a:p>
                      <a:pPr algn="ctr" fontAlgn="ctr"/>
                      <a:r>
                        <a:rPr lang="ru-RU" sz="850" b="0" i="0" u="none" strike="noStrike" dirty="0">
                          <a:solidFill>
                            <a:srgbClr val="000000"/>
                          </a:solidFill>
                          <a:effectLst/>
                          <a:latin typeface="Arial" panose="020B0604020202020204" pitchFamily="34" charset="0"/>
                        </a:rPr>
                        <a:t>80</a:t>
                      </a:r>
                    </a:p>
                  </a:txBody>
                  <a:tcPr marL="3729" marR="3729" marT="3729" marB="0" anchor="ctr"/>
                </a:tc>
                <a:tc>
                  <a:txBody>
                    <a:bodyPr/>
                    <a:lstStyle/>
                    <a:p>
                      <a:pPr algn="ctr" fontAlgn="ctr"/>
                      <a:r>
                        <a:rPr lang="ru-RU" sz="850" u="none" strike="noStrike" dirty="0">
                          <a:effectLst/>
                        </a:rPr>
                        <a:t>80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80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56232117"/>
                  </a:ext>
                </a:extLst>
              </a:tr>
            </a:tbl>
          </a:graphicData>
        </a:graphic>
      </p:graphicFrame>
    </p:spTree>
    <p:extLst>
      <p:ext uri="{BB962C8B-B14F-4D97-AF65-F5344CB8AC3E}">
        <p14:creationId xmlns:p14="http://schemas.microsoft.com/office/powerpoint/2010/main" val="1317713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5B435072-3B7C-49F3-A504-398443A1B92D}"/>
              </a:ext>
            </a:extLst>
          </p:cNvPr>
          <p:cNvGraphicFramePr>
            <a:graphicFrameLocks noGrp="1"/>
          </p:cNvGraphicFramePr>
          <p:nvPr>
            <p:ph idx="1"/>
            <p:extLst/>
          </p:nvPr>
        </p:nvGraphicFramePr>
        <p:xfrm>
          <a:off x="845127" y="741829"/>
          <a:ext cx="10837774" cy="5723408"/>
        </p:xfrm>
        <a:graphic>
          <a:graphicData uri="http://schemas.openxmlformats.org/drawingml/2006/table">
            <a:tbl>
              <a:tblPr>
                <a:tableStyleId>{5C22544A-7EE6-4342-B048-85BDC9FD1C3A}</a:tableStyleId>
              </a:tblPr>
              <a:tblGrid>
                <a:gridCol w="2939977">
                  <a:extLst>
                    <a:ext uri="{9D8B030D-6E8A-4147-A177-3AD203B41FA5}">
                      <a16:colId xmlns:a16="http://schemas.microsoft.com/office/drawing/2014/main" val="160006849"/>
                    </a:ext>
                  </a:extLst>
                </a:gridCol>
                <a:gridCol w="1106560">
                  <a:extLst>
                    <a:ext uri="{9D8B030D-6E8A-4147-A177-3AD203B41FA5}">
                      <a16:colId xmlns:a16="http://schemas.microsoft.com/office/drawing/2014/main" val="135675150"/>
                    </a:ext>
                  </a:extLst>
                </a:gridCol>
                <a:gridCol w="932982">
                  <a:extLst>
                    <a:ext uri="{9D8B030D-6E8A-4147-A177-3AD203B41FA5}">
                      <a16:colId xmlns:a16="http://schemas.microsoft.com/office/drawing/2014/main" val="215036061"/>
                    </a:ext>
                  </a:extLst>
                </a:gridCol>
                <a:gridCol w="932982">
                  <a:extLst>
                    <a:ext uri="{9D8B030D-6E8A-4147-A177-3AD203B41FA5}">
                      <a16:colId xmlns:a16="http://schemas.microsoft.com/office/drawing/2014/main" val="328170893"/>
                    </a:ext>
                  </a:extLst>
                </a:gridCol>
                <a:gridCol w="976376">
                  <a:extLst>
                    <a:ext uri="{9D8B030D-6E8A-4147-A177-3AD203B41FA5}">
                      <a16:colId xmlns:a16="http://schemas.microsoft.com/office/drawing/2014/main" val="2378755062"/>
                    </a:ext>
                  </a:extLst>
                </a:gridCol>
                <a:gridCol w="477339">
                  <a:extLst>
                    <a:ext uri="{9D8B030D-6E8A-4147-A177-3AD203B41FA5}">
                      <a16:colId xmlns:a16="http://schemas.microsoft.com/office/drawing/2014/main" val="2530060691"/>
                    </a:ext>
                  </a:extLst>
                </a:gridCol>
                <a:gridCol w="477339">
                  <a:extLst>
                    <a:ext uri="{9D8B030D-6E8A-4147-A177-3AD203B41FA5}">
                      <a16:colId xmlns:a16="http://schemas.microsoft.com/office/drawing/2014/main" val="3751001088"/>
                    </a:ext>
                  </a:extLst>
                </a:gridCol>
                <a:gridCol w="1052317">
                  <a:extLst>
                    <a:ext uri="{9D8B030D-6E8A-4147-A177-3AD203B41FA5}">
                      <a16:colId xmlns:a16="http://schemas.microsoft.com/office/drawing/2014/main" val="3185530909"/>
                    </a:ext>
                  </a:extLst>
                </a:gridCol>
                <a:gridCol w="954678">
                  <a:extLst>
                    <a:ext uri="{9D8B030D-6E8A-4147-A177-3AD203B41FA5}">
                      <a16:colId xmlns:a16="http://schemas.microsoft.com/office/drawing/2014/main" val="1876393451"/>
                    </a:ext>
                  </a:extLst>
                </a:gridCol>
                <a:gridCol w="987224">
                  <a:extLst>
                    <a:ext uri="{9D8B030D-6E8A-4147-A177-3AD203B41FA5}">
                      <a16:colId xmlns:a16="http://schemas.microsoft.com/office/drawing/2014/main" val="2035044492"/>
                    </a:ext>
                  </a:extLst>
                </a:gridCol>
              </a:tblGrid>
              <a:tr h="146960">
                <a:tc rowSpan="2">
                  <a:txBody>
                    <a:bodyPr/>
                    <a:lstStyle/>
                    <a:p>
                      <a:pPr algn="ctr" fontAlgn="ctr"/>
                      <a:r>
                        <a:rPr lang="ru-RU" sz="950" u="none" strike="noStrike" dirty="0">
                          <a:effectLst/>
                          <a:latin typeface="+mn-lt"/>
                        </a:rPr>
                        <a:t>Наименование муниципальной программы/подпрограммы/показателя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Тип 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Единица измерения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a:effectLst/>
                          <a:latin typeface="+mn-lt"/>
                        </a:rPr>
                        <a:t>Базовое значение</a:t>
                      </a:r>
                      <a:endParaRPr lang="ru-RU" sz="950" b="0" i="0" u="none" strike="noStrike">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Достигнутое </a:t>
                      </a:r>
                    </a:p>
                    <a:p>
                      <a:pPr algn="ctr" fontAlgn="ctr"/>
                      <a:r>
                        <a:rPr lang="ru-RU" sz="950" u="none" strike="noStrike" dirty="0">
                          <a:effectLst/>
                          <a:latin typeface="+mn-lt"/>
                        </a:rPr>
                        <a:t>2021 года</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План 2022 год</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Оценка 2022 год</a:t>
                      </a:r>
                      <a:endParaRPr lang="ru-RU" sz="950" b="0" i="0" u="none" strike="noStrike" dirty="0">
                        <a:solidFill>
                          <a:srgbClr val="000000"/>
                        </a:solidFill>
                        <a:effectLst/>
                        <a:latin typeface="+mn-lt"/>
                      </a:endParaRPr>
                    </a:p>
                  </a:txBody>
                  <a:tcPr marL="4360" marR="4360" marT="43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27147877"/>
                  </a:ext>
                </a:extLst>
              </a:tr>
              <a:tr h="1469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042805114"/>
                  </a:ext>
                </a:extLst>
              </a:tr>
              <a:tr h="374050">
                <a:tc>
                  <a:txBody>
                    <a:bodyPr/>
                    <a:lstStyle/>
                    <a:p>
                      <a:pPr algn="l" fontAlgn="ctr"/>
                      <a:r>
                        <a:rPr lang="ru-RU" sz="950" u="none" strike="noStrike">
                          <a:effectLst/>
                          <a:latin typeface="+mn-lt"/>
                        </a:rPr>
                        <a:t>Подпрограмма IV «Развитие профессионального искусства, гастрольно-концертной и культурно-досуговой деятельности, кинематографии Московской области»</a:t>
                      </a:r>
                      <a:endParaRPr lang="ru-RU" sz="950" b="1"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extLst>
                  <a:ext uri="{0D108BD9-81ED-4DB2-BD59-A6C34878D82A}">
                    <a16:rowId xmlns:a16="http://schemas.microsoft.com/office/drawing/2014/main" val="223492803"/>
                  </a:ext>
                </a:extLst>
              </a:tr>
              <a:tr h="281237">
                <a:tc>
                  <a:txBody>
                    <a:bodyPr/>
                    <a:lstStyle/>
                    <a:p>
                      <a:pPr algn="l" fontAlgn="t"/>
                      <a:r>
                        <a:rPr lang="ru-RU" sz="950" u="none" strike="noStrike" dirty="0">
                          <a:solidFill>
                            <a:schemeClr val="tx1"/>
                          </a:solidFill>
                          <a:effectLst/>
                          <a:latin typeface="+mn-lt"/>
                        </a:rPr>
                        <a:t>Количество посещений организаций культуры (профессиональных театров) по отношению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показатель к соглашению с ФОИВ (приоритетный)</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114</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131</a:t>
                      </a:r>
                    </a:p>
                  </a:txBody>
                  <a:tcPr marL="4360" marR="4360" marT="4360" marB="0" anchor="ctr"/>
                </a:tc>
                <a:tc>
                  <a:txBody>
                    <a:bodyPr/>
                    <a:lstStyle/>
                    <a:p>
                      <a:pPr algn="ctr" fontAlgn="ctr"/>
                      <a:r>
                        <a:rPr lang="ru-RU" sz="950" u="none" strike="noStrike" dirty="0">
                          <a:effectLst/>
                          <a:latin typeface="+mn-lt"/>
                        </a:rPr>
                        <a:t>131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29527050"/>
                  </a:ext>
                </a:extLst>
              </a:tr>
              <a:tr h="559678">
                <a:tc>
                  <a:txBody>
                    <a:bodyPr/>
                    <a:lstStyle/>
                    <a:p>
                      <a:pPr algn="l" fontAlgn="t"/>
                      <a:r>
                        <a:rPr lang="ru-RU" sz="950" u="none" strike="noStrike" dirty="0">
                          <a:solidFill>
                            <a:schemeClr val="tx1"/>
                          </a:solidFill>
                          <a:effectLst/>
                          <a:latin typeface="+mn-lt"/>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 в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Указ Президента Российской Федерации</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100</a:t>
                      </a:r>
                    </a:p>
                  </a:txBody>
                  <a:tcPr marL="4360" marR="4360" marT="4360" marB="0" anchor="ctr"/>
                </a:tc>
                <a:tc>
                  <a:txBody>
                    <a:bodyPr/>
                    <a:lstStyle/>
                    <a:p>
                      <a:pPr algn="ctr" fontAlgn="ctr"/>
                      <a:r>
                        <a:rPr lang="ru-RU" sz="950" u="none" strike="noStrike" dirty="0">
                          <a:effectLst/>
                          <a:latin typeface="+mn-lt"/>
                        </a:rPr>
                        <a:t>100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77584350"/>
                  </a:ext>
                </a:extLst>
              </a:tr>
              <a:tr h="374050">
                <a:tc>
                  <a:txBody>
                    <a:bodyPr/>
                    <a:lstStyle/>
                    <a:p>
                      <a:pPr algn="l" fontAlgn="t"/>
                      <a:r>
                        <a:rPr lang="ru-RU" sz="950" u="none" strike="noStrike" dirty="0">
                          <a:solidFill>
                            <a:schemeClr val="tx1"/>
                          </a:solidFill>
                          <a:effectLst/>
                          <a:latin typeface="+mn-lt"/>
                        </a:rPr>
                        <a:t>Увеличение доли учреждений клубного типа, соответствующих Требованиям к условиям деятельности культурно-досуговых учреждений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75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100</a:t>
                      </a:r>
                    </a:p>
                  </a:txBody>
                  <a:tcPr marL="4360" marR="4360" marT="4360" marB="0" anchor="ctr"/>
                </a:tc>
                <a:tc>
                  <a:txBody>
                    <a:bodyPr/>
                    <a:lstStyle/>
                    <a:p>
                      <a:pPr algn="ctr" fontAlgn="ctr"/>
                      <a:r>
                        <a:rPr lang="ru-RU" sz="950" u="none" strike="noStrike" dirty="0">
                          <a:effectLst/>
                          <a:latin typeface="+mn-lt"/>
                        </a:rPr>
                        <a:t>100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2462289066"/>
                  </a:ext>
                </a:extLst>
              </a:tr>
              <a:tr h="281237">
                <a:tc>
                  <a:txBody>
                    <a:bodyPr/>
                    <a:lstStyle/>
                    <a:p>
                      <a:pPr algn="l" fontAlgn="t"/>
                      <a:r>
                        <a:rPr lang="ru-RU" sz="950" u="none" strike="noStrike" dirty="0">
                          <a:solidFill>
                            <a:schemeClr val="tx1"/>
                          </a:solidFill>
                          <a:effectLst/>
                          <a:latin typeface="+mn-lt"/>
                        </a:rPr>
                        <a:t>Увеличение числа посещений платных культурно-массовых мероприятий клубов и домов культуры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120</a:t>
                      </a:r>
                    </a:p>
                  </a:txBody>
                  <a:tcPr marL="4360" marR="4360" marT="4360" marB="0" anchor="ctr"/>
                </a:tc>
                <a:tc>
                  <a:txBody>
                    <a:bodyPr/>
                    <a:lstStyle/>
                    <a:p>
                      <a:pPr algn="ctr" fontAlgn="ctr"/>
                      <a:r>
                        <a:rPr lang="en-US" sz="950" u="none" strike="noStrike" dirty="0">
                          <a:effectLst/>
                          <a:latin typeface="+mn-lt"/>
                        </a:rPr>
                        <a:t>120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125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4076982696"/>
                  </a:ext>
                </a:extLst>
              </a:tr>
              <a:tr h="188423">
                <a:tc>
                  <a:txBody>
                    <a:bodyPr/>
                    <a:lstStyle/>
                    <a:p>
                      <a:pPr algn="l" fontAlgn="t"/>
                      <a:r>
                        <a:rPr lang="ru-RU" sz="950" u="none" strike="noStrike" dirty="0">
                          <a:solidFill>
                            <a:schemeClr val="tx1"/>
                          </a:solidFill>
                          <a:effectLst/>
                          <a:latin typeface="+mn-lt"/>
                        </a:rPr>
                        <a:t>Доля детей, привлекаемых к участию в творческих мероприятиях сферы культуры</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9,5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9,7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10</a:t>
                      </a:r>
                    </a:p>
                  </a:txBody>
                  <a:tcPr marL="4360" marR="4360" marT="4360" marB="0" anchor="ctr"/>
                </a:tc>
                <a:tc>
                  <a:txBody>
                    <a:bodyPr/>
                    <a:lstStyle/>
                    <a:p>
                      <a:pPr algn="ctr" fontAlgn="ctr"/>
                      <a:r>
                        <a:rPr lang="en-US" sz="950" u="none" strike="noStrike" dirty="0">
                          <a:effectLst/>
                          <a:latin typeface="+mn-lt"/>
                        </a:rPr>
                        <a:t>10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10</a:t>
                      </a:r>
                      <a:r>
                        <a:rPr lang="en-US" sz="950" u="none" strike="noStrike" dirty="0">
                          <a:effectLst/>
                          <a:latin typeface="+mn-lt"/>
                        </a:rPr>
                        <a:t>,5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11</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716905956"/>
                  </a:ext>
                </a:extLst>
              </a:tr>
              <a:tr h="455560">
                <a:tc>
                  <a:txBody>
                    <a:bodyPr/>
                    <a:lstStyle/>
                    <a:p>
                      <a:pPr algn="l" fontAlgn="t"/>
                      <a:r>
                        <a:rPr lang="ru-RU" sz="950" u="none" strike="noStrike" dirty="0">
                          <a:solidFill>
                            <a:schemeClr val="tx1"/>
                          </a:solidFill>
                          <a:effectLst/>
                          <a:latin typeface="+mn-lt"/>
                        </a:rPr>
                        <a:t>Увеличение числа участников клубных формирований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101</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104</a:t>
                      </a:r>
                    </a:p>
                  </a:txBody>
                  <a:tcPr marL="4360" marR="4360" marT="4360" marB="0" anchor="ctr"/>
                </a:tc>
                <a:tc>
                  <a:txBody>
                    <a:bodyPr/>
                    <a:lstStyle/>
                    <a:p>
                      <a:pPr algn="ctr" fontAlgn="ctr"/>
                      <a:r>
                        <a:rPr lang="en-US" sz="950" u="none" strike="noStrike" dirty="0">
                          <a:effectLst/>
                          <a:latin typeface="+mn-lt"/>
                        </a:rPr>
                        <a:t>104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106</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106</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58495309"/>
                  </a:ext>
                </a:extLst>
              </a:tr>
              <a:tr h="188423">
                <a:tc>
                  <a:txBody>
                    <a:bodyPr/>
                    <a:lstStyle/>
                    <a:p>
                      <a:pPr algn="l" fontAlgn="ctr"/>
                      <a:r>
                        <a:rPr lang="ru-RU" sz="950" u="none" strike="noStrike" dirty="0">
                          <a:solidFill>
                            <a:schemeClr val="tx1"/>
                          </a:solidFill>
                          <a:effectLst/>
                          <a:latin typeface="+mn-lt"/>
                        </a:rPr>
                        <a:t>2022 Увеличение числа посещений культурных мероприятий</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тысяч 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646,134</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646,134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707,687</a:t>
                      </a:r>
                    </a:p>
                  </a:txBody>
                  <a:tcPr marL="4360" marR="4360" marT="4360" marB="0" anchor="ctr"/>
                </a:tc>
                <a:tc>
                  <a:txBody>
                    <a:bodyPr/>
                    <a:lstStyle/>
                    <a:p>
                      <a:pPr algn="ctr" fontAlgn="ctr"/>
                      <a:r>
                        <a:rPr lang="ru-RU" sz="950" u="none" strike="noStrike" dirty="0">
                          <a:effectLst/>
                          <a:latin typeface="+mn-lt"/>
                        </a:rPr>
                        <a:t>1207,088</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659,121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665,713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665,713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1010445042"/>
                  </a:ext>
                </a:extLst>
              </a:tr>
              <a:tr h="374050">
                <a:tc>
                  <a:txBody>
                    <a:bodyPr/>
                    <a:lstStyle/>
                    <a:p>
                      <a:pPr algn="l" fontAlgn="ctr"/>
                      <a:r>
                        <a:rPr lang="ru-RU" sz="950" u="none" strike="noStrike" dirty="0">
                          <a:solidFill>
                            <a:schemeClr val="tx1"/>
                          </a:solidFill>
                          <a:effectLst/>
                          <a:latin typeface="+mn-lt"/>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культуры</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Показатель муниципальной программы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47</a:t>
                      </a:r>
                    </a:p>
                  </a:txBody>
                  <a:tcPr marL="4360" marR="4360" marT="4360" marB="0" anchor="ctr"/>
                </a:tc>
                <a:tc>
                  <a:txBody>
                    <a:bodyPr/>
                    <a:lstStyle/>
                    <a:p>
                      <a:pPr algn="ctr" fontAlgn="ctr"/>
                      <a:r>
                        <a:rPr lang="en-US" sz="950" u="none" strike="noStrike" dirty="0">
                          <a:effectLst/>
                          <a:latin typeface="+mn-lt"/>
                        </a:rPr>
                        <a:t>47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79</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79</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18126256"/>
                  </a:ext>
                </a:extLst>
              </a:tr>
              <a:tr h="374050">
                <a:tc>
                  <a:txBody>
                    <a:bodyPr/>
                    <a:lstStyle/>
                    <a:p>
                      <a:pPr algn="l" fontAlgn="ctr"/>
                      <a:r>
                        <a:rPr lang="ru-RU" sz="950" b="0" i="0" u="none" strike="noStrike" dirty="0">
                          <a:solidFill>
                            <a:schemeClr val="tx1"/>
                          </a:solidFill>
                          <a:effectLst/>
                          <a:latin typeface="+mn-lt"/>
                        </a:rPr>
                        <a:t>Подпрограмма</a:t>
                      </a:r>
                      <a:r>
                        <a:rPr lang="ru-RU" sz="950" b="0" i="0" u="none" strike="noStrike" baseline="0" dirty="0">
                          <a:solidFill>
                            <a:schemeClr val="tx1"/>
                          </a:solidFill>
                          <a:effectLst/>
                          <a:latin typeface="+mn-lt"/>
                        </a:rPr>
                        <a:t> </a:t>
                      </a:r>
                      <a:r>
                        <a:rPr lang="en-US" sz="950" b="0" i="0" u="none" strike="noStrike" baseline="0" dirty="0">
                          <a:solidFill>
                            <a:schemeClr val="tx1"/>
                          </a:solidFill>
                          <a:effectLst/>
                          <a:latin typeface="+mn-lt"/>
                        </a:rPr>
                        <a:t>V</a:t>
                      </a:r>
                      <a:r>
                        <a:rPr lang="ru-RU" sz="950" b="0" i="0" u="none" strike="noStrike" baseline="0" dirty="0">
                          <a:solidFill>
                            <a:schemeClr val="tx1"/>
                          </a:solidFill>
                          <a:effectLst/>
                          <a:latin typeface="+mn-lt"/>
                        </a:rPr>
                        <a:t>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endParaRPr lang="ru-RU" sz="950" b="0" i="0" u="none" strike="noStrike" dirty="0">
                        <a:solidFill>
                          <a:schemeClr val="tx1"/>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FF0000"/>
                        </a:solidFill>
                        <a:effectLst/>
                        <a:latin typeface="+mn-lt"/>
                      </a:endParaRPr>
                    </a:p>
                  </a:txBody>
                  <a:tcPr marL="4360" marR="4360" marT="4360" marB="0" anchor="ctr"/>
                </a:tc>
                <a:extLst>
                  <a:ext uri="{0D108BD9-81ED-4DB2-BD59-A6C34878D82A}">
                    <a16:rowId xmlns:a16="http://schemas.microsoft.com/office/drawing/2014/main" val="10011"/>
                  </a:ext>
                </a:extLst>
              </a:tr>
              <a:tr h="301728">
                <a:tc>
                  <a:txBody>
                    <a:bodyPr/>
                    <a:lstStyle/>
                    <a:p>
                      <a:pPr algn="l" fontAlgn="ctr"/>
                      <a:r>
                        <a:rPr lang="ru-RU" sz="950" b="0" i="0" u="none" strike="noStrike" dirty="0">
                          <a:solidFill>
                            <a:schemeClr val="tx1"/>
                          </a:solidFill>
                          <a:effectLst/>
                          <a:latin typeface="+mn-lt"/>
                        </a:rPr>
                        <a:t>2022 Количество организаций культуры, получивших современное оборудование</a:t>
                      </a:r>
                    </a:p>
                  </a:txBody>
                  <a:tcPr marL="4360" marR="4360" marT="4360" marB="0" anchor="ctr"/>
                </a:tc>
                <a:tc>
                  <a:txBody>
                    <a:bodyPr/>
                    <a:lstStyle/>
                    <a:p>
                      <a:pPr algn="ctr" fontAlgn="ctr"/>
                      <a:r>
                        <a:rPr lang="ru-RU" sz="950" b="0" i="0" u="none" strike="noStrike" dirty="0">
                          <a:solidFill>
                            <a:srgbClr val="000000"/>
                          </a:solidFill>
                          <a:effectLst/>
                          <a:latin typeface="+mn-lt"/>
                        </a:rPr>
                        <a:t>Целевой</a:t>
                      </a:r>
                    </a:p>
                    <a:p>
                      <a:pPr algn="ctr" fontAlgn="ctr"/>
                      <a:r>
                        <a:rPr lang="ru-RU" sz="950" b="0" i="0" u="none" strike="noStrike" dirty="0">
                          <a:solidFill>
                            <a:srgbClr val="000000"/>
                          </a:solidFill>
                          <a:effectLst/>
                          <a:latin typeface="+mn-lt"/>
                        </a:rPr>
                        <a:t> показатель</a:t>
                      </a:r>
                    </a:p>
                  </a:txBody>
                  <a:tcPr marL="4360" marR="4360" marT="4360" marB="0" anchor="ctr"/>
                </a:tc>
                <a:tc>
                  <a:txBody>
                    <a:bodyPr/>
                    <a:lstStyle/>
                    <a:p>
                      <a:pPr algn="ctr" fontAlgn="ctr"/>
                      <a:r>
                        <a:rPr lang="ru-RU" sz="950" b="0" i="0" u="none" strike="noStrike" dirty="0">
                          <a:solidFill>
                            <a:srgbClr val="000000"/>
                          </a:solidFill>
                          <a:effectLst/>
                          <a:latin typeface="+mn-lt"/>
                        </a:rPr>
                        <a:t>единиц</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1</a:t>
                      </a:r>
                    </a:p>
                  </a:txBody>
                  <a:tcPr marL="4360" marR="4360" marT="4360" marB="0" anchor="ctr"/>
                </a:tc>
                <a:tc>
                  <a:txBody>
                    <a:bodyPr/>
                    <a:lstStyle/>
                    <a:p>
                      <a:pPr algn="ctr" fontAlgn="ctr"/>
                      <a:r>
                        <a:rPr lang="ru-RU" sz="950" b="0" i="0" u="none" strike="noStrike" dirty="0">
                          <a:solidFill>
                            <a:srgbClr val="FF0000"/>
                          </a:solidFill>
                          <a:effectLst/>
                          <a:latin typeface="+mn-lt"/>
                        </a:rPr>
                        <a:t>-</a:t>
                      </a:r>
                    </a:p>
                  </a:txBody>
                  <a:tcPr marL="4360" marR="4360" marT="436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0936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04771F8-2D68-42F0-9FDC-9E424BF80124}"/>
              </a:ext>
            </a:extLst>
          </p:cNvPr>
          <p:cNvGraphicFramePr>
            <a:graphicFrameLocks noGrp="1"/>
          </p:cNvGraphicFramePr>
          <p:nvPr>
            <p:ph idx="1"/>
            <p:extLst/>
          </p:nvPr>
        </p:nvGraphicFramePr>
        <p:xfrm>
          <a:off x="650947" y="887958"/>
          <a:ext cx="11053325" cy="5680548"/>
        </p:xfrm>
        <a:graphic>
          <a:graphicData uri="http://schemas.openxmlformats.org/drawingml/2006/table">
            <a:tbl>
              <a:tblPr>
                <a:tableStyleId>{5C22544A-7EE6-4342-B048-85BDC9FD1C3A}</a:tableStyleId>
              </a:tblPr>
              <a:tblGrid>
                <a:gridCol w="3783390">
                  <a:extLst>
                    <a:ext uri="{9D8B030D-6E8A-4147-A177-3AD203B41FA5}">
                      <a16:colId xmlns:a16="http://schemas.microsoft.com/office/drawing/2014/main" val="1812124220"/>
                    </a:ext>
                  </a:extLst>
                </a:gridCol>
                <a:gridCol w="823865">
                  <a:extLst>
                    <a:ext uri="{9D8B030D-6E8A-4147-A177-3AD203B41FA5}">
                      <a16:colId xmlns:a16="http://schemas.microsoft.com/office/drawing/2014/main" val="443484845"/>
                    </a:ext>
                  </a:extLst>
                </a:gridCol>
                <a:gridCol w="706170">
                  <a:extLst>
                    <a:ext uri="{9D8B030D-6E8A-4147-A177-3AD203B41FA5}">
                      <a16:colId xmlns:a16="http://schemas.microsoft.com/office/drawing/2014/main" val="1488576908"/>
                    </a:ext>
                  </a:extLst>
                </a:gridCol>
                <a:gridCol w="716664">
                  <a:extLst>
                    <a:ext uri="{9D8B030D-6E8A-4147-A177-3AD203B41FA5}">
                      <a16:colId xmlns:a16="http://schemas.microsoft.com/office/drawing/2014/main" val="2260897369"/>
                    </a:ext>
                  </a:extLst>
                </a:gridCol>
                <a:gridCol w="995795">
                  <a:extLst>
                    <a:ext uri="{9D8B030D-6E8A-4147-A177-3AD203B41FA5}">
                      <a16:colId xmlns:a16="http://schemas.microsoft.com/office/drawing/2014/main" val="1376090562"/>
                    </a:ext>
                  </a:extLst>
                </a:gridCol>
                <a:gridCol w="486834">
                  <a:extLst>
                    <a:ext uri="{9D8B030D-6E8A-4147-A177-3AD203B41FA5}">
                      <a16:colId xmlns:a16="http://schemas.microsoft.com/office/drawing/2014/main" val="887271664"/>
                    </a:ext>
                  </a:extLst>
                </a:gridCol>
                <a:gridCol w="486834">
                  <a:extLst>
                    <a:ext uri="{9D8B030D-6E8A-4147-A177-3AD203B41FA5}">
                      <a16:colId xmlns:a16="http://schemas.microsoft.com/office/drawing/2014/main" val="599176317"/>
                    </a:ext>
                  </a:extLst>
                </a:gridCol>
                <a:gridCol w="1073247">
                  <a:extLst>
                    <a:ext uri="{9D8B030D-6E8A-4147-A177-3AD203B41FA5}">
                      <a16:colId xmlns:a16="http://schemas.microsoft.com/office/drawing/2014/main" val="2528348998"/>
                    </a:ext>
                  </a:extLst>
                </a:gridCol>
                <a:gridCol w="973667">
                  <a:extLst>
                    <a:ext uri="{9D8B030D-6E8A-4147-A177-3AD203B41FA5}">
                      <a16:colId xmlns:a16="http://schemas.microsoft.com/office/drawing/2014/main" val="2854267737"/>
                    </a:ext>
                  </a:extLst>
                </a:gridCol>
                <a:gridCol w="1006859">
                  <a:extLst>
                    <a:ext uri="{9D8B030D-6E8A-4147-A177-3AD203B41FA5}">
                      <a16:colId xmlns:a16="http://schemas.microsoft.com/office/drawing/2014/main" val="4239973062"/>
                    </a:ext>
                  </a:extLst>
                </a:gridCol>
              </a:tblGrid>
              <a:tr h="2041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821" marR="2821" marT="2821"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03145389"/>
                  </a:ext>
                </a:extLst>
              </a:tr>
              <a:tr h="22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77213143"/>
                  </a:ext>
                </a:extLst>
              </a:tr>
              <a:tr h="94423">
                <a:tc>
                  <a:txBody>
                    <a:bodyPr/>
                    <a:lstStyle/>
                    <a:p>
                      <a:pPr algn="l" fontAlgn="ctr"/>
                      <a:r>
                        <a:rPr lang="ru-RU" sz="900" u="none" strike="noStrike">
                          <a:effectLst/>
                        </a:rPr>
                        <a:t>Подпрограмма VI «Развитие образования в сфере культуры Московской области»</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65399727"/>
                  </a:ext>
                </a:extLst>
              </a:tr>
              <a:tr h="186711">
                <a:tc>
                  <a:txBody>
                    <a:bodyPr/>
                    <a:lstStyle/>
                    <a:p>
                      <a:pPr algn="l" fontAlgn="t"/>
                      <a:r>
                        <a:rPr lang="ru-RU" sz="900" u="none" strike="noStrike" dirty="0">
                          <a:solidFill>
                            <a:schemeClr val="tx1"/>
                          </a:solidFill>
                          <a:effectLst/>
                        </a:rPr>
                        <a:t>Доля детей в возрасте от 5 до 18 лет, охваченных дополнительным образованием сферы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9</a:t>
                      </a:r>
                    </a:p>
                  </a:txBody>
                  <a:tcPr marL="2821" marR="2821" marT="2821"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9</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330615211"/>
                  </a:ext>
                </a:extLst>
              </a:tr>
              <a:tr h="186711">
                <a:tc>
                  <a:txBody>
                    <a:bodyPr/>
                    <a:lstStyle/>
                    <a:p>
                      <a:pPr algn="l" fontAlgn="t"/>
                      <a:r>
                        <a:rPr lang="ru-RU" sz="900" u="none" strike="noStrike" dirty="0">
                          <a:solidFill>
                            <a:schemeClr val="tx1"/>
                          </a:solidFill>
                          <a:effectLst/>
                        </a:rPr>
                        <a:t>Доля детей в возрасте от 7 до 15 лет, обучающихся по предпрофессиональным программам в области искусств</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2,48</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2,56</a:t>
                      </a:r>
                    </a:p>
                  </a:txBody>
                  <a:tcPr marL="2821" marR="2821" marT="2821" marB="0" anchor="ctr"/>
                </a:tc>
                <a:tc>
                  <a:txBody>
                    <a:bodyPr/>
                    <a:lstStyle/>
                    <a:p>
                      <a:pPr algn="ctr" fontAlgn="ctr"/>
                      <a:r>
                        <a:rPr lang="en-US" sz="900" u="none" strike="noStrike" dirty="0">
                          <a:effectLst/>
                        </a:rPr>
                        <a:t>2,56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2,69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2,82</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2,82</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742277172"/>
                  </a:ext>
                </a:extLst>
              </a:tr>
              <a:tr h="278999">
                <a:tc>
                  <a:txBody>
                    <a:bodyPr/>
                    <a:lstStyle/>
                    <a:p>
                      <a:pPr algn="l" fontAlgn="t"/>
                      <a:r>
                        <a:rPr lang="ru-RU" sz="900" u="none" strike="noStrike" dirty="0">
                          <a:solidFill>
                            <a:schemeClr val="tx1"/>
                          </a:solidFill>
                          <a:effectLst/>
                        </a:rPr>
                        <a:t>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100,65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797299428"/>
                  </a:ext>
                </a:extLst>
              </a:tr>
              <a:tr h="278999">
                <a:tc>
                  <a:txBody>
                    <a:bodyPr/>
                    <a:lstStyle/>
                    <a:p>
                      <a:pPr algn="l" fontAlgn="t"/>
                      <a:r>
                        <a:rPr lang="ru-RU" sz="900" u="none" strike="noStrike" dirty="0">
                          <a:solidFill>
                            <a:schemeClr val="tx1"/>
                          </a:solidFill>
                          <a:effectLst/>
                        </a:rPr>
                        <a:t>Доля детей, ставших победителями и призерами всероссийских и международных мероприятий</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20</a:t>
                      </a: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16</a:t>
                      </a:r>
                    </a:p>
                  </a:txBody>
                  <a:tcPr marL="2821" marR="2821" marT="2821" marB="0" anchor="ctr"/>
                </a:tc>
                <a:tc>
                  <a:txBody>
                    <a:bodyPr/>
                    <a:lstStyle/>
                    <a:p>
                      <a:pPr algn="ctr" fontAlgn="ctr"/>
                      <a:r>
                        <a:rPr lang="en-US" sz="900" b="0" i="0" u="none" strike="noStrike" dirty="0">
                          <a:solidFill>
                            <a:schemeClr val="dk1"/>
                          </a:solidFill>
                          <a:effectLst/>
                          <a:latin typeface="+mn-lt"/>
                        </a:rPr>
                        <a:t>16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858981318"/>
                  </a:ext>
                </a:extLst>
              </a:tr>
              <a:tr h="94423">
                <a:tc>
                  <a:txBody>
                    <a:bodyPr/>
                    <a:lstStyle/>
                    <a:p>
                      <a:pPr algn="l" fontAlgn="t"/>
                      <a:r>
                        <a:rPr lang="ru-RU" sz="900" u="none" strike="noStrike" dirty="0">
                          <a:solidFill>
                            <a:schemeClr val="tx1"/>
                          </a:solidFill>
                          <a:effectLst/>
                        </a:rPr>
                        <a:t>Подпрограмма VII «Развитие архивного дела в Московской области»</a:t>
                      </a:r>
                      <a:endParaRPr lang="ru-RU" sz="900" b="1"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516205759"/>
                  </a:ext>
                </a:extLst>
              </a:tr>
              <a:tr h="278999">
                <a:tc>
                  <a:txBody>
                    <a:bodyPr/>
                    <a:lstStyle/>
                    <a:p>
                      <a:pPr algn="l" fontAlgn="t"/>
                      <a:r>
                        <a:rPr lang="ru-RU" sz="900" u="none" strike="noStrike" dirty="0">
                          <a:solidFill>
                            <a:schemeClr val="tx1"/>
                          </a:solidFill>
                          <a:effectLst/>
                        </a:rPr>
                        <a:t>2022 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488789135"/>
                  </a:ext>
                </a:extLst>
              </a:tr>
              <a:tr h="278999">
                <a:tc>
                  <a:txBody>
                    <a:bodyPr/>
                    <a:lstStyle/>
                    <a:p>
                      <a:pPr algn="l" fontAlgn="t"/>
                      <a:r>
                        <a:rPr lang="ru-RU" sz="900" u="none" strike="noStrike" dirty="0">
                          <a:solidFill>
                            <a:schemeClr val="tx1"/>
                          </a:solidFill>
                          <a:effectLst/>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170727529"/>
                  </a:ext>
                </a:extLst>
              </a:tr>
              <a:tr h="278999">
                <a:tc>
                  <a:txBody>
                    <a:bodyPr/>
                    <a:lstStyle/>
                    <a:p>
                      <a:pPr algn="l" fontAlgn="t"/>
                      <a:r>
                        <a:rPr lang="ru-RU" sz="900" u="none" strike="noStrike" dirty="0">
                          <a:solidFill>
                            <a:schemeClr val="tx1"/>
                          </a:solidFill>
                          <a:effectLst/>
                        </a:rPr>
                        <a:t>2022</a:t>
                      </a:r>
                      <a:r>
                        <a:rPr lang="ru-RU" sz="900" u="none" strike="noStrike" baseline="0" dirty="0">
                          <a:solidFill>
                            <a:schemeClr val="tx1"/>
                          </a:solidFill>
                          <a:effectLst/>
                        </a:rPr>
                        <a:t> </a:t>
                      </a:r>
                      <a:r>
                        <a:rPr lang="ru-RU" sz="900" u="none" strike="noStrike" dirty="0">
                          <a:solidFill>
                            <a:schemeClr val="tx1"/>
                          </a:solidFill>
                          <a:effectLst/>
                        </a:rPr>
                        <a:t>Количество помещений, выделенных для хранения архивных документов, относящихся к собственности Московской области, на которых проведены работы по капитальному (текущему) ремонту и техническому переоснащению</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454021192"/>
                  </a:ext>
                </a:extLst>
              </a:tr>
              <a:tr h="555863">
                <a:tc>
                  <a:txBody>
                    <a:bodyPr/>
                    <a:lstStyle/>
                    <a:p>
                      <a:pPr algn="l" fontAlgn="t"/>
                      <a:r>
                        <a:rPr lang="ru-RU" sz="900" u="none" strike="noStrike" dirty="0">
                          <a:solidFill>
                            <a:schemeClr val="tx1"/>
                          </a:solidFill>
                          <a:effectLst/>
                        </a:rPr>
                        <a:t>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99,85</a:t>
                      </a: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99,76</a:t>
                      </a:r>
                    </a:p>
                  </a:txBody>
                  <a:tcPr marL="2821" marR="2821" marT="2821" marB="0" anchor="ctr"/>
                </a:tc>
                <a:tc>
                  <a:txBody>
                    <a:bodyPr/>
                    <a:lstStyle/>
                    <a:p>
                      <a:pPr algn="ctr" fontAlgn="ctr"/>
                      <a:r>
                        <a:rPr lang="ru-RU" sz="900" u="none" strike="noStrike" dirty="0">
                          <a:effectLst/>
                        </a:rPr>
                        <a:t>99,66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9978</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650424501"/>
                  </a:ext>
                </a:extLst>
              </a:tr>
              <a:tr h="278999">
                <a:tc>
                  <a:txBody>
                    <a:bodyPr/>
                    <a:lstStyle/>
                    <a:p>
                      <a:pPr algn="l" fontAlgn="t"/>
                      <a:r>
                        <a:rPr lang="ru-RU" sz="900" u="none" strike="noStrike" dirty="0">
                          <a:solidFill>
                            <a:schemeClr val="tx1"/>
                          </a:solidFill>
                          <a:effectLst/>
                        </a:rPr>
                        <a:t>2022 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3,9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4,2</a:t>
                      </a:r>
                    </a:p>
                  </a:txBody>
                  <a:tcPr marL="2821" marR="2821" marT="2821" marB="0" anchor="ctr"/>
                </a:tc>
                <a:tc>
                  <a:txBody>
                    <a:bodyPr/>
                    <a:lstStyle/>
                    <a:p>
                      <a:pPr algn="ctr" fontAlgn="ctr"/>
                      <a:r>
                        <a:rPr lang="en-US" sz="900" u="none" strike="noStrike" dirty="0">
                          <a:effectLst/>
                        </a:rPr>
                        <a:t>4,2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4,5</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4,</a:t>
                      </a:r>
                      <a:r>
                        <a:rPr lang="en-US" sz="900" u="none" strike="noStrike" dirty="0">
                          <a:effectLst/>
                        </a:rPr>
                        <a:t>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4,8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098985535"/>
                  </a:ext>
                </a:extLst>
              </a:tr>
              <a:tr h="94423">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94082341"/>
                  </a:ext>
                </a:extLst>
              </a:tr>
              <a:tr h="278999">
                <a:tc>
                  <a:txBody>
                    <a:bodyPr/>
                    <a:lstStyle/>
                    <a:p>
                      <a:pPr algn="l" fontAlgn="ctr"/>
                      <a:r>
                        <a:rPr lang="ru-RU" sz="900" u="none" strike="noStrike">
                          <a:effectLst/>
                        </a:rPr>
                        <a:t>Уровень численности участников культурно-досуговых мероприятий</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b="0" i="0" u="none" strike="noStrike" dirty="0">
                          <a:solidFill>
                            <a:srgbClr val="000000"/>
                          </a:solidFill>
                          <a:effectLst/>
                          <a:latin typeface="Arial" panose="020B0604020202020204" pitchFamily="34" charset="0"/>
                        </a:rPr>
                        <a:t>103</a:t>
                      </a:r>
                    </a:p>
                  </a:txBody>
                  <a:tcPr marL="2821" marR="2821" marT="2821" marB="0" anchor="ctr"/>
                </a:tc>
                <a:tc>
                  <a:txBody>
                    <a:bodyPr/>
                    <a:lstStyle/>
                    <a:p>
                      <a:pPr algn="ctr" fontAlgn="ctr"/>
                      <a:r>
                        <a:rPr lang="ru-RU" sz="900" u="none" strike="noStrike" dirty="0">
                          <a:effectLst/>
                        </a:rPr>
                        <a:t>10</a:t>
                      </a: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4</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105</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008654005"/>
                  </a:ext>
                </a:extLst>
              </a:tr>
            </a:tbl>
          </a:graphicData>
        </a:graphic>
      </p:graphicFrame>
    </p:spTree>
    <p:extLst>
      <p:ext uri="{BB962C8B-B14F-4D97-AF65-F5344CB8AC3E}">
        <p14:creationId xmlns:p14="http://schemas.microsoft.com/office/powerpoint/2010/main" val="141268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88B39687-848F-49B8-893F-1E327ADFA575}"/>
              </a:ext>
            </a:extLst>
          </p:cNvPr>
          <p:cNvGraphicFramePr>
            <a:graphicFrameLocks noGrp="1"/>
          </p:cNvGraphicFramePr>
          <p:nvPr>
            <p:ph idx="1"/>
            <p:extLst/>
          </p:nvPr>
        </p:nvGraphicFramePr>
        <p:xfrm>
          <a:off x="722971" y="949082"/>
          <a:ext cx="10918119" cy="4959835"/>
        </p:xfrm>
        <a:graphic>
          <a:graphicData uri="http://schemas.openxmlformats.org/drawingml/2006/table">
            <a:tbl>
              <a:tblPr>
                <a:tableStyleId>{5C22544A-7EE6-4342-B048-85BDC9FD1C3A}</a:tableStyleId>
              </a:tblPr>
              <a:tblGrid>
                <a:gridCol w="2961772">
                  <a:extLst>
                    <a:ext uri="{9D8B030D-6E8A-4147-A177-3AD203B41FA5}">
                      <a16:colId xmlns:a16="http://schemas.microsoft.com/office/drawing/2014/main" val="1619295507"/>
                    </a:ext>
                  </a:extLst>
                </a:gridCol>
                <a:gridCol w="1114762">
                  <a:extLst>
                    <a:ext uri="{9D8B030D-6E8A-4147-A177-3AD203B41FA5}">
                      <a16:colId xmlns:a16="http://schemas.microsoft.com/office/drawing/2014/main" val="1012098210"/>
                    </a:ext>
                  </a:extLst>
                </a:gridCol>
                <a:gridCol w="939898">
                  <a:extLst>
                    <a:ext uri="{9D8B030D-6E8A-4147-A177-3AD203B41FA5}">
                      <a16:colId xmlns:a16="http://schemas.microsoft.com/office/drawing/2014/main" val="3394679960"/>
                    </a:ext>
                  </a:extLst>
                </a:gridCol>
                <a:gridCol w="939898">
                  <a:extLst>
                    <a:ext uri="{9D8B030D-6E8A-4147-A177-3AD203B41FA5}">
                      <a16:colId xmlns:a16="http://schemas.microsoft.com/office/drawing/2014/main" val="3817410491"/>
                    </a:ext>
                  </a:extLst>
                </a:gridCol>
                <a:gridCol w="983614">
                  <a:extLst>
                    <a:ext uri="{9D8B030D-6E8A-4147-A177-3AD203B41FA5}">
                      <a16:colId xmlns:a16="http://schemas.microsoft.com/office/drawing/2014/main" val="3715546514"/>
                    </a:ext>
                  </a:extLst>
                </a:gridCol>
                <a:gridCol w="480879">
                  <a:extLst>
                    <a:ext uri="{9D8B030D-6E8A-4147-A177-3AD203B41FA5}">
                      <a16:colId xmlns:a16="http://schemas.microsoft.com/office/drawing/2014/main" val="698281443"/>
                    </a:ext>
                  </a:extLst>
                </a:gridCol>
                <a:gridCol w="480879">
                  <a:extLst>
                    <a:ext uri="{9D8B030D-6E8A-4147-A177-3AD203B41FA5}">
                      <a16:colId xmlns:a16="http://schemas.microsoft.com/office/drawing/2014/main" val="3229592435"/>
                    </a:ext>
                  </a:extLst>
                </a:gridCol>
                <a:gridCol w="1060117">
                  <a:extLst>
                    <a:ext uri="{9D8B030D-6E8A-4147-A177-3AD203B41FA5}">
                      <a16:colId xmlns:a16="http://schemas.microsoft.com/office/drawing/2014/main" val="1204849311"/>
                    </a:ext>
                  </a:extLst>
                </a:gridCol>
                <a:gridCol w="961757">
                  <a:extLst>
                    <a:ext uri="{9D8B030D-6E8A-4147-A177-3AD203B41FA5}">
                      <a16:colId xmlns:a16="http://schemas.microsoft.com/office/drawing/2014/main" val="4103820637"/>
                    </a:ext>
                  </a:extLst>
                </a:gridCol>
                <a:gridCol w="994543">
                  <a:extLst>
                    <a:ext uri="{9D8B030D-6E8A-4147-A177-3AD203B41FA5}">
                      <a16:colId xmlns:a16="http://schemas.microsoft.com/office/drawing/2014/main" val="1678351883"/>
                    </a:ext>
                  </a:extLst>
                </a:gridCol>
              </a:tblGrid>
              <a:tr h="408302">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Базовое значение</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План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25348422"/>
                  </a:ext>
                </a:extLst>
              </a:tr>
              <a:tr h="2844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200" u="none" strike="noStrike" dirty="0">
                          <a:effectLst/>
                        </a:rPr>
                        <a:t>2023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2024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2025 год</a:t>
                      </a:r>
                      <a:endParaRPr lang="ru-RU" sz="12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99376150"/>
                  </a:ext>
                </a:extLst>
              </a:tr>
              <a:tr h="568942">
                <a:tc>
                  <a:txBody>
                    <a:bodyPr/>
                    <a:lstStyle/>
                    <a:p>
                      <a:pPr algn="l" fontAlgn="ctr"/>
                      <a:r>
                        <a:rPr lang="ru-RU" sz="1200" u="none" strike="noStrike">
                          <a:effectLst/>
                        </a:rPr>
                        <a:t>Подпрограмма IX «Развитие парков культуры и отдыха»</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94204836"/>
                  </a:ext>
                </a:extLst>
              </a:tr>
              <a:tr h="853412">
                <a:tc>
                  <a:txBody>
                    <a:bodyPr/>
                    <a:lstStyle/>
                    <a:p>
                      <a:pPr algn="l" fontAlgn="ctr"/>
                      <a:r>
                        <a:rPr lang="ru-RU" sz="1200" u="none" strike="noStrike">
                          <a:effectLst/>
                        </a:rPr>
                        <a:t>Количество созданных и благоустроенных парков культуры и отдыха на территории Московской области</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Единица</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4</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4</a:t>
                      </a: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en-US"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41755173"/>
                  </a:ext>
                </a:extLst>
              </a:tr>
              <a:tr h="853412">
                <a:tc>
                  <a:txBody>
                    <a:bodyPr/>
                    <a:lstStyle/>
                    <a:p>
                      <a:pPr algn="l" fontAlgn="ctr"/>
                      <a:r>
                        <a:rPr lang="ru-RU" sz="1200" u="none" strike="noStrike">
                          <a:effectLst/>
                        </a:rPr>
                        <a:t>Увеличение числа посетителей парков культуры и отдыха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115</a:t>
                      </a:r>
                    </a:p>
                  </a:txBody>
                  <a:tcPr marL="6562" marR="6562" marT="6562" marB="0" anchor="ctr"/>
                </a:tc>
                <a:tc>
                  <a:txBody>
                    <a:bodyPr/>
                    <a:lstStyle/>
                    <a:p>
                      <a:pPr algn="ctr" fontAlgn="ctr"/>
                      <a:r>
                        <a:rPr lang="en-US" sz="1200" u="none" strike="noStrike" dirty="0">
                          <a:effectLst/>
                        </a:rPr>
                        <a:t>115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125</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4407754"/>
                  </a:ext>
                </a:extLst>
              </a:tr>
              <a:tr h="853412">
                <a:tc>
                  <a:txBody>
                    <a:bodyPr/>
                    <a:lstStyle/>
                    <a:p>
                      <a:pPr algn="l" fontAlgn="ctr"/>
                      <a:r>
                        <a:rPr lang="ru-RU" sz="1200" u="none" strike="noStrike" dirty="0">
                          <a:effectLst/>
                        </a:rPr>
                        <a:t>Соответствие нормативу обеспеченности парками культуры и отдыха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100</a:t>
                      </a: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87964239"/>
                  </a:ext>
                </a:extLst>
              </a:tr>
              <a:tr h="568942">
                <a:tc>
                  <a:txBody>
                    <a:bodyPr/>
                    <a:lstStyle/>
                    <a:p>
                      <a:pPr algn="l" fontAlgn="ctr"/>
                      <a:r>
                        <a:rPr lang="ru-RU" sz="1200" u="none" strike="noStrike" dirty="0">
                          <a:effectLst/>
                        </a:rPr>
                        <a:t>Количество установленных детских игровых площадок</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2</a:t>
                      </a:r>
                    </a:p>
                  </a:txBody>
                  <a:tcPr marL="6562" marR="6562" marT="6562" marB="0" anchor="ctr"/>
                </a:tc>
                <a:tc>
                  <a:txBody>
                    <a:bodyPr/>
                    <a:lstStyle/>
                    <a:p>
                      <a:pPr algn="ctr" fontAlgn="ctr"/>
                      <a:r>
                        <a:rPr lang="en-US" sz="1200" u="none" strike="noStrike" dirty="0">
                          <a:effectLst/>
                        </a:rPr>
                        <a:t>2</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890671800"/>
                  </a:ext>
                </a:extLst>
              </a:tr>
              <a:tr h="568942">
                <a:tc>
                  <a:txBody>
                    <a:bodyPr/>
                    <a:lstStyle/>
                    <a:p>
                      <a:pPr algn="l" fontAlgn="ctr"/>
                      <a:r>
                        <a:rPr lang="ru-RU" sz="1200" u="none" strike="noStrike">
                          <a:effectLst/>
                        </a:rPr>
                        <a:t>Соответствие парков культуры и отдыха региональному парковому стандарту</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Рейтинг-50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75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85,28</a:t>
                      </a: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107,5</a:t>
                      </a:r>
                    </a:p>
                  </a:txBody>
                  <a:tcPr marL="6562" marR="6562" marT="6562" marB="0" anchor="ctr"/>
                </a:tc>
                <a:tc>
                  <a:txBody>
                    <a:bodyPr/>
                    <a:lstStyle/>
                    <a:p>
                      <a:pPr algn="ctr" fontAlgn="ctr"/>
                      <a:r>
                        <a:rPr lang="ru-RU" sz="1200" u="none" strike="noStrike" dirty="0">
                          <a:effectLst/>
                        </a:rPr>
                        <a:t>100,73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112,9</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118,5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50328193"/>
                  </a:ext>
                </a:extLst>
              </a:tr>
            </a:tbl>
          </a:graphicData>
        </a:graphic>
      </p:graphicFrame>
    </p:spTree>
    <p:extLst>
      <p:ext uri="{BB962C8B-B14F-4D97-AF65-F5344CB8AC3E}">
        <p14:creationId xmlns:p14="http://schemas.microsoft.com/office/powerpoint/2010/main" val="266400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4625694-2B9F-40A2-A015-80984BE42517}"/>
              </a:ext>
            </a:extLst>
          </p:cNvPr>
          <p:cNvGraphicFramePr>
            <a:graphicFrameLocks noGrp="1"/>
          </p:cNvGraphicFramePr>
          <p:nvPr>
            <p:ph idx="1"/>
            <p:extLst/>
          </p:nvPr>
        </p:nvGraphicFramePr>
        <p:xfrm>
          <a:off x="678077" y="897632"/>
          <a:ext cx="10992969" cy="5838130"/>
        </p:xfrm>
        <a:graphic>
          <a:graphicData uri="http://schemas.openxmlformats.org/drawingml/2006/table">
            <a:tbl>
              <a:tblPr>
                <a:tableStyleId>{5C22544A-7EE6-4342-B048-85BDC9FD1C3A}</a:tableStyleId>
              </a:tblPr>
              <a:tblGrid>
                <a:gridCol w="2982076">
                  <a:extLst>
                    <a:ext uri="{9D8B030D-6E8A-4147-A177-3AD203B41FA5}">
                      <a16:colId xmlns:a16="http://schemas.microsoft.com/office/drawing/2014/main" val="240409636"/>
                    </a:ext>
                  </a:extLst>
                </a:gridCol>
                <a:gridCol w="1122405">
                  <a:extLst>
                    <a:ext uri="{9D8B030D-6E8A-4147-A177-3AD203B41FA5}">
                      <a16:colId xmlns:a16="http://schemas.microsoft.com/office/drawing/2014/main" val="1002150722"/>
                    </a:ext>
                  </a:extLst>
                </a:gridCol>
                <a:gridCol w="946342">
                  <a:extLst>
                    <a:ext uri="{9D8B030D-6E8A-4147-A177-3AD203B41FA5}">
                      <a16:colId xmlns:a16="http://schemas.microsoft.com/office/drawing/2014/main" val="1558123203"/>
                    </a:ext>
                  </a:extLst>
                </a:gridCol>
                <a:gridCol w="946342">
                  <a:extLst>
                    <a:ext uri="{9D8B030D-6E8A-4147-A177-3AD203B41FA5}">
                      <a16:colId xmlns:a16="http://schemas.microsoft.com/office/drawing/2014/main" val="1330058079"/>
                    </a:ext>
                  </a:extLst>
                </a:gridCol>
                <a:gridCol w="990358">
                  <a:extLst>
                    <a:ext uri="{9D8B030D-6E8A-4147-A177-3AD203B41FA5}">
                      <a16:colId xmlns:a16="http://schemas.microsoft.com/office/drawing/2014/main" val="1050313964"/>
                    </a:ext>
                  </a:extLst>
                </a:gridCol>
                <a:gridCol w="484175">
                  <a:extLst>
                    <a:ext uri="{9D8B030D-6E8A-4147-A177-3AD203B41FA5}">
                      <a16:colId xmlns:a16="http://schemas.microsoft.com/office/drawing/2014/main" val="2525889287"/>
                    </a:ext>
                  </a:extLst>
                </a:gridCol>
                <a:gridCol w="484175">
                  <a:extLst>
                    <a:ext uri="{9D8B030D-6E8A-4147-A177-3AD203B41FA5}">
                      <a16:colId xmlns:a16="http://schemas.microsoft.com/office/drawing/2014/main" val="153409255"/>
                    </a:ext>
                  </a:extLst>
                </a:gridCol>
                <a:gridCol w="1067385">
                  <a:extLst>
                    <a:ext uri="{9D8B030D-6E8A-4147-A177-3AD203B41FA5}">
                      <a16:colId xmlns:a16="http://schemas.microsoft.com/office/drawing/2014/main" val="1257574033"/>
                    </a:ext>
                  </a:extLst>
                </a:gridCol>
                <a:gridCol w="968350">
                  <a:extLst>
                    <a:ext uri="{9D8B030D-6E8A-4147-A177-3AD203B41FA5}">
                      <a16:colId xmlns:a16="http://schemas.microsoft.com/office/drawing/2014/main" val="3895982599"/>
                    </a:ext>
                  </a:extLst>
                </a:gridCol>
                <a:gridCol w="1001361">
                  <a:extLst>
                    <a:ext uri="{9D8B030D-6E8A-4147-A177-3AD203B41FA5}">
                      <a16:colId xmlns:a16="http://schemas.microsoft.com/office/drawing/2014/main" val="647516340"/>
                    </a:ext>
                  </a:extLst>
                </a:gridCol>
              </a:tblGrid>
              <a:tr h="10383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План 2022 год</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934" marR="4934" marT="493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22562420"/>
                  </a:ext>
                </a:extLst>
              </a:tr>
              <a:tr h="1548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049738714"/>
                  </a:ext>
                </a:extLst>
              </a:tr>
              <a:tr h="128514">
                <a:tc>
                  <a:txBody>
                    <a:bodyPr/>
                    <a:lstStyle/>
                    <a:p>
                      <a:pPr algn="l" fontAlgn="ctr"/>
                      <a:r>
                        <a:rPr lang="ru-RU" sz="1000" u="none" strike="noStrike">
                          <a:effectLst/>
                        </a:rPr>
                        <a:t>Муниципальная программа «Образование»</a:t>
                      </a:r>
                      <a:endParaRPr lang="ru-RU" sz="1000" b="1"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701561519"/>
                  </a:ext>
                </a:extLst>
              </a:tr>
              <a:tr h="128514">
                <a:tc>
                  <a:txBody>
                    <a:bodyPr/>
                    <a:lstStyle/>
                    <a:p>
                      <a:pPr algn="l" fontAlgn="ctr"/>
                      <a:r>
                        <a:rPr lang="ru-RU" sz="1000" u="none" strike="noStrike" dirty="0">
                          <a:effectLst/>
                        </a:rPr>
                        <a:t>Подпрограмма </a:t>
                      </a:r>
                      <a:r>
                        <a:rPr lang="en-US" sz="1000" u="none" strike="noStrike" dirty="0">
                          <a:effectLst/>
                        </a:rPr>
                        <a:t>I «</a:t>
                      </a:r>
                      <a:r>
                        <a:rPr lang="ru-RU" sz="1000" u="none" strike="noStrike" dirty="0">
                          <a:effectLst/>
                        </a:rPr>
                        <a:t>Дошкольное образование»</a:t>
                      </a:r>
                      <a:endParaRPr lang="ru-RU" sz="1000" b="1"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960742429"/>
                  </a:ext>
                </a:extLst>
              </a:tr>
              <a:tr h="744025">
                <a:tc>
                  <a:txBody>
                    <a:bodyPr/>
                    <a:lstStyle/>
                    <a:p>
                      <a:pPr algn="l" fontAlgn="ctr"/>
                      <a:r>
                        <a:rPr lang="ru-RU" sz="1000" u="none" strike="noStrike" dirty="0">
                          <a:solidFill>
                            <a:schemeClr val="tx1"/>
                          </a:solidFill>
                          <a:effectLst/>
                        </a:rPr>
                        <a:t>2022 Количество отремонтированных дошкольных образовательных организаций</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Показатель к ежегодному обращению Губернатора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Штук</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4934" marR="4934" marT="4934"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949064741"/>
                  </a:ext>
                </a:extLst>
              </a:tr>
              <a:tr h="626448">
                <a:tc>
                  <a:txBody>
                    <a:bodyPr/>
                    <a:lstStyle/>
                    <a:p>
                      <a:pPr algn="l" fontAlgn="ctr"/>
                      <a:r>
                        <a:rPr lang="ru-RU" sz="1000" u="none" strike="noStrike" dirty="0">
                          <a:solidFill>
                            <a:schemeClr val="tx1"/>
                          </a:solidFill>
                          <a:effectLst/>
                        </a:rPr>
                        <a:t>2022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Показатель к Указу Президента РФ</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114</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116,58</a:t>
                      </a:r>
                    </a:p>
                  </a:txBody>
                  <a:tcPr marL="4934" marR="4934" marT="4934" marB="0" anchor="ctr"/>
                </a:tc>
                <a:tc>
                  <a:txBody>
                    <a:bodyPr/>
                    <a:lstStyle/>
                    <a:p>
                      <a:pPr algn="ctr" fontAlgn="ctr"/>
                      <a:r>
                        <a:rPr lang="ru-RU" sz="1000" b="0" i="0" u="none" strike="noStrike" dirty="0">
                          <a:solidFill>
                            <a:srgbClr val="000000"/>
                          </a:solidFill>
                          <a:effectLst/>
                          <a:latin typeface="Arial" panose="020B0604020202020204" pitchFamily="34" charset="0"/>
                        </a:rPr>
                        <a:t>116,7</a:t>
                      </a:r>
                    </a:p>
                  </a:txBody>
                  <a:tcPr marL="4934" marR="4934" marT="4934" marB="0" anchor="ctr"/>
                </a:tc>
                <a:tc>
                  <a:txBody>
                    <a:bodyPr/>
                    <a:lstStyle/>
                    <a:p>
                      <a:pPr algn="ctr" fontAlgn="ctr"/>
                      <a:r>
                        <a:rPr lang="ru-RU" sz="1000" u="none" strike="noStrike" dirty="0">
                          <a:effectLst/>
                        </a:rPr>
                        <a:t>116,7</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108,1</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040761823"/>
                  </a:ext>
                </a:extLst>
              </a:tr>
              <a:tr h="252997">
                <a:tc>
                  <a:txBody>
                    <a:bodyPr/>
                    <a:lstStyle/>
                    <a:p>
                      <a:pPr algn="l" fontAlgn="ctr"/>
                      <a:r>
                        <a:rPr lang="ru-RU" sz="1000" u="none" strike="noStrike" dirty="0">
                          <a:solidFill>
                            <a:schemeClr val="tx1"/>
                          </a:solidFill>
                          <a:effectLst/>
                        </a:rPr>
                        <a:t>2022 Доступность дошкольного образования для детей в возрасте от трех до семи лет</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Указу Президента РФ</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4934" marR="4934" marT="4934"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851182658"/>
                  </a:ext>
                </a:extLst>
              </a:tr>
              <a:tr h="750931">
                <a:tc>
                  <a:txBody>
                    <a:bodyPr/>
                    <a:lstStyle/>
                    <a:p>
                      <a:pPr algn="l" fontAlgn="ctr"/>
                      <a:r>
                        <a:rPr lang="ru-RU" sz="1000" u="none" strike="noStrike" dirty="0">
                          <a:solidFill>
                            <a:schemeClr val="tx1"/>
                          </a:solidFill>
                          <a:effectLst/>
                        </a:rPr>
                        <a:t>2022 </a:t>
                      </a:r>
                      <a:r>
                        <a:rPr lang="ru-RU" sz="1000" b="0" i="0" kern="1200" dirty="0">
                          <a:solidFill>
                            <a:schemeClr val="tx1"/>
                          </a:solidFill>
                          <a:effectLst/>
                          <a:latin typeface="+mn-lt"/>
                          <a:ea typeface="+mn-ea"/>
                          <a:cs typeface="+mn-cs"/>
                        </a:rPr>
                        <a:t>Количество детей в возрасте от 1,5 до 7 лет, направленных и зачисленных в течение соответствующего финансового года в Единой информационной системе «Зачисление в ДОУ» на созданные дополнительные места в организациях по присмотру и уходу за детьми, расположенных в микрорайонах с наибольшей очередностью</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Приоритетный показатель Министерства образования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303670247"/>
                  </a:ext>
                </a:extLst>
              </a:tr>
              <a:tr h="252997">
                <a:tc>
                  <a:txBody>
                    <a:bodyPr/>
                    <a:lstStyle/>
                    <a:p>
                      <a:pPr algn="l" fontAlgn="ctr"/>
                      <a:r>
                        <a:rPr lang="ru-RU" sz="1000" u="none" strike="noStrike" dirty="0">
                          <a:solidFill>
                            <a:schemeClr val="tx1"/>
                          </a:solidFill>
                          <a:effectLst/>
                        </a:rPr>
                        <a:t>2022 Доступность дошкольного образования для детей в возрасте до трех лет</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78,7</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4934" marR="4934" marT="4934"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624508769"/>
                  </a:ext>
                </a:extLst>
              </a:tr>
              <a:tr h="1373349">
                <a:tc>
                  <a:txBody>
                    <a:bodyPr/>
                    <a:lstStyle/>
                    <a:p>
                      <a:pPr algn="l" fontAlgn="ctr"/>
                      <a:r>
                        <a:rPr lang="ru-RU" sz="1000" u="none" strike="noStrike" dirty="0">
                          <a:solidFill>
                            <a:schemeClr val="tx1"/>
                          </a:solidFill>
                          <a:effectLst/>
                        </a:rPr>
                        <a:t>2022 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000" b="0" i="0" u="none" strike="noStrike" dirty="0">
                        <a:solidFill>
                          <a:schemeClr val="tx1"/>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 по федеральному проекту «Содействие занятости женщин – создание условий дошкольного образования для детей в возрасте до трех лет»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15</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b="0" i="0" u="none" strike="noStrike" dirty="0">
                          <a:solidFill>
                            <a:srgbClr val="000000"/>
                          </a:solidFill>
                          <a:effectLst/>
                          <a:latin typeface="Arial" panose="020B0604020202020204" pitchFamily="34" charset="0"/>
                        </a:rPr>
                        <a:t>30</a:t>
                      </a: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038876432"/>
                  </a:ext>
                </a:extLst>
              </a:tr>
            </a:tbl>
          </a:graphicData>
        </a:graphic>
      </p:graphicFrame>
    </p:spTree>
    <p:extLst>
      <p:ext uri="{BB962C8B-B14F-4D97-AF65-F5344CB8AC3E}">
        <p14:creationId xmlns:p14="http://schemas.microsoft.com/office/powerpoint/2010/main" val="464713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1BCD7C4-4818-4B92-BB99-D4ED19211E9E}"/>
              </a:ext>
            </a:extLst>
          </p:cNvPr>
          <p:cNvGraphicFramePr>
            <a:graphicFrameLocks noGrp="1"/>
          </p:cNvGraphicFramePr>
          <p:nvPr>
            <p:ph idx="1"/>
            <p:extLst>
              <p:ext uri="{D42A27DB-BD31-4B8C-83A1-F6EECF244321}">
                <p14:modId xmlns:p14="http://schemas.microsoft.com/office/powerpoint/2010/main" val="387824357"/>
              </p:ext>
            </p:extLst>
          </p:nvPr>
        </p:nvGraphicFramePr>
        <p:xfrm>
          <a:off x="724092" y="877488"/>
          <a:ext cx="10975727" cy="4678581"/>
        </p:xfrm>
        <a:graphic>
          <a:graphicData uri="http://schemas.openxmlformats.org/drawingml/2006/table">
            <a:tbl>
              <a:tblPr>
                <a:tableStyleId>{5C22544A-7EE6-4342-B048-85BDC9FD1C3A}</a:tableStyleId>
              </a:tblPr>
              <a:tblGrid>
                <a:gridCol w="2977400">
                  <a:extLst>
                    <a:ext uri="{9D8B030D-6E8A-4147-A177-3AD203B41FA5}">
                      <a16:colId xmlns:a16="http://schemas.microsoft.com/office/drawing/2014/main" val="219209169"/>
                    </a:ext>
                  </a:extLst>
                </a:gridCol>
                <a:gridCol w="1120644">
                  <a:extLst>
                    <a:ext uri="{9D8B030D-6E8A-4147-A177-3AD203B41FA5}">
                      <a16:colId xmlns:a16="http://schemas.microsoft.com/office/drawing/2014/main" val="1131063295"/>
                    </a:ext>
                  </a:extLst>
                </a:gridCol>
                <a:gridCol w="944858">
                  <a:extLst>
                    <a:ext uri="{9D8B030D-6E8A-4147-A177-3AD203B41FA5}">
                      <a16:colId xmlns:a16="http://schemas.microsoft.com/office/drawing/2014/main" val="2240582356"/>
                    </a:ext>
                  </a:extLst>
                </a:gridCol>
                <a:gridCol w="944858">
                  <a:extLst>
                    <a:ext uri="{9D8B030D-6E8A-4147-A177-3AD203B41FA5}">
                      <a16:colId xmlns:a16="http://schemas.microsoft.com/office/drawing/2014/main" val="2030058307"/>
                    </a:ext>
                  </a:extLst>
                </a:gridCol>
                <a:gridCol w="754177">
                  <a:extLst>
                    <a:ext uri="{9D8B030D-6E8A-4147-A177-3AD203B41FA5}">
                      <a16:colId xmlns:a16="http://schemas.microsoft.com/office/drawing/2014/main" val="3353148372"/>
                    </a:ext>
                  </a:extLst>
                </a:gridCol>
                <a:gridCol w="718042">
                  <a:extLst>
                    <a:ext uri="{9D8B030D-6E8A-4147-A177-3AD203B41FA5}">
                      <a16:colId xmlns:a16="http://schemas.microsoft.com/office/drawing/2014/main" val="1304292358"/>
                    </a:ext>
                  </a:extLst>
                </a:gridCol>
                <a:gridCol w="483416">
                  <a:extLst>
                    <a:ext uri="{9D8B030D-6E8A-4147-A177-3AD203B41FA5}">
                      <a16:colId xmlns:a16="http://schemas.microsoft.com/office/drawing/2014/main" val="139807613"/>
                    </a:ext>
                  </a:extLst>
                </a:gridCol>
                <a:gridCol w="1065710">
                  <a:extLst>
                    <a:ext uri="{9D8B030D-6E8A-4147-A177-3AD203B41FA5}">
                      <a16:colId xmlns:a16="http://schemas.microsoft.com/office/drawing/2014/main" val="1294850126"/>
                    </a:ext>
                  </a:extLst>
                </a:gridCol>
                <a:gridCol w="966831">
                  <a:extLst>
                    <a:ext uri="{9D8B030D-6E8A-4147-A177-3AD203B41FA5}">
                      <a16:colId xmlns:a16="http://schemas.microsoft.com/office/drawing/2014/main" val="2134572207"/>
                    </a:ext>
                  </a:extLst>
                </a:gridCol>
                <a:gridCol w="999791">
                  <a:extLst>
                    <a:ext uri="{9D8B030D-6E8A-4147-A177-3AD203B41FA5}">
                      <a16:colId xmlns:a16="http://schemas.microsoft.com/office/drawing/2014/main" val="1640466939"/>
                    </a:ext>
                  </a:extLst>
                </a:gridCol>
              </a:tblGrid>
              <a:tr h="319303">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Тип 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a:t>
                      </a:r>
                      <a:r>
                        <a:rPr lang="en-US" sz="1100" u="none" strike="noStrike" dirty="0">
                          <a:effectLst/>
                        </a:rPr>
                        <a:t>1</a:t>
                      </a:r>
                      <a:r>
                        <a:rPr lang="ru-RU" sz="1100" u="none" strike="noStrike" dirty="0">
                          <a:effectLst/>
                        </a:rPr>
                        <a:t>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План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65503113"/>
                  </a:ext>
                </a:extLst>
              </a:tr>
              <a:tr h="2328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292368092"/>
                  </a:ext>
                </a:extLst>
              </a:tr>
              <a:tr h="243348">
                <a:tc>
                  <a:txBody>
                    <a:bodyPr/>
                    <a:lstStyle/>
                    <a:p>
                      <a:pPr algn="l" fontAlgn="ctr"/>
                      <a:r>
                        <a:rPr lang="ru-RU" sz="1100" u="none" strike="noStrike">
                          <a:effectLst/>
                        </a:rPr>
                        <a:t>Муниципальная программа «Образование»</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08334559"/>
                  </a:ext>
                </a:extLst>
              </a:tr>
              <a:tr h="243348">
                <a:tc>
                  <a:txBody>
                    <a:bodyPr/>
                    <a:lstStyle/>
                    <a:p>
                      <a:pPr algn="l" fontAlgn="ctr"/>
                      <a:r>
                        <a:rPr lang="ru-RU" sz="1100" u="none" strike="noStrike" dirty="0">
                          <a:solidFill>
                            <a:schemeClr val="tx1"/>
                          </a:solidFill>
                          <a:effectLst/>
                        </a:rPr>
                        <a:t>Подпрограмма </a:t>
                      </a:r>
                      <a:r>
                        <a:rPr lang="en-US" sz="1100" u="none" strike="noStrike" dirty="0">
                          <a:solidFill>
                            <a:schemeClr val="tx1"/>
                          </a:solidFill>
                          <a:effectLst/>
                        </a:rPr>
                        <a:t>II «</a:t>
                      </a:r>
                      <a:r>
                        <a:rPr lang="ru-RU" sz="1100" u="none" strike="noStrike" dirty="0">
                          <a:solidFill>
                            <a:schemeClr val="tx1"/>
                          </a:solidFill>
                          <a:effectLst/>
                        </a:rPr>
                        <a:t>Общее образование»</a:t>
                      </a:r>
                      <a:endParaRPr lang="ru-RU" sz="1100" b="1"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52823323"/>
                  </a:ext>
                </a:extLst>
              </a:tr>
              <a:tr h="922527">
                <a:tc>
                  <a:txBody>
                    <a:bodyPr/>
                    <a:lstStyle/>
                    <a:p>
                      <a:pPr algn="l" fontAlgn="ctr"/>
                      <a:r>
                        <a:rPr lang="ru-RU" sz="1100" u="none" strike="noStrike" dirty="0">
                          <a:solidFill>
                            <a:schemeClr val="tx1"/>
                          </a:solidFill>
                          <a:effectLst/>
                        </a:rPr>
                        <a:t>2022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100" b="0"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Показатель к Указу Президента РФ</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117,1</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119,2</a:t>
                      </a:r>
                    </a:p>
                  </a:txBody>
                  <a:tcPr marL="6562" marR="6562" marT="6562" marB="0" anchor="ctr"/>
                </a:tc>
                <a:tc>
                  <a:txBody>
                    <a:bodyPr/>
                    <a:lstStyle/>
                    <a:p>
                      <a:pPr algn="ctr" fontAlgn="ctr"/>
                      <a:r>
                        <a:rPr lang="ru-RU" sz="1100" u="none" strike="noStrike" dirty="0">
                          <a:effectLst/>
                        </a:rPr>
                        <a:t>136,53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71531124"/>
                  </a:ext>
                </a:extLst>
              </a:tr>
              <a:tr h="801188">
                <a:tc>
                  <a:txBody>
                    <a:bodyPr/>
                    <a:lstStyle/>
                    <a:p>
                      <a:pPr algn="l" fontAlgn="ctr"/>
                      <a:r>
                        <a:rPr lang="ru-RU" sz="1100" u="none" strike="noStrike" dirty="0">
                          <a:solidFill>
                            <a:schemeClr val="tx1"/>
                          </a:solidFill>
                          <a:effectLst/>
                        </a:rPr>
                        <a:t>2022 Доля выпускников текущего года, набравших 220 баллов и более по 3 предметам, к общему количеству выпускников текущего года, сдавших ЕГЭ по 3 и более предмета</a:t>
                      </a:r>
                      <a:endParaRPr lang="ru-RU" sz="1100" b="0"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Отраслевой показатель</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42,49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49,7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22,04</a:t>
                      </a:r>
                    </a:p>
                  </a:txBody>
                  <a:tcPr marL="6562" marR="6562" marT="6562" marB="0" anchor="ctr"/>
                </a:tc>
                <a:tc>
                  <a:txBody>
                    <a:bodyPr/>
                    <a:lstStyle/>
                    <a:p>
                      <a:pPr algn="ctr" fontAlgn="ctr"/>
                      <a:r>
                        <a:rPr lang="ru-RU" sz="1100" u="none" strike="noStrike" dirty="0">
                          <a:effectLst/>
                        </a:rPr>
                        <a:t>36,16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26897467"/>
                  </a:ext>
                </a:extLst>
              </a:tr>
              <a:tr h="548640">
                <a:tc>
                  <a:txBody>
                    <a:bodyPr/>
                    <a:lstStyle/>
                    <a:p>
                      <a:pPr algn="l" fontAlgn="ctr"/>
                      <a:r>
                        <a:rPr lang="ru-RU" sz="1100" u="none" strike="noStrike" dirty="0">
                          <a:solidFill>
                            <a:schemeClr val="tx1"/>
                          </a:solidFill>
                          <a:effectLst/>
                        </a:rPr>
                        <a:t>2022 Количество отремонтированных общеобразовательных организаций,</a:t>
                      </a:r>
                      <a:endParaRPr lang="ru-RU" sz="1100" b="0" i="0" u="none" strike="noStrike" dirty="0">
                        <a:solidFill>
                          <a:schemeClr val="tx1"/>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Штука</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210855948"/>
                  </a:ext>
                </a:extLst>
              </a:tr>
              <a:tr h="1193075">
                <a:tc>
                  <a:txBody>
                    <a:bodyPr/>
                    <a:lstStyle/>
                    <a:p>
                      <a:pPr algn="l" fontAlgn="b"/>
                      <a:r>
                        <a:rPr lang="ru-RU" sz="1100" u="none" strike="noStrike" dirty="0">
                          <a:solidFill>
                            <a:schemeClr val="tx1"/>
                          </a:solidFill>
                          <a:effectLst/>
                        </a:rPr>
                        <a:t>2022 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endParaRPr lang="ru-RU" sz="1100" b="0" i="0" u="none" strike="noStrike" dirty="0">
                        <a:solidFill>
                          <a:schemeClr val="tx1"/>
                        </a:solidFill>
                        <a:effectLst/>
                        <a:latin typeface="Arial" panose="020B0604020202020204" pitchFamily="34" charset="0"/>
                      </a:endParaRPr>
                    </a:p>
                  </a:txBody>
                  <a:tcPr marL="6562" marR="6562" marT="6562" marB="0" anchor="b"/>
                </a:tc>
                <a:tc>
                  <a:txBody>
                    <a:bodyPr/>
                    <a:lstStyle/>
                    <a:p>
                      <a:pPr algn="ctr" fontAlgn="ctr"/>
                      <a:r>
                        <a:rPr lang="ru-RU" sz="1100" u="none" strike="noStrike" dirty="0">
                          <a:effectLst/>
                        </a:rPr>
                        <a:t>отраслевой приоритетный показатель</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100</a:t>
                      </a: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9093746"/>
                  </a:ext>
                </a:extLst>
              </a:tr>
            </a:tbl>
          </a:graphicData>
        </a:graphic>
      </p:graphicFrame>
    </p:spTree>
    <p:extLst>
      <p:ext uri="{BB962C8B-B14F-4D97-AF65-F5344CB8AC3E}">
        <p14:creationId xmlns:p14="http://schemas.microsoft.com/office/powerpoint/2010/main" val="3688832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51FA17A-2D70-479D-B186-941694F692A5}"/>
              </a:ext>
            </a:extLst>
          </p:cNvPr>
          <p:cNvGraphicFramePr>
            <a:graphicFrameLocks noGrp="1"/>
          </p:cNvGraphicFramePr>
          <p:nvPr>
            <p:ph idx="1"/>
            <p:extLst/>
          </p:nvPr>
        </p:nvGraphicFramePr>
        <p:xfrm>
          <a:off x="845127" y="733791"/>
          <a:ext cx="10889506" cy="4569628"/>
        </p:xfrm>
        <a:graphic>
          <a:graphicData uri="http://schemas.openxmlformats.org/drawingml/2006/table">
            <a:tbl>
              <a:tblPr>
                <a:tableStyleId>{5C22544A-7EE6-4342-B048-85BDC9FD1C3A}</a:tableStyleId>
              </a:tblPr>
              <a:tblGrid>
                <a:gridCol w="2954011">
                  <a:extLst>
                    <a:ext uri="{9D8B030D-6E8A-4147-A177-3AD203B41FA5}">
                      <a16:colId xmlns:a16="http://schemas.microsoft.com/office/drawing/2014/main" val="1865736965"/>
                    </a:ext>
                  </a:extLst>
                </a:gridCol>
                <a:gridCol w="1315534">
                  <a:extLst>
                    <a:ext uri="{9D8B030D-6E8A-4147-A177-3AD203B41FA5}">
                      <a16:colId xmlns:a16="http://schemas.microsoft.com/office/drawing/2014/main" val="48981501"/>
                    </a:ext>
                  </a:extLst>
                </a:gridCol>
                <a:gridCol w="820132">
                  <a:extLst>
                    <a:ext uri="{9D8B030D-6E8A-4147-A177-3AD203B41FA5}">
                      <a16:colId xmlns:a16="http://schemas.microsoft.com/office/drawing/2014/main" val="2623748501"/>
                    </a:ext>
                  </a:extLst>
                </a:gridCol>
                <a:gridCol w="851045">
                  <a:extLst>
                    <a:ext uri="{9D8B030D-6E8A-4147-A177-3AD203B41FA5}">
                      <a16:colId xmlns:a16="http://schemas.microsoft.com/office/drawing/2014/main" val="281652419"/>
                    </a:ext>
                  </a:extLst>
                </a:gridCol>
                <a:gridCol w="902340">
                  <a:extLst>
                    <a:ext uri="{9D8B030D-6E8A-4147-A177-3AD203B41FA5}">
                      <a16:colId xmlns:a16="http://schemas.microsoft.com/office/drawing/2014/main" val="2403465422"/>
                    </a:ext>
                  </a:extLst>
                </a:gridCol>
                <a:gridCol w="518966">
                  <a:extLst>
                    <a:ext uri="{9D8B030D-6E8A-4147-A177-3AD203B41FA5}">
                      <a16:colId xmlns:a16="http://schemas.microsoft.com/office/drawing/2014/main" val="1033624979"/>
                    </a:ext>
                  </a:extLst>
                </a:gridCol>
                <a:gridCol w="518966">
                  <a:extLst>
                    <a:ext uri="{9D8B030D-6E8A-4147-A177-3AD203B41FA5}">
                      <a16:colId xmlns:a16="http://schemas.microsoft.com/office/drawing/2014/main" val="2215619746"/>
                    </a:ext>
                  </a:extLst>
                </a:gridCol>
                <a:gridCol w="1057339">
                  <a:extLst>
                    <a:ext uri="{9D8B030D-6E8A-4147-A177-3AD203B41FA5}">
                      <a16:colId xmlns:a16="http://schemas.microsoft.com/office/drawing/2014/main" val="559160563"/>
                    </a:ext>
                  </a:extLst>
                </a:gridCol>
                <a:gridCol w="959236">
                  <a:extLst>
                    <a:ext uri="{9D8B030D-6E8A-4147-A177-3AD203B41FA5}">
                      <a16:colId xmlns:a16="http://schemas.microsoft.com/office/drawing/2014/main" val="2554811815"/>
                    </a:ext>
                  </a:extLst>
                </a:gridCol>
                <a:gridCol w="991937">
                  <a:extLst>
                    <a:ext uri="{9D8B030D-6E8A-4147-A177-3AD203B41FA5}">
                      <a16:colId xmlns:a16="http://schemas.microsoft.com/office/drawing/2014/main" val="2434732974"/>
                    </a:ext>
                  </a:extLst>
                </a:gridCol>
              </a:tblGrid>
              <a:tr h="174635">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5199" marR="5199" marT="519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76471092"/>
                  </a:ext>
                </a:extLst>
              </a:tr>
              <a:tr h="1626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08766751"/>
                  </a:ext>
                </a:extLst>
              </a:tr>
              <a:tr h="134558">
                <a:tc>
                  <a:txBody>
                    <a:bodyPr/>
                    <a:lstStyle/>
                    <a:p>
                      <a:pPr algn="l" fontAlgn="ctr"/>
                      <a:r>
                        <a:rPr lang="ru-RU" sz="1050" u="none" strike="noStrike">
                          <a:effectLst/>
                        </a:rPr>
                        <a:t>Муниципальная программа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94622665"/>
                  </a:ext>
                </a:extLst>
              </a:tr>
              <a:tr h="395205">
                <a:tc>
                  <a:txBody>
                    <a:bodyPr/>
                    <a:lstStyle/>
                    <a:p>
                      <a:pPr algn="l" fontAlgn="ctr"/>
                      <a:r>
                        <a:rPr lang="ru-RU" sz="1050" u="none" strike="noStrike">
                          <a:effectLst/>
                        </a:rPr>
                        <a:t>Подпрограмма III «Дополнительное образование, воспитание и психолого-социальное сопровождение детей»</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866647352"/>
                  </a:ext>
                </a:extLst>
              </a:tr>
              <a:tr h="655852">
                <a:tc>
                  <a:txBody>
                    <a:bodyPr/>
                    <a:lstStyle/>
                    <a:p>
                      <a:pPr algn="l" fontAlgn="ctr"/>
                      <a:r>
                        <a:rPr lang="ru-RU" sz="1050" u="none" strike="noStrike" dirty="0">
                          <a:effectLst/>
                        </a:rPr>
                        <a:t>2022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указу Президента Российской Федерации</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199" marR="5199" marT="5199" marB="0" anchor="ctr"/>
                </a:tc>
                <a:tc>
                  <a:txBody>
                    <a:bodyPr/>
                    <a:lstStyle/>
                    <a:p>
                      <a:pPr algn="ctr" fontAlgn="ctr"/>
                      <a:r>
                        <a:rPr lang="ru-RU" sz="1050" u="none" strike="noStrike" dirty="0">
                          <a:effectLst/>
                        </a:rPr>
                        <a:t>100,48</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438205141"/>
                  </a:ext>
                </a:extLst>
              </a:tr>
              <a:tr h="916499">
                <a:tc>
                  <a:txBody>
                    <a:bodyPr/>
                    <a:lstStyle/>
                    <a:p>
                      <a:pPr algn="l" fontAlgn="ctr"/>
                      <a:r>
                        <a:rPr lang="ru-RU" sz="1050" u="none" strike="noStrike" dirty="0">
                          <a:effectLst/>
                        </a:rPr>
                        <a:t>2022 Доля детей в возрасте от 5 до 18 лет, охваченных дополнительным образованием</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показатель к указу Президента Российской Федерации, показатель к соглашению с ФОИВ</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89,71</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83,3</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b="0" i="0" u="none" strike="noStrike" dirty="0">
                          <a:solidFill>
                            <a:srgbClr val="000000"/>
                          </a:solidFill>
                          <a:effectLst/>
                          <a:latin typeface="Arial" panose="020B0604020202020204" pitchFamily="34" charset="0"/>
                        </a:rPr>
                        <a:t>75</a:t>
                      </a:r>
                    </a:p>
                  </a:txBody>
                  <a:tcPr marL="5199" marR="5199" marT="5199" marB="0" anchor="ctr"/>
                </a:tc>
                <a:tc>
                  <a:txBody>
                    <a:bodyPr/>
                    <a:lstStyle/>
                    <a:p>
                      <a:pPr algn="ctr" fontAlgn="ctr"/>
                      <a:r>
                        <a:rPr lang="ru-RU" sz="1050" u="none" strike="noStrike" dirty="0">
                          <a:effectLst/>
                        </a:rPr>
                        <a:t>75,5</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83,4</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05546770"/>
                  </a:ext>
                </a:extLst>
              </a:tr>
              <a:tr h="112391">
                <a:tc gridSpan="9">
                  <a:txBody>
                    <a:bodyPr/>
                    <a:lstStyle/>
                    <a:p>
                      <a:endParaRPr lang="ru-RU" dirty="0"/>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a:p>
                  </a:txBody>
                  <a:tcPr marL="5199" marR="5199" marT="5199" marB="0" anchor="ctr"/>
                </a:tc>
                <a:tc hMerge="1">
                  <a:txBody>
                    <a:bodyPr/>
                    <a:lstStyle/>
                    <a:p>
                      <a:endParaRPr lang="ru-RU" dirty="0"/>
                    </a:p>
                  </a:txBody>
                  <a:tcPr marL="5199" marR="5199" marT="5199" marB="0" anchor="ctr"/>
                </a:tc>
                <a:tc>
                  <a:txBody>
                    <a:bodyPr/>
                    <a:lstStyle/>
                    <a:p>
                      <a:pPr algn="ctr" fontAlgn="ctr"/>
                      <a:r>
                        <a:rPr lang="ru-RU" sz="1050" u="none" strike="noStrike">
                          <a:effectLst/>
                        </a:rPr>
                        <a:t>0,352</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46917414"/>
                  </a:ext>
                </a:extLst>
              </a:tr>
              <a:tr h="264881">
                <a:tc>
                  <a:txBody>
                    <a:bodyPr/>
                    <a:lstStyle/>
                    <a:p>
                      <a:pPr algn="l" fontAlgn="ctr"/>
                      <a:r>
                        <a:rPr lang="ru-RU" sz="1050" u="none" strike="noStrike">
                          <a:effectLst/>
                        </a:rPr>
                        <a:t>Подпрограмма </a:t>
                      </a:r>
                      <a:r>
                        <a:rPr lang="en-US" sz="1050" u="none" strike="noStrike">
                          <a:effectLst/>
                        </a:rPr>
                        <a:t>IV «</a:t>
                      </a:r>
                      <a:r>
                        <a:rPr lang="ru-RU" sz="1050" u="none" strike="noStrike">
                          <a:effectLst/>
                        </a:rPr>
                        <a:t>Профессиональное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91827443"/>
                  </a:ext>
                </a:extLst>
              </a:tr>
              <a:tr h="395205">
                <a:tc>
                  <a:txBody>
                    <a:bodyPr/>
                    <a:lstStyle/>
                    <a:p>
                      <a:pPr algn="l" fontAlgn="ctr"/>
                      <a:r>
                        <a:rPr lang="ru-RU" sz="1050" u="none" strike="noStrike" dirty="0">
                          <a:effectLst/>
                        </a:rPr>
                        <a:t>Доля педагогических работников, прошедших добровольную независимую оценку квалификации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соглашению с ФОИВ</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15</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b="0" i="0" u="none" strike="noStrike" dirty="0">
                          <a:solidFill>
                            <a:srgbClr val="000000"/>
                          </a:solidFill>
                          <a:effectLst/>
                          <a:latin typeface="Arial" panose="020B0604020202020204" pitchFamily="34" charset="0"/>
                        </a:rPr>
                        <a:t>16</a:t>
                      </a:r>
                    </a:p>
                  </a:txBody>
                  <a:tcPr marL="5199" marR="5199" marT="5199" marB="0" anchor="ctr"/>
                </a:tc>
                <a:tc>
                  <a:txBody>
                    <a:bodyPr/>
                    <a:lstStyle/>
                    <a:p>
                      <a:pPr algn="ctr" fontAlgn="ctr"/>
                      <a:r>
                        <a:rPr lang="ru-RU" sz="1050" u="none" strike="noStrike" dirty="0">
                          <a:effectLst/>
                        </a:rPr>
                        <a:t>43,8</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1935182274"/>
                  </a:ext>
                </a:extLst>
              </a:tr>
              <a:tr h="264881">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4241833681"/>
                  </a:ext>
                </a:extLst>
              </a:tr>
              <a:tr h="395205">
                <a:tc>
                  <a:txBody>
                    <a:bodyPr/>
                    <a:lstStyle/>
                    <a:p>
                      <a:pPr algn="l" fontAlgn="ctr"/>
                      <a:r>
                        <a:rPr lang="ru-RU" sz="1050" u="none" strike="noStrike">
                          <a:effectLst/>
                        </a:rPr>
                        <a:t>Уровень удовлетворенности населения качеством дошкольного, общего и дополнительного образования (от числа опрошенных)</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b="0" i="0" u="none" strike="noStrike" dirty="0">
                          <a:solidFill>
                            <a:srgbClr val="000000"/>
                          </a:solidFill>
                          <a:effectLst/>
                          <a:latin typeface="Arial" panose="020B0604020202020204" pitchFamily="34" charset="0"/>
                        </a:rPr>
                        <a:t>75</a:t>
                      </a:r>
                    </a:p>
                  </a:txBody>
                  <a:tcPr marL="5199" marR="5199" marT="5199" marB="0" anchor="ctr"/>
                </a:tc>
                <a:tc>
                  <a:txBody>
                    <a:bodyPr/>
                    <a:lstStyle/>
                    <a:p>
                      <a:pPr algn="ctr" fontAlgn="ctr"/>
                      <a:r>
                        <a:rPr lang="ru-RU" sz="1050" u="none" strike="noStrike" dirty="0">
                          <a:effectLst/>
                        </a:rPr>
                        <a:t>75</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dirty="0">
                          <a:effectLst/>
                        </a:rPr>
                        <a:t>75</a:t>
                      </a:r>
                      <a:endParaRPr lang="ru-RU" sz="1050" b="0" i="0" u="none" strike="noStrike" dirty="0">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36900416"/>
                  </a:ext>
                </a:extLst>
              </a:tr>
            </a:tbl>
          </a:graphicData>
        </a:graphic>
      </p:graphicFrame>
    </p:spTree>
    <p:extLst>
      <p:ext uri="{BB962C8B-B14F-4D97-AF65-F5344CB8AC3E}">
        <p14:creationId xmlns:p14="http://schemas.microsoft.com/office/powerpoint/2010/main" val="1773882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7D9A0F3-2C76-4FAE-B17A-41FE97BE793E}"/>
              </a:ext>
            </a:extLst>
          </p:cNvPr>
          <p:cNvGraphicFramePr>
            <a:graphicFrameLocks noGrp="1"/>
          </p:cNvGraphicFramePr>
          <p:nvPr>
            <p:ph idx="1"/>
            <p:extLst/>
          </p:nvPr>
        </p:nvGraphicFramePr>
        <p:xfrm>
          <a:off x="744811" y="814914"/>
          <a:ext cx="11010215" cy="5722728"/>
        </p:xfrm>
        <a:graphic>
          <a:graphicData uri="http://schemas.openxmlformats.org/drawingml/2006/table">
            <a:tbl>
              <a:tblPr>
                <a:tableStyleId>{5C22544A-7EE6-4342-B048-85BDC9FD1C3A}</a:tableStyleId>
              </a:tblPr>
              <a:tblGrid>
                <a:gridCol w="3025058">
                  <a:extLst>
                    <a:ext uri="{9D8B030D-6E8A-4147-A177-3AD203B41FA5}">
                      <a16:colId xmlns:a16="http://schemas.microsoft.com/office/drawing/2014/main" val="786461358"/>
                    </a:ext>
                  </a:extLst>
                </a:gridCol>
                <a:gridCol w="1403287">
                  <a:extLst>
                    <a:ext uri="{9D8B030D-6E8A-4147-A177-3AD203B41FA5}">
                      <a16:colId xmlns:a16="http://schemas.microsoft.com/office/drawing/2014/main" val="2745952881"/>
                    </a:ext>
                  </a:extLst>
                </a:gridCol>
                <a:gridCol w="742385">
                  <a:extLst>
                    <a:ext uri="{9D8B030D-6E8A-4147-A177-3AD203B41FA5}">
                      <a16:colId xmlns:a16="http://schemas.microsoft.com/office/drawing/2014/main" val="560446790"/>
                    </a:ext>
                  </a:extLst>
                </a:gridCol>
                <a:gridCol w="835845">
                  <a:extLst>
                    <a:ext uri="{9D8B030D-6E8A-4147-A177-3AD203B41FA5}">
                      <a16:colId xmlns:a16="http://schemas.microsoft.com/office/drawing/2014/main" val="2364671680"/>
                    </a:ext>
                  </a:extLst>
                </a:gridCol>
                <a:gridCol w="991912">
                  <a:extLst>
                    <a:ext uri="{9D8B030D-6E8A-4147-A177-3AD203B41FA5}">
                      <a16:colId xmlns:a16="http://schemas.microsoft.com/office/drawing/2014/main" val="3582335224"/>
                    </a:ext>
                  </a:extLst>
                </a:gridCol>
                <a:gridCol w="484934">
                  <a:extLst>
                    <a:ext uri="{9D8B030D-6E8A-4147-A177-3AD203B41FA5}">
                      <a16:colId xmlns:a16="http://schemas.microsoft.com/office/drawing/2014/main" val="934348030"/>
                    </a:ext>
                  </a:extLst>
                </a:gridCol>
                <a:gridCol w="484934">
                  <a:extLst>
                    <a:ext uri="{9D8B030D-6E8A-4147-A177-3AD203B41FA5}">
                      <a16:colId xmlns:a16="http://schemas.microsoft.com/office/drawing/2014/main" val="3562710076"/>
                    </a:ext>
                  </a:extLst>
                </a:gridCol>
                <a:gridCol w="1069060">
                  <a:extLst>
                    <a:ext uri="{9D8B030D-6E8A-4147-A177-3AD203B41FA5}">
                      <a16:colId xmlns:a16="http://schemas.microsoft.com/office/drawing/2014/main" val="2435124235"/>
                    </a:ext>
                  </a:extLst>
                </a:gridCol>
                <a:gridCol w="969867">
                  <a:extLst>
                    <a:ext uri="{9D8B030D-6E8A-4147-A177-3AD203B41FA5}">
                      <a16:colId xmlns:a16="http://schemas.microsoft.com/office/drawing/2014/main" val="3003711492"/>
                    </a:ext>
                  </a:extLst>
                </a:gridCol>
                <a:gridCol w="1002933">
                  <a:extLst>
                    <a:ext uri="{9D8B030D-6E8A-4147-A177-3AD203B41FA5}">
                      <a16:colId xmlns:a16="http://schemas.microsoft.com/office/drawing/2014/main" val="2769860134"/>
                    </a:ext>
                  </a:extLst>
                </a:gridCol>
              </a:tblGrid>
              <a:tr h="13902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2021 года</a:t>
                      </a:r>
                    </a:p>
                  </a:txBody>
                  <a:tcPr marL="3726" marR="3726" marT="3726"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26" marR="3726" marT="372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598058422"/>
                  </a:ext>
                </a:extLst>
              </a:tr>
              <a:tr h="1390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7473665"/>
                  </a:ext>
                </a:extLst>
              </a:tr>
              <a:tr h="192725">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998083978"/>
                  </a:ext>
                </a:extLst>
              </a:tr>
              <a:tr h="153814">
                <a:tc>
                  <a:txBody>
                    <a:bodyPr/>
                    <a:lstStyle/>
                    <a:p>
                      <a:pPr algn="l" fontAlgn="ctr"/>
                      <a:r>
                        <a:rPr lang="ru-RU" sz="900" u="none" strike="noStrike">
                          <a:effectLst/>
                        </a:rPr>
                        <a:t>Подпрограмма I «Социальная поддержка граждан»</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23290474"/>
                  </a:ext>
                </a:extLst>
              </a:tr>
              <a:tr h="347367">
                <a:tc>
                  <a:txBody>
                    <a:bodyPr/>
                    <a:lstStyle/>
                    <a:p>
                      <a:pPr algn="l" fontAlgn="ctr"/>
                      <a:r>
                        <a:rPr lang="ru-RU" sz="900" u="none" strike="noStrike" dirty="0">
                          <a:solidFill>
                            <a:schemeClr val="tx1"/>
                          </a:solidFill>
                          <a:effectLst/>
                        </a:rPr>
                        <a:t>2022 Уровень бедности</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Макропоказатель Указ Президента РФ от 25.04.2019 №193</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3,1</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2,8</a:t>
                      </a:r>
                    </a:p>
                  </a:txBody>
                  <a:tcPr marL="3726" marR="3726" marT="3726" marB="0" anchor="ctr"/>
                </a:tc>
                <a:tc>
                  <a:txBody>
                    <a:bodyPr/>
                    <a:lstStyle/>
                    <a:p>
                      <a:pPr algn="ctr" fontAlgn="ctr"/>
                      <a:r>
                        <a:rPr lang="ru-RU" sz="900" u="none" strike="noStrike" dirty="0">
                          <a:effectLst/>
                        </a:rPr>
                        <a:t>2,9</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2,6</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2,5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750369244"/>
                  </a:ext>
                </a:extLst>
              </a:tr>
              <a:tr h="287796">
                <a:tc>
                  <a:txBody>
                    <a:bodyPr/>
                    <a:lstStyle/>
                    <a:p>
                      <a:pPr algn="l" fontAlgn="ctr"/>
                      <a:r>
                        <a:rPr lang="ru-RU" sz="900" u="none" strike="noStrike" dirty="0">
                          <a:solidFill>
                            <a:schemeClr val="tx1"/>
                          </a:solidFill>
                          <a:effectLst/>
                        </a:rPr>
                        <a:t>Предоставление назначенной субсидии на оплату жилого помещения и коммунальных услуг</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633107038"/>
                  </a:ext>
                </a:extLst>
              </a:tr>
              <a:tr h="828511">
                <a:tc>
                  <a:txBody>
                    <a:bodyPr/>
                    <a:lstStyle/>
                    <a:p>
                      <a:pPr algn="l" fontAlgn="ctr"/>
                      <a:r>
                        <a:rPr lang="ru-RU" sz="900" u="none" strike="noStrike" dirty="0">
                          <a:solidFill>
                            <a:schemeClr val="tx1"/>
                          </a:solidFill>
                          <a:effectLst/>
                        </a:rPr>
                        <a:t>Предоставление компенсации льгот работникам образования, имеющим место жительства и работающим в микрорайонах Шереметьевский, Хлебниково, </a:t>
                      </a:r>
                      <a:r>
                        <a:rPr lang="ru-RU" sz="900" u="none" strike="noStrike" dirty="0" err="1">
                          <a:solidFill>
                            <a:schemeClr val="tx1"/>
                          </a:solidFill>
                          <a:effectLst/>
                        </a:rPr>
                        <a:t>Павельцево</a:t>
                      </a:r>
                      <a:r>
                        <a:rPr lang="ru-RU" sz="900" u="none" strike="noStrike" dirty="0">
                          <a:solidFill>
                            <a:schemeClr val="tx1"/>
                          </a:solidFill>
                          <a:effectLst/>
                        </a:rPr>
                        <a:t>, пользовавшихся льготой по оплате ЖКХ как житель сельской местности и утративших право на нее в связи с изменением статуса г. Долгопрудного</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116757471"/>
                  </a:ext>
                </a:extLst>
              </a:tr>
              <a:tr h="192725">
                <a:tc>
                  <a:txBody>
                    <a:bodyPr/>
                    <a:lstStyle/>
                    <a:p>
                      <a:pPr algn="l" fontAlgn="ctr"/>
                      <a:r>
                        <a:rPr lang="ru-RU" sz="900" u="none" strike="noStrike" dirty="0">
                          <a:solidFill>
                            <a:schemeClr val="tx1"/>
                          </a:solidFill>
                          <a:effectLst/>
                        </a:rPr>
                        <a:t>2022 Активное долголетие</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4,98</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10,5</a:t>
                      </a:r>
                    </a:p>
                  </a:txBody>
                  <a:tcPr marL="3726" marR="3726" marT="3726" marB="0" anchor="ctr"/>
                </a:tc>
                <a:tc>
                  <a:txBody>
                    <a:bodyPr/>
                    <a:lstStyle/>
                    <a:p>
                      <a:pPr algn="ctr" fontAlgn="ctr"/>
                      <a:r>
                        <a:rPr lang="ru-RU" sz="900" u="none" strike="noStrike" dirty="0">
                          <a:effectLst/>
                        </a:rPr>
                        <a:t>11,29</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806674645"/>
                  </a:ext>
                </a:extLst>
              </a:tr>
              <a:tr h="287796">
                <a:tc>
                  <a:txBody>
                    <a:bodyPr/>
                    <a:lstStyle/>
                    <a:p>
                      <a:pPr algn="l" fontAlgn="ctr"/>
                      <a:r>
                        <a:rPr lang="ru-RU" sz="900" u="none" strike="noStrike" dirty="0">
                          <a:solidFill>
                            <a:schemeClr val="tx1"/>
                          </a:solidFill>
                          <a:effectLst/>
                        </a:rPr>
                        <a:t>Количество лиц, получающих социальную помощь в рамках проведения городских социально-значимых мероприятий</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2280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3005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3000</a:t>
                      </a:r>
                    </a:p>
                  </a:txBody>
                  <a:tcPr marL="3726" marR="3726" marT="3726" marB="0" anchor="ctr"/>
                </a:tc>
                <a:tc>
                  <a:txBody>
                    <a:bodyPr/>
                    <a:lstStyle/>
                    <a:p>
                      <a:pPr algn="ctr" fontAlgn="ctr"/>
                      <a:r>
                        <a:rPr lang="ru-RU" sz="900" u="none" strike="noStrike" dirty="0">
                          <a:effectLst/>
                        </a:rPr>
                        <a:t>3179</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3000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195029689"/>
                  </a:ext>
                </a:extLst>
              </a:tr>
              <a:tr h="287796">
                <a:tc>
                  <a:txBody>
                    <a:bodyPr/>
                    <a:lstStyle/>
                    <a:p>
                      <a:pPr algn="l" fontAlgn="ctr"/>
                      <a:r>
                        <a:rPr lang="ru-RU" sz="900" u="none" strike="noStrike" dirty="0">
                          <a:solidFill>
                            <a:schemeClr val="tx1"/>
                          </a:solidFill>
                          <a:effectLst/>
                        </a:rPr>
                        <a:t>Количество лиц, получающих адресную социальную помощь в связи с нахождением в трудной жизненной ситуации</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50</a:t>
                      </a:r>
                    </a:p>
                  </a:txBody>
                  <a:tcPr marL="3726" marR="3726" marT="3726" marB="0" anchor="ctr"/>
                </a:tc>
                <a:tc>
                  <a:txBody>
                    <a:bodyPr/>
                    <a:lstStyle/>
                    <a:p>
                      <a:pPr algn="ctr" fontAlgn="ctr"/>
                      <a:r>
                        <a:rPr lang="ru-RU" sz="900" u="none" strike="noStrike" dirty="0">
                          <a:effectLst/>
                        </a:rPr>
                        <a:t>52</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33167506"/>
                  </a:ext>
                </a:extLst>
              </a:tr>
              <a:tr h="287796">
                <a:tc>
                  <a:txBody>
                    <a:bodyPr/>
                    <a:lstStyle/>
                    <a:p>
                      <a:pPr algn="l" fontAlgn="ctr"/>
                      <a:r>
                        <a:rPr lang="ru-RU" sz="900" u="none" strike="noStrike" dirty="0">
                          <a:solidFill>
                            <a:schemeClr val="tx1"/>
                          </a:solidFill>
                          <a:effectLst/>
                        </a:rPr>
                        <a:t>Доля муниципальных служащих, вышедших на пенсию и получающих пенсию за выслугу лет</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178643019"/>
                  </a:ext>
                </a:extLst>
              </a:tr>
              <a:tr h="287796">
                <a:tc>
                  <a:txBody>
                    <a:bodyPr/>
                    <a:lstStyle/>
                    <a:p>
                      <a:pPr algn="l" fontAlgn="ctr"/>
                      <a:r>
                        <a:rPr lang="ru-RU" sz="900" u="none" strike="noStrike" dirty="0">
                          <a:solidFill>
                            <a:schemeClr val="tx1"/>
                          </a:solidFill>
                          <a:effectLst/>
                        </a:rPr>
                        <a:t>Предоставление дополнительных мер социальной поддержки и социальной помощи гражданам</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78067030"/>
                  </a:ext>
                </a:extLst>
              </a:tr>
              <a:tr h="117867">
                <a:tc>
                  <a:txBody>
                    <a:bodyPr/>
                    <a:lstStyle/>
                    <a:p>
                      <a:pPr algn="l" fontAlgn="ctr"/>
                      <a:r>
                        <a:rPr lang="ru-RU" sz="900" u="none" strike="noStrike" dirty="0">
                          <a:solidFill>
                            <a:schemeClr val="tx1"/>
                          </a:solidFill>
                          <a:effectLst/>
                        </a:rPr>
                        <a:t>Подпрограмма </a:t>
                      </a:r>
                      <a:r>
                        <a:rPr lang="en-US" sz="900" u="none" strike="noStrike" dirty="0">
                          <a:solidFill>
                            <a:schemeClr val="tx1"/>
                          </a:solidFill>
                          <a:effectLst/>
                        </a:rPr>
                        <a:t>II «</a:t>
                      </a:r>
                      <a:r>
                        <a:rPr lang="ru-RU" sz="900" u="none" strike="noStrike" dirty="0">
                          <a:solidFill>
                            <a:schemeClr val="tx1"/>
                          </a:solidFill>
                          <a:effectLst/>
                        </a:rPr>
                        <a:t>Доступная среда»</a:t>
                      </a:r>
                      <a:endParaRPr lang="ru-RU" sz="900" b="1"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endParaRPr lang="ru-RU" sz="900" b="0" i="0" u="none" strike="noStrike" dirty="0">
                        <a:solidFill>
                          <a:srgbClr val="000000"/>
                        </a:solidFill>
                        <a:effectLst/>
                        <a:latin typeface="+mn-lt"/>
                      </a:endParaRPr>
                    </a:p>
                  </a:txBody>
                  <a:tcPr marL="9525" marR="9525" marT="9525"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5212803"/>
                  </a:ext>
                </a:extLst>
              </a:tr>
              <a:tr h="462116">
                <a:tc>
                  <a:txBody>
                    <a:bodyPr/>
                    <a:lstStyle/>
                    <a:p>
                      <a:pPr algn="l" fontAlgn="b"/>
                      <a:r>
                        <a:rPr lang="ru-RU" sz="900" u="none" strike="noStrike" dirty="0">
                          <a:solidFill>
                            <a:schemeClr val="tx1"/>
                          </a:solidFill>
                          <a:effectLst/>
                        </a:rPr>
                        <a:t>2022 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a:t>
                      </a:r>
                      <a:endParaRPr lang="ru-RU" sz="900" b="0" i="0" u="none" strike="noStrike" dirty="0">
                        <a:solidFill>
                          <a:schemeClr val="tx1"/>
                        </a:solidFill>
                        <a:effectLst/>
                        <a:latin typeface="Arial" panose="020B0604020202020204" pitchFamily="34" charset="0"/>
                      </a:endParaRPr>
                    </a:p>
                  </a:txBody>
                  <a:tcPr marL="3726" marR="3726" marT="3726" marB="0" anchor="b"/>
                </a:tc>
                <a:tc>
                  <a:txBody>
                    <a:bodyPr/>
                    <a:lstStyle/>
                    <a:p>
                      <a:pPr algn="ctr" fontAlgn="ctr"/>
                      <a:r>
                        <a:rPr lang="ru-RU" sz="900" u="none" strike="noStrike" dirty="0">
                          <a:effectLst/>
                        </a:rPr>
                        <a:t>Отраслевой показатель</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66,4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78</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79,8</a:t>
                      </a:r>
                    </a:p>
                  </a:txBody>
                  <a:tcPr marL="3726" marR="3726" marT="3726" marB="0" anchor="ctr"/>
                </a:tc>
                <a:tc>
                  <a:txBody>
                    <a:bodyPr/>
                    <a:lstStyle/>
                    <a:p>
                      <a:pPr algn="ctr" fontAlgn="ctr"/>
                      <a:r>
                        <a:rPr lang="ru-RU" sz="900" u="none" strike="noStrike" dirty="0">
                          <a:effectLst/>
                        </a:rPr>
                        <a:t>80,46</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87,8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92,8</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92,8</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533482390"/>
                  </a:ext>
                </a:extLst>
              </a:tr>
              <a:tr h="477938">
                <a:tc>
                  <a:txBody>
                    <a:bodyPr/>
                    <a:lstStyle/>
                    <a:p>
                      <a:pPr algn="l" fontAlgn="ctr"/>
                      <a:r>
                        <a:rPr lang="ru-RU" sz="900" u="none" strike="noStrike" dirty="0">
                          <a:solidFill>
                            <a:schemeClr val="tx1"/>
                          </a:solidFill>
                          <a:effectLst/>
                        </a:rPr>
                        <a:t>2022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в Московской области</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99</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365522142"/>
                  </a:ext>
                </a:extLst>
              </a:tr>
              <a:tr h="347367">
                <a:tc>
                  <a:txBody>
                    <a:bodyPr/>
                    <a:lstStyle/>
                    <a:p>
                      <a:pPr algn="l" fontAlgn="ctr"/>
                      <a:r>
                        <a:rPr lang="ru-RU" sz="900" u="none" strike="noStrike" dirty="0">
                          <a:solidFill>
                            <a:schemeClr val="tx1"/>
                          </a:solidFill>
                          <a:effectLst/>
                        </a:rPr>
                        <a:t>2022 Доля детей-инвалидов в возрасте от 5 до 18 лет, получающих дополнительное образование, от общей численности детей-инвалидов такого возраста</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46</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54,3</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50</a:t>
                      </a:r>
                    </a:p>
                  </a:txBody>
                  <a:tcPr marL="3726" marR="3726" marT="3726" marB="0" anchor="ctr"/>
                </a:tc>
                <a:tc>
                  <a:txBody>
                    <a:bodyPr/>
                    <a:lstStyle/>
                    <a:p>
                      <a:pPr algn="ctr" fontAlgn="ctr"/>
                      <a:r>
                        <a:rPr lang="ru-RU" sz="900" u="none" strike="noStrike" dirty="0">
                          <a:effectLst/>
                        </a:rPr>
                        <a:t>54,3</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289453960"/>
                  </a:ext>
                </a:extLst>
              </a:tr>
              <a:tr h="347367">
                <a:tc>
                  <a:txBody>
                    <a:bodyPr/>
                    <a:lstStyle/>
                    <a:p>
                      <a:pPr algn="l" fontAlgn="ctr"/>
                      <a:r>
                        <a:rPr lang="ru-RU" sz="900" u="none" strike="noStrike" dirty="0">
                          <a:solidFill>
                            <a:schemeClr val="tx1"/>
                          </a:solidFill>
                          <a:effectLst/>
                        </a:rPr>
                        <a:t>2022 Доля детей-инвалидов в возрасте от 1,5 до 7 лет, охваченных дошкольным образованием, в общей численности детей-инвалидов такого возраста</a:t>
                      </a:r>
                      <a:endParaRPr lang="ru-RU" sz="900" b="0" i="0" u="none" strike="noStrike" dirty="0">
                        <a:solidFill>
                          <a:schemeClr val="tx1"/>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97</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872991259"/>
                  </a:ext>
                </a:extLst>
              </a:tr>
            </a:tbl>
          </a:graphicData>
        </a:graphic>
      </p:graphicFrame>
    </p:spTree>
    <p:extLst>
      <p:ext uri="{BB962C8B-B14F-4D97-AF65-F5344CB8AC3E}">
        <p14:creationId xmlns:p14="http://schemas.microsoft.com/office/powerpoint/2010/main" val="3238652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CBBF417-8587-4569-8449-9B54DF81014F}"/>
              </a:ext>
            </a:extLst>
          </p:cNvPr>
          <p:cNvGraphicFramePr>
            <a:graphicFrameLocks noGrp="1"/>
          </p:cNvGraphicFramePr>
          <p:nvPr>
            <p:ph idx="1"/>
            <p:extLst/>
          </p:nvPr>
        </p:nvGraphicFramePr>
        <p:xfrm>
          <a:off x="740705" y="912783"/>
          <a:ext cx="10967103" cy="5579457"/>
        </p:xfrm>
        <a:graphic>
          <a:graphicData uri="http://schemas.openxmlformats.org/drawingml/2006/table">
            <a:tbl>
              <a:tblPr>
                <a:tableStyleId>{5C22544A-7EE6-4342-B048-85BDC9FD1C3A}</a:tableStyleId>
              </a:tblPr>
              <a:tblGrid>
                <a:gridCol w="2975060">
                  <a:extLst>
                    <a:ext uri="{9D8B030D-6E8A-4147-A177-3AD203B41FA5}">
                      <a16:colId xmlns:a16="http://schemas.microsoft.com/office/drawing/2014/main" val="2086403084"/>
                    </a:ext>
                  </a:extLst>
                </a:gridCol>
                <a:gridCol w="1119764">
                  <a:extLst>
                    <a:ext uri="{9D8B030D-6E8A-4147-A177-3AD203B41FA5}">
                      <a16:colId xmlns:a16="http://schemas.microsoft.com/office/drawing/2014/main" val="3367119760"/>
                    </a:ext>
                  </a:extLst>
                </a:gridCol>
                <a:gridCol w="944115">
                  <a:extLst>
                    <a:ext uri="{9D8B030D-6E8A-4147-A177-3AD203B41FA5}">
                      <a16:colId xmlns:a16="http://schemas.microsoft.com/office/drawing/2014/main" val="205276218"/>
                    </a:ext>
                  </a:extLst>
                </a:gridCol>
                <a:gridCol w="944115">
                  <a:extLst>
                    <a:ext uri="{9D8B030D-6E8A-4147-A177-3AD203B41FA5}">
                      <a16:colId xmlns:a16="http://schemas.microsoft.com/office/drawing/2014/main" val="4269392862"/>
                    </a:ext>
                  </a:extLst>
                </a:gridCol>
                <a:gridCol w="988027">
                  <a:extLst>
                    <a:ext uri="{9D8B030D-6E8A-4147-A177-3AD203B41FA5}">
                      <a16:colId xmlns:a16="http://schemas.microsoft.com/office/drawing/2014/main" val="1199516679"/>
                    </a:ext>
                  </a:extLst>
                </a:gridCol>
                <a:gridCol w="483036">
                  <a:extLst>
                    <a:ext uri="{9D8B030D-6E8A-4147-A177-3AD203B41FA5}">
                      <a16:colId xmlns:a16="http://schemas.microsoft.com/office/drawing/2014/main" val="668622646"/>
                    </a:ext>
                  </a:extLst>
                </a:gridCol>
                <a:gridCol w="483036">
                  <a:extLst>
                    <a:ext uri="{9D8B030D-6E8A-4147-A177-3AD203B41FA5}">
                      <a16:colId xmlns:a16="http://schemas.microsoft.com/office/drawing/2014/main" val="2809612532"/>
                    </a:ext>
                  </a:extLst>
                </a:gridCol>
                <a:gridCol w="1064874">
                  <a:extLst>
                    <a:ext uri="{9D8B030D-6E8A-4147-A177-3AD203B41FA5}">
                      <a16:colId xmlns:a16="http://schemas.microsoft.com/office/drawing/2014/main" val="2704801557"/>
                    </a:ext>
                  </a:extLst>
                </a:gridCol>
                <a:gridCol w="966071">
                  <a:extLst>
                    <a:ext uri="{9D8B030D-6E8A-4147-A177-3AD203B41FA5}">
                      <a16:colId xmlns:a16="http://schemas.microsoft.com/office/drawing/2014/main" val="1663826247"/>
                    </a:ext>
                  </a:extLst>
                </a:gridCol>
                <a:gridCol w="999005">
                  <a:extLst>
                    <a:ext uri="{9D8B030D-6E8A-4147-A177-3AD203B41FA5}">
                      <a16:colId xmlns:a16="http://schemas.microsoft.com/office/drawing/2014/main" val="3497174290"/>
                    </a:ext>
                  </a:extLst>
                </a:gridCol>
              </a:tblGrid>
              <a:tr h="227846">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План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39479239"/>
                  </a:ext>
                </a:extLst>
              </a:tr>
              <a:tr h="22784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260154583"/>
                  </a:ext>
                </a:extLst>
              </a:tr>
              <a:tr h="455691">
                <a:tc>
                  <a:txBody>
                    <a:bodyPr/>
                    <a:lstStyle/>
                    <a:p>
                      <a:pPr algn="l" fontAlgn="ctr"/>
                      <a:r>
                        <a:rPr lang="ru-RU" sz="1100" u="none" strike="noStrike">
                          <a:effectLst/>
                        </a:rPr>
                        <a:t>Муниципальная программа «Социальная защита населения»</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23238979"/>
                  </a:ext>
                </a:extLst>
              </a:tr>
              <a:tr h="455691">
                <a:tc>
                  <a:txBody>
                    <a:bodyPr/>
                    <a:lstStyle/>
                    <a:p>
                      <a:pPr algn="l" fontAlgn="ctr"/>
                      <a:r>
                        <a:rPr lang="ru-RU" sz="1100" u="none" strike="noStrike">
                          <a:effectLst/>
                        </a:rPr>
                        <a:t>Подпрограмма III «Развитие системы отдыха и оздоровления детей»</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19956239"/>
                  </a:ext>
                </a:extLst>
              </a:tr>
              <a:tr h="911383">
                <a:tc>
                  <a:txBody>
                    <a:bodyPr/>
                    <a:lstStyle/>
                    <a:p>
                      <a:pPr algn="l" fontAlgn="ctr"/>
                      <a:r>
                        <a:rPr lang="ru-RU" sz="1100" u="none" strike="noStrike" dirty="0">
                          <a:effectLst/>
                        </a:rPr>
                        <a:t>2022 Доля детей, охваченных отдыхом и оздоровлением, в общей численности детей в возрасте от 7 до 15 лет, подлежащих оздоровлению</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59,5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n-lt"/>
                        </a:rPr>
                        <a:t>99</a:t>
                      </a: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62</a:t>
                      </a:r>
                    </a:p>
                  </a:txBody>
                  <a:tcPr marL="6562" marR="6562" marT="6562" marB="0" anchor="ctr"/>
                </a:tc>
                <a:tc>
                  <a:txBody>
                    <a:bodyPr/>
                    <a:lstStyle/>
                    <a:p>
                      <a:pPr algn="ctr" fontAlgn="ctr"/>
                      <a:r>
                        <a:rPr lang="ru-RU" sz="1100" u="none" strike="noStrike" dirty="0">
                          <a:effectLst/>
                        </a:rPr>
                        <a:t>79,91</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62</a:t>
                      </a:r>
                      <a:r>
                        <a:rPr lang="en-US" sz="1100" u="none" strike="noStrike" dirty="0">
                          <a:effectLst/>
                        </a:rPr>
                        <a:t>,5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62,5</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63</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59153936"/>
                  </a:ext>
                </a:extLst>
              </a:tr>
              <a:tr h="1139227">
                <a:tc>
                  <a:txBody>
                    <a:bodyPr/>
                    <a:lstStyle/>
                    <a:p>
                      <a:pPr algn="l" fontAlgn="ctr"/>
                      <a:r>
                        <a:rPr lang="ru-RU" sz="1100" u="none" strike="noStrike" dirty="0">
                          <a:effectLst/>
                        </a:rPr>
                        <a:t>2022</a:t>
                      </a:r>
                      <a:r>
                        <a:rPr lang="ru-RU" sz="1100" u="none" strike="noStrike" baseline="0" dirty="0">
                          <a:effectLst/>
                        </a:rPr>
                        <a:t> </a:t>
                      </a:r>
                      <a:r>
                        <a:rPr lang="ru-RU" sz="1100" u="none" strike="noStrike" dirty="0">
                          <a:effectLst/>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55,7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58</a:t>
                      </a:r>
                    </a:p>
                  </a:txBody>
                  <a:tcPr marL="9525" marR="9525" marT="9525" marB="0" anchor="ctr"/>
                </a:tc>
                <a:tc>
                  <a:txBody>
                    <a:bodyPr/>
                    <a:lstStyle/>
                    <a:p>
                      <a:pPr algn="ctr" fontAlgn="ctr"/>
                      <a:r>
                        <a:rPr lang="ru-RU" sz="1100" b="0" i="0" u="none" strike="noStrike" dirty="0">
                          <a:solidFill>
                            <a:srgbClr val="000000"/>
                          </a:solidFill>
                          <a:effectLst/>
                          <a:latin typeface="Arial" panose="020B0604020202020204" pitchFamily="34" charset="0"/>
                        </a:rPr>
                        <a:t>56</a:t>
                      </a:r>
                    </a:p>
                  </a:txBody>
                  <a:tcPr marL="6562" marR="6562" marT="6562" marB="0" anchor="ctr"/>
                </a:tc>
                <a:tc>
                  <a:txBody>
                    <a:bodyPr/>
                    <a:lstStyle/>
                    <a:p>
                      <a:pPr algn="ctr" fontAlgn="ctr"/>
                      <a:r>
                        <a:rPr lang="ru-RU" sz="1100" u="none" strike="noStrike" dirty="0">
                          <a:effectLst/>
                        </a:rPr>
                        <a:t>75,77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56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57</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57</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57034945"/>
                  </a:ext>
                </a:extLst>
              </a:tr>
              <a:tr h="683536">
                <a:tc>
                  <a:txBody>
                    <a:bodyPr/>
                    <a:lstStyle/>
                    <a:p>
                      <a:pPr algn="l" fontAlgn="ctr"/>
                      <a:r>
                        <a:rPr lang="ru-RU" sz="1100" u="none" strike="noStrike">
                          <a:effectLst/>
                        </a:rPr>
                        <a:t>Доля детей, охваченных отдыхом, временной занятостью и трудоустройством в каникулярный период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Показатель муниципальной программы</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60,4</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90,7</a:t>
                      </a:r>
                    </a:p>
                  </a:txBody>
                  <a:tcPr marL="9525" marR="9525" marT="9525" marB="0" anchor="ctr"/>
                </a:tc>
                <a:tc>
                  <a:txBody>
                    <a:bodyPr/>
                    <a:lstStyle/>
                    <a:p>
                      <a:pPr algn="ctr" fontAlgn="ctr"/>
                      <a:r>
                        <a:rPr lang="ru-RU" sz="1100" b="0" i="0" u="none" strike="noStrike" dirty="0">
                          <a:solidFill>
                            <a:srgbClr val="000000"/>
                          </a:solidFill>
                          <a:effectLst/>
                          <a:latin typeface="Arial" panose="020B0604020202020204" pitchFamily="34" charset="0"/>
                        </a:rPr>
                        <a:t>60,8</a:t>
                      </a:r>
                    </a:p>
                  </a:txBody>
                  <a:tcPr marL="6562" marR="6562" marT="6562" marB="0" anchor="ctr"/>
                </a:tc>
                <a:tc>
                  <a:txBody>
                    <a:bodyPr/>
                    <a:lstStyle/>
                    <a:p>
                      <a:pPr algn="ctr" fontAlgn="ctr"/>
                      <a:r>
                        <a:rPr lang="ru-RU" sz="1100" u="none" strike="noStrike" dirty="0">
                          <a:effectLst/>
                        </a:rPr>
                        <a:t>60,8</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818668843"/>
                  </a:ext>
                </a:extLst>
              </a:tr>
              <a:tr h="455691">
                <a:tc>
                  <a:txBody>
                    <a:bodyPr/>
                    <a:lstStyle/>
                    <a:p>
                      <a:pPr algn="l" fontAlgn="ctr"/>
                      <a:r>
                        <a:rPr lang="ru-RU" sz="1100" u="none" strike="noStrike">
                          <a:effectLst/>
                        </a:rPr>
                        <a:t>Подпрограмма VIII «Развитие трудовых ресурсов и охраны труда»</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59137948"/>
                  </a:ext>
                </a:extLst>
              </a:tr>
              <a:tr h="911383">
                <a:tc>
                  <a:txBody>
                    <a:bodyPr/>
                    <a:lstStyle/>
                    <a:p>
                      <a:pPr algn="l" fontAlgn="ctr"/>
                      <a:r>
                        <a:rPr lang="ru-RU" sz="1100" u="none" strike="noStrike" dirty="0">
                          <a:effectLst/>
                        </a:rPr>
                        <a:t>Число пострадавших в результате несчастных случаев на производстве со смертельным исходом, в расчете на 1000 работающих (по кругу организаций муниципальной собственности)</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Единица, Кч</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0,067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a:t>
                      </a:r>
                      <a:r>
                        <a:rPr lang="en-US" sz="1100" u="none" strike="noStrike" dirty="0">
                          <a:effectLst/>
                        </a:rPr>
                        <a:t>059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0,061</a:t>
                      </a:r>
                    </a:p>
                  </a:txBody>
                  <a:tcPr marL="6562" marR="6562" marT="6562" marB="0" anchor="ctr"/>
                </a:tc>
                <a:tc>
                  <a:txBody>
                    <a:bodyPr/>
                    <a:lstStyle/>
                    <a:p>
                      <a:pPr algn="ctr" fontAlgn="ctr"/>
                      <a:r>
                        <a:rPr lang="ru-RU" sz="1100" u="none" strike="noStrike" dirty="0">
                          <a:effectLst/>
                        </a:rPr>
                        <a:t>0,061</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6</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0,056</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74915009"/>
                  </a:ext>
                </a:extLst>
              </a:tr>
            </a:tbl>
          </a:graphicData>
        </a:graphic>
      </p:graphicFrame>
    </p:spTree>
    <p:extLst>
      <p:ext uri="{BB962C8B-B14F-4D97-AF65-F5344CB8AC3E}">
        <p14:creationId xmlns:p14="http://schemas.microsoft.com/office/powerpoint/2010/main" val="2378607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FCCD0B2-FBB2-413A-AF3B-25F95D47359D}"/>
              </a:ext>
            </a:extLst>
          </p:cNvPr>
          <p:cNvGraphicFramePr>
            <a:graphicFrameLocks noGrp="1"/>
          </p:cNvGraphicFramePr>
          <p:nvPr>
            <p:ph idx="1"/>
            <p:extLst/>
          </p:nvPr>
        </p:nvGraphicFramePr>
        <p:xfrm>
          <a:off x="747799" y="823146"/>
          <a:ext cx="11079189" cy="5672596"/>
        </p:xfrm>
        <a:graphic>
          <a:graphicData uri="http://schemas.openxmlformats.org/drawingml/2006/table">
            <a:tbl>
              <a:tblPr>
                <a:tableStyleId>{5C22544A-7EE6-4342-B048-85BDC9FD1C3A}</a:tableStyleId>
              </a:tblPr>
              <a:tblGrid>
                <a:gridCol w="3005465">
                  <a:extLst>
                    <a:ext uri="{9D8B030D-6E8A-4147-A177-3AD203B41FA5}">
                      <a16:colId xmlns:a16="http://schemas.microsoft.com/office/drawing/2014/main" val="2123909385"/>
                    </a:ext>
                  </a:extLst>
                </a:gridCol>
                <a:gridCol w="1131209">
                  <a:extLst>
                    <a:ext uri="{9D8B030D-6E8A-4147-A177-3AD203B41FA5}">
                      <a16:colId xmlns:a16="http://schemas.microsoft.com/office/drawing/2014/main" val="2730474434"/>
                    </a:ext>
                  </a:extLst>
                </a:gridCol>
                <a:gridCol w="953763">
                  <a:extLst>
                    <a:ext uri="{9D8B030D-6E8A-4147-A177-3AD203B41FA5}">
                      <a16:colId xmlns:a16="http://schemas.microsoft.com/office/drawing/2014/main" val="3008445256"/>
                    </a:ext>
                  </a:extLst>
                </a:gridCol>
                <a:gridCol w="953763">
                  <a:extLst>
                    <a:ext uri="{9D8B030D-6E8A-4147-A177-3AD203B41FA5}">
                      <a16:colId xmlns:a16="http://schemas.microsoft.com/office/drawing/2014/main" val="2542217"/>
                    </a:ext>
                  </a:extLst>
                </a:gridCol>
                <a:gridCol w="998125">
                  <a:extLst>
                    <a:ext uri="{9D8B030D-6E8A-4147-A177-3AD203B41FA5}">
                      <a16:colId xmlns:a16="http://schemas.microsoft.com/office/drawing/2014/main" val="1075950243"/>
                    </a:ext>
                  </a:extLst>
                </a:gridCol>
                <a:gridCol w="487973">
                  <a:extLst>
                    <a:ext uri="{9D8B030D-6E8A-4147-A177-3AD203B41FA5}">
                      <a16:colId xmlns:a16="http://schemas.microsoft.com/office/drawing/2014/main" val="2601223943"/>
                    </a:ext>
                  </a:extLst>
                </a:gridCol>
                <a:gridCol w="487973">
                  <a:extLst>
                    <a:ext uri="{9D8B030D-6E8A-4147-A177-3AD203B41FA5}">
                      <a16:colId xmlns:a16="http://schemas.microsoft.com/office/drawing/2014/main" val="2542119052"/>
                    </a:ext>
                  </a:extLst>
                </a:gridCol>
                <a:gridCol w="1075757">
                  <a:extLst>
                    <a:ext uri="{9D8B030D-6E8A-4147-A177-3AD203B41FA5}">
                      <a16:colId xmlns:a16="http://schemas.microsoft.com/office/drawing/2014/main" val="3315385014"/>
                    </a:ext>
                  </a:extLst>
                </a:gridCol>
                <a:gridCol w="975945">
                  <a:extLst>
                    <a:ext uri="{9D8B030D-6E8A-4147-A177-3AD203B41FA5}">
                      <a16:colId xmlns:a16="http://schemas.microsoft.com/office/drawing/2014/main" val="114862555"/>
                    </a:ext>
                  </a:extLst>
                </a:gridCol>
                <a:gridCol w="1009216">
                  <a:extLst>
                    <a:ext uri="{9D8B030D-6E8A-4147-A177-3AD203B41FA5}">
                      <a16:colId xmlns:a16="http://schemas.microsoft.com/office/drawing/2014/main" val="822611927"/>
                    </a:ext>
                  </a:extLst>
                </a:gridCol>
              </a:tblGrid>
              <a:tr h="139138">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56" marR="3956" marT="395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32003137"/>
                  </a:ext>
                </a:extLst>
              </a:tr>
              <a:tr h="1391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87217431"/>
                  </a:ext>
                </a:extLst>
              </a:tr>
              <a:tr h="195190">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459422337"/>
                  </a:ext>
                </a:extLst>
              </a:tr>
              <a:tr h="292784">
                <a:tc>
                  <a:txBody>
                    <a:bodyPr/>
                    <a:lstStyle/>
                    <a:p>
                      <a:pPr algn="l" fontAlgn="ctr"/>
                      <a:r>
                        <a:rPr lang="ru-RU" sz="900" u="none" strike="noStrike">
                          <a:solidFill>
                            <a:schemeClr val="tx1"/>
                          </a:solidFill>
                          <a:effectLst/>
                        </a:rPr>
                        <a:t>Подпрограмма IX «Развитие и поддержка социально ориентированных некоммерческих организаций»</a:t>
                      </a:r>
                      <a:endParaRPr lang="ru-RU" sz="900" b="1" i="0" u="none" strike="noStrike">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258556965"/>
                  </a:ext>
                </a:extLst>
              </a:tr>
              <a:tr h="252329">
                <a:tc>
                  <a:txBody>
                    <a:bodyPr/>
                    <a:lstStyle/>
                    <a:p>
                      <a:pPr algn="l" fontAlgn="ctr"/>
                      <a:r>
                        <a:rPr lang="ru-RU" sz="900" u="none" strike="noStrike" dirty="0">
                          <a:solidFill>
                            <a:schemeClr val="tx1"/>
                          </a:solidFill>
                          <a:effectLst/>
                        </a:rPr>
                        <a:t>Количество СО НКО, которым оказана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a:t>
                      </a:r>
                    </a:p>
                  </a:txBody>
                  <a:tcPr marL="3956" marR="3956" marT="3956" marB="0" anchor="ctr"/>
                </a:tc>
                <a:tc>
                  <a:txBody>
                    <a:bodyPr/>
                    <a:lstStyle/>
                    <a:p>
                      <a:pPr algn="ctr" fontAlgn="ctr"/>
                      <a:r>
                        <a:rPr lang="ru-RU" sz="900" u="none" strike="noStrike" dirty="0">
                          <a:effectLst/>
                        </a:rPr>
                        <a:t>12</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731270659"/>
                  </a:ext>
                </a:extLst>
              </a:tr>
              <a:tr h="376700">
                <a:tc>
                  <a:txBody>
                    <a:bodyPr/>
                    <a:lstStyle/>
                    <a:p>
                      <a:pPr algn="l" fontAlgn="ctr"/>
                      <a:r>
                        <a:rPr lang="ru-RU" sz="900" u="none" strike="noStrike" dirty="0">
                          <a:solidFill>
                            <a:schemeClr val="tx1"/>
                          </a:solidFill>
                          <a:effectLst/>
                        </a:rPr>
                        <a:t>2022 Количество СО НКО в сфере социальной защиты населения, которым оказана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3956" marR="3956" marT="3956"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504795247"/>
                  </a:ext>
                </a:extLst>
              </a:tr>
              <a:tr h="285568">
                <a:tc>
                  <a:txBody>
                    <a:bodyPr/>
                    <a:lstStyle/>
                    <a:p>
                      <a:pPr algn="l" fontAlgn="ctr"/>
                      <a:r>
                        <a:rPr lang="ru-RU" sz="900" u="none" strike="noStrike" dirty="0">
                          <a:solidFill>
                            <a:schemeClr val="tx1"/>
                          </a:solidFill>
                          <a:effectLst/>
                        </a:rPr>
                        <a:t>2022</a:t>
                      </a:r>
                      <a:r>
                        <a:rPr lang="ru-RU" sz="900" u="none" strike="noStrike" baseline="0" dirty="0">
                          <a:solidFill>
                            <a:schemeClr val="tx1"/>
                          </a:solidFill>
                          <a:effectLst/>
                        </a:rPr>
                        <a:t> </a:t>
                      </a:r>
                      <a:r>
                        <a:rPr lang="ru-RU" sz="900" u="none" strike="noStrike" dirty="0">
                          <a:solidFill>
                            <a:schemeClr val="tx1"/>
                          </a:solidFill>
                          <a:effectLst/>
                        </a:rPr>
                        <a:t>Количество СО НКО в сфере образования, которым оказана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9</a:t>
                      </a:r>
                    </a:p>
                  </a:txBody>
                  <a:tcPr marL="3956" marR="3956" marT="3956" marB="0" anchor="ctr"/>
                </a:tc>
                <a:tc>
                  <a:txBody>
                    <a:bodyPr/>
                    <a:lstStyle/>
                    <a:p>
                      <a:pPr algn="ctr" fontAlgn="ctr"/>
                      <a:r>
                        <a:rPr lang="ru-RU" sz="900" u="none" strike="noStrike" dirty="0">
                          <a:effectLst/>
                        </a:rPr>
                        <a:t>11</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80456921"/>
                  </a:ext>
                </a:extLst>
              </a:tr>
              <a:tr h="390378">
                <a:tc>
                  <a:txBody>
                    <a:bodyPr/>
                    <a:lstStyle/>
                    <a:p>
                      <a:pPr algn="l" fontAlgn="ctr"/>
                      <a:r>
                        <a:rPr lang="ru-RU" sz="900" u="none" strike="noStrike" dirty="0">
                          <a:solidFill>
                            <a:schemeClr val="tx1"/>
                          </a:solidFill>
                          <a:effectLst/>
                        </a:rPr>
                        <a:t>Доля расходов, направляемых на предоставление субсидий СО НКО, в общем объеме расходов бюджета муниципального образования на социальную сферу</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1,24</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1,25</a:t>
                      </a:r>
                    </a:p>
                  </a:txBody>
                  <a:tcPr marL="3956" marR="3956" marT="3956" marB="0" anchor="ctr"/>
                </a:tc>
                <a:tc>
                  <a:txBody>
                    <a:bodyPr/>
                    <a:lstStyle/>
                    <a:p>
                      <a:pPr algn="ctr" fontAlgn="ctr"/>
                      <a:r>
                        <a:rPr lang="ru-RU" sz="900" u="none" strike="noStrike" dirty="0">
                          <a:effectLst/>
                        </a:rPr>
                        <a:t>1,2</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dirty="0">
                          <a:effectLst/>
                        </a:rPr>
                        <a:t>1,2</a:t>
                      </a:r>
                      <a:r>
                        <a:rPr lang="en-US" sz="900" u="none" strike="noStrike" dirty="0">
                          <a:effectLst/>
                        </a:rPr>
                        <a:t>7</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838189102"/>
                  </a:ext>
                </a:extLst>
              </a:tr>
              <a:tr h="390378">
                <a:tc>
                  <a:txBody>
                    <a:bodyPr/>
                    <a:lstStyle/>
                    <a:p>
                      <a:pPr algn="l" fontAlgn="ctr"/>
                      <a:r>
                        <a:rPr lang="ru-RU" sz="900" u="none" strike="noStrike" dirty="0">
                          <a:solidFill>
                            <a:schemeClr val="tx1"/>
                          </a:solidFill>
                          <a:effectLst/>
                        </a:rPr>
                        <a:t>Доля расходов, направляемых на предоставление субсидий СО НКО в сфере образования, в общем объеме расходов бюджета муниципального образования в сфере образования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1,86</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1,88</a:t>
                      </a:r>
                    </a:p>
                  </a:txBody>
                  <a:tcPr marL="3956" marR="3956" marT="3956" marB="0" anchor="ctr"/>
                </a:tc>
                <a:tc>
                  <a:txBody>
                    <a:bodyPr/>
                    <a:lstStyle/>
                    <a:p>
                      <a:pPr algn="ctr" fontAlgn="ctr"/>
                      <a:r>
                        <a:rPr lang="ru-RU" sz="900" u="none" strike="noStrike" dirty="0">
                          <a:effectLst/>
                        </a:rPr>
                        <a:t>1,89</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4235069509"/>
                  </a:ext>
                </a:extLst>
              </a:tr>
              <a:tr h="292784">
                <a:tc>
                  <a:txBody>
                    <a:bodyPr/>
                    <a:lstStyle/>
                    <a:p>
                      <a:pPr algn="l" fontAlgn="ctr"/>
                      <a:r>
                        <a:rPr lang="ru-RU" sz="900" u="none" strike="noStrike" dirty="0">
                          <a:solidFill>
                            <a:schemeClr val="tx1"/>
                          </a:solidFill>
                          <a:effectLst/>
                        </a:rPr>
                        <a:t>Количество СО НКО, которым оказана финансовая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9</a:t>
                      </a:r>
                    </a:p>
                  </a:txBody>
                  <a:tcPr marL="3956" marR="3956" marT="3956" marB="0" anchor="ctr"/>
                </a:tc>
                <a:tc>
                  <a:txBody>
                    <a:bodyPr/>
                    <a:lstStyle/>
                    <a:p>
                      <a:pPr algn="ctr" fontAlgn="ctr"/>
                      <a:r>
                        <a:rPr lang="ru-RU" sz="900" u="none" strike="noStrike" dirty="0">
                          <a:effectLst/>
                        </a:rPr>
                        <a:t>12</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5170965"/>
                  </a:ext>
                </a:extLst>
              </a:tr>
              <a:tr h="292784">
                <a:tc>
                  <a:txBody>
                    <a:bodyPr/>
                    <a:lstStyle/>
                    <a:p>
                      <a:pPr algn="l" fontAlgn="ctr"/>
                      <a:r>
                        <a:rPr lang="ru-RU" sz="900" u="none" strike="noStrike" dirty="0">
                          <a:solidFill>
                            <a:schemeClr val="tx1"/>
                          </a:solidFill>
                          <a:effectLst/>
                        </a:rPr>
                        <a:t>Количество СО НКО, которым оказана имущественная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2</a:t>
                      </a: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35634147"/>
                  </a:ext>
                </a:extLst>
              </a:tr>
              <a:tr h="376700">
                <a:tc>
                  <a:txBody>
                    <a:bodyPr/>
                    <a:lstStyle/>
                    <a:p>
                      <a:pPr algn="l" fontAlgn="ctr"/>
                      <a:r>
                        <a:rPr lang="ru-RU" sz="900" u="none" strike="noStrike" dirty="0">
                          <a:solidFill>
                            <a:schemeClr val="tx1"/>
                          </a:solidFill>
                          <a:effectLst/>
                        </a:rPr>
                        <a:t>Количество СО НКО в сфере социальной защиты населения, которым оказана имущественная поддержка органами местного самоуправления </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485049963"/>
                  </a:ext>
                </a:extLst>
              </a:tr>
              <a:tr h="376700">
                <a:tc>
                  <a:txBody>
                    <a:bodyPr/>
                    <a:lstStyle/>
                    <a:p>
                      <a:pPr algn="l" fontAlgn="ctr"/>
                      <a:r>
                        <a:rPr lang="ru-RU" sz="900" u="none" strike="noStrike" dirty="0">
                          <a:solidFill>
                            <a:schemeClr val="tx1"/>
                          </a:solidFill>
                          <a:effectLst/>
                        </a:rPr>
                        <a:t>Количество СО НКО в сфере образования, которым оказана имущественная поддержка органами местного самоуправления </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3956" marR="3956" marT="3956"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05620"/>
                  </a:ext>
                </a:extLst>
              </a:tr>
              <a:tr h="390378">
                <a:tc>
                  <a:txBody>
                    <a:bodyPr/>
                    <a:lstStyle/>
                    <a:p>
                      <a:pPr algn="l" fontAlgn="ctr"/>
                      <a:r>
                        <a:rPr lang="ru-RU" sz="900" u="none" strike="noStrike" dirty="0">
                          <a:solidFill>
                            <a:schemeClr val="tx1"/>
                          </a:solidFill>
                          <a:effectLst/>
                        </a:rPr>
                        <a:t>Общее количество предоставленной органами местного самоуправления площади на льготных условиях или в безвозмездное пользование СО НКО</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515,8</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515,8</a:t>
                      </a:r>
                    </a:p>
                  </a:txBody>
                  <a:tcPr marL="3956" marR="3956" marT="3956" marB="0" anchor="ctr"/>
                </a:tc>
                <a:tc>
                  <a:txBody>
                    <a:bodyPr/>
                    <a:lstStyle/>
                    <a:p>
                      <a:pPr algn="ctr" fontAlgn="ctr"/>
                      <a:r>
                        <a:rPr lang="ru-RU" sz="900" u="none" strike="noStrike" dirty="0">
                          <a:effectLst/>
                        </a:rPr>
                        <a:t>515,8</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572178952"/>
                  </a:ext>
                </a:extLst>
              </a:tr>
              <a:tr h="501070">
                <a:tc>
                  <a:txBody>
                    <a:bodyPr/>
                    <a:lstStyle/>
                    <a:p>
                      <a:pPr algn="l" fontAlgn="ctr"/>
                      <a:r>
                        <a:rPr lang="ru-RU" sz="900" u="none" strike="noStrike" dirty="0">
                          <a:solidFill>
                            <a:schemeClr val="tx1"/>
                          </a:solidFill>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76</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76</a:t>
                      </a:r>
                    </a:p>
                  </a:txBody>
                  <a:tcPr marL="3956" marR="3956" marT="3956" marB="0" anchor="ctr"/>
                </a:tc>
                <a:tc>
                  <a:txBody>
                    <a:bodyPr/>
                    <a:lstStyle/>
                    <a:p>
                      <a:pPr algn="ctr" fontAlgn="ctr"/>
                      <a:r>
                        <a:rPr lang="ru-RU" sz="900" u="none" strike="noStrike" dirty="0">
                          <a:effectLst/>
                        </a:rPr>
                        <a:t>76</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143675611"/>
                  </a:ext>
                </a:extLst>
              </a:tr>
              <a:tr h="390378">
                <a:tc>
                  <a:txBody>
                    <a:bodyPr/>
                    <a:lstStyle/>
                    <a:p>
                      <a:pPr algn="l" fontAlgn="ctr"/>
                      <a:r>
                        <a:rPr lang="ru-RU" sz="900" u="none" strike="noStrike" dirty="0">
                          <a:solidFill>
                            <a:schemeClr val="tx1"/>
                          </a:solidFill>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439,8</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439,8</a:t>
                      </a:r>
                    </a:p>
                  </a:txBody>
                  <a:tcPr marL="3956" marR="3956" marT="3956" marB="0" anchor="ctr"/>
                </a:tc>
                <a:tc>
                  <a:txBody>
                    <a:bodyPr/>
                    <a:lstStyle/>
                    <a:p>
                      <a:pPr algn="ctr" fontAlgn="ctr"/>
                      <a:r>
                        <a:rPr lang="ru-RU" sz="900" u="none" strike="noStrike" dirty="0">
                          <a:effectLst/>
                        </a:rPr>
                        <a:t>439,8</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extLst>
                  <a:ext uri="{0D108BD9-81ED-4DB2-BD59-A6C34878D82A}">
                    <a16:rowId xmlns:a16="http://schemas.microsoft.com/office/drawing/2014/main" val="1759673190"/>
                  </a:ext>
                </a:extLst>
              </a:tr>
              <a:tr h="292784">
                <a:tc>
                  <a:txBody>
                    <a:bodyPr/>
                    <a:lstStyle/>
                    <a:p>
                      <a:pPr algn="l" fontAlgn="ctr"/>
                      <a:r>
                        <a:rPr lang="ru-RU" sz="900" u="none" strike="noStrike" dirty="0">
                          <a:solidFill>
                            <a:schemeClr val="tx1"/>
                          </a:solidFill>
                          <a:effectLst/>
                        </a:rPr>
                        <a:t>Количество СО НКО, которым оказана консультационная поддержка органами местного самоуправления</a:t>
                      </a:r>
                      <a:endParaRPr lang="ru-RU" sz="900" b="0" i="0" u="none" strike="noStrike" dirty="0">
                        <a:solidFill>
                          <a:schemeClr val="tx1"/>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a:t>
                      </a:r>
                    </a:p>
                  </a:txBody>
                  <a:tcPr marL="3956" marR="3956" marT="3956" marB="0" anchor="ctr"/>
                </a:tc>
                <a:tc>
                  <a:txBody>
                    <a:bodyPr/>
                    <a:lstStyle/>
                    <a:p>
                      <a:pPr algn="ctr" fontAlgn="ctr"/>
                      <a:r>
                        <a:rPr lang="ru-RU" sz="900" u="none" strike="noStrike" dirty="0">
                          <a:effectLst/>
                        </a:rPr>
                        <a:t>12</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206753854"/>
                  </a:ext>
                </a:extLst>
              </a:tr>
            </a:tbl>
          </a:graphicData>
        </a:graphic>
      </p:graphicFrame>
    </p:spTree>
    <p:extLst>
      <p:ext uri="{BB962C8B-B14F-4D97-AF65-F5344CB8AC3E}">
        <p14:creationId xmlns:p14="http://schemas.microsoft.com/office/powerpoint/2010/main" val="17523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6</a:t>
            </a:fld>
            <a:endParaRPr lang="ru-RU" dirty="0"/>
          </a:p>
        </p:txBody>
      </p:sp>
      <p:sp>
        <p:nvSpPr>
          <p:cNvPr id="3" name="Прямоугольник 2">
            <a:extLst>
              <a:ext uri="{FF2B5EF4-FFF2-40B4-BE49-F238E27FC236}">
                <a16:creationId xmlns:a16="http://schemas.microsoft.com/office/drawing/2014/main" id="{0DA7E74A-98D4-4772-A777-D9B1FF35C76D}"/>
              </a:ext>
            </a:extLst>
          </p:cNvPr>
          <p:cNvSpPr/>
          <p:nvPr/>
        </p:nvSpPr>
        <p:spPr>
          <a:xfrm>
            <a:off x="1177909" y="781631"/>
            <a:ext cx="4028573" cy="400110"/>
          </a:xfrm>
          <a:prstGeom prst="rect">
            <a:avLst/>
          </a:prstGeom>
        </p:spPr>
        <p:txBody>
          <a:bodyPr wrap="square">
            <a:spAutoFit/>
          </a:bodyPr>
          <a:lstStyle/>
          <a:p>
            <a:r>
              <a:rPr lang="ru-RU" sz="1000" b="1" dirty="0">
                <a:solidFill>
                  <a:srgbClr val="000000"/>
                </a:solidFill>
                <a:latin typeface="Arial" panose="020B0604020202020204" pitchFamily="34" charset="0"/>
              </a:rPr>
              <a:t>Объем отгруженных товаров собственного производства.</a:t>
            </a:r>
          </a:p>
          <a:p>
            <a:r>
              <a:rPr lang="ru-RU" sz="1000" dirty="0">
                <a:solidFill>
                  <a:srgbClr val="000000"/>
                </a:solidFill>
                <a:latin typeface="Arial" panose="020B0604020202020204" pitchFamily="34" charset="0"/>
                <a:cs typeface="Arial" panose="020B0604020202020204" pitchFamily="34" charset="0"/>
              </a:rPr>
              <a:t>                    (млн. рублей в ценах соответствующих лет)</a:t>
            </a:r>
            <a:endParaRPr lang="ru-RU" sz="1000" dirty="0">
              <a:solidFill>
                <a:srgbClr val="000000"/>
              </a:solidFill>
              <a:latin typeface="Arial" panose="020B0604020202020204" pitchFamily="34" charset="0"/>
            </a:endParaRPr>
          </a:p>
        </p:txBody>
      </p:sp>
      <p:sp>
        <p:nvSpPr>
          <p:cNvPr id="4" name="Прямоугольник 3">
            <a:extLst>
              <a:ext uri="{FF2B5EF4-FFF2-40B4-BE49-F238E27FC236}">
                <a16:creationId xmlns:a16="http://schemas.microsoft.com/office/drawing/2014/main" id="{8E652E2F-85EC-47D3-BFCF-763DACA551FB}"/>
              </a:ext>
            </a:extLst>
          </p:cNvPr>
          <p:cNvSpPr/>
          <p:nvPr/>
        </p:nvSpPr>
        <p:spPr>
          <a:xfrm>
            <a:off x="3486540" y="3969680"/>
            <a:ext cx="4117909" cy="553998"/>
          </a:xfrm>
          <a:prstGeom prst="rect">
            <a:avLst/>
          </a:prstGeom>
        </p:spPr>
        <p:txBody>
          <a:bodyPr wrap="square">
            <a:spAutoFit/>
          </a:bodyPr>
          <a:lstStyle/>
          <a:p>
            <a:pPr algn="ctr"/>
            <a:r>
              <a:rPr lang="ru-RU" sz="1000" b="1" dirty="0">
                <a:solidFill>
                  <a:srgbClr val="000000"/>
                </a:solidFill>
                <a:latin typeface="Arial" panose="020B0604020202020204" pitchFamily="34" charset="0"/>
              </a:rPr>
              <a:t>Инвестиции в основной капитал за счет всех источников финансирования  по полному кругу организаций         </a:t>
            </a:r>
            <a:r>
              <a:rPr lang="ru-RU" sz="1000" dirty="0">
                <a:solidFill>
                  <a:srgbClr val="000000"/>
                </a:solidFill>
                <a:latin typeface="Arial" panose="020B0604020202020204" pitchFamily="34" charset="0"/>
              </a:rPr>
              <a:t>                             (млн. рублей)</a:t>
            </a:r>
          </a:p>
        </p:txBody>
      </p:sp>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3" name="Прямоугольник 12">
            <a:extLst>
              <a:ext uri="{FF2B5EF4-FFF2-40B4-BE49-F238E27FC236}">
                <a16:creationId xmlns:a16="http://schemas.microsoft.com/office/drawing/2014/main" id="{54CBBF34-1FDC-438E-B3A9-44BE78E0CA7A}"/>
              </a:ext>
            </a:extLst>
          </p:cNvPr>
          <p:cNvSpPr/>
          <p:nvPr/>
        </p:nvSpPr>
        <p:spPr>
          <a:xfrm>
            <a:off x="7380514" y="781631"/>
            <a:ext cx="4005943" cy="707886"/>
          </a:xfrm>
          <a:prstGeom prst="rect">
            <a:avLst/>
          </a:prstGeom>
        </p:spPr>
        <p:txBody>
          <a:bodyPr wrap="square">
            <a:spAutoFit/>
          </a:bodyPr>
          <a:lstStyle/>
          <a:p>
            <a:pPr algn="ctr"/>
            <a:r>
              <a:rPr lang="ru-RU" sz="1000" b="1" dirty="0">
                <a:solidFill>
                  <a:srgbClr val="000000"/>
                </a:solidFill>
                <a:latin typeface="Arial" panose="020B0604020202020204" pitchFamily="34" charset="0"/>
              </a:rPr>
              <a:t>            Оборот розничной торговли по крупным и средним организациям</a:t>
            </a:r>
          </a:p>
          <a:p>
            <a:pPr algn="ctr"/>
            <a:r>
              <a:rPr lang="ru-RU" sz="1000" dirty="0">
                <a:solidFill>
                  <a:srgbClr val="000000"/>
                </a:solidFill>
                <a:latin typeface="Arial" panose="020B0604020202020204" pitchFamily="34" charset="0"/>
              </a:rPr>
              <a:t>(млн. рублей)</a:t>
            </a:r>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pic>
        <p:nvPicPr>
          <p:cNvPr id="14" name="Рисунок 13">
            <a:extLst>
              <a:ext uri="{FF2B5EF4-FFF2-40B4-BE49-F238E27FC236}">
                <a16:creationId xmlns:a16="http://schemas.microsoft.com/office/drawing/2014/main" id="{C43365C5-F5C4-454A-8398-8E6CFCD3CC74}"/>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18253" y="1322350"/>
            <a:ext cx="3219061" cy="2506721"/>
          </a:xfrm>
          <a:prstGeom prst="rect">
            <a:avLst/>
          </a:prstGeom>
          <a:solidFill>
            <a:schemeClr val="accent1">
              <a:lumMod val="20000"/>
              <a:lumOff val="80000"/>
            </a:schemeClr>
          </a:solidFill>
        </p:spPr>
      </p:pic>
      <p:graphicFrame>
        <p:nvGraphicFramePr>
          <p:cNvPr id="15" name="Диаграмма 14">
            <a:extLst>
              <a:ext uri="{FF2B5EF4-FFF2-40B4-BE49-F238E27FC236}">
                <a16:creationId xmlns:a16="http://schemas.microsoft.com/office/drawing/2014/main" id="{77D3845A-CC3C-4CA9-9A86-5F95A14FD1C9}"/>
              </a:ext>
            </a:extLst>
          </p:cNvPr>
          <p:cNvGraphicFramePr>
            <a:graphicFrameLocks/>
          </p:cNvGraphicFramePr>
          <p:nvPr>
            <p:extLst>
              <p:ext uri="{D42A27DB-BD31-4B8C-83A1-F6EECF244321}">
                <p14:modId xmlns:p14="http://schemas.microsoft.com/office/powerpoint/2010/main" val="2250875826"/>
              </p:ext>
            </p:extLst>
          </p:nvPr>
        </p:nvGraphicFramePr>
        <p:xfrm>
          <a:off x="2519266" y="4523678"/>
          <a:ext cx="5243803" cy="2168005"/>
        </p:xfrm>
        <a:graphic>
          <a:graphicData uri="http://schemas.openxmlformats.org/drawingml/2006/chart">
            <c:chart xmlns:c="http://schemas.openxmlformats.org/drawingml/2006/chart" xmlns:r="http://schemas.openxmlformats.org/officeDocument/2006/relationships" r:id="rId5"/>
          </a:graphicData>
        </a:graphic>
      </p:graphicFrame>
      <p:pic>
        <p:nvPicPr>
          <p:cNvPr id="16" name="Рисунок 15">
            <a:extLst>
              <a:ext uri="{FF2B5EF4-FFF2-40B4-BE49-F238E27FC236}">
                <a16:creationId xmlns:a16="http://schemas.microsoft.com/office/drawing/2014/main" id="{2B853238-2F88-4945-B8B6-0C7C52F5E80B}"/>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86388" y="1410405"/>
            <a:ext cx="3047774" cy="298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93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A9337E-9882-48DE-9D85-1916C8349415}"/>
              </a:ext>
            </a:extLst>
          </p:cNvPr>
          <p:cNvGraphicFramePr>
            <a:graphicFrameLocks noGrp="1"/>
          </p:cNvGraphicFramePr>
          <p:nvPr>
            <p:ph idx="1"/>
            <p:extLst>
              <p:ext uri="{D42A27DB-BD31-4B8C-83A1-F6EECF244321}">
                <p14:modId xmlns:p14="http://schemas.microsoft.com/office/powerpoint/2010/main" val="3480451590"/>
              </p:ext>
            </p:extLst>
          </p:nvPr>
        </p:nvGraphicFramePr>
        <p:xfrm>
          <a:off x="691238" y="797678"/>
          <a:ext cx="10967106" cy="4822889"/>
        </p:xfrm>
        <a:graphic>
          <a:graphicData uri="http://schemas.openxmlformats.org/drawingml/2006/table">
            <a:tbl>
              <a:tblPr>
                <a:tableStyleId>{5C22544A-7EE6-4342-B048-85BDC9FD1C3A}</a:tableStyleId>
              </a:tblPr>
              <a:tblGrid>
                <a:gridCol w="2975059">
                  <a:extLst>
                    <a:ext uri="{9D8B030D-6E8A-4147-A177-3AD203B41FA5}">
                      <a16:colId xmlns:a16="http://schemas.microsoft.com/office/drawing/2014/main" val="3883882158"/>
                    </a:ext>
                  </a:extLst>
                </a:gridCol>
                <a:gridCol w="1119765">
                  <a:extLst>
                    <a:ext uri="{9D8B030D-6E8A-4147-A177-3AD203B41FA5}">
                      <a16:colId xmlns:a16="http://schemas.microsoft.com/office/drawing/2014/main" val="1916999183"/>
                    </a:ext>
                  </a:extLst>
                </a:gridCol>
                <a:gridCol w="944116">
                  <a:extLst>
                    <a:ext uri="{9D8B030D-6E8A-4147-A177-3AD203B41FA5}">
                      <a16:colId xmlns:a16="http://schemas.microsoft.com/office/drawing/2014/main" val="1937155797"/>
                    </a:ext>
                  </a:extLst>
                </a:gridCol>
                <a:gridCol w="944116">
                  <a:extLst>
                    <a:ext uri="{9D8B030D-6E8A-4147-A177-3AD203B41FA5}">
                      <a16:colId xmlns:a16="http://schemas.microsoft.com/office/drawing/2014/main" val="2600267931"/>
                    </a:ext>
                  </a:extLst>
                </a:gridCol>
                <a:gridCol w="988028">
                  <a:extLst>
                    <a:ext uri="{9D8B030D-6E8A-4147-A177-3AD203B41FA5}">
                      <a16:colId xmlns:a16="http://schemas.microsoft.com/office/drawing/2014/main" val="2065554136"/>
                    </a:ext>
                  </a:extLst>
                </a:gridCol>
                <a:gridCol w="483036">
                  <a:extLst>
                    <a:ext uri="{9D8B030D-6E8A-4147-A177-3AD203B41FA5}">
                      <a16:colId xmlns:a16="http://schemas.microsoft.com/office/drawing/2014/main" val="987040081"/>
                    </a:ext>
                  </a:extLst>
                </a:gridCol>
                <a:gridCol w="483036">
                  <a:extLst>
                    <a:ext uri="{9D8B030D-6E8A-4147-A177-3AD203B41FA5}">
                      <a16:colId xmlns:a16="http://schemas.microsoft.com/office/drawing/2014/main" val="2120449304"/>
                    </a:ext>
                  </a:extLst>
                </a:gridCol>
                <a:gridCol w="1064874">
                  <a:extLst>
                    <a:ext uri="{9D8B030D-6E8A-4147-A177-3AD203B41FA5}">
                      <a16:colId xmlns:a16="http://schemas.microsoft.com/office/drawing/2014/main" val="2429974602"/>
                    </a:ext>
                  </a:extLst>
                </a:gridCol>
                <a:gridCol w="966072">
                  <a:extLst>
                    <a:ext uri="{9D8B030D-6E8A-4147-A177-3AD203B41FA5}">
                      <a16:colId xmlns:a16="http://schemas.microsoft.com/office/drawing/2014/main" val="961206953"/>
                    </a:ext>
                  </a:extLst>
                </a:gridCol>
                <a:gridCol w="999004">
                  <a:extLst>
                    <a:ext uri="{9D8B030D-6E8A-4147-A177-3AD203B41FA5}">
                      <a16:colId xmlns:a16="http://schemas.microsoft.com/office/drawing/2014/main" val="3224791457"/>
                    </a:ext>
                  </a:extLst>
                </a:gridCol>
              </a:tblGrid>
              <a:tr h="139147">
                <a:tc rowSpan="2">
                  <a:txBody>
                    <a:bodyPr/>
                    <a:lstStyle/>
                    <a:p>
                      <a:pPr algn="ctr" fontAlgn="ctr"/>
                      <a:r>
                        <a:rPr lang="ru-RU" sz="900" u="none" strike="noStrike" dirty="0">
                          <a:solidFill>
                            <a:schemeClr val="tx1"/>
                          </a:solidFill>
                          <a:effectLst/>
                        </a:rPr>
                        <a:t>Наименование муниципальной программы/подпрограммы/показателя</a:t>
                      </a:r>
                      <a:endParaRPr lang="ru-RU" sz="900" b="0" i="0" u="none" strike="noStrike" dirty="0">
                        <a:solidFill>
                          <a:schemeClr val="tx1"/>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solidFill>
                            <a:schemeClr val="tx1"/>
                          </a:solidFill>
                          <a:effectLst/>
                        </a:rPr>
                        <a:t>Тип показателя</a:t>
                      </a:r>
                      <a:endParaRPr lang="ru-RU" sz="900" b="0" i="0" u="none" strike="noStrike" dirty="0">
                        <a:solidFill>
                          <a:schemeClr val="tx1"/>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solidFill>
                            <a:schemeClr val="tx1"/>
                          </a:solidFill>
                          <a:effectLst/>
                        </a:rPr>
                        <a:t>Единица измерения</a:t>
                      </a:r>
                      <a:endParaRPr lang="ru-RU" sz="900" b="0" i="0" u="none" strike="noStrike">
                        <a:solidFill>
                          <a:schemeClr val="tx1"/>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solidFill>
                            <a:schemeClr val="tx1"/>
                          </a:solidFill>
                          <a:effectLst/>
                        </a:rPr>
                        <a:t>Базовое значение</a:t>
                      </a:r>
                      <a:endParaRPr lang="ru-RU" sz="900" b="0" i="0" u="none" strike="noStrike">
                        <a:solidFill>
                          <a:schemeClr val="tx1"/>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solidFill>
                            <a:schemeClr val="tx1"/>
                          </a:solidFill>
                          <a:effectLst/>
                        </a:rPr>
                        <a:t>Достигнутое </a:t>
                      </a:r>
                    </a:p>
                    <a:p>
                      <a:pPr algn="ctr" fontAlgn="ctr"/>
                      <a:r>
                        <a:rPr lang="ru-RU" sz="900" u="none" strike="noStrike" dirty="0">
                          <a:solidFill>
                            <a:schemeClr val="tx1"/>
                          </a:solidFill>
                          <a:effectLst/>
                        </a:rPr>
                        <a:t>2021 года</a:t>
                      </a:r>
                      <a:endParaRPr lang="ru-RU" sz="900" b="0" i="0" u="none" strike="noStrike" dirty="0">
                        <a:solidFill>
                          <a:schemeClr val="tx1"/>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74" marR="3974" marT="397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78550102"/>
                  </a:ext>
                </a:extLst>
              </a:tr>
              <a:tr h="1391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627708802"/>
                  </a:ext>
                </a:extLst>
              </a:tr>
              <a:tr h="131867">
                <a:tc>
                  <a:txBody>
                    <a:bodyPr/>
                    <a:lstStyle/>
                    <a:p>
                      <a:pPr algn="l" fontAlgn="ctr"/>
                      <a:r>
                        <a:rPr lang="ru-RU" sz="900" u="none" strike="noStrike" dirty="0">
                          <a:solidFill>
                            <a:schemeClr val="tx1"/>
                          </a:solidFill>
                          <a:effectLst/>
                        </a:rPr>
                        <a:t>Муниципальная программа «Спорт»</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01205908"/>
                  </a:ext>
                </a:extLst>
              </a:tr>
              <a:tr h="260382">
                <a:tc>
                  <a:txBody>
                    <a:bodyPr/>
                    <a:lstStyle/>
                    <a:p>
                      <a:pPr algn="l" fontAlgn="ctr"/>
                      <a:r>
                        <a:rPr lang="ru-RU" sz="900" u="none" strike="noStrike" dirty="0">
                          <a:solidFill>
                            <a:schemeClr val="tx1"/>
                          </a:solidFill>
                          <a:effectLst/>
                        </a:rPr>
                        <a:t>Подпрограмма I «Развитие физической культуры и спорта»</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 </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553233350"/>
                  </a:ext>
                </a:extLst>
              </a:tr>
              <a:tr h="645928">
                <a:tc>
                  <a:txBody>
                    <a:bodyPr/>
                    <a:lstStyle/>
                    <a:p>
                      <a:pPr algn="l" fontAlgn="ctr"/>
                      <a:r>
                        <a:rPr lang="ru-RU" sz="900" u="none" strike="noStrike" dirty="0">
                          <a:solidFill>
                            <a:schemeClr val="tx1"/>
                          </a:solidFill>
                          <a:effectLst/>
                        </a:rPr>
                        <a:t>2022 Доля жителей муниципального образования Московской области, систематически занимающихся физической культурой и спортом</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Указ Президента 204</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Процент</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40,5</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chemeClr val="tx1"/>
                          </a:solidFill>
                          <a:effectLst/>
                          <a:latin typeface="+mn-lt"/>
                        </a:rPr>
                        <a:t>48,89</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48,5</a:t>
                      </a:r>
                    </a:p>
                  </a:txBody>
                  <a:tcPr marL="3974" marR="3974" marT="3974" marB="0" anchor="ctr"/>
                </a:tc>
                <a:tc>
                  <a:txBody>
                    <a:bodyPr/>
                    <a:lstStyle/>
                    <a:p>
                      <a:pPr algn="ctr" fontAlgn="ctr"/>
                      <a:r>
                        <a:rPr lang="ru-RU" sz="900" u="none" strike="noStrike" dirty="0">
                          <a:effectLst/>
                        </a:rPr>
                        <a:t>65,05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51,7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55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704025541"/>
                  </a:ext>
                </a:extLst>
              </a:tr>
              <a:tr h="388897">
                <a:tc>
                  <a:txBody>
                    <a:bodyPr/>
                    <a:lstStyle/>
                    <a:p>
                      <a:pPr algn="l" fontAlgn="ctr"/>
                      <a:r>
                        <a:rPr lang="ru-RU" sz="900" u="none" strike="noStrike" dirty="0">
                          <a:solidFill>
                            <a:schemeClr val="tx1"/>
                          </a:solidFill>
                          <a:effectLst/>
                        </a:rPr>
                        <a:t>Доля детей и молодёжи (возраст 3–29 лет), систематически занимающихся физической культурой и спортом, в общей численности детей и молодежи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Указ Президента 204</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Процент</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91</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t"/>
                      <a:r>
                        <a:rPr lang="ru-RU" sz="900" b="0" i="0" u="none" strike="noStrike">
                          <a:solidFill>
                            <a:schemeClr val="tx1"/>
                          </a:solidFill>
                          <a:effectLst/>
                          <a:latin typeface="+mn-lt"/>
                        </a:rPr>
                        <a:t>93</a:t>
                      </a:r>
                      <a:endParaRPr lang="ru-RU" sz="900" b="0" i="0" u="none" strike="noStrike" dirty="0">
                        <a:solidFill>
                          <a:schemeClr val="tx1"/>
                        </a:solidFill>
                        <a:effectLst/>
                        <a:latin typeface="+mn-lt"/>
                      </a:endParaRPr>
                    </a:p>
                  </a:txBody>
                  <a:tcPr marL="9525" marR="9525" marT="9525" marB="0" anchor="ctr"/>
                </a:tc>
                <a:tc>
                  <a:txBody>
                    <a:bodyPr/>
                    <a:lstStyle/>
                    <a:p>
                      <a:pPr algn="ctr" fontAlgn="ctr"/>
                      <a:endParaRPr lang="ru-RU" sz="900" b="0" i="0" u="none" strike="noStrike" dirty="0">
                        <a:solidFill>
                          <a:srgbClr val="FF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94</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94,5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95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95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2605203081"/>
                  </a:ext>
                </a:extLst>
              </a:tr>
              <a:tr h="517413">
                <a:tc>
                  <a:txBody>
                    <a:bodyPr/>
                    <a:lstStyle/>
                    <a:p>
                      <a:pPr algn="l" fontAlgn="ctr"/>
                      <a:r>
                        <a:rPr lang="ru-RU" sz="900" u="none" strike="noStrike" dirty="0">
                          <a:solidFill>
                            <a:schemeClr val="tx1"/>
                          </a:solidFill>
                          <a:effectLst/>
                        </a:rPr>
                        <a:t>Доля граждан среднего возраста (женщины 30–54 лет; мужчины 30–59 лет), систематически занимающихся физической культурой и спортом, в общей численности граждан среднего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Указ Президента 204</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Процент</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24</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chemeClr val="tx1"/>
                          </a:solidFill>
                          <a:effectLst/>
                          <a:latin typeface="+mn-lt"/>
                        </a:rPr>
                        <a:t>28,5</a:t>
                      </a:r>
                    </a:p>
                  </a:txBody>
                  <a:tcPr marL="9525" marR="9525" marT="9525" marB="0" anchor="ctr"/>
                </a:tc>
                <a:tc>
                  <a:txBody>
                    <a:bodyPr/>
                    <a:lstStyle/>
                    <a:p>
                      <a:pPr algn="ctr" fontAlgn="ctr"/>
                      <a:endParaRPr lang="ru-RU" sz="900" b="0" i="0" u="none" strike="noStrike" dirty="0">
                        <a:solidFill>
                          <a:srgbClr val="FF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33,5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38,5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43</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43</a:t>
                      </a:r>
                      <a:endParaRPr lang="ru-RU" sz="900" b="0" i="0" u="none" strike="noStrike" dirty="0">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305453671"/>
                  </a:ext>
                </a:extLst>
              </a:tr>
              <a:tr h="517413">
                <a:tc>
                  <a:txBody>
                    <a:bodyPr/>
                    <a:lstStyle/>
                    <a:p>
                      <a:pPr algn="l" fontAlgn="ctr"/>
                      <a:r>
                        <a:rPr lang="ru-RU" sz="900" u="none" strike="noStrike">
                          <a:solidFill>
                            <a:schemeClr val="tx1"/>
                          </a:solidFill>
                          <a:effectLst/>
                        </a:rPr>
                        <a:t>Доля граждан старшего возраста (женщины 55–79 лет; мужчины 60–79 лет), систематически занимающихся физической культурой и спортом, в общей численности граждан старшего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Указ Президента 204</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Процент</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solidFill>
                            <a:schemeClr val="tx1"/>
                          </a:solidFill>
                          <a:effectLst/>
                        </a:rPr>
                        <a:t>16</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chemeClr val="tx1"/>
                          </a:solidFill>
                          <a:effectLst/>
                          <a:latin typeface="+mn-lt"/>
                        </a:rPr>
                        <a:t>20</a:t>
                      </a:r>
                    </a:p>
                  </a:txBody>
                  <a:tcPr marL="9525" marR="9525" marT="9525" marB="0" anchor="ctr"/>
                </a:tc>
                <a:tc>
                  <a:txBody>
                    <a:bodyPr/>
                    <a:lstStyle/>
                    <a:p>
                      <a:pPr algn="ctr" fontAlgn="ctr"/>
                      <a:endParaRPr lang="ru-RU" sz="900" b="0" i="0" u="none" strike="noStrike" dirty="0">
                        <a:solidFill>
                          <a:srgbClr val="FF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22</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24,5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a:effectLst/>
                        </a:rPr>
                        <a:t>27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dirty="0">
                          <a:effectLst/>
                        </a:rPr>
                        <a:t>27</a:t>
                      </a:r>
                      <a:endParaRPr lang="ru-RU" sz="900" b="0" i="0" u="none" strike="noStrike" dirty="0">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071909706"/>
                  </a:ext>
                </a:extLst>
              </a:tr>
              <a:tr h="645928">
                <a:tc>
                  <a:txBody>
                    <a:bodyPr/>
                    <a:lstStyle/>
                    <a:p>
                      <a:pPr algn="l" fontAlgn="ctr"/>
                      <a:r>
                        <a:rPr lang="ru-RU" sz="900" u="none" strike="noStrike" dirty="0">
                          <a:solidFill>
                            <a:schemeClr val="tx1"/>
                          </a:solidFill>
                          <a:effectLst/>
                        </a:rPr>
                        <a:t>Уровень обеспеченности граждан спортивными сооружениями исходя из единовременной пропускной способности объектов спорта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Указ Президента 204</a:t>
                      </a:r>
                      <a:br>
                        <a:rPr lang="ru-RU" sz="900" u="none" strike="noStrike">
                          <a:solidFill>
                            <a:schemeClr val="tx1"/>
                          </a:solidFill>
                          <a:effectLst/>
                        </a:rPr>
                      </a:br>
                      <a:r>
                        <a:rPr lang="ru-RU" sz="900" u="none" strike="noStrike">
                          <a:solidFill>
                            <a:schemeClr val="tx1"/>
                          </a:solidFill>
                          <a:effectLst/>
                        </a:rPr>
                        <a:t>Приоритетный показатель</a:t>
                      </a:r>
                      <a:br>
                        <a:rPr lang="ru-RU" sz="900" u="none" strike="noStrike">
                          <a:solidFill>
                            <a:schemeClr val="tx1"/>
                          </a:solidFill>
                          <a:effectLst/>
                        </a:rPr>
                      </a:b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Процент</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solidFill>
                            <a:schemeClr val="tx1"/>
                          </a:solidFill>
                          <a:effectLst/>
                        </a:rPr>
                        <a:t>32,06</a:t>
                      </a:r>
                      <a:endParaRPr lang="ru-RU" sz="900" b="0" i="0" u="none" strike="noStrike">
                        <a:solidFill>
                          <a:schemeClr val="tx1"/>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chemeClr val="tx1"/>
                          </a:solidFill>
                          <a:effectLst/>
                          <a:latin typeface="+mn-lt"/>
                        </a:rPr>
                        <a:t>34,45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32,07</a:t>
                      </a:r>
                    </a:p>
                  </a:txBody>
                  <a:tcPr marL="3974" marR="3974" marT="3974" marB="0" anchor="ctr"/>
                </a:tc>
                <a:tc>
                  <a:txBody>
                    <a:bodyPr/>
                    <a:lstStyle/>
                    <a:p>
                      <a:pPr algn="ctr" fontAlgn="ctr"/>
                      <a:r>
                        <a:rPr lang="en-US"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32,08</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32,08</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586729865"/>
                  </a:ext>
                </a:extLst>
              </a:tr>
              <a:tr h="407794">
                <a:tc>
                  <a:txBody>
                    <a:bodyPr/>
                    <a:lstStyle/>
                    <a:p>
                      <a:pPr algn="l" fontAlgn="b"/>
                      <a:r>
                        <a:rPr lang="ru-RU" sz="900" u="none" strike="noStrike" dirty="0">
                          <a:solidFill>
                            <a:schemeClr val="tx1"/>
                          </a:solidFill>
                          <a:effectLst/>
                        </a:rPr>
                        <a:t>2021 Доступные спортивные площадки. Доля спортивных площадок, управляемых в соответствии со стандартом их использования</a:t>
                      </a:r>
                      <a:endParaRPr lang="ru-RU" sz="900" b="0" i="0" u="none" strike="noStrike" dirty="0">
                        <a:solidFill>
                          <a:schemeClr val="tx1"/>
                        </a:solidFill>
                        <a:effectLst/>
                        <a:latin typeface="Arial" panose="020B0604020202020204" pitchFamily="34" charset="0"/>
                      </a:endParaRPr>
                    </a:p>
                  </a:txBody>
                  <a:tcPr marL="3974" marR="3974" marT="3974" marB="0" anchor="b"/>
                </a:tc>
                <a:tc>
                  <a:txBody>
                    <a:bodyPr/>
                    <a:lstStyle/>
                    <a:p>
                      <a:pPr algn="ctr" fontAlgn="ctr"/>
                      <a:r>
                        <a:rPr lang="ru-RU" sz="900" u="none" strike="noStrike">
                          <a:effectLst/>
                        </a:rPr>
                        <a:t>Рейтинг-45</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45,66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98,55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974" marR="3974" marT="3974"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738366025"/>
                  </a:ext>
                </a:extLst>
              </a:tr>
              <a:tr h="774443">
                <a:tc>
                  <a:txBody>
                    <a:bodyPr/>
                    <a:lstStyle/>
                    <a:p>
                      <a:pPr algn="l" fontAlgn="ctr"/>
                      <a:r>
                        <a:rPr lang="ru-RU" sz="900" u="none" strike="noStrike" dirty="0">
                          <a:solidFill>
                            <a:schemeClr val="tx1"/>
                          </a:solidFill>
                          <a:effectLst/>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11</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15,5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16</a:t>
                      </a:r>
                    </a:p>
                  </a:txBody>
                  <a:tcPr marL="3974" marR="3974" marT="3974" marB="0" anchor="ctr"/>
                </a:tc>
                <a:tc>
                  <a:txBody>
                    <a:bodyPr/>
                    <a:lstStyle/>
                    <a:p>
                      <a:pPr algn="ctr" fontAlgn="ctr"/>
                      <a:r>
                        <a:rPr lang="en-US" sz="900" u="none" strike="noStrike" dirty="0">
                          <a:effectLst/>
                        </a:rPr>
                        <a:t>16</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16</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259741613"/>
                  </a:ext>
                </a:extLst>
              </a:tr>
            </a:tbl>
          </a:graphicData>
        </a:graphic>
      </p:graphicFrame>
    </p:spTree>
    <p:extLst>
      <p:ext uri="{BB962C8B-B14F-4D97-AF65-F5344CB8AC3E}">
        <p14:creationId xmlns:p14="http://schemas.microsoft.com/office/powerpoint/2010/main" val="2566966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6FB4728-4D4D-4940-AEAE-03F30A2D56F4}"/>
              </a:ext>
            </a:extLst>
          </p:cNvPr>
          <p:cNvGraphicFramePr>
            <a:graphicFrameLocks noGrp="1"/>
          </p:cNvGraphicFramePr>
          <p:nvPr>
            <p:ph idx="1"/>
            <p:extLst/>
          </p:nvPr>
        </p:nvGraphicFramePr>
        <p:xfrm>
          <a:off x="569338" y="862620"/>
          <a:ext cx="11053324" cy="5157378"/>
        </p:xfrm>
        <a:graphic>
          <a:graphicData uri="http://schemas.openxmlformats.org/drawingml/2006/table">
            <a:tbl>
              <a:tblPr>
                <a:tableStyleId>{5C22544A-7EE6-4342-B048-85BDC9FD1C3A}</a:tableStyleId>
              </a:tblPr>
              <a:tblGrid>
                <a:gridCol w="3321663">
                  <a:extLst>
                    <a:ext uri="{9D8B030D-6E8A-4147-A177-3AD203B41FA5}">
                      <a16:colId xmlns:a16="http://schemas.microsoft.com/office/drawing/2014/main" val="3623803051"/>
                    </a:ext>
                  </a:extLst>
                </a:gridCol>
                <a:gridCol w="1032095">
                  <a:extLst>
                    <a:ext uri="{9D8B030D-6E8A-4147-A177-3AD203B41FA5}">
                      <a16:colId xmlns:a16="http://schemas.microsoft.com/office/drawing/2014/main" val="1041775711"/>
                    </a:ext>
                  </a:extLst>
                </a:gridCol>
                <a:gridCol w="724796">
                  <a:extLst>
                    <a:ext uri="{9D8B030D-6E8A-4147-A177-3AD203B41FA5}">
                      <a16:colId xmlns:a16="http://schemas.microsoft.com/office/drawing/2014/main" val="2634811024"/>
                    </a:ext>
                  </a:extLst>
                </a:gridCol>
                <a:gridCol w="951538">
                  <a:extLst>
                    <a:ext uri="{9D8B030D-6E8A-4147-A177-3AD203B41FA5}">
                      <a16:colId xmlns:a16="http://schemas.microsoft.com/office/drawing/2014/main" val="3105964682"/>
                    </a:ext>
                  </a:extLst>
                </a:gridCol>
                <a:gridCol w="995794">
                  <a:extLst>
                    <a:ext uri="{9D8B030D-6E8A-4147-A177-3AD203B41FA5}">
                      <a16:colId xmlns:a16="http://schemas.microsoft.com/office/drawing/2014/main" val="3028337233"/>
                    </a:ext>
                  </a:extLst>
                </a:gridCol>
                <a:gridCol w="486833">
                  <a:extLst>
                    <a:ext uri="{9D8B030D-6E8A-4147-A177-3AD203B41FA5}">
                      <a16:colId xmlns:a16="http://schemas.microsoft.com/office/drawing/2014/main" val="3853950134"/>
                    </a:ext>
                  </a:extLst>
                </a:gridCol>
                <a:gridCol w="486833">
                  <a:extLst>
                    <a:ext uri="{9D8B030D-6E8A-4147-A177-3AD203B41FA5}">
                      <a16:colId xmlns:a16="http://schemas.microsoft.com/office/drawing/2014/main" val="44469520"/>
                    </a:ext>
                  </a:extLst>
                </a:gridCol>
                <a:gridCol w="1073247">
                  <a:extLst>
                    <a:ext uri="{9D8B030D-6E8A-4147-A177-3AD203B41FA5}">
                      <a16:colId xmlns:a16="http://schemas.microsoft.com/office/drawing/2014/main" val="2415210167"/>
                    </a:ext>
                  </a:extLst>
                </a:gridCol>
                <a:gridCol w="973666">
                  <a:extLst>
                    <a:ext uri="{9D8B030D-6E8A-4147-A177-3AD203B41FA5}">
                      <a16:colId xmlns:a16="http://schemas.microsoft.com/office/drawing/2014/main" val="249583846"/>
                    </a:ext>
                  </a:extLst>
                </a:gridCol>
                <a:gridCol w="1006859">
                  <a:extLst>
                    <a:ext uri="{9D8B030D-6E8A-4147-A177-3AD203B41FA5}">
                      <a16:colId xmlns:a16="http://schemas.microsoft.com/office/drawing/2014/main" val="1459105453"/>
                    </a:ext>
                  </a:extLst>
                </a:gridCol>
              </a:tblGrid>
              <a:tr h="16185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Достигнутое </a:t>
                      </a:r>
                    </a:p>
                    <a:p>
                      <a:pPr algn="ctr" fontAlgn="ctr"/>
                      <a:r>
                        <a:rPr lang="ru-RU" sz="1050" u="none" strike="noStrike" dirty="0">
                          <a:effectLst/>
                        </a:rPr>
                        <a:t>2021 года</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3660" marR="3660" marT="36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405920471"/>
                  </a:ext>
                </a:extLst>
              </a:tr>
              <a:tr h="1618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453712516"/>
                  </a:ext>
                </a:extLst>
              </a:tr>
              <a:tr h="111779">
                <a:tc>
                  <a:txBody>
                    <a:bodyPr/>
                    <a:lstStyle/>
                    <a:p>
                      <a:pPr algn="l" fontAlgn="ctr"/>
                      <a:r>
                        <a:rPr lang="ru-RU" sz="1050" u="none" strike="noStrike" dirty="0">
                          <a:solidFill>
                            <a:schemeClr val="tx1"/>
                          </a:solidFill>
                          <a:effectLst/>
                        </a:rPr>
                        <a:t>Муниципальная программа «Спорт»</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4156348667"/>
                  </a:ext>
                </a:extLst>
              </a:tr>
              <a:tr h="111779">
                <a:tc>
                  <a:txBody>
                    <a:bodyPr/>
                    <a:lstStyle/>
                    <a:p>
                      <a:pPr algn="l" fontAlgn="ctr"/>
                      <a:r>
                        <a:rPr lang="ru-RU" sz="1050" u="none" strike="noStrike" dirty="0">
                          <a:solidFill>
                            <a:schemeClr val="tx1"/>
                          </a:solidFill>
                          <a:effectLst/>
                        </a:rPr>
                        <a:t>Подпрограмма I «Развитие физической культуры и спорта»</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309286906"/>
                  </a:ext>
                </a:extLst>
              </a:tr>
              <a:tr h="329527">
                <a:tc>
                  <a:txBody>
                    <a:bodyPr/>
                    <a:lstStyle/>
                    <a:p>
                      <a:pPr algn="l" fontAlgn="ctr"/>
                      <a:r>
                        <a:rPr lang="ru-RU" sz="1050" u="none" strike="noStrike" dirty="0">
                          <a:solidFill>
                            <a:schemeClr val="tx1"/>
                          </a:solidFill>
                          <a:effectLst/>
                        </a:rPr>
                        <a:t>Эффективность использования существующих объектов спорта (отношение фактической посещаемости к нормативной пропускной способности)</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99,5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3354361875"/>
                  </a:ext>
                </a:extLst>
              </a:tr>
              <a:tr h="329527">
                <a:tc>
                  <a:txBody>
                    <a:bodyPr/>
                    <a:lstStyle/>
                    <a:p>
                      <a:pPr algn="l" fontAlgn="ctr"/>
                      <a:r>
                        <a:rPr lang="ru-RU" sz="1050" u="none" strike="noStrike" dirty="0">
                          <a:solidFill>
                            <a:schemeClr val="tx1"/>
                          </a:solidFill>
                          <a:effectLst/>
                        </a:rPr>
                        <a:t>Количество проведенных массовых, официальных физкультурных и спортивных мероприятий</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единиц</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b="0" i="0" u="none" strike="noStrike" dirty="0">
                          <a:solidFill>
                            <a:srgbClr val="000000"/>
                          </a:solidFill>
                          <a:effectLst/>
                          <a:latin typeface="Arial" panose="020B0604020202020204" pitchFamily="34" charset="0"/>
                        </a:rPr>
                        <a:t>115</a:t>
                      </a:r>
                    </a:p>
                  </a:txBody>
                  <a:tcPr marL="3660" marR="3660" marT="3660" marB="0" anchor="ctr"/>
                </a:tc>
                <a:tc>
                  <a:txBody>
                    <a:bodyPr/>
                    <a:lstStyle/>
                    <a:p>
                      <a:pPr algn="ctr" fontAlgn="ctr"/>
                      <a:r>
                        <a:rPr lang="ru-RU" sz="1050" u="none" strike="noStrike" dirty="0">
                          <a:effectLst/>
                        </a:rPr>
                        <a:t>115</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122100688"/>
                  </a:ext>
                </a:extLst>
              </a:tr>
              <a:tr h="547275">
                <a:tc>
                  <a:txBody>
                    <a:bodyPr/>
                    <a:lstStyle/>
                    <a:p>
                      <a:pPr algn="l" fontAlgn="ctr"/>
                      <a:r>
                        <a:rPr lang="ru-RU" sz="1050" u="none" strike="noStrike" dirty="0">
                          <a:solidFill>
                            <a:schemeClr val="tx1"/>
                          </a:solidFill>
                          <a:effectLst/>
                        </a:rPr>
                        <a:t>Доля жителей муниципального образования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30,3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b="0" i="0" u="none" strike="noStrike" dirty="0">
                          <a:solidFill>
                            <a:srgbClr val="000000"/>
                          </a:solidFill>
                          <a:effectLst/>
                          <a:latin typeface="Arial" panose="020B0604020202020204" pitchFamily="34" charset="0"/>
                        </a:rPr>
                        <a:t>31,2</a:t>
                      </a:r>
                    </a:p>
                  </a:txBody>
                  <a:tcPr marL="3660" marR="3660" marT="3660" marB="0" anchor="ctr"/>
                </a:tc>
                <a:tc>
                  <a:txBody>
                    <a:bodyPr/>
                    <a:lstStyle/>
                    <a:p>
                      <a:pPr algn="ctr" fontAlgn="ctr"/>
                      <a:r>
                        <a:rPr lang="ru-RU" sz="1050" u="none" strike="noStrike" dirty="0">
                          <a:effectLst/>
                        </a:rPr>
                        <a:t>31,2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31,4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694100009"/>
                  </a:ext>
                </a:extLst>
              </a:tr>
              <a:tr h="765023">
                <a:tc>
                  <a:txBody>
                    <a:bodyPr/>
                    <a:lstStyle/>
                    <a:p>
                      <a:pPr algn="l" fontAlgn="ctr"/>
                      <a:r>
                        <a:rPr lang="ru-RU" sz="1050" u="none" strike="noStrike" dirty="0">
                          <a:solidFill>
                            <a:schemeClr val="tx1"/>
                          </a:solidFill>
                          <a:effectLst/>
                        </a:rPr>
                        <a:t>Доля обучающихся и студентов  муниципального образования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 </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50,3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b="0" i="0" u="none" strike="noStrike" dirty="0">
                          <a:solidFill>
                            <a:srgbClr val="000000"/>
                          </a:solidFill>
                          <a:effectLst/>
                          <a:latin typeface="Arial" panose="020B0604020202020204" pitchFamily="34" charset="0"/>
                        </a:rPr>
                        <a:t>51,2</a:t>
                      </a:r>
                    </a:p>
                  </a:txBody>
                  <a:tcPr marL="3660" marR="3660" marT="3660" marB="0" anchor="ctr"/>
                </a:tc>
                <a:tc>
                  <a:txBody>
                    <a:bodyPr/>
                    <a:lstStyle/>
                    <a:p>
                      <a:pPr algn="ctr" fontAlgn="ctr"/>
                      <a:r>
                        <a:rPr lang="ru-RU" sz="1050" u="none" strike="noStrike" dirty="0">
                          <a:effectLst/>
                        </a:rPr>
                        <a:t>51,2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51,4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211048844"/>
                  </a:ext>
                </a:extLst>
              </a:tr>
              <a:tr h="111779">
                <a:tc>
                  <a:txBody>
                    <a:bodyPr/>
                    <a:lstStyle/>
                    <a:p>
                      <a:pPr algn="l" fontAlgn="ctr"/>
                      <a:r>
                        <a:rPr lang="ru-RU" sz="1050" u="none" strike="noStrike" dirty="0">
                          <a:effectLst/>
                        </a:rPr>
                        <a:t>Подпрограмма III «Подготовка спортивного резерва»</a:t>
                      </a:r>
                      <a:endParaRPr lang="ru-RU" sz="1050" b="1"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364421459"/>
                  </a:ext>
                </a:extLst>
              </a:tr>
              <a:tr h="547275">
                <a:tc>
                  <a:txBody>
                    <a:bodyPr/>
                    <a:lstStyle/>
                    <a:p>
                      <a:pPr algn="l" fontAlgn="ctr"/>
                      <a:r>
                        <a:rPr lang="ru-RU" sz="1050" u="none" strike="noStrike" dirty="0">
                          <a:effectLst/>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74</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100</a:t>
                      </a:r>
                    </a:p>
                  </a:txBody>
                  <a:tcPr marL="3660" marR="3660" marT="3660" marB="0" anchor="ctr"/>
                </a:tc>
                <a:tc>
                  <a:txBody>
                    <a:bodyPr/>
                    <a:lstStyle/>
                    <a:p>
                      <a:pPr algn="ctr" fontAlgn="ctr"/>
                      <a:r>
                        <a:rPr lang="ru-RU" sz="1050" b="0" i="0" u="none" strike="noStrike" dirty="0">
                          <a:solidFill>
                            <a:srgbClr val="000000"/>
                          </a:solidFill>
                          <a:effectLst/>
                          <a:latin typeface="Arial" panose="020B0604020202020204" pitchFamily="34" charset="0"/>
                        </a:rPr>
                        <a:t>93,7</a:t>
                      </a: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7663937"/>
                  </a:ext>
                </a:extLst>
              </a:tr>
            </a:tbl>
          </a:graphicData>
        </a:graphic>
      </p:graphicFrame>
    </p:spTree>
    <p:extLst>
      <p:ext uri="{BB962C8B-B14F-4D97-AF65-F5344CB8AC3E}">
        <p14:creationId xmlns:p14="http://schemas.microsoft.com/office/powerpoint/2010/main" val="2391224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F223F22-D77B-43B5-8714-BDC244EFC958}"/>
              </a:ext>
            </a:extLst>
          </p:cNvPr>
          <p:cNvGraphicFramePr>
            <a:graphicFrameLocks noGrp="1"/>
          </p:cNvGraphicFramePr>
          <p:nvPr>
            <p:ph idx="1"/>
            <p:extLst/>
          </p:nvPr>
        </p:nvGraphicFramePr>
        <p:xfrm>
          <a:off x="270095" y="892053"/>
          <a:ext cx="11096434" cy="1842432"/>
        </p:xfrm>
        <a:graphic>
          <a:graphicData uri="http://schemas.openxmlformats.org/drawingml/2006/table">
            <a:tbl>
              <a:tblPr>
                <a:tableStyleId>{5C22544A-7EE6-4342-B048-85BDC9FD1C3A}</a:tableStyleId>
              </a:tblPr>
              <a:tblGrid>
                <a:gridCol w="3221428">
                  <a:extLst>
                    <a:ext uri="{9D8B030D-6E8A-4147-A177-3AD203B41FA5}">
                      <a16:colId xmlns:a16="http://schemas.microsoft.com/office/drawing/2014/main" val="62314480"/>
                    </a:ext>
                  </a:extLst>
                </a:gridCol>
                <a:gridCol w="1113576">
                  <a:extLst>
                    <a:ext uri="{9D8B030D-6E8A-4147-A177-3AD203B41FA5}">
                      <a16:colId xmlns:a16="http://schemas.microsoft.com/office/drawing/2014/main" val="2295861339"/>
                    </a:ext>
                  </a:extLst>
                </a:gridCol>
                <a:gridCol w="950614">
                  <a:extLst>
                    <a:ext uri="{9D8B030D-6E8A-4147-A177-3AD203B41FA5}">
                      <a16:colId xmlns:a16="http://schemas.microsoft.com/office/drawing/2014/main" val="999817124"/>
                    </a:ext>
                  </a:extLst>
                </a:gridCol>
                <a:gridCol w="767990">
                  <a:extLst>
                    <a:ext uri="{9D8B030D-6E8A-4147-A177-3AD203B41FA5}">
                      <a16:colId xmlns:a16="http://schemas.microsoft.com/office/drawing/2014/main" val="2853920381"/>
                    </a:ext>
                  </a:extLst>
                </a:gridCol>
                <a:gridCol w="999680">
                  <a:extLst>
                    <a:ext uri="{9D8B030D-6E8A-4147-A177-3AD203B41FA5}">
                      <a16:colId xmlns:a16="http://schemas.microsoft.com/office/drawing/2014/main" val="440660900"/>
                    </a:ext>
                  </a:extLst>
                </a:gridCol>
                <a:gridCol w="488732">
                  <a:extLst>
                    <a:ext uri="{9D8B030D-6E8A-4147-A177-3AD203B41FA5}">
                      <a16:colId xmlns:a16="http://schemas.microsoft.com/office/drawing/2014/main" val="1209666393"/>
                    </a:ext>
                  </a:extLst>
                </a:gridCol>
                <a:gridCol w="488732">
                  <a:extLst>
                    <a:ext uri="{9D8B030D-6E8A-4147-A177-3AD203B41FA5}">
                      <a16:colId xmlns:a16="http://schemas.microsoft.com/office/drawing/2014/main" val="492592358"/>
                    </a:ext>
                  </a:extLst>
                </a:gridCol>
                <a:gridCol w="1077432">
                  <a:extLst>
                    <a:ext uri="{9D8B030D-6E8A-4147-A177-3AD203B41FA5}">
                      <a16:colId xmlns:a16="http://schemas.microsoft.com/office/drawing/2014/main" val="2987510071"/>
                    </a:ext>
                  </a:extLst>
                </a:gridCol>
                <a:gridCol w="977464">
                  <a:extLst>
                    <a:ext uri="{9D8B030D-6E8A-4147-A177-3AD203B41FA5}">
                      <a16:colId xmlns:a16="http://schemas.microsoft.com/office/drawing/2014/main" val="3264369970"/>
                    </a:ext>
                  </a:extLst>
                </a:gridCol>
                <a:gridCol w="1010786">
                  <a:extLst>
                    <a:ext uri="{9D8B030D-6E8A-4147-A177-3AD203B41FA5}">
                      <a16:colId xmlns:a16="http://schemas.microsoft.com/office/drawing/2014/main" val="1381113856"/>
                    </a:ext>
                  </a:extLst>
                </a:gridCol>
              </a:tblGrid>
              <a:tr h="18458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Достигнутое </a:t>
                      </a:r>
                    </a:p>
                    <a:p>
                      <a:pPr algn="ctr" fontAlgn="ctr"/>
                      <a:r>
                        <a:rPr lang="ru-RU" sz="1200" u="none" strike="noStrike" dirty="0">
                          <a:effectLst/>
                        </a:rPr>
                        <a:t>2021 года</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План 2022 год</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3408" marR="3408" marT="3408"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072989327"/>
                  </a:ext>
                </a:extLst>
              </a:tr>
              <a:tr h="18458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87963662"/>
                  </a:ext>
                </a:extLst>
              </a:tr>
              <a:tr h="109477">
                <a:tc>
                  <a:txBody>
                    <a:bodyPr/>
                    <a:lstStyle/>
                    <a:p>
                      <a:pPr algn="l" fontAlgn="ctr"/>
                      <a:r>
                        <a:rPr lang="ru-RU" sz="1200" u="none" strike="noStrike">
                          <a:effectLst/>
                        </a:rPr>
                        <a:t>Муниципальная программа «Развитие сельского хозяйства»</a:t>
                      </a:r>
                      <a:endParaRPr lang="ru-RU" sz="1200" b="1"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4163009577"/>
                  </a:ext>
                </a:extLst>
              </a:tr>
              <a:tr h="216301">
                <a:tc>
                  <a:txBody>
                    <a:bodyPr/>
                    <a:lstStyle/>
                    <a:p>
                      <a:pPr algn="l" fontAlgn="ctr"/>
                      <a:r>
                        <a:rPr lang="ru-RU" sz="1200" u="none" strike="noStrike" dirty="0">
                          <a:effectLst/>
                        </a:rPr>
                        <a:t>Подпрограмма IV «Обеспечение эпизоотического и ветеринарно-санитарного благополучия»</a:t>
                      </a:r>
                      <a:endParaRPr lang="ru-RU" sz="1200" b="1"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1569704947"/>
                  </a:ext>
                </a:extLst>
              </a:tr>
              <a:tr h="109477">
                <a:tc>
                  <a:txBody>
                    <a:bodyPr/>
                    <a:lstStyle/>
                    <a:p>
                      <a:pPr algn="l" fontAlgn="ctr"/>
                      <a:r>
                        <a:rPr lang="ru-RU" sz="1200" u="none" strike="noStrike" dirty="0">
                          <a:effectLst/>
                        </a:rPr>
                        <a:t>Количество отловленных животных без владельцев</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единиц</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300</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b="0" i="0" u="none" strike="noStrike" dirty="0">
                          <a:solidFill>
                            <a:srgbClr val="000000"/>
                          </a:solidFill>
                          <a:effectLst/>
                          <a:latin typeface="Arial" panose="020B0604020202020204" pitchFamily="34" charset="0"/>
                        </a:rPr>
                        <a:t>133</a:t>
                      </a:r>
                    </a:p>
                  </a:txBody>
                  <a:tcPr marL="3408" marR="3408" marT="3408" marB="0" anchor="ctr"/>
                </a:tc>
                <a:tc>
                  <a:txBody>
                    <a:bodyPr/>
                    <a:lstStyle/>
                    <a:p>
                      <a:pPr algn="ctr" fontAlgn="ctr"/>
                      <a:r>
                        <a:rPr lang="ru-RU" sz="1200" u="none" strike="noStrike" dirty="0">
                          <a:effectLst/>
                        </a:rPr>
                        <a:t>225</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220</a:t>
                      </a:r>
                      <a:endParaRPr lang="ru-RU" sz="1200" b="0" i="0" u="none" strike="noStrike" dirty="0">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dirty="0">
                          <a:solidFill>
                            <a:schemeClr val="tx1"/>
                          </a:solidFill>
                          <a:effectLst/>
                        </a:rPr>
                        <a:t>220</a:t>
                      </a:r>
                      <a:endParaRPr lang="ru-RU" sz="1200" b="0" i="0" u="none" strike="noStrike" dirty="0">
                        <a:solidFill>
                          <a:schemeClr val="tx1"/>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3997409868"/>
                  </a:ext>
                </a:extLst>
              </a:tr>
            </a:tbl>
          </a:graphicData>
        </a:graphic>
      </p:graphicFrame>
    </p:spTree>
    <p:extLst>
      <p:ext uri="{BB962C8B-B14F-4D97-AF65-F5344CB8AC3E}">
        <p14:creationId xmlns:p14="http://schemas.microsoft.com/office/powerpoint/2010/main" val="690521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A3266BB-9BD7-4EE6-9DA8-4058C4AD4D6C}"/>
              </a:ext>
            </a:extLst>
          </p:cNvPr>
          <p:cNvGraphicFramePr>
            <a:graphicFrameLocks noGrp="1"/>
          </p:cNvGraphicFramePr>
          <p:nvPr>
            <p:ph idx="1"/>
            <p:extLst/>
          </p:nvPr>
        </p:nvGraphicFramePr>
        <p:xfrm>
          <a:off x="845127" y="825262"/>
          <a:ext cx="10906750" cy="5527920"/>
        </p:xfrm>
        <a:graphic>
          <a:graphicData uri="http://schemas.openxmlformats.org/drawingml/2006/table">
            <a:tbl>
              <a:tblPr>
                <a:tableStyleId>{5C22544A-7EE6-4342-B048-85BDC9FD1C3A}</a:tableStyleId>
              </a:tblPr>
              <a:tblGrid>
                <a:gridCol w="2958687">
                  <a:extLst>
                    <a:ext uri="{9D8B030D-6E8A-4147-A177-3AD203B41FA5}">
                      <a16:colId xmlns:a16="http://schemas.microsoft.com/office/drawing/2014/main" val="2435631434"/>
                    </a:ext>
                  </a:extLst>
                </a:gridCol>
                <a:gridCol w="1113602">
                  <a:extLst>
                    <a:ext uri="{9D8B030D-6E8A-4147-A177-3AD203B41FA5}">
                      <a16:colId xmlns:a16="http://schemas.microsoft.com/office/drawing/2014/main" val="29644754"/>
                    </a:ext>
                  </a:extLst>
                </a:gridCol>
                <a:gridCol w="938920">
                  <a:extLst>
                    <a:ext uri="{9D8B030D-6E8A-4147-A177-3AD203B41FA5}">
                      <a16:colId xmlns:a16="http://schemas.microsoft.com/office/drawing/2014/main" val="4080674438"/>
                    </a:ext>
                  </a:extLst>
                </a:gridCol>
                <a:gridCol w="938920">
                  <a:extLst>
                    <a:ext uri="{9D8B030D-6E8A-4147-A177-3AD203B41FA5}">
                      <a16:colId xmlns:a16="http://schemas.microsoft.com/office/drawing/2014/main" val="698492071"/>
                    </a:ext>
                  </a:extLst>
                </a:gridCol>
                <a:gridCol w="982589">
                  <a:extLst>
                    <a:ext uri="{9D8B030D-6E8A-4147-A177-3AD203B41FA5}">
                      <a16:colId xmlns:a16="http://schemas.microsoft.com/office/drawing/2014/main" val="465837057"/>
                    </a:ext>
                  </a:extLst>
                </a:gridCol>
                <a:gridCol w="480378">
                  <a:extLst>
                    <a:ext uri="{9D8B030D-6E8A-4147-A177-3AD203B41FA5}">
                      <a16:colId xmlns:a16="http://schemas.microsoft.com/office/drawing/2014/main" val="3341576163"/>
                    </a:ext>
                  </a:extLst>
                </a:gridCol>
                <a:gridCol w="480378">
                  <a:extLst>
                    <a:ext uri="{9D8B030D-6E8A-4147-A177-3AD203B41FA5}">
                      <a16:colId xmlns:a16="http://schemas.microsoft.com/office/drawing/2014/main" val="2408657842"/>
                    </a:ext>
                  </a:extLst>
                </a:gridCol>
                <a:gridCol w="1059013">
                  <a:extLst>
                    <a:ext uri="{9D8B030D-6E8A-4147-A177-3AD203B41FA5}">
                      <a16:colId xmlns:a16="http://schemas.microsoft.com/office/drawing/2014/main" val="3017957150"/>
                    </a:ext>
                  </a:extLst>
                </a:gridCol>
                <a:gridCol w="960755">
                  <a:extLst>
                    <a:ext uri="{9D8B030D-6E8A-4147-A177-3AD203B41FA5}">
                      <a16:colId xmlns:a16="http://schemas.microsoft.com/office/drawing/2014/main" val="173343411"/>
                    </a:ext>
                  </a:extLst>
                </a:gridCol>
                <a:gridCol w="993508">
                  <a:extLst>
                    <a:ext uri="{9D8B030D-6E8A-4147-A177-3AD203B41FA5}">
                      <a16:colId xmlns:a16="http://schemas.microsoft.com/office/drawing/2014/main" val="2895159929"/>
                    </a:ext>
                  </a:extLst>
                </a:gridCol>
              </a:tblGrid>
              <a:tr h="19526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Достигнутое 2021 года</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65760769"/>
                  </a:ext>
                </a:extLst>
              </a:tr>
              <a:tr h="1952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00629866"/>
                  </a:ext>
                </a:extLst>
              </a:tr>
              <a:tr h="295275">
                <a:tc>
                  <a:txBody>
                    <a:bodyPr/>
                    <a:lstStyle/>
                    <a:p>
                      <a:pPr algn="l" fontAlgn="ctr"/>
                      <a:r>
                        <a:rPr lang="ru-RU" sz="900" u="none" strike="noStrike" dirty="0">
                          <a:effectLst/>
                        </a:rPr>
                        <a:t>Муниципальная программа «Экология и окружающая среда»</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86029011"/>
                  </a:ext>
                </a:extLst>
              </a:tr>
              <a:tr h="227110">
                <a:tc>
                  <a:txBody>
                    <a:bodyPr/>
                    <a:lstStyle/>
                    <a:p>
                      <a:pPr algn="l" fontAlgn="ctr"/>
                      <a:r>
                        <a:rPr lang="ru-RU" sz="900" u="none" strike="noStrike" dirty="0">
                          <a:effectLst/>
                        </a:rPr>
                        <a:t>Подпрограмма </a:t>
                      </a:r>
                      <a:r>
                        <a:rPr lang="en-US" sz="900" u="none" strike="noStrike" dirty="0">
                          <a:effectLst/>
                        </a:rPr>
                        <a:t>I</a:t>
                      </a:r>
                      <a:r>
                        <a:rPr lang="ru-RU" sz="900" u="none" strike="noStrike" baseline="0" dirty="0">
                          <a:effectLst/>
                        </a:rPr>
                        <a:t> «Охрана окружающей среды»</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002"/>
                  </a:ext>
                </a:extLst>
              </a:tr>
              <a:tr h="344390">
                <a:tc>
                  <a:txBody>
                    <a:bodyPr/>
                    <a:lstStyle/>
                    <a:p>
                      <a:pPr algn="l" fontAlgn="ctr"/>
                      <a:r>
                        <a:rPr lang="ru-RU" sz="900" b="0" i="0" u="none" strike="noStrike" dirty="0">
                          <a:solidFill>
                            <a:srgbClr val="000000"/>
                          </a:solidFill>
                          <a:effectLst/>
                          <a:latin typeface="+mn-lt"/>
                        </a:rPr>
                        <a:t>Устройство (установка) оборудования для очистки вентиляционных выбросов на КНС «Котово» </a:t>
                      </a: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Единица</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extLst>
                  <a:ext uri="{0D108BD9-81ED-4DB2-BD59-A6C34878D82A}">
                    <a16:rowId xmlns:a16="http://schemas.microsoft.com/office/drawing/2014/main" val="10003"/>
                  </a:ext>
                </a:extLst>
              </a:tr>
              <a:tr h="443239">
                <a:tc>
                  <a:txBody>
                    <a:bodyPr/>
                    <a:lstStyle/>
                    <a:p>
                      <a:pPr algn="l" fontAlgn="ctr"/>
                      <a:r>
                        <a:rPr lang="ru-RU" sz="900" b="0" i="0" u="none" strike="noStrike" dirty="0">
                          <a:solidFill>
                            <a:srgbClr val="000000"/>
                          </a:solidFill>
                          <a:effectLst/>
                          <a:latin typeface="+mn-lt"/>
                        </a:rPr>
                        <a:t>Проведение мониторинга атмосферного воздуха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Мероприятия</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extLst>
                  <a:ext uri="{0D108BD9-81ED-4DB2-BD59-A6C34878D82A}">
                    <a16:rowId xmlns:a16="http://schemas.microsoft.com/office/drawing/2014/main" val="10004"/>
                  </a:ext>
                </a:extLst>
              </a:tr>
              <a:tr h="401843">
                <a:tc>
                  <a:txBody>
                    <a:bodyPr/>
                    <a:lstStyle/>
                    <a:p>
                      <a:pPr algn="l" fontAlgn="ctr"/>
                      <a:r>
                        <a:rPr lang="ru-RU" sz="900" b="0" i="0" u="none" strike="noStrike" dirty="0">
                          <a:solidFill>
                            <a:srgbClr val="000000"/>
                          </a:solidFill>
                          <a:effectLst/>
                          <a:latin typeface="+mn-lt"/>
                        </a:rPr>
                        <a:t>Количество населения, принявшего участие в экологических мероприятиях</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Человек</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a:t>
                      </a:r>
                      <a:r>
                        <a:rPr lang="ru-RU" sz="900" b="0" i="0" u="none" strike="noStrike" baseline="0" dirty="0">
                          <a:solidFill>
                            <a:srgbClr val="000000"/>
                          </a:solidFill>
                          <a:effectLst/>
                          <a:latin typeface="Arial" panose="020B0604020202020204" pitchFamily="34" charset="0"/>
                        </a:rPr>
                        <a:t> 500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19 737</a:t>
                      </a: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9 500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9 500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a:t>
                      </a:r>
                      <a:r>
                        <a:rPr lang="ru-RU" sz="900" b="0" i="0" u="none" strike="noStrike" baseline="0" dirty="0">
                          <a:solidFill>
                            <a:srgbClr val="000000"/>
                          </a:solidFill>
                          <a:effectLst/>
                          <a:latin typeface="Arial" panose="020B0604020202020204" pitchFamily="34" charset="0"/>
                        </a:rPr>
                        <a:t> 800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extLst>
                  <a:ext uri="{0D108BD9-81ED-4DB2-BD59-A6C34878D82A}">
                    <a16:rowId xmlns:a16="http://schemas.microsoft.com/office/drawing/2014/main" val="10005"/>
                  </a:ext>
                </a:extLst>
              </a:tr>
              <a:tr h="351738">
                <a:tc>
                  <a:txBody>
                    <a:bodyPr/>
                    <a:lstStyle/>
                    <a:p>
                      <a:pPr algn="l" fontAlgn="ctr"/>
                      <a:r>
                        <a:rPr lang="ru-RU" sz="900" b="0" i="0" u="none" strike="noStrike" dirty="0">
                          <a:solidFill>
                            <a:srgbClr val="000000"/>
                          </a:solidFill>
                          <a:effectLst/>
                          <a:latin typeface="+mn-lt"/>
                        </a:rPr>
                        <a:t>Организация мероприятий по экологическому воспитанию и просвещению населения на территории городского округа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13</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49</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38</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38</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extLst>
                  <a:ext uri="{0D108BD9-81ED-4DB2-BD59-A6C34878D82A}">
                    <a16:rowId xmlns:a16="http://schemas.microsoft.com/office/drawing/2014/main" val="10006"/>
                  </a:ext>
                </a:extLst>
              </a:tr>
              <a:tr h="336467">
                <a:tc>
                  <a:txBody>
                    <a:bodyPr/>
                    <a:lstStyle/>
                    <a:p>
                      <a:pPr algn="l" fontAlgn="ctr"/>
                      <a:r>
                        <a:rPr lang="ru-RU" sz="900" u="none" strike="noStrike" dirty="0">
                          <a:effectLst/>
                        </a:rPr>
                        <a:t>Подпрограмма V «Региональная программа в области обращения с отходами, в том числе с твердыми коммунальными отходами»</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35359428"/>
                  </a:ext>
                </a:extLst>
              </a:tr>
              <a:tr h="361950">
                <a:tc>
                  <a:txBody>
                    <a:bodyPr/>
                    <a:lstStyle/>
                    <a:p>
                      <a:pPr algn="l" fontAlgn="ctr"/>
                      <a:r>
                        <a:rPr lang="ru-RU" sz="900" b="0" i="0" kern="1200" dirty="0">
                          <a:solidFill>
                            <a:schemeClr val="dk1"/>
                          </a:solidFill>
                          <a:effectLst/>
                          <a:latin typeface="+mn-lt"/>
                          <a:ea typeface="+mn-ea"/>
                          <a:cs typeface="+mn-cs"/>
                        </a:rPr>
                        <a:t>2022 Количество ликвидированных наиболее опасных объектов накопленного вреда окружающей среде</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Штука</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71718355"/>
                  </a:ext>
                </a:extLst>
              </a:tr>
              <a:tr h="626541">
                <a:tc>
                  <a:txBody>
                    <a:bodyPr/>
                    <a:lstStyle/>
                    <a:p>
                      <a:pPr algn="l" fontAlgn="ctr"/>
                      <a:r>
                        <a:rPr lang="ru-RU" sz="900" u="none" strike="noStrike" dirty="0">
                          <a:effectLst/>
                        </a:rPr>
                        <a:t>Соответствие расходов на природоохранную деятельность, установленных муниципальной экологической программой, нормативу расходов на природоохранную деятельность, установленному Правительством Московской области (28,6 руб./чел.)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6562" marR="6562" marT="656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14227573"/>
                  </a:ext>
                </a:extLst>
              </a:tr>
              <a:tr h="553304">
                <a:tc>
                  <a:txBody>
                    <a:bodyPr/>
                    <a:lstStyle/>
                    <a:p>
                      <a:pPr algn="l" fontAlgn="ctr"/>
                      <a:r>
                        <a:rPr lang="ru-RU" sz="900" u="none" strike="noStrike" dirty="0">
                          <a:effectLst/>
                        </a:rPr>
                        <a:t>2022 </a:t>
                      </a:r>
                      <a:r>
                        <a:rPr lang="ru-RU" sz="900" b="0" i="0" kern="1200" dirty="0">
                          <a:solidFill>
                            <a:schemeClr val="dk1"/>
                          </a:solidFill>
                          <a:effectLst/>
                          <a:latin typeface="+mn-lt"/>
                          <a:ea typeface="+mn-ea"/>
                          <a:cs typeface="+mn-cs"/>
                        </a:rPr>
                        <a:t>Численность населения, качество жизни которого улучшится в связи с ликвидацией и рекультивацией объектов накопленного вреда окружающей среде</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Тысяча человек</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344,5</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344,5</a:t>
                      </a:r>
                    </a:p>
                  </a:txBody>
                  <a:tcPr marL="6562" marR="6562" marT="6562" marB="0" anchor="ctr"/>
                </a:tc>
                <a:tc>
                  <a:txBody>
                    <a:bodyPr/>
                    <a:lstStyle/>
                    <a:p>
                      <a:pPr algn="ctr" fontAlgn="ctr"/>
                      <a:r>
                        <a:rPr lang="ru-RU" sz="900" u="none" strike="noStrike" dirty="0">
                          <a:effectLst/>
                        </a:rPr>
                        <a:t>344,5</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811688558"/>
                  </a:ext>
                </a:extLst>
              </a:tr>
              <a:tr h="422917">
                <a:tc>
                  <a:txBody>
                    <a:bodyPr/>
                    <a:lstStyle/>
                    <a:p>
                      <a:pPr algn="l" fontAlgn="ctr"/>
                      <a:r>
                        <a:rPr lang="ru-RU" sz="900" u="none" strike="noStrike" dirty="0">
                          <a:effectLst/>
                        </a:rPr>
                        <a:t>2021 Общая площадь восстановленных, в том числе </a:t>
                      </a:r>
                      <a:r>
                        <a:rPr lang="ru-RU" sz="900" u="none" strike="noStrike" dirty="0" err="1">
                          <a:effectLst/>
                        </a:rPr>
                        <a:t>рекультивированных</a:t>
                      </a:r>
                      <a:r>
                        <a:rPr lang="ru-RU" sz="900" u="none" strike="noStrike" dirty="0">
                          <a:effectLst/>
                        </a:rPr>
                        <a:t> земель подверженных негативному воздействию накопленного вреда окружающей среде</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Гектар</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a:t>
                      </a:r>
                    </a:p>
                  </a:txBody>
                  <a:tcPr marL="6562" marR="6562" marT="656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14618598"/>
                  </a:ext>
                </a:extLst>
              </a:tr>
            </a:tbl>
          </a:graphicData>
        </a:graphic>
      </p:graphicFrame>
    </p:spTree>
    <p:extLst>
      <p:ext uri="{BB962C8B-B14F-4D97-AF65-F5344CB8AC3E}">
        <p14:creationId xmlns:p14="http://schemas.microsoft.com/office/powerpoint/2010/main" val="2695632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0" name="Объект 9">
            <a:extLst>
              <a:ext uri="{FF2B5EF4-FFF2-40B4-BE49-F238E27FC236}">
                <a16:creationId xmlns:a16="http://schemas.microsoft.com/office/drawing/2014/main" id="{B877E685-5093-4652-AE0C-8D92DB167CBC}"/>
              </a:ext>
            </a:extLst>
          </p:cNvPr>
          <p:cNvGraphicFramePr>
            <a:graphicFrameLocks noGrp="1"/>
          </p:cNvGraphicFramePr>
          <p:nvPr>
            <p:ph idx="1"/>
            <p:extLst/>
          </p:nvPr>
        </p:nvGraphicFramePr>
        <p:xfrm>
          <a:off x="556407" y="859049"/>
          <a:ext cx="11079186" cy="5548652"/>
        </p:xfrm>
        <a:graphic>
          <a:graphicData uri="http://schemas.openxmlformats.org/drawingml/2006/table">
            <a:tbl>
              <a:tblPr>
                <a:tableStyleId>{5C22544A-7EE6-4342-B048-85BDC9FD1C3A}</a:tableStyleId>
              </a:tblPr>
              <a:tblGrid>
                <a:gridCol w="3284154">
                  <a:extLst>
                    <a:ext uri="{9D8B030D-6E8A-4147-A177-3AD203B41FA5}">
                      <a16:colId xmlns:a16="http://schemas.microsoft.com/office/drawing/2014/main" val="1553721672"/>
                    </a:ext>
                  </a:extLst>
                </a:gridCol>
                <a:gridCol w="1167897">
                  <a:extLst>
                    <a:ext uri="{9D8B030D-6E8A-4147-A177-3AD203B41FA5}">
                      <a16:colId xmlns:a16="http://schemas.microsoft.com/office/drawing/2014/main" val="1247568029"/>
                    </a:ext>
                  </a:extLst>
                </a:gridCol>
                <a:gridCol w="950614">
                  <a:extLst>
                    <a:ext uri="{9D8B030D-6E8A-4147-A177-3AD203B41FA5}">
                      <a16:colId xmlns:a16="http://schemas.microsoft.com/office/drawing/2014/main" val="4084025544"/>
                    </a:ext>
                  </a:extLst>
                </a:gridCol>
                <a:gridCol w="641536">
                  <a:extLst>
                    <a:ext uri="{9D8B030D-6E8A-4147-A177-3AD203B41FA5}">
                      <a16:colId xmlns:a16="http://schemas.microsoft.com/office/drawing/2014/main" val="4007100656"/>
                    </a:ext>
                  </a:extLst>
                </a:gridCol>
                <a:gridCol w="998125">
                  <a:extLst>
                    <a:ext uri="{9D8B030D-6E8A-4147-A177-3AD203B41FA5}">
                      <a16:colId xmlns:a16="http://schemas.microsoft.com/office/drawing/2014/main" val="1386912279"/>
                    </a:ext>
                  </a:extLst>
                </a:gridCol>
                <a:gridCol w="487972">
                  <a:extLst>
                    <a:ext uri="{9D8B030D-6E8A-4147-A177-3AD203B41FA5}">
                      <a16:colId xmlns:a16="http://schemas.microsoft.com/office/drawing/2014/main" val="3965589857"/>
                    </a:ext>
                  </a:extLst>
                </a:gridCol>
                <a:gridCol w="487972">
                  <a:extLst>
                    <a:ext uri="{9D8B030D-6E8A-4147-A177-3AD203B41FA5}">
                      <a16:colId xmlns:a16="http://schemas.microsoft.com/office/drawing/2014/main" val="3285122809"/>
                    </a:ext>
                  </a:extLst>
                </a:gridCol>
                <a:gridCol w="1075757">
                  <a:extLst>
                    <a:ext uri="{9D8B030D-6E8A-4147-A177-3AD203B41FA5}">
                      <a16:colId xmlns:a16="http://schemas.microsoft.com/office/drawing/2014/main" val="2334975215"/>
                    </a:ext>
                  </a:extLst>
                </a:gridCol>
                <a:gridCol w="975944">
                  <a:extLst>
                    <a:ext uri="{9D8B030D-6E8A-4147-A177-3AD203B41FA5}">
                      <a16:colId xmlns:a16="http://schemas.microsoft.com/office/drawing/2014/main" val="3088992434"/>
                    </a:ext>
                  </a:extLst>
                </a:gridCol>
                <a:gridCol w="1009215">
                  <a:extLst>
                    <a:ext uri="{9D8B030D-6E8A-4147-A177-3AD203B41FA5}">
                      <a16:colId xmlns:a16="http://schemas.microsoft.com/office/drawing/2014/main" val="2218577162"/>
                    </a:ext>
                  </a:extLst>
                </a:gridCol>
              </a:tblGrid>
              <a:tr h="235512">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Тип показателя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Единица измерения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Базовое значение</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План 2022 год</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663" marR="3663" marT="366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96501983"/>
                  </a:ext>
                </a:extLst>
              </a:tr>
              <a:tr h="13137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492707609"/>
                  </a:ext>
                </a:extLst>
              </a:tr>
              <a:tr h="178204">
                <a:tc>
                  <a:txBody>
                    <a:bodyPr/>
                    <a:lstStyle/>
                    <a:p>
                      <a:pPr algn="l" fontAlgn="ctr"/>
                      <a:r>
                        <a:rPr lang="ru-RU" sz="850" u="none" strike="noStrike">
                          <a:effectLst/>
                        </a:rPr>
                        <a:t>Муниципальная программа «Безопасность и обеспечение безопасности жизнедеятельности населения»</a:t>
                      </a:r>
                      <a:endParaRPr lang="ru-RU" sz="85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4743934"/>
                  </a:ext>
                </a:extLst>
              </a:tr>
              <a:tr h="252230">
                <a:tc>
                  <a:txBody>
                    <a:bodyPr/>
                    <a:lstStyle/>
                    <a:p>
                      <a:pPr algn="l" fontAlgn="ctr"/>
                      <a:r>
                        <a:rPr lang="ru-RU" sz="850" u="none" strike="noStrike" dirty="0">
                          <a:solidFill>
                            <a:schemeClr val="tx1"/>
                          </a:solidFill>
                          <a:effectLst/>
                        </a:rPr>
                        <a:t>Подпрограмма I «Профилактика преступлений и иных правонарушений»</a:t>
                      </a:r>
                      <a:endParaRPr lang="ru-RU" sz="850" b="1"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610963274"/>
                  </a:ext>
                </a:extLst>
              </a:tr>
              <a:tr h="266064">
                <a:tc>
                  <a:txBody>
                    <a:bodyPr/>
                    <a:lstStyle/>
                    <a:p>
                      <a:pPr algn="l" fontAlgn="ctr"/>
                      <a:r>
                        <a:rPr lang="ru-RU" sz="850" u="none" strike="noStrike" dirty="0">
                          <a:solidFill>
                            <a:schemeClr val="tx1"/>
                          </a:solidFill>
                          <a:effectLst/>
                        </a:rPr>
                        <a:t>Снижение общего количества преступлений, совершенных на территории муниципального образования, не менее чем на 5 % ежегодно</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кол-во преступлений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512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495</a:t>
                      </a:r>
                    </a:p>
                  </a:txBody>
                  <a:tcPr marL="3663" marR="3663" marT="3663" marB="0" anchor="ctr"/>
                </a:tc>
                <a:tc>
                  <a:txBody>
                    <a:bodyPr/>
                    <a:lstStyle/>
                    <a:p>
                      <a:pPr algn="ctr" fontAlgn="ctr"/>
                      <a:r>
                        <a:rPr lang="en-US" sz="850" u="none" strike="noStrike" dirty="0">
                          <a:effectLst/>
                        </a:rPr>
                        <a:t>486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462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439</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439</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344867046"/>
                  </a:ext>
                </a:extLst>
              </a:tr>
              <a:tr h="266064">
                <a:tc>
                  <a:txBody>
                    <a:bodyPr/>
                    <a:lstStyle/>
                    <a:p>
                      <a:pPr algn="l" fontAlgn="ctr"/>
                      <a:r>
                        <a:rPr lang="ru-RU" sz="850" u="none" strike="noStrike" dirty="0">
                          <a:solidFill>
                            <a:schemeClr val="tx1"/>
                          </a:solidFill>
                          <a:effectLst/>
                        </a:rPr>
                        <a:t>Увеличение доли социально значимых объектов (учреждений), оборудованных в целях антитеррористической защищенности средствами безопасности</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76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84</a:t>
                      </a:r>
                    </a:p>
                  </a:txBody>
                  <a:tcPr marL="3663" marR="3663" marT="3663" marB="0" anchor="ctr"/>
                </a:tc>
                <a:tc>
                  <a:txBody>
                    <a:bodyPr/>
                    <a:lstStyle/>
                    <a:p>
                      <a:pPr algn="ctr" fontAlgn="ctr"/>
                      <a:r>
                        <a:rPr lang="en-US" sz="850" u="none" strike="noStrike" dirty="0">
                          <a:effectLst/>
                        </a:rPr>
                        <a:t>84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466336209"/>
                  </a:ext>
                </a:extLst>
              </a:tr>
              <a:tr h="266064">
                <a:tc>
                  <a:txBody>
                    <a:bodyPr/>
                    <a:lstStyle/>
                    <a:p>
                      <a:pPr algn="l" fontAlgn="ctr"/>
                      <a:r>
                        <a:rPr lang="ru-RU" sz="850" u="none" strike="noStrike" dirty="0">
                          <a:solidFill>
                            <a:schemeClr val="tx1"/>
                          </a:solidFill>
                          <a:effectLst/>
                        </a:rPr>
                        <a:t>Увеличение доли от числа граждан, принимающих участие в деятельности народных дружин</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115</a:t>
                      </a:r>
                    </a:p>
                  </a:txBody>
                  <a:tcPr marL="3663" marR="3663" marT="3663" marB="0" anchor="ctr"/>
                </a:tc>
                <a:tc>
                  <a:txBody>
                    <a:bodyPr/>
                    <a:lstStyle/>
                    <a:p>
                      <a:pPr algn="ctr" fontAlgn="ctr"/>
                      <a:r>
                        <a:rPr lang="en-US" sz="850" u="none" strike="noStrike" dirty="0">
                          <a:effectLst/>
                        </a:rPr>
                        <a:t>115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93924261"/>
                  </a:ext>
                </a:extLst>
              </a:tr>
              <a:tr h="266064">
                <a:tc>
                  <a:txBody>
                    <a:bodyPr/>
                    <a:lstStyle/>
                    <a:p>
                      <a:pPr algn="l" fontAlgn="ctr"/>
                      <a:r>
                        <a:rPr lang="ru-RU" sz="850" u="none" strike="noStrike" dirty="0">
                          <a:solidFill>
                            <a:schemeClr val="tx1"/>
                          </a:solidFill>
                          <a:effectLst/>
                        </a:rPr>
                        <a:t>Снижение доли несовершеннолетних в общем числе лиц, совершивших преступления</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99,7</a:t>
                      </a:r>
                    </a:p>
                  </a:txBody>
                  <a:tcPr marL="3663" marR="3663" marT="3663" marB="0" anchor="ctr"/>
                </a:tc>
                <a:tc>
                  <a:txBody>
                    <a:bodyPr/>
                    <a:lstStyle/>
                    <a:p>
                      <a:pPr algn="ctr" fontAlgn="ctr"/>
                      <a:r>
                        <a:rPr lang="en-US" sz="850" u="none" strike="noStrike" dirty="0">
                          <a:effectLst/>
                        </a:rPr>
                        <a:t>99,7</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99,5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323656674"/>
                  </a:ext>
                </a:extLst>
              </a:tr>
              <a:tr h="266064">
                <a:tc>
                  <a:txBody>
                    <a:bodyPr/>
                    <a:lstStyle/>
                    <a:p>
                      <a:pPr algn="l" fontAlgn="ctr"/>
                      <a:r>
                        <a:rPr lang="ru-RU" sz="850" u="none" strike="noStrike" dirty="0">
                          <a:solidFill>
                            <a:schemeClr val="tx1"/>
                          </a:solidFill>
                          <a:effectLst/>
                        </a:rPr>
                        <a:t>Количество отремонтированных зданий(помещений), находящихся в собственности муниципальных образований Московской области, в которых располагаются городские (районные) суды</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a:t>
                      </a:r>
                    </a:p>
                  </a:txBody>
                  <a:tcPr marL="3663" marR="3663" marT="3663"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45653555"/>
                  </a:ext>
                </a:extLst>
              </a:tr>
              <a:tr h="353924">
                <a:tc>
                  <a:txBody>
                    <a:bodyPr/>
                    <a:lstStyle/>
                    <a:p>
                      <a:pPr algn="l" fontAlgn="ctr"/>
                      <a:r>
                        <a:rPr lang="ru-RU" sz="850" u="none" strike="noStrike" dirty="0">
                          <a:solidFill>
                            <a:schemeClr val="tx1"/>
                          </a:solidFill>
                          <a:effectLst/>
                        </a:rPr>
                        <a:t>2022 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534</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1070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1163</a:t>
                      </a:r>
                    </a:p>
                  </a:txBody>
                  <a:tcPr marL="3663" marR="3663" marT="3663" marB="0" anchor="ctr"/>
                </a:tc>
                <a:tc>
                  <a:txBody>
                    <a:bodyPr/>
                    <a:lstStyle/>
                    <a:p>
                      <a:pPr algn="ctr" fontAlgn="ctr"/>
                      <a:r>
                        <a:rPr lang="ru-RU" sz="850" u="none" strike="noStrike" dirty="0">
                          <a:effectLst/>
                        </a:rPr>
                        <a:t>1163</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1179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1238</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1238</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809553392"/>
                  </a:ext>
                </a:extLst>
              </a:tr>
              <a:tr h="412528">
                <a:tc>
                  <a:txBody>
                    <a:bodyPr/>
                    <a:lstStyle/>
                    <a:p>
                      <a:pPr algn="l" fontAlgn="ctr"/>
                      <a:r>
                        <a:rPr lang="ru-RU" sz="850" u="none" strike="noStrike" dirty="0">
                          <a:solidFill>
                            <a:schemeClr val="tx1"/>
                          </a:solidFill>
                          <a:effectLst/>
                        </a:rPr>
                        <a:t>Рост числа лиц, состоящих на диспансерном наблюдении с диагнозом «Употребление наркотиков с вредными последствиями»</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106</a:t>
                      </a:r>
                    </a:p>
                  </a:txBody>
                  <a:tcPr marL="3663" marR="3663" marT="3663" marB="0" anchor="ctr"/>
                </a:tc>
                <a:tc>
                  <a:txBody>
                    <a:bodyPr/>
                    <a:lstStyle/>
                    <a:p>
                      <a:pPr algn="ctr" fontAlgn="ctr"/>
                      <a:r>
                        <a:rPr lang="en-US" sz="850" u="none" strike="noStrike" dirty="0">
                          <a:effectLst/>
                        </a:rPr>
                        <a:t>106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110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04124746"/>
                  </a:ext>
                </a:extLst>
              </a:tr>
              <a:tr h="90344">
                <a:tc>
                  <a:txBody>
                    <a:bodyPr/>
                    <a:lstStyle/>
                    <a:p>
                      <a:pPr algn="l" fontAlgn="ctr"/>
                      <a:r>
                        <a:rPr lang="ru-RU" sz="850" u="none" strike="noStrike" dirty="0">
                          <a:solidFill>
                            <a:schemeClr val="tx1"/>
                          </a:solidFill>
                          <a:effectLst/>
                        </a:rPr>
                        <a:t>Инвентаризация мест захоронений</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179562366"/>
                  </a:ext>
                </a:extLst>
              </a:tr>
              <a:tr h="178204">
                <a:tc>
                  <a:txBody>
                    <a:bodyPr/>
                    <a:lstStyle/>
                    <a:p>
                      <a:pPr algn="l" fontAlgn="ctr"/>
                      <a:r>
                        <a:rPr lang="ru-RU" sz="850" u="none" strike="noStrike" dirty="0">
                          <a:solidFill>
                            <a:schemeClr val="tx1"/>
                          </a:solidFill>
                          <a:effectLst/>
                        </a:rPr>
                        <a:t>Доля кладбищ, соответствующих Региональному стандарту</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Рейтинг-50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66,67</a:t>
                      </a:r>
                    </a:p>
                  </a:txBody>
                  <a:tcPr marL="3663" marR="3663" marT="3663" marB="0" anchor="ctr"/>
                </a:tc>
                <a:tc>
                  <a:txBody>
                    <a:bodyPr/>
                    <a:lstStyle/>
                    <a:p>
                      <a:pPr algn="ctr" fontAlgn="ctr"/>
                      <a:r>
                        <a:rPr lang="ru-RU" sz="850" u="none" strike="noStrike" dirty="0">
                          <a:effectLst/>
                        </a:rPr>
                        <a:t>66,67</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209213237"/>
                  </a:ext>
                </a:extLst>
              </a:tr>
              <a:tr h="178204">
                <a:tc>
                  <a:txBody>
                    <a:bodyPr/>
                    <a:lstStyle/>
                    <a:p>
                      <a:pPr algn="l" fontAlgn="ctr"/>
                      <a:r>
                        <a:rPr lang="ru-RU" sz="850" u="none" strike="noStrike" dirty="0">
                          <a:solidFill>
                            <a:schemeClr val="tx1"/>
                          </a:solidFill>
                          <a:effectLst/>
                        </a:rPr>
                        <a:t>2022 Количество восстановленных (ремонт, реставрация, благоустройство) воинских захоронений</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Соглашение</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едениц</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0</a:t>
                      </a:r>
                    </a:p>
                  </a:txBody>
                  <a:tcPr marL="3663" marR="3663" marT="3663" marB="0" anchor="ctr"/>
                </a:tc>
                <a:tc>
                  <a:txBody>
                    <a:bodyPr/>
                    <a:lstStyle/>
                    <a:p>
                      <a:pPr algn="ctr" fontAlgn="ctr"/>
                      <a:r>
                        <a:rPr lang="ru-RU" sz="850" u="none" strike="noStrike" dirty="0">
                          <a:effectLst/>
                        </a:rPr>
                        <a:t>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30322451"/>
                  </a:ext>
                </a:extLst>
              </a:tr>
              <a:tr h="266064">
                <a:tc>
                  <a:txBody>
                    <a:bodyPr/>
                    <a:lstStyle/>
                    <a:p>
                      <a:pPr algn="l" fontAlgn="ctr"/>
                      <a:r>
                        <a:rPr lang="ru-RU" sz="850" u="none" strike="noStrike" dirty="0">
                          <a:solidFill>
                            <a:schemeClr val="tx1"/>
                          </a:solidFill>
                          <a:effectLst/>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928116275"/>
                  </a:ext>
                </a:extLst>
              </a:tr>
              <a:tr h="266064">
                <a:tc>
                  <a:txBody>
                    <a:bodyPr/>
                    <a:lstStyle/>
                    <a:p>
                      <a:pPr algn="l" fontAlgn="ctr"/>
                      <a:r>
                        <a:rPr lang="ru-RU" sz="850" u="none" strike="noStrike" dirty="0">
                          <a:solidFill>
                            <a:schemeClr val="tx1"/>
                          </a:solidFill>
                          <a:effectLst/>
                        </a:rPr>
                        <a:t>Снижение уровня вовлеченности населения в незаконный оборот наркотиков на 100 тыс. человек</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70,5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63,6</a:t>
                      </a: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57,4</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82610711"/>
                  </a:ext>
                </a:extLst>
              </a:tr>
              <a:tr h="266064">
                <a:tc>
                  <a:txBody>
                    <a:bodyPr/>
                    <a:lstStyle/>
                    <a:p>
                      <a:pPr algn="l" fontAlgn="ctr"/>
                      <a:r>
                        <a:rPr lang="ru-RU" sz="850" u="none" strike="noStrike" dirty="0">
                          <a:solidFill>
                            <a:schemeClr val="tx1"/>
                          </a:solidFill>
                          <a:effectLst/>
                        </a:rPr>
                        <a:t>Снижение уровня </a:t>
                      </a:r>
                      <a:r>
                        <a:rPr lang="ru-RU" sz="850" u="none" strike="noStrike" dirty="0" err="1">
                          <a:solidFill>
                            <a:schemeClr val="tx1"/>
                          </a:solidFill>
                          <a:effectLst/>
                        </a:rPr>
                        <a:t>криминогенности</a:t>
                      </a:r>
                      <a:r>
                        <a:rPr lang="ru-RU" sz="850" u="none" strike="noStrike" dirty="0">
                          <a:solidFill>
                            <a:schemeClr val="tx1"/>
                          </a:solidFill>
                          <a:effectLst/>
                        </a:rPr>
                        <a:t> наркомании на 100 тыс. человек</a:t>
                      </a:r>
                      <a:endParaRPr lang="ru-RU" sz="850" b="0" i="0" u="none" strike="noStrike" dirty="0">
                        <a:solidFill>
                          <a:schemeClr val="tx1"/>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71,5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b="0" i="0" u="none" strike="noStrike" dirty="0">
                          <a:solidFill>
                            <a:srgbClr val="000000"/>
                          </a:solidFill>
                          <a:effectLst/>
                          <a:latin typeface="Arial" panose="020B0604020202020204" pitchFamily="34" charset="0"/>
                        </a:rPr>
                        <a:t>63,6</a:t>
                      </a: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464476265"/>
                  </a:ext>
                </a:extLst>
              </a:tr>
            </a:tbl>
          </a:graphicData>
        </a:graphic>
      </p:graphicFrame>
    </p:spTree>
    <p:extLst>
      <p:ext uri="{BB962C8B-B14F-4D97-AF65-F5344CB8AC3E}">
        <p14:creationId xmlns:p14="http://schemas.microsoft.com/office/powerpoint/2010/main" val="1643025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C71821D9-F39F-4DB2-81E8-A901CDB02E11}"/>
              </a:ext>
            </a:extLst>
          </p:cNvPr>
          <p:cNvGraphicFramePr>
            <a:graphicFrameLocks noGrp="1"/>
          </p:cNvGraphicFramePr>
          <p:nvPr>
            <p:ph idx="1"/>
            <p:extLst/>
          </p:nvPr>
        </p:nvGraphicFramePr>
        <p:xfrm>
          <a:off x="714407" y="821509"/>
          <a:ext cx="11192965" cy="5796567"/>
        </p:xfrm>
        <a:graphic>
          <a:graphicData uri="http://schemas.openxmlformats.org/drawingml/2006/table">
            <a:tbl>
              <a:tblPr>
                <a:tableStyleId>{5C22544A-7EE6-4342-B048-85BDC9FD1C3A}</a:tableStyleId>
              </a:tblPr>
              <a:tblGrid>
                <a:gridCol w="3036328">
                  <a:extLst>
                    <a:ext uri="{9D8B030D-6E8A-4147-A177-3AD203B41FA5}">
                      <a16:colId xmlns:a16="http://schemas.microsoft.com/office/drawing/2014/main" val="1549087464"/>
                    </a:ext>
                  </a:extLst>
                </a:gridCol>
                <a:gridCol w="1142825">
                  <a:extLst>
                    <a:ext uri="{9D8B030D-6E8A-4147-A177-3AD203B41FA5}">
                      <a16:colId xmlns:a16="http://schemas.microsoft.com/office/drawing/2014/main" val="2914859674"/>
                    </a:ext>
                  </a:extLst>
                </a:gridCol>
                <a:gridCol w="963559">
                  <a:extLst>
                    <a:ext uri="{9D8B030D-6E8A-4147-A177-3AD203B41FA5}">
                      <a16:colId xmlns:a16="http://schemas.microsoft.com/office/drawing/2014/main" val="3178880918"/>
                    </a:ext>
                  </a:extLst>
                </a:gridCol>
                <a:gridCol w="963559">
                  <a:extLst>
                    <a:ext uri="{9D8B030D-6E8A-4147-A177-3AD203B41FA5}">
                      <a16:colId xmlns:a16="http://schemas.microsoft.com/office/drawing/2014/main" val="960554198"/>
                    </a:ext>
                  </a:extLst>
                </a:gridCol>
                <a:gridCol w="1008374">
                  <a:extLst>
                    <a:ext uri="{9D8B030D-6E8A-4147-A177-3AD203B41FA5}">
                      <a16:colId xmlns:a16="http://schemas.microsoft.com/office/drawing/2014/main" val="4201438245"/>
                    </a:ext>
                  </a:extLst>
                </a:gridCol>
                <a:gridCol w="492984">
                  <a:extLst>
                    <a:ext uri="{9D8B030D-6E8A-4147-A177-3AD203B41FA5}">
                      <a16:colId xmlns:a16="http://schemas.microsoft.com/office/drawing/2014/main" val="4184349756"/>
                    </a:ext>
                  </a:extLst>
                </a:gridCol>
                <a:gridCol w="492984">
                  <a:extLst>
                    <a:ext uri="{9D8B030D-6E8A-4147-A177-3AD203B41FA5}">
                      <a16:colId xmlns:a16="http://schemas.microsoft.com/office/drawing/2014/main" val="2189149629"/>
                    </a:ext>
                  </a:extLst>
                </a:gridCol>
                <a:gridCol w="1086805">
                  <a:extLst>
                    <a:ext uri="{9D8B030D-6E8A-4147-A177-3AD203B41FA5}">
                      <a16:colId xmlns:a16="http://schemas.microsoft.com/office/drawing/2014/main" val="3880554051"/>
                    </a:ext>
                  </a:extLst>
                </a:gridCol>
                <a:gridCol w="985967">
                  <a:extLst>
                    <a:ext uri="{9D8B030D-6E8A-4147-A177-3AD203B41FA5}">
                      <a16:colId xmlns:a16="http://schemas.microsoft.com/office/drawing/2014/main" val="4261699738"/>
                    </a:ext>
                  </a:extLst>
                </a:gridCol>
                <a:gridCol w="1019580">
                  <a:extLst>
                    <a:ext uri="{9D8B030D-6E8A-4147-A177-3AD203B41FA5}">
                      <a16:colId xmlns:a16="http://schemas.microsoft.com/office/drawing/2014/main" val="1098210738"/>
                    </a:ext>
                  </a:extLst>
                </a:gridCol>
              </a:tblGrid>
              <a:tr h="223000">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32" marR="3732" marT="373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63859"/>
                  </a:ext>
                </a:extLst>
              </a:tr>
              <a:tr h="1390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70636671"/>
                  </a:ext>
                </a:extLst>
              </a:tr>
              <a:tr h="254819">
                <a:tc>
                  <a:txBody>
                    <a:bodyPr/>
                    <a:lstStyle/>
                    <a:p>
                      <a:pPr algn="l" fontAlgn="ctr"/>
                      <a:r>
                        <a:rPr lang="ru-RU" sz="900" u="none" strike="noStrike">
                          <a:effectLst/>
                        </a:rPr>
                        <a:t>Муниципальная программа «Безопасность и обеспечение безопасности жизнедеятельности населения»</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516585535"/>
                  </a:ext>
                </a:extLst>
              </a:tr>
              <a:tr h="509638">
                <a:tc>
                  <a:txBody>
                    <a:bodyPr/>
                    <a:lstStyle/>
                    <a:p>
                      <a:pPr algn="l" fontAlgn="ctr"/>
                      <a:r>
                        <a:rPr lang="ru-RU" sz="900" u="none" strike="noStrike" dirty="0">
                          <a:effectLst/>
                        </a:rPr>
                        <a:t>Подпрограмма II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267412253"/>
                  </a:ext>
                </a:extLst>
              </a:tr>
              <a:tr h="434597">
                <a:tc>
                  <a:txBody>
                    <a:bodyPr/>
                    <a:lstStyle/>
                    <a:p>
                      <a:pPr algn="l" fontAlgn="ctr"/>
                      <a:r>
                        <a:rPr lang="ru-RU" sz="900" u="none" strike="noStrike" dirty="0">
                          <a:solidFill>
                            <a:schemeClr val="tx1"/>
                          </a:solidFill>
                          <a:effectLst/>
                        </a:rPr>
                        <a:t>2022 Степень готовности муниципального звена</a:t>
                      </a:r>
                      <a:r>
                        <a:rPr lang="ru-RU" sz="900" u="none" strike="noStrike" baseline="0" dirty="0">
                          <a:solidFill>
                            <a:schemeClr val="tx1"/>
                          </a:solidFill>
                          <a:effectLst/>
                        </a:rPr>
                        <a:t> Московской области системы предупреждения и ликвидации чрезвычайным ситуациям к действиям по предназначению</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7,3</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23</a:t>
                      </a:r>
                    </a:p>
                  </a:txBody>
                  <a:tcPr marL="3732" marR="3732" marT="3732" marB="0" anchor="ctr"/>
                </a:tc>
                <a:tc>
                  <a:txBody>
                    <a:bodyPr/>
                    <a:lstStyle/>
                    <a:p>
                      <a:pPr algn="ctr" fontAlgn="ctr"/>
                      <a:r>
                        <a:rPr lang="en-US" sz="900" u="none" strike="noStrike" dirty="0">
                          <a:effectLst/>
                        </a:rPr>
                        <a:t>23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28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31,5</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31,5</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4152893556"/>
                  </a:ext>
                </a:extLst>
              </a:tr>
              <a:tr h="434597">
                <a:tc>
                  <a:txBody>
                    <a:bodyPr/>
                    <a:lstStyle/>
                    <a:p>
                      <a:pPr algn="l" fontAlgn="ctr"/>
                      <a:r>
                        <a:rPr lang="ru-RU" sz="900" u="none" strike="noStrike" dirty="0">
                          <a:solidFill>
                            <a:schemeClr val="tx1"/>
                          </a:solidFill>
                          <a:effectLst/>
                        </a:rPr>
                        <a:t>2022 Прирост уровня безопасности</a:t>
                      </a:r>
                      <a:r>
                        <a:rPr lang="ru-RU" sz="900" u="none" strike="noStrike" baseline="0" dirty="0">
                          <a:solidFill>
                            <a:schemeClr val="tx1"/>
                          </a:solidFill>
                          <a:effectLst/>
                        </a:rPr>
                        <a:t> людей на водных объектах расположенных на территории муниципального образования Московской области </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22</a:t>
                      </a:r>
                    </a:p>
                  </a:txBody>
                  <a:tcPr marL="3732" marR="3732" marT="3732" marB="0" anchor="ctr"/>
                </a:tc>
                <a:tc>
                  <a:txBody>
                    <a:bodyPr/>
                    <a:lstStyle/>
                    <a:p>
                      <a:pPr algn="ctr" fontAlgn="ctr"/>
                      <a:r>
                        <a:rPr lang="ru-RU" sz="900" u="none" strike="noStrike" dirty="0">
                          <a:effectLst/>
                        </a:rPr>
                        <a:t>22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231507679"/>
                  </a:ext>
                </a:extLst>
              </a:tr>
              <a:tr h="339759">
                <a:tc>
                  <a:txBody>
                    <a:bodyPr/>
                    <a:lstStyle/>
                    <a:p>
                      <a:pPr algn="l" fontAlgn="ctr"/>
                      <a:r>
                        <a:rPr lang="ru-RU" sz="900" u="none" strike="noStrike" dirty="0">
                          <a:effectLst/>
                        </a:rPr>
                        <a:t>Подпрограмма III «Развитие и совершенствование систем оповещения и информирования населения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152960025"/>
                  </a:ext>
                </a:extLst>
              </a:tr>
              <a:tr h="434597">
                <a:tc>
                  <a:txBody>
                    <a:bodyPr/>
                    <a:lstStyle/>
                    <a:p>
                      <a:pPr algn="l" fontAlgn="ctr"/>
                      <a:r>
                        <a:rPr lang="ru-RU" sz="900" u="none" strike="noStrike" dirty="0">
                          <a:effectLst/>
                        </a:rPr>
                        <a:t>2022 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99</a:t>
                      </a:r>
                    </a:p>
                  </a:txBody>
                  <a:tcPr marL="3732" marR="3732" marT="3732" marB="0" anchor="ctr"/>
                </a:tc>
                <a:tc>
                  <a:txBody>
                    <a:bodyPr/>
                    <a:lstStyle/>
                    <a:p>
                      <a:pPr algn="ctr" fontAlgn="ctr"/>
                      <a:r>
                        <a:rPr lang="ru-RU" sz="900" u="none" strike="noStrike" dirty="0">
                          <a:effectLst/>
                        </a:rPr>
                        <a:t>99</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72273208"/>
                  </a:ext>
                </a:extLst>
              </a:tr>
              <a:tr h="326682">
                <a:tc>
                  <a:txBody>
                    <a:bodyPr/>
                    <a:lstStyle/>
                    <a:p>
                      <a:pPr algn="l" fontAlgn="ctr"/>
                      <a:r>
                        <a:rPr lang="ru-RU" sz="900" u="none" strike="noStrike" dirty="0">
                          <a:effectLst/>
                        </a:rPr>
                        <a:t>Подпрограмма IV «Обеспечение пожарной безопасности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503239317"/>
                  </a:ext>
                </a:extLst>
              </a:tr>
              <a:tr h="326682">
                <a:tc>
                  <a:txBody>
                    <a:bodyPr/>
                    <a:lstStyle/>
                    <a:p>
                      <a:pPr algn="l" fontAlgn="ctr"/>
                      <a:r>
                        <a:rPr lang="ru-RU" sz="900" u="none" strike="noStrike" dirty="0">
                          <a:effectLst/>
                        </a:rPr>
                        <a:t>2022 Повышение степени пожарной защищенности муниципального образования, по отношению к базовому периоду 2019 года</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15,5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18,5</a:t>
                      </a:r>
                    </a:p>
                  </a:txBody>
                  <a:tcPr marL="3732" marR="3732" marT="3732" marB="0" anchor="ctr"/>
                </a:tc>
                <a:tc>
                  <a:txBody>
                    <a:bodyPr/>
                    <a:lstStyle/>
                    <a:p>
                      <a:pPr algn="ctr" fontAlgn="ctr"/>
                      <a:r>
                        <a:rPr lang="ru-RU" sz="900" u="none" strike="noStrike" dirty="0">
                          <a:effectLst/>
                        </a:rPr>
                        <a:t>18,5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19,5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20</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532039787"/>
                  </a:ext>
                </a:extLst>
              </a:tr>
              <a:tr h="339759">
                <a:tc>
                  <a:txBody>
                    <a:bodyPr/>
                    <a:lstStyle/>
                    <a:p>
                      <a:pPr algn="l" fontAlgn="ctr"/>
                      <a:r>
                        <a:rPr lang="ru-RU" sz="900" u="none" strike="noStrike">
                          <a:effectLst/>
                        </a:rPr>
                        <a:t>Подпрограмма V «Обеспечение мероприятий гражданской обороны на территории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63332465"/>
                  </a:ext>
                </a:extLst>
              </a:tr>
              <a:tr h="434597">
                <a:tc>
                  <a:txBody>
                    <a:bodyPr/>
                    <a:lstStyle/>
                    <a:p>
                      <a:pPr algn="l" fontAlgn="ctr"/>
                      <a:r>
                        <a:rPr lang="ru-RU" sz="900" b="0" i="0" kern="1200" dirty="0">
                          <a:solidFill>
                            <a:schemeClr val="dk1"/>
                          </a:solidFill>
                          <a:effectLst/>
                          <a:latin typeface="+mn-lt"/>
                          <a:ea typeface="+mn-ea"/>
                          <a:cs typeface="+mn-cs"/>
                        </a:rPr>
                        <a:t>2022 Темп прироста степени обеспеченности запасами материально-технических, продовольственных, медицинских и иных средств для целей гражданской обороны</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a:t>
                      </a:r>
                    </a:p>
                  </a:txBody>
                  <a:tcPr marL="3732" marR="3732" marT="3732" marB="0" anchor="ctr"/>
                </a:tc>
                <a:tc>
                  <a:txBody>
                    <a:bodyPr/>
                    <a:lstStyle/>
                    <a:p>
                      <a:pPr algn="ctr" fontAlgn="ctr"/>
                      <a:r>
                        <a:rPr lang="en-US" sz="900" b="0" i="0" u="none" strike="noStrike" dirty="0">
                          <a:solidFill>
                            <a:srgbClr val="000000"/>
                          </a:solidFill>
                          <a:effectLst/>
                          <a:latin typeface="Arial" panose="020B0604020202020204" pitchFamily="34" charset="0"/>
                        </a:rPr>
                        <a:t>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66549627"/>
                  </a:ext>
                </a:extLst>
              </a:tr>
              <a:tr h="254819">
                <a:tc>
                  <a:txBody>
                    <a:bodyPr/>
                    <a:lstStyle/>
                    <a:p>
                      <a:pPr algn="l" fontAlgn="ctr"/>
                      <a:r>
                        <a:rPr lang="ru-RU" sz="900" u="none" strike="noStrike" dirty="0">
                          <a:effectLst/>
                        </a:rPr>
                        <a:t>2022 Увеличение степени готовности к использованию по предназначению защитных сооружений и иных объектов ГО</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14</a:t>
                      </a:r>
                    </a:p>
                  </a:txBody>
                  <a:tcPr marL="3732" marR="3732" marT="3732"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86645296"/>
                  </a:ext>
                </a:extLst>
              </a:tr>
              <a:tr h="254819">
                <a:tc>
                  <a:txBody>
                    <a:bodyPr/>
                    <a:lstStyle/>
                    <a:p>
                      <a:pPr algn="l" fontAlgn="ctr"/>
                      <a:r>
                        <a:rPr lang="ru-RU" sz="900" b="0" i="0" u="none" strike="noStrike" dirty="0">
                          <a:solidFill>
                            <a:srgbClr val="000000"/>
                          </a:solidFill>
                          <a:effectLst/>
                          <a:latin typeface="+mn-lt"/>
                        </a:rPr>
                        <a:t>Подпрограмма </a:t>
                      </a:r>
                      <a:r>
                        <a:rPr lang="en-US" sz="900" b="0" i="0" u="none" strike="noStrike" dirty="0">
                          <a:solidFill>
                            <a:srgbClr val="000000"/>
                          </a:solidFill>
                          <a:effectLst/>
                          <a:latin typeface="+mn-lt"/>
                        </a:rPr>
                        <a:t>VI</a:t>
                      </a:r>
                      <a:r>
                        <a:rPr lang="ru-RU" sz="900" b="0" i="0" u="none" strike="noStrike" dirty="0">
                          <a:solidFill>
                            <a:srgbClr val="000000"/>
                          </a:solidFill>
                          <a:effectLst/>
                          <a:latin typeface="+mn-lt"/>
                        </a:rPr>
                        <a:t> «Обеспечивающая подпрограмма»</a:t>
                      </a: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0012"/>
                  </a:ext>
                </a:extLst>
              </a:tr>
              <a:tr h="254819">
                <a:tc>
                  <a:txBody>
                    <a:bodyPr/>
                    <a:lstStyle/>
                    <a:p>
                      <a:pPr algn="l" fontAlgn="ctr"/>
                      <a:r>
                        <a:rPr lang="ru-RU" sz="900" b="0" i="0" u="none" strike="noStrike" dirty="0">
                          <a:solidFill>
                            <a:srgbClr val="000000"/>
                          </a:solidFill>
                          <a:effectLst/>
                          <a:latin typeface="+mn-lt"/>
                        </a:rPr>
                        <a:t>2022 Среднее время совместного реагирования нескольких экстренных оперативных</a:t>
                      </a:r>
                      <a:r>
                        <a:rPr lang="ru-RU" sz="900" b="0" i="0" u="none" strike="noStrike" baseline="0" dirty="0">
                          <a:solidFill>
                            <a:srgbClr val="000000"/>
                          </a:solidFill>
                          <a:effectLst/>
                          <a:latin typeface="+mn-lt"/>
                        </a:rPr>
                        <a:t> служб на обращения населения по единому номеру «112» на территории муниципального образования Московской области</a:t>
                      </a:r>
                      <a:endParaRPr lang="ru-RU" sz="900" b="0" i="0" u="none" strike="noStrike" dirty="0">
                        <a:solidFill>
                          <a:srgbClr val="000000"/>
                        </a:solidFill>
                        <a:effectLst/>
                        <a:latin typeface="+mn-lt"/>
                      </a:endParaRPr>
                    </a:p>
                  </a:txBody>
                  <a:tcPr marL="3732" marR="3732" marT="37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Минута</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80</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45,5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45,5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42</a:t>
                      </a:r>
                    </a:p>
                  </a:txBody>
                  <a:tcPr marL="3732" marR="3732" marT="3732" marB="0" anchor="ctr"/>
                </a:tc>
                <a:tc>
                  <a:txBody>
                    <a:bodyPr/>
                    <a:lstStyle/>
                    <a:p>
                      <a:pPr algn="ctr" fontAlgn="ctr"/>
                      <a:r>
                        <a:rPr lang="ru-RU" sz="900" b="0" i="0" u="none" strike="noStrike" dirty="0">
                          <a:solidFill>
                            <a:srgbClr val="000000"/>
                          </a:solidFill>
                          <a:effectLst/>
                          <a:latin typeface="Calibri" panose="020F0502020204030204" pitchFamily="34" charset="0"/>
                        </a:rPr>
                        <a:t>38,5</a:t>
                      </a:r>
                    </a:p>
                  </a:txBody>
                  <a:tcPr marL="3732" marR="3732" marT="3732" marB="0" anchor="ctr"/>
                </a:tc>
                <a:tc>
                  <a:txBody>
                    <a:bodyPr/>
                    <a:lstStyle/>
                    <a:p>
                      <a:pPr algn="ctr" fontAlgn="ctr"/>
                      <a:r>
                        <a:rPr lang="ru-RU" sz="900" b="0" i="0" u="none" strike="noStrike" dirty="0">
                          <a:solidFill>
                            <a:schemeClr val="tx1"/>
                          </a:solidFill>
                          <a:effectLst/>
                          <a:latin typeface="Calibri" panose="020F0502020204030204" pitchFamily="34" charset="0"/>
                        </a:rPr>
                        <a:t>38,5</a:t>
                      </a:r>
                    </a:p>
                  </a:txBody>
                  <a:tcPr marL="3732" marR="3732" marT="3732"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25694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ACB0588-3EE8-4716-80C8-5A8FE4683695}"/>
              </a:ext>
            </a:extLst>
          </p:cNvPr>
          <p:cNvGraphicFramePr>
            <a:graphicFrameLocks noGrp="1"/>
          </p:cNvGraphicFramePr>
          <p:nvPr>
            <p:ph idx="1"/>
            <p:extLst/>
          </p:nvPr>
        </p:nvGraphicFramePr>
        <p:xfrm>
          <a:off x="634677" y="757589"/>
          <a:ext cx="11105057" cy="5917213"/>
        </p:xfrm>
        <a:graphic>
          <a:graphicData uri="http://schemas.openxmlformats.org/drawingml/2006/table">
            <a:tbl>
              <a:tblPr>
                <a:tableStyleId>{5C22544A-7EE6-4342-B048-85BDC9FD1C3A}</a:tableStyleId>
              </a:tblPr>
              <a:tblGrid>
                <a:gridCol w="4885325">
                  <a:extLst>
                    <a:ext uri="{9D8B030D-6E8A-4147-A177-3AD203B41FA5}">
                      <a16:colId xmlns:a16="http://schemas.microsoft.com/office/drawing/2014/main" val="1538704736"/>
                    </a:ext>
                  </a:extLst>
                </a:gridCol>
                <a:gridCol w="1412340">
                  <a:extLst>
                    <a:ext uri="{9D8B030D-6E8A-4147-A177-3AD203B41FA5}">
                      <a16:colId xmlns:a16="http://schemas.microsoft.com/office/drawing/2014/main" val="4147526204"/>
                    </a:ext>
                  </a:extLst>
                </a:gridCol>
                <a:gridCol w="722223">
                  <a:extLst>
                    <a:ext uri="{9D8B030D-6E8A-4147-A177-3AD203B41FA5}">
                      <a16:colId xmlns:a16="http://schemas.microsoft.com/office/drawing/2014/main" val="2929378952"/>
                    </a:ext>
                  </a:extLst>
                </a:gridCol>
                <a:gridCol w="584462">
                  <a:extLst>
                    <a:ext uri="{9D8B030D-6E8A-4147-A177-3AD203B41FA5}">
                      <a16:colId xmlns:a16="http://schemas.microsoft.com/office/drawing/2014/main" val="611853726"/>
                    </a:ext>
                  </a:extLst>
                </a:gridCol>
                <a:gridCol w="669303">
                  <a:extLst>
                    <a:ext uri="{9D8B030D-6E8A-4147-A177-3AD203B41FA5}">
                      <a16:colId xmlns:a16="http://schemas.microsoft.com/office/drawing/2014/main" val="2808816176"/>
                    </a:ext>
                  </a:extLst>
                </a:gridCol>
                <a:gridCol w="499621">
                  <a:extLst>
                    <a:ext uri="{9D8B030D-6E8A-4147-A177-3AD203B41FA5}">
                      <a16:colId xmlns:a16="http://schemas.microsoft.com/office/drawing/2014/main" val="2329968278"/>
                    </a:ext>
                  </a:extLst>
                </a:gridCol>
                <a:gridCol w="512035">
                  <a:extLst>
                    <a:ext uri="{9D8B030D-6E8A-4147-A177-3AD203B41FA5}">
                      <a16:colId xmlns:a16="http://schemas.microsoft.com/office/drawing/2014/main" val="714453238"/>
                    </a:ext>
                  </a:extLst>
                </a:gridCol>
                <a:gridCol w="633742">
                  <a:extLst>
                    <a:ext uri="{9D8B030D-6E8A-4147-A177-3AD203B41FA5}">
                      <a16:colId xmlns:a16="http://schemas.microsoft.com/office/drawing/2014/main" val="2118922845"/>
                    </a:ext>
                  </a:extLst>
                </a:gridCol>
                <a:gridCol w="651850">
                  <a:extLst>
                    <a:ext uri="{9D8B030D-6E8A-4147-A177-3AD203B41FA5}">
                      <a16:colId xmlns:a16="http://schemas.microsoft.com/office/drawing/2014/main" val="3734821041"/>
                    </a:ext>
                  </a:extLst>
                </a:gridCol>
                <a:gridCol w="534156">
                  <a:extLst>
                    <a:ext uri="{9D8B030D-6E8A-4147-A177-3AD203B41FA5}">
                      <a16:colId xmlns:a16="http://schemas.microsoft.com/office/drawing/2014/main" val="805900172"/>
                    </a:ext>
                  </a:extLst>
                </a:gridCol>
              </a:tblGrid>
              <a:tr h="1488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a:t>
                      </a:r>
                      <a:r>
                        <a:rPr lang="en-US" sz="900" u="none" strike="noStrike" dirty="0">
                          <a:effectLst/>
                        </a:rPr>
                        <a:t>1</a:t>
                      </a:r>
                      <a:r>
                        <a:rPr lang="ru-RU" sz="900" u="none" strike="noStrike" dirty="0">
                          <a:effectLst/>
                        </a:rPr>
                        <a:t>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22920497"/>
                  </a:ext>
                </a:extLst>
              </a:tr>
              <a:tr h="1384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55594120"/>
                  </a:ext>
                </a:extLst>
              </a:tr>
              <a:tr h="117570">
                <a:tc>
                  <a:txBody>
                    <a:bodyPr/>
                    <a:lstStyle/>
                    <a:p>
                      <a:pPr algn="l" fontAlgn="ctr"/>
                      <a:r>
                        <a:rPr lang="ru-RU" sz="900" u="none" strike="noStrike">
                          <a:effectLst/>
                        </a:rPr>
                        <a:t>Муниципальная программа «Жилище»</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597844162"/>
                  </a:ext>
                </a:extLst>
              </a:tr>
              <a:tr h="232980">
                <a:tc>
                  <a:txBody>
                    <a:bodyPr/>
                    <a:lstStyle/>
                    <a:p>
                      <a:pPr algn="l" fontAlgn="ctr"/>
                      <a:r>
                        <a:rPr lang="ru-RU" sz="900" u="none" strike="noStrike" dirty="0">
                          <a:effectLst/>
                        </a:rPr>
                        <a:t>Подпрограмма I «Создание условий для жилищного строительства»</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40812941"/>
                  </a:ext>
                </a:extLst>
              </a:tr>
              <a:tr h="232980">
                <a:tc>
                  <a:txBody>
                    <a:bodyPr/>
                    <a:lstStyle/>
                    <a:p>
                      <a:pPr algn="l" fontAlgn="ctr"/>
                      <a:r>
                        <a:rPr lang="ru-RU" sz="900" u="none" strike="noStrike" dirty="0">
                          <a:effectLst/>
                        </a:rPr>
                        <a:t>2022 Объем ввода индивидуального жилищного строительства, построенного населением за счет собственных и (или) кредитных средств.</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Квадратный</a:t>
                      </a:r>
                      <a:r>
                        <a:rPr lang="ru-RU" sz="900" u="none" strike="noStrike" baseline="0" dirty="0">
                          <a:effectLst/>
                        </a:rPr>
                        <a:t> метр</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solidFill>
                            <a:schemeClr val="tx1"/>
                          </a:solidFill>
                          <a:effectLst/>
                        </a:rPr>
                        <a:t>2,1</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13</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chemeClr val="tx1"/>
                          </a:solidFill>
                          <a:effectLst/>
                          <a:latin typeface="Arial" panose="020B0604020202020204" pitchFamily="34" charset="0"/>
                        </a:rPr>
                        <a:t>10760</a:t>
                      </a:r>
                    </a:p>
                  </a:txBody>
                  <a:tcPr marL="2567" marR="2567" marT="2567" marB="0" anchor="ctr"/>
                </a:tc>
                <a:tc>
                  <a:txBody>
                    <a:bodyPr/>
                    <a:lstStyle/>
                    <a:p>
                      <a:pPr algn="ctr" fontAlgn="ctr"/>
                      <a:r>
                        <a:rPr lang="ru-RU" sz="900" u="none" strike="noStrike" dirty="0">
                          <a:solidFill>
                            <a:schemeClr val="tx1"/>
                          </a:solidFill>
                          <a:effectLst/>
                        </a:rPr>
                        <a:t>890,65</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2466258806"/>
                  </a:ext>
                </a:extLst>
              </a:tr>
              <a:tr h="232980">
                <a:tc>
                  <a:txBody>
                    <a:bodyPr/>
                    <a:lstStyle/>
                    <a:p>
                      <a:pPr algn="l" fontAlgn="ctr"/>
                      <a:r>
                        <a:rPr lang="ru-RU" sz="900" u="none" strike="noStrike" dirty="0">
                          <a:effectLst/>
                        </a:rPr>
                        <a:t>Общее количество семей, состоящих на учете в качестве нуждающихся в жилых помещениях</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499</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437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427</a:t>
                      </a:r>
                    </a:p>
                  </a:txBody>
                  <a:tcPr marL="2567" marR="2567" marT="2567" marB="0" anchor="ctr"/>
                </a:tc>
                <a:tc>
                  <a:txBody>
                    <a:bodyPr/>
                    <a:lstStyle/>
                    <a:p>
                      <a:pPr algn="ctr" fontAlgn="ctr"/>
                      <a:r>
                        <a:rPr lang="ru-RU" sz="900" u="none" strike="noStrike" dirty="0">
                          <a:effectLst/>
                        </a:rPr>
                        <a:t>367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417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407</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427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38117407"/>
                  </a:ext>
                </a:extLst>
              </a:tr>
              <a:tr h="282646">
                <a:tc>
                  <a:txBody>
                    <a:bodyPr/>
                    <a:lstStyle/>
                    <a:p>
                      <a:pPr algn="l" fontAlgn="ctr"/>
                      <a:r>
                        <a:rPr lang="ru-RU" sz="900" u="none" strike="noStrike">
                          <a:effectLst/>
                        </a:rPr>
                        <a:t>Удельный вес числа семей, получивших жилые помещения и улучив жилищные условия, в числе семей, состоящих на учете в качестве нуждающихся в жилых помещениях</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0,8</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1,24</a:t>
                      </a: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1,17</a:t>
                      </a:r>
                    </a:p>
                  </a:txBody>
                  <a:tcPr marL="2567" marR="2567" marT="2567" marB="0" anchor="ctr"/>
                </a:tc>
                <a:tc>
                  <a:txBody>
                    <a:bodyPr/>
                    <a:lstStyle/>
                    <a:p>
                      <a:pPr algn="ctr" fontAlgn="ctr"/>
                      <a:r>
                        <a:rPr lang="ru-RU" sz="900" u="none" strike="noStrike" dirty="0">
                          <a:effectLst/>
                        </a:rPr>
                        <a:t>0,54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1,17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427001777"/>
                  </a:ext>
                </a:extLst>
              </a:tr>
              <a:tr h="232980">
                <a:tc>
                  <a:txBody>
                    <a:bodyPr/>
                    <a:lstStyle/>
                    <a:p>
                      <a:pPr algn="l" fontAlgn="ctr"/>
                      <a:r>
                        <a:rPr lang="ru-RU" sz="900" u="none" strike="noStrike">
                          <a:effectLst/>
                        </a:rPr>
                        <a:t>Количество семей, улучшивших свои жилищные условия</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4</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5</a:t>
                      </a: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2</a:t>
                      </a:r>
                    </a:p>
                  </a:txBody>
                  <a:tcPr marL="2567" marR="2567" marT="2567"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67507772"/>
                  </a:ext>
                </a:extLst>
              </a:tr>
              <a:tr h="579211">
                <a:tc>
                  <a:txBody>
                    <a:bodyPr/>
                    <a:lstStyle/>
                    <a:p>
                      <a:pPr algn="l" fontAlgn="ctr"/>
                      <a:r>
                        <a:rPr lang="ru-RU" sz="900" u="none" strike="noStrike">
                          <a:effectLst/>
                        </a:rPr>
                        <a:t>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76</a:t>
                      </a: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a:t>
                      </a: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090645931"/>
                  </a:ext>
                </a:extLst>
              </a:tr>
              <a:tr h="117570">
                <a:tc>
                  <a:txBody>
                    <a:bodyPr/>
                    <a:lstStyle/>
                    <a:p>
                      <a:pPr algn="l" fontAlgn="ctr"/>
                      <a:r>
                        <a:rPr lang="ru-RU" sz="900" u="none" strike="noStrike">
                          <a:effectLst/>
                        </a:rPr>
                        <a:t>Подпрограмма II «Обеспечение жильем молодых семей»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682163377"/>
                  </a:ext>
                </a:extLst>
              </a:tr>
              <a:tr h="348390">
                <a:tc>
                  <a:txBody>
                    <a:bodyPr/>
                    <a:lstStyle/>
                    <a:p>
                      <a:pPr algn="l" fontAlgn="ctr"/>
                      <a:r>
                        <a:rPr lang="ru-RU" sz="900" u="none" strike="noStrike" dirty="0">
                          <a:effectLst/>
                        </a:rPr>
                        <a:t>Количество молодых семей, получивших свидетельство о праве на получение социальной выплаты</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14</a:t>
                      </a: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53644170"/>
                  </a:ext>
                </a:extLst>
              </a:tr>
              <a:tr h="282646">
                <a:tc>
                  <a:txBody>
                    <a:bodyPr/>
                    <a:lstStyle/>
                    <a:p>
                      <a:pPr algn="l" fontAlgn="ctr"/>
                      <a:r>
                        <a:rPr lang="ru-RU" sz="900" u="none" strike="noStrike">
                          <a:effectLst/>
                        </a:rPr>
                        <a:t>Подпрограмма III «Обеспечение жильем детей-сирот и детей, оставшихся без попечения родителей, лиц из числа детей-сирот и детей, оставшихся без попечения родителей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11127404"/>
                  </a:ext>
                </a:extLst>
              </a:tr>
              <a:tr h="469909">
                <a:tc>
                  <a:txBody>
                    <a:bodyPr/>
                    <a:lstStyle/>
                    <a:p>
                      <a:pPr algn="l" fontAlgn="ctr"/>
                      <a:r>
                        <a:rPr lang="ru-RU" sz="900" u="none" strike="noStrike">
                          <a:effectLst/>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a:t>
                      </a: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48598289"/>
                  </a:ext>
                </a:extLst>
              </a:tr>
              <a:tr h="810031">
                <a:tc>
                  <a:txBody>
                    <a:bodyPr/>
                    <a:lstStyle/>
                    <a:p>
                      <a:pPr algn="l" fontAlgn="ctr"/>
                      <a:r>
                        <a:rPr lang="ru-RU" sz="900" u="none" strike="noStrike">
                          <a:effectLst/>
                        </a:rPr>
                        <a:t>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жильем</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a:t>
                      </a: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862670142"/>
                  </a:ext>
                </a:extLst>
              </a:tr>
              <a:tr h="232980">
                <a:tc>
                  <a:txBody>
                    <a:bodyPr/>
                    <a:lstStyle/>
                    <a:p>
                      <a:pPr algn="l" fontAlgn="ctr"/>
                      <a:r>
                        <a:rPr lang="ru-RU" sz="900" u="none" strike="noStrike" dirty="0">
                          <a:effectLst/>
                        </a:rPr>
                        <a:t>Подпрограмма VIII Обеспечение жильем отдельных категорий граждан, установленных федеральным законодательством</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4271919248"/>
                  </a:ext>
                </a:extLst>
              </a:tr>
              <a:tr h="282646">
                <a:tc>
                  <a:txBody>
                    <a:bodyPr/>
                    <a:lstStyle/>
                    <a:p>
                      <a:pPr algn="l" fontAlgn="ctr"/>
                      <a:r>
                        <a:rPr lang="ru-RU" sz="900" u="none" strike="noStrike" dirty="0">
                          <a:effectLst/>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2567" marR="2567" marT="2567"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537962905"/>
                  </a:ext>
                </a:extLst>
              </a:tr>
              <a:tr h="376277">
                <a:tc>
                  <a:txBody>
                    <a:bodyPr/>
                    <a:lstStyle/>
                    <a:p>
                      <a:pPr algn="l" fontAlgn="ctr"/>
                      <a:r>
                        <a:rPr lang="ru-RU" sz="900" u="none" strike="noStrike">
                          <a:effectLst/>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2567" marR="2567" marT="2567"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79178286"/>
                  </a:ext>
                </a:extLst>
              </a:tr>
            </a:tbl>
          </a:graphicData>
        </a:graphic>
      </p:graphicFrame>
    </p:spTree>
    <p:extLst>
      <p:ext uri="{BB962C8B-B14F-4D97-AF65-F5344CB8AC3E}">
        <p14:creationId xmlns:p14="http://schemas.microsoft.com/office/powerpoint/2010/main" val="2715890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7892D64-8D19-444D-AC21-67B8E432B778}"/>
              </a:ext>
            </a:extLst>
          </p:cNvPr>
          <p:cNvGraphicFramePr>
            <a:graphicFrameLocks noGrp="1"/>
          </p:cNvGraphicFramePr>
          <p:nvPr>
            <p:ph idx="1"/>
            <p:extLst/>
          </p:nvPr>
        </p:nvGraphicFramePr>
        <p:xfrm>
          <a:off x="697583" y="803013"/>
          <a:ext cx="11018835" cy="5885025"/>
        </p:xfrm>
        <a:graphic>
          <a:graphicData uri="http://schemas.openxmlformats.org/drawingml/2006/table">
            <a:tbl>
              <a:tblPr>
                <a:tableStyleId>{5C22544A-7EE6-4342-B048-85BDC9FD1C3A}</a:tableStyleId>
              </a:tblPr>
              <a:tblGrid>
                <a:gridCol w="3601039">
                  <a:extLst>
                    <a:ext uri="{9D8B030D-6E8A-4147-A177-3AD203B41FA5}">
                      <a16:colId xmlns:a16="http://schemas.microsoft.com/office/drawing/2014/main" val="1865382949"/>
                    </a:ext>
                  </a:extLst>
                </a:gridCol>
                <a:gridCol w="1055802">
                  <a:extLst>
                    <a:ext uri="{9D8B030D-6E8A-4147-A177-3AD203B41FA5}">
                      <a16:colId xmlns:a16="http://schemas.microsoft.com/office/drawing/2014/main" val="3227077419"/>
                    </a:ext>
                  </a:extLst>
                </a:gridCol>
                <a:gridCol w="989815">
                  <a:extLst>
                    <a:ext uri="{9D8B030D-6E8A-4147-A177-3AD203B41FA5}">
                      <a16:colId xmlns:a16="http://schemas.microsoft.com/office/drawing/2014/main" val="1882371566"/>
                    </a:ext>
                  </a:extLst>
                </a:gridCol>
                <a:gridCol w="612742">
                  <a:extLst>
                    <a:ext uri="{9D8B030D-6E8A-4147-A177-3AD203B41FA5}">
                      <a16:colId xmlns:a16="http://schemas.microsoft.com/office/drawing/2014/main" val="1325791829"/>
                    </a:ext>
                  </a:extLst>
                </a:gridCol>
                <a:gridCol w="744567">
                  <a:extLst>
                    <a:ext uri="{9D8B030D-6E8A-4147-A177-3AD203B41FA5}">
                      <a16:colId xmlns:a16="http://schemas.microsoft.com/office/drawing/2014/main" val="623282929"/>
                    </a:ext>
                  </a:extLst>
                </a:gridCol>
                <a:gridCol w="528052">
                  <a:extLst>
                    <a:ext uri="{9D8B030D-6E8A-4147-A177-3AD203B41FA5}">
                      <a16:colId xmlns:a16="http://schemas.microsoft.com/office/drawing/2014/main" val="4197123921"/>
                    </a:ext>
                  </a:extLst>
                </a:gridCol>
                <a:gridCol w="688156">
                  <a:extLst>
                    <a:ext uri="{9D8B030D-6E8A-4147-A177-3AD203B41FA5}">
                      <a16:colId xmlns:a16="http://schemas.microsoft.com/office/drawing/2014/main" val="1207780334"/>
                    </a:ext>
                  </a:extLst>
                </a:gridCol>
                <a:gridCol w="952107">
                  <a:extLst>
                    <a:ext uri="{9D8B030D-6E8A-4147-A177-3AD203B41FA5}">
                      <a16:colId xmlns:a16="http://schemas.microsoft.com/office/drawing/2014/main" val="3064992950"/>
                    </a:ext>
                  </a:extLst>
                </a:gridCol>
                <a:gridCol w="923827">
                  <a:extLst>
                    <a:ext uri="{9D8B030D-6E8A-4147-A177-3AD203B41FA5}">
                      <a16:colId xmlns:a16="http://schemas.microsoft.com/office/drawing/2014/main" val="502327074"/>
                    </a:ext>
                  </a:extLst>
                </a:gridCol>
                <a:gridCol w="922728">
                  <a:extLst>
                    <a:ext uri="{9D8B030D-6E8A-4147-A177-3AD203B41FA5}">
                      <a16:colId xmlns:a16="http://schemas.microsoft.com/office/drawing/2014/main" val="1678725499"/>
                    </a:ext>
                  </a:extLst>
                </a:gridCol>
              </a:tblGrid>
              <a:tr h="139025">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854038463"/>
                  </a:ext>
                </a:extLst>
              </a:tr>
              <a:tr h="58880">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vMerge="1">
                  <a:txBody>
                    <a:bodyPr/>
                    <a:lstStyle/>
                    <a:p>
                      <a:pPr algn="ctr" fontAlgn="ct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2023 год</a:t>
                      </a:r>
                    </a:p>
                  </a:txBody>
                  <a:tcPr marL="3729" marR="3729" marT="3729" marB="0" anchor="ctr"/>
                </a:tc>
                <a:tc>
                  <a:txBody>
                    <a:bodyPr/>
                    <a:lstStyle/>
                    <a:p>
                      <a:pPr algn="ctr"/>
                      <a:r>
                        <a:rPr lang="ru-RU" sz="900" dirty="0"/>
                        <a:t>2024 год</a:t>
                      </a:r>
                    </a:p>
                  </a:txBody>
                  <a:tcPr marL="3729" marR="3729" marT="3729" marB="0" anchor="ctr"/>
                </a:tc>
                <a:tc>
                  <a:txBody>
                    <a:bodyPr/>
                    <a:lstStyle/>
                    <a:p>
                      <a:pPr algn="ctr"/>
                      <a:r>
                        <a:rPr lang="ru-RU" sz="900" dirty="0"/>
                        <a:t>2025 год</a:t>
                      </a:r>
                    </a:p>
                  </a:txBody>
                  <a:tcPr marL="3729" marR="3729" marT="3729" marB="0" anchor="ctr"/>
                </a:tc>
                <a:extLst>
                  <a:ext uri="{0D108BD9-81ED-4DB2-BD59-A6C34878D82A}">
                    <a16:rowId xmlns:a16="http://schemas.microsoft.com/office/drawing/2014/main" val="3252005939"/>
                  </a:ext>
                </a:extLst>
              </a:tr>
              <a:tr h="149432">
                <a:tc>
                  <a:txBody>
                    <a:bodyPr/>
                    <a:lstStyle/>
                    <a:p>
                      <a:pPr algn="l" fontAlgn="ctr"/>
                      <a:r>
                        <a:rPr lang="ru-RU" sz="900" u="none" strike="noStrike" dirty="0">
                          <a:effectLst/>
                        </a:rPr>
                        <a:t>Муниципальная программа «Развитие инженерной инфраструктуры и энергоэффективности»</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873722691"/>
                  </a:ext>
                </a:extLst>
              </a:tr>
              <a:tr h="131559">
                <a:tc>
                  <a:txBody>
                    <a:bodyPr/>
                    <a:lstStyle/>
                    <a:p>
                      <a:pPr algn="l" fontAlgn="ctr"/>
                      <a:r>
                        <a:rPr lang="ru-RU" sz="900" u="none" strike="noStrike">
                          <a:effectLst/>
                        </a:rPr>
                        <a:t>Подпрограмма </a:t>
                      </a:r>
                      <a:r>
                        <a:rPr lang="en-US" sz="900" u="none" strike="noStrike">
                          <a:effectLst/>
                        </a:rPr>
                        <a:t>I «</a:t>
                      </a:r>
                      <a:r>
                        <a:rPr lang="ru-RU" sz="900" u="none" strike="noStrike">
                          <a:effectLst/>
                        </a:rPr>
                        <a:t>Чистая вода»</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525993976"/>
                  </a:ext>
                </a:extLst>
              </a:tr>
              <a:tr h="386861">
                <a:tc>
                  <a:txBody>
                    <a:bodyPr/>
                    <a:lstStyle/>
                    <a:p>
                      <a:pPr algn="l" fontAlgn="ctr"/>
                      <a:r>
                        <a:rPr lang="ru-RU" sz="900" u="none" strike="noStrike">
                          <a:effectLst/>
                        </a:rPr>
                        <a:t>Увеличение доли населения, обеспеченного доброкачественной питьевой водой из централизованных источников водоснабжения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291928829"/>
                  </a:ext>
                </a:extLst>
              </a:tr>
              <a:tr h="131559">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Системы водоотведения»</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818537686"/>
                  </a:ext>
                </a:extLst>
              </a:tr>
              <a:tr h="298864">
                <a:tc>
                  <a:txBody>
                    <a:bodyPr/>
                    <a:lstStyle/>
                    <a:p>
                      <a:pPr algn="l" fontAlgn="ctr"/>
                      <a:r>
                        <a:rPr lang="ru-RU" sz="900" u="none" strike="noStrike" dirty="0">
                          <a:effectLst/>
                        </a:rPr>
                        <a:t>Количество канализационных насосных станций (далее-КНС) приведенных в надлежащее состояние</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636101378"/>
                  </a:ext>
                </a:extLst>
              </a:tr>
              <a:tr h="386861">
                <a:tc>
                  <a:txBody>
                    <a:bodyPr/>
                    <a:lstStyle/>
                    <a:p>
                      <a:pPr algn="l" fontAlgn="ctr"/>
                      <a:r>
                        <a:rPr lang="ru-RU" sz="900" u="none" strike="noStrike" dirty="0">
                          <a:effectLst/>
                        </a:rPr>
                        <a:t>2022 Количество построенных, реконструированных, отремонтированных коллекторов (участков), канализационных насосных станций</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139186428"/>
                  </a:ext>
                </a:extLst>
              </a:tr>
              <a:tr h="386861">
                <a:tc>
                  <a:txBody>
                    <a:bodyPr/>
                    <a:lstStyle/>
                    <a:p>
                      <a:pPr algn="l" fontAlgn="ctr"/>
                      <a:r>
                        <a:rPr lang="ru-RU" sz="900" u="none" strike="noStrike" dirty="0">
                          <a:effectLst/>
                        </a:rPr>
                        <a:t>Удельный вес оборудования жилищного фонда централизованным водоотведением, в общей площади жилищного фонда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823485875"/>
                  </a:ext>
                </a:extLst>
              </a:tr>
              <a:tr h="259210">
                <a:tc>
                  <a:txBody>
                    <a:bodyPr/>
                    <a:lstStyle/>
                    <a:p>
                      <a:pPr algn="l" fontAlgn="ctr"/>
                      <a:r>
                        <a:rPr lang="ru-RU" sz="900" u="none" strike="noStrike" dirty="0">
                          <a:effectLst/>
                        </a:rPr>
                        <a:t>Количество очистных сооружений, приведенных в надлежащее состояние и запущенных в работу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588209334"/>
                  </a:ext>
                </a:extLst>
              </a:tr>
              <a:tr h="386861">
                <a:tc>
                  <a:txBody>
                    <a:bodyPr/>
                    <a:lstStyle/>
                    <a:p>
                      <a:pPr algn="l" fontAlgn="ctr"/>
                      <a:r>
                        <a:rPr lang="ru-RU" sz="900" u="none" strike="noStrike" dirty="0">
                          <a:effectLst/>
                        </a:rPr>
                        <a:t>Увеличение доли сточных вод, очищенных до нормативных значений, в общем объеме сточных вод, пропущенных через очистные сооружения</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045310629"/>
                  </a:ext>
                </a:extLst>
              </a:tr>
              <a:tr h="300274">
                <a:tc>
                  <a:txBody>
                    <a:bodyPr/>
                    <a:lstStyle/>
                    <a:p>
                      <a:pPr algn="l" fontAlgn="ctr"/>
                      <a:r>
                        <a:rPr lang="ru-RU" sz="900" u="none" strike="noStrike" dirty="0">
                          <a:effectLst/>
                        </a:rPr>
                        <a:t>2022 Количество созданных и восстановленных объектов очистки сточных вод суммарной производительностью</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1959303644"/>
                  </a:ext>
                </a:extLst>
              </a:tr>
              <a:tr h="300274">
                <a:tc>
                  <a:txBody>
                    <a:bodyPr/>
                    <a:lstStyle/>
                    <a:p>
                      <a:pPr algn="l" fontAlgn="ctr"/>
                      <a:r>
                        <a:rPr lang="ru-RU" sz="900" u="none" strike="noStrike" dirty="0">
                          <a:effectLst/>
                        </a:rPr>
                        <a:t>Подпрограмма III «Создание условий для обеспечения качественными коммунальными услугами» </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17252565"/>
                  </a:ext>
                </a:extLst>
              </a:tr>
              <a:tr h="259210">
                <a:tc>
                  <a:txBody>
                    <a:bodyPr/>
                    <a:lstStyle/>
                    <a:p>
                      <a:pPr algn="l" fontAlgn="ctr"/>
                      <a:r>
                        <a:rPr lang="ru-RU" sz="900" u="none" strike="noStrike">
                          <a:effectLst/>
                        </a:rPr>
                        <a:t>Удельный расход топлива на единицу теплоэнергии</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кг.у.т./Гкал</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167,26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177,6</a:t>
                      </a: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165,5</a:t>
                      </a:r>
                    </a:p>
                  </a:txBody>
                  <a:tcPr marL="4200" marR="4200" marT="4200" marB="0" anchor="ctr"/>
                </a:tc>
                <a:tc>
                  <a:txBody>
                    <a:bodyPr/>
                    <a:lstStyle/>
                    <a:p>
                      <a:pPr algn="ctr" fontAlgn="ctr"/>
                      <a:r>
                        <a:rPr lang="ru-RU" sz="900" u="none" strike="noStrike" dirty="0">
                          <a:effectLst/>
                        </a:rPr>
                        <a:t>162,7</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333845379"/>
                  </a:ext>
                </a:extLst>
              </a:tr>
              <a:tr h="259210">
                <a:tc>
                  <a:txBody>
                    <a:bodyPr/>
                    <a:lstStyle/>
                    <a:p>
                      <a:pPr algn="l" fontAlgn="ctr"/>
                      <a:r>
                        <a:rPr lang="ru-RU" sz="900" u="none" strike="noStrike" dirty="0">
                          <a:effectLst/>
                        </a:rPr>
                        <a:t>Удельный вес потерь </a:t>
                      </a:r>
                      <a:r>
                        <a:rPr lang="ru-RU" sz="900" u="none" strike="noStrike" dirty="0" err="1">
                          <a:effectLst/>
                        </a:rPr>
                        <a:t>теплоэнергии</a:t>
                      </a:r>
                      <a:r>
                        <a:rPr lang="ru-RU" sz="900" u="none" strike="noStrike" dirty="0">
                          <a:effectLst/>
                        </a:rPr>
                        <a:t> в общем количестве поданного в сеть тепла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9,12</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8,6</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8,6</a:t>
                      </a:r>
                    </a:p>
                  </a:txBody>
                  <a:tcPr marL="4200" marR="4200" marT="4200" marB="0" anchor="ctr"/>
                </a:tc>
                <a:tc>
                  <a:txBody>
                    <a:bodyPr/>
                    <a:lstStyle/>
                    <a:p>
                      <a:pPr algn="ctr" fontAlgn="ctr"/>
                      <a:r>
                        <a:rPr lang="ru-RU" sz="900" u="none" strike="noStrike" dirty="0">
                          <a:effectLst/>
                        </a:rPr>
                        <a:t>8,6</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047111680"/>
                  </a:ext>
                </a:extLst>
              </a:tr>
              <a:tr h="300274">
                <a:tc>
                  <a:txBody>
                    <a:bodyPr/>
                    <a:lstStyle/>
                    <a:p>
                      <a:pPr algn="l" fontAlgn="ctr"/>
                      <a:r>
                        <a:rPr lang="ru-RU" sz="900" u="none" strike="noStrike" dirty="0">
                          <a:effectLst/>
                        </a:rPr>
                        <a:t>Количество созданных и восстановленных котельных, в том числе переведенных на природный газ</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3062599"/>
                  </a:ext>
                </a:extLst>
              </a:tr>
              <a:tr h="300274">
                <a:tc>
                  <a:txBody>
                    <a:bodyPr/>
                    <a:lstStyle/>
                    <a:p>
                      <a:pPr algn="l" fontAlgn="ctr"/>
                      <a:r>
                        <a:rPr lang="ru-RU" sz="900" u="none" strike="noStrike" dirty="0">
                          <a:effectLst/>
                        </a:rPr>
                        <a:t>2022 Количество созданных и восстановленных объектов коммунальной инфраструктуры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510488675"/>
                  </a:ext>
                </a:extLst>
              </a:tr>
              <a:tr h="259210">
                <a:tc>
                  <a:txBody>
                    <a:bodyPr/>
                    <a:lstStyle/>
                    <a:p>
                      <a:pPr algn="l" fontAlgn="ctr"/>
                      <a:r>
                        <a:rPr lang="ru-RU" sz="900" u="none" strike="noStrike" dirty="0">
                          <a:effectLst/>
                        </a:rPr>
                        <a:t>Удельный вес оборудования частного жилищного фонда централизованным водоотведением</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4,3</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12,9</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19,4</a:t>
                      </a:r>
                    </a:p>
                  </a:txBody>
                  <a:tcPr marL="4200" marR="4200" marT="4200"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29,1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38,8</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38,8</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956156310"/>
                  </a:ext>
                </a:extLst>
              </a:tr>
              <a:tr h="398855">
                <a:tc>
                  <a:txBody>
                    <a:bodyPr/>
                    <a:lstStyle/>
                    <a:p>
                      <a:pPr algn="l" fontAlgn="ctr"/>
                      <a:r>
                        <a:rPr lang="ru-RU" sz="900" u="none" strike="noStrike" dirty="0">
                          <a:effectLst/>
                        </a:rPr>
                        <a:t>Уровень готовности объектов жилищно-коммунального хозяйства муниципальных образований Московской области к осенне-зимнему периоду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4032834509"/>
                  </a:ext>
                </a:extLst>
              </a:tr>
              <a:tr h="298864">
                <a:tc>
                  <a:txBody>
                    <a:bodyPr/>
                    <a:lstStyle/>
                    <a:p>
                      <a:pPr algn="l" fontAlgn="ctr"/>
                      <a:r>
                        <a:rPr lang="ru-RU" sz="900" u="none" strike="noStrike">
                          <a:effectLst/>
                        </a:rPr>
                        <a:t>ЖКХ без долгов - Задолженность за потребленные топливно-энергетические ресурсы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тыс.руб. (на 1 тыс. населения)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3111924406"/>
                  </a:ext>
                </a:extLst>
              </a:tr>
            </a:tbl>
          </a:graphicData>
        </a:graphic>
      </p:graphicFrame>
    </p:spTree>
    <p:extLst>
      <p:ext uri="{BB962C8B-B14F-4D97-AF65-F5344CB8AC3E}">
        <p14:creationId xmlns:p14="http://schemas.microsoft.com/office/powerpoint/2010/main" val="540564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E03E0EAE-4633-4BC7-83D5-2BF961F82755}"/>
              </a:ext>
            </a:extLst>
          </p:cNvPr>
          <p:cNvGraphicFramePr>
            <a:graphicFrameLocks noGrp="1"/>
          </p:cNvGraphicFramePr>
          <p:nvPr>
            <p:ph idx="1"/>
            <p:extLst/>
          </p:nvPr>
        </p:nvGraphicFramePr>
        <p:xfrm>
          <a:off x="534155" y="1044007"/>
          <a:ext cx="11079187" cy="5179485"/>
        </p:xfrm>
        <a:graphic>
          <a:graphicData uri="http://schemas.openxmlformats.org/drawingml/2006/table">
            <a:tbl>
              <a:tblPr>
                <a:tableStyleId>{5C22544A-7EE6-4342-B048-85BDC9FD1C3A}</a:tableStyleId>
              </a:tblPr>
              <a:tblGrid>
                <a:gridCol w="3824201">
                  <a:extLst>
                    <a:ext uri="{9D8B030D-6E8A-4147-A177-3AD203B41FA5}">
                      <a16:colId xmlns:a16="http://schemas.microsoft.com/office/drawing/2014/main" val="3161324884"/>
                    </a:ext>
                  </a:extLst>
                </a:gridCol>
                <a:gridCol w="904973">
                  <a:extLst>
                    <a:ext uri="{9D8B030D-6E8A-4147-A177-3AD203B41FA5}">
                      <a16:colId xmlns:a16="http://schemas.microsoft.com/office/drawing/2014/main" val="4066772058"/>
                    </a:ext>
                  </a:extLst>
                </a:gridCol>
                <a:gridCol w="754144">
                  <a:extLst>
                    <a:ext uri="{9D8B030D-6E8A-4147-A177-3AD203B41FA5}">
                      <a16:colId xmlns:a16="http://schemas.microsoft.com/office/drawing/2014/main" val="3393607368"/>
                    </a:ext>
                  </a:extLst>
                </a:gridCol>
                <a:gridCol w="543583">
                  <a:extLst>
                    <a:ext uri="{9D8B030D-6E8A-4147-A177-3AD203B41FA5}">
                      <a16:colId xmlns:a16="http://schemas.microsoft.com/office/drawing/2014/main" val="1375381929"/>
                    </a:ext>
                  </a:extLst>
                </a:gridCol>
                <a:gridCol w="810705">
                  <a:extLst>
                    <a:ext uri="{9D8B030D-6E8A-4147-A177-3AD203B41FA5}">
                      <a16:colId xmlns:a16="http://schemas.microsoft.com/office/drawing/2014/main" val="3995988003"/>
                    </a:ext>
                  </a:extLst>
                </a:gridCol>
                <a:gridCol w="606488">
                  <a:extLst>
                    <a:ext uri="{9D8B030D-6E8A-4147-A177-3AD203B41FA5}">
                      <a16:colId xmlns:a16="http://schemas.microsoft.com/office/drawing/2014/main" val="4042217359"/>
                    </a:ext>
                  </a:extLst>
                </a:gridCol>
                <a:gridCol w="735290">
                  <a:extLst>
                    <a:ext uri="{9D8B030D-6E8A-4147-A177-3AD203B41FA5}">
                      <a16:colId xmlns:a16="http://schemas.microsoft.com/office/drawing/2014/main" val="985303789"/>
                    </a:ext>
                  </a:extLst>
                </a:gridCol>
                <a:gridCol w="914644">
                  <a:extLst>
                    <a:ext uri="{9D8B030D-6E8A-4147-A177-3AD203B41FA5}">
                      <a16:colId xmlns:a16="http://schemas.microsoft.com/office/drawing/2014/main" val="2245688226"/>
                    </a:ext>
                  </a:extLst>
                </a:gridCol>
                <a:gridCol w="975945">
                  <a:extLst>
                    <a:ext uri="{9D8B030D-6E8A-4147-A177-3AD203B41FA5}">
                      <a16:colId xmlns:a16="http://schemas.microsoft.com/office/drawing/2014/main" val="2046369124"/>
                    </a:ext>
                  </a:extLst>
                </a:gridCol>
                <a:gridCol w="1009214">
                  <a:extLst>
                    <a:ext uri="{9D8B030D-6E8A-4147-A177-3AD203B41FA5}">
                      <a16:colId xmlns:a16="http://schemas.microsoft.com/office/drawing/2014/main" val="3670994108"/>
                    </a:ext>
                  </a:extLst>
                </a:gridCol>
              </a:tblGrid>
              <a:tr h="25041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 2021 года</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96" marR="4296" marT="429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0192762"/>
                  </a:ext>
                </a:extLst>
              </a:tr>
              <a:tr h="1395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398177275"/>
                  </a:ext>
                </a:extLst>
              </a:tr>
              <a:tr h="313082">
                <a:tc>
                  <a:txBody>
                    <a:bodyPr/>
                    <a:lstStyle/>
                    <a:p>
                      <a:pPr algn="l" fontAlgn="ctr"/>
                      <a:r>
                        <a:rPr lang="ru-RU" sz="900" u="none" strike="noStrike">
                          <a:effectLst/>
                        </a:rPr>
                        <a:t>Муниципальная программа «Развитие инженерной инфраструктуры и энергоэффективности»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971474502"/>
                  </a:ext>
                </a:extLst>
              </a:tr>
              <a:tr h="190495">
                <a:tc>
                  <a:txBody>
                    <a:bodyPr/>
                    <a:lstStyle/>
                    <a:p>
                      <a:pPr algn="l" fontAlgn="ctr"/>
                      <a:r>
                        <a:rPr lang="ru-RU" sz="900" u="none" strike="noStrike">
                          <a:effectLst/>
                        </a:rPr>
                        <a:t>Подпрограмма III «Создание условий для обеспечения качественными коммунальными услугами»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775795120"/>
                  </a:ext>
                </a:extLst>
              </a:tr>
              <a:tr h="322432">
                <a:tc>
                  <a:txBody>
                    <a:bodyPr/>
                    <a:lstStyle/>
                    <a:p>
                      <a:pPr algn="l" fontAlgn="ctr"/>
                      <a:r>
                        <a:rPr lang="ru-RU" sz="900" u="none" strike="noStrike">
                          <a:effectLst/>
                        </a:rPr>
                        <a:t>Наличие определенной в установленном порядке Единой теплоснабжающей организации и гарантирующей организации в сфере водоснабжения.</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да/нет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да</a:t>
                      </a:r>
                    </a:p>
                  </a:txBody>
                  <a:tcPr marL="4296" marR="4296" marT="4296" marB="0" anchor="ctr"/>
                </a:tc>
                <a:tc>
                  <a:txBody>
                    <a:bodyPr/>
                    <a:lstStyle/>
                    <a:p>
                      <a:pPr algn="ctr" fontAlgn="ctr"/>
                      <a:r>
                        <a:rPr lang="ru-RU" sz="900" u="none" strike="noStrike" dirty="0">
                          <a:effectLst/>
                        </a:rPr>
                        <a:t>да</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да</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057676492"/>
                  </a:ext>
                </a:extLst>
              </a:tr>
              <a:tr h="279169">
                <a:tc>
                  <a:txBody>
                    <a:bodyPr/>
                    <a:lstStyle/>
                    <a:p>
                      <a:pPr algn="l" fontAlgn="ctr"/>
                      <a:r>
                        <a:rPr lang="ru-RU" sz="900" u="none" strike="noStrike">
                          <a:effectLst/>
                        </a:rPr>
                        <a:t>Количество приобретенных электрогенераторных установок.</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3</a:t>
                      </a:r>
                    </a:p>
                  </a:txBody>
                  <a:tcPr marL="4296" marR="4296" marT="4296"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2741473884"/>
                  </a:ext>
                </a:extLst>
              </a:tr>
              <a:tr h="278881">
                <a:tc>
                  <a:txBody>
                    <a:bodyPr/>
                    <a:lstStyle/>
                    <a:p>
                      <a:pPr algn="l" fontAlgn="ctr"/>
                      <a:r>
                        <a:rPr lang="ru-RU" sz="900" u="none" strike="noStrike" dirty="0">
                          <a:effectLst/>
                        </a:rPr>
                        <a:t>2022 Доля актуализированных схем тепло-, водоснабжения и водоотведения, программ комплексного развития коммунальной инфраструктуры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671904046"/>
                  </a:ext>
                </a:extLst>
              </a:tr>
              <a:tr h="279169">
                <a:tc>
                  <a:txBody>
                    <a:bodyPr/>
                    <a:lstStyle/>
                    <a:p>
                      <a:pPr algn="l" fontAlgn="ctr"/>
                      <a:r>
                        <a:rPr lang="ru-RU" sz="900" u="none" strike="noStrike">
                          <a:effectLst/>
                        </a:rPr>
                        <a:t>Подпрограмма IV  «Энергосбережение и повышение энергетической 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43629560"/>
                  </a:ext>
                </a:extLst>
              </a:tr>
              <a:tr h="612806">
                <a:tc>
                  <a:txBody>
                    <a:bodyPr/>
                    <a:lstStyle/>
                    <a:p>
                      <a:pPr algn="l" fontAlgn="ctr"/>
                      <a:r>
                        <a:rPr lang="ru-RU" sz="900" u="none" strike="noStrike" dirty="0">
                          <a:effectLst/>
                        </a:rPr>
                        <a:t>Доля установленных индивидуальных приборов учета потребления коммунальных услуг в муниципальных помещениях, находящихся в многоквартирных домах на территории г. Долгопрудного в отчетном году</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a:t>
                      </a:r>
                      <a:endParaRPr lang="en-US" sz="900" u="none" strike="noStrike" dirty="0">
                        <a:effectLst/>
                      </a:endParaRPr>
                    </a:p>
                    <a:p>
                      <a:pPr algn="ctr" fontAlgn="ctr"/>
                      <a:r>
                        <a:rPr lang="ru-RU" sz="900" u="none" strike="noStrike" dirty="0">
                          <a:effectLst/>
                        </a:rPr>
                        <a:t>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a:t>
                      </a:r>
                      <a:endParaRPr lang="en-US" sz="900" u="none" strike="noStrike" dirty="0">
                        <a:effectLst/>
                      </a:endParaRPr>
                    </a:p>
                    <a:p>
                      <a:pPr algn="ctr" fontAlgn="ctr"/>
                      <a:r>
                        <a:rPr lang="ru-RU" sz="900" u="none" strike="noStrike" dirty="0">
                          <a:effectLst/>
                        </a:rPr>
                        <a:t>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72672657"/>
                  </a:ext>
                </a:extLst>
              </a:tr>
              <a:tr h="272975">
                <a:tc>
                  <a:txBody>
                    <a:bodyPr/>
                    <a:lstStyle/>
                    <a:p>
                      <a:pPr algn="l" fontAlgn="ctr"/>
                      <a:r>
                        <a:rPr lang="ru-RU" sz="900" u="none" strike="noStrike" dirty="0">
                          <a:effectLst/>
                        </a:rPr>
                        <a:t> 2022 Бережливый учет – Оснащенность  многоквартирных домов приборами учета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99,89</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3266904"/>
                  </a:ext>
                </a:extLst>
              </a:tr>
              <a:tr h="338924">
                <a:tc>
                  <a:txBody>
                    <a:bodyPr/>
                    <a:lstStyle/>
                    <a:p>
                      <a:pPr algn="l" fontAlgn="ctr"/>
                      <a:r>
                        <a:rPr lang="ru-RU" sz="900" u="none" strike="noStrike" dirty="0">
                          <a:effectLst/>
                        </a:rPr>
                        <a:t>2022 Доля зданий, строений, сооружений муниципальной собственности, соответствующих нормальному уровню энергетической эффективности и выше (A, B, C, D)</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61,81</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67,27</a:t>
                      </a:r>
                    </a:p>
                  </a:txBody>
                  <a:tcPr marL="4296" marR="4296" marT="4296" marB="0" anchor="ctr"/>
                </a:tc>
                <a:tc>
                  <a:txBody>
                    <a:bodyPr/>
                    <a:lstStyle/>
                    <a:p>
                      <a:pPr algn="ctr" fontAlgn="ctr"/>
                      <a:r>
                        <a:rPr lang="ru-RU" sz="900" u="none" strike="noStrike" dirty="0">
                          <a:effectLst/>
                        </a:rPr>
                        <a:t>67</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67,27</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406157218"/>
                  </a:ext>
                </a:extLst>
              </a:tr>
              <a:tr h="348299">
                <a:tc>
                  <a:txBody>
                    <a:bodyPr/>
                    <a:lstStyle/>
                    <a:p>
                      <a:pPr algn="l" fontAlgn="ctr"/>
                      <a:r>
                        <a:rPr lang="ru-RU" sz="900" u="none" strike="noStrike" dirty="0">
                          <a:effectLst/>
                        </a:rPr>
                        <a:t>2022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87,8</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95,25</a:t>
                      </a: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12849614"/>
                  </a:ext>
                </a:extLst>
              </a:tr>
              <a:tr h="279169">
                <a:tc>
                  <a:txBody>
                    <a:bodyPr/>
                    <a:lstStyle/>
                    <a:p>
                      <a:pPr algn="l" fontAlgn="ctr"/>
                      <a:r>
                        <a:rPr lang="ru-RU" sz="900" u="none" strike="noStrike" dirty="0">
                          <a:effectLst/>
                        </a:rPr>
                        <a:t>2022 Доля многоквартирных домов с присвоенными классами </a:t>
                      </a:r>
                      <a:r>
                        <a:rPr lang="ru-RU" sz="900" u="none" strike="noStrike" dirty="0" err="1">
                          <a:effectLst/>
                        </a:rPr>
                        <a:t>энергоэффективности</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57,74</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72,20</a:t>
                      </a:r>
                    </a:p>
                  </a:txBody>
                  <a:tcPr marL="4296" marR="4296" marT="4296" marB="0" anchor="ctr"/>
                </a:tc>
                <a:tc>
                  <a:txBody>
                    <a:bodyPr/>
                    <a:lstStyle/>
                    <a:p>
                      <a:pPr algn="ctr" fontAlgn="ctr"/>
                      <a:r>
                        <a:rPr lang="ru-RU" sz="900" u="none" strike="noStrike" dirty="0">
                          <a:effectLst/>
                        </a:rPr>
                        <a:t>72</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72,2</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77,1</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82,2</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274098602"/>
                  </a:ext>
                </a:extLst>
              </a:tr>
              <a:tr h="125640">
                <a:tc>
                  <a:txBody>
                    <a:bodyPr/>
                    <a:lstStyle/>
                    <a:p>
                      <a:pPr algn="l" fontAlgn="ctr"/>
                      <a:r>
                        <a:rPr lang="ru-RU" sz="900" u="none" strike="noStrike">
                          <a:effectLst/>
                        </a:rPr>
                        <a:t>Подпрограмма </a:t>
                      </a:r>
                      <a:r>
                        <a:rPr lang="en-US" sz="900" u="none" strike="noStrike">
                          <a:effectLst/>
                        </a:rPr>
                        <a:t>VI «</a:t>
                      </a:r>
                      <a:r>
                        <a:rPr lang="ru-RU" sz="900" u="none" strike="noStrike">
                          <a:effectLst/>
                        </a:rPr>
                        <a:t>Развитие газификации»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8498610"/>
                  </a:ext>
                </a:extLst>
              </a:tr>
              <a:tr h="279169">
                <a:tc>
                  <a:txBody>
                    <a:bodyPr/>
                    <a:lstStyle/>
                    <a:p>
                      <a:pPr algn="l" fontAlgn="ctr"/>
                      <a:r>
                        <a:rPr lang="ru-RU" sz="900" u="none" strike="noStrike">
                          <a:effectLst/>
                        </a:rPr>
                        <a:t>Оплата счетов филиал АО «Мособлгаз» «Северо-Запад».</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месяц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0</a:t>
                      </a: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4296" marR="4296" marT="4296" marB="0" anchor="ctr"/>
                </a:tc>
                <a:tc>
                  <a:txBody>
                    <a:bodyPr/>
                    <a:lstStyle/>
                    <a:p>
                      <a:pPr algn="ctr" fontAlgn="ctr"/>
                      <a:r>
                        <a:rPr lang="ru-RU" sz="900" u="none" strike="noStrike" dirty="0">
                          <a:effectLst/>
                        </a:rPr>
                        <a:t>12</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90020806"/>
                  </a:ext>
                </a:extLst>
              </a:tr>
              <a:tr h="34672">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99339490"/>
                  </a:ext>
                </a:extLst>
              </a:tr>
              <a:tr h="367684">
                <a:tc>
                  <a:txBody>
                    <a:bodyPr/>
                    <a:lstStyle/>
                    <a:p>
                      <a:pPr algn="l" fontAlgn="ctr"/>
                      <a:r>
                        <a:rPr lang="ru-RU" sz="900" u="none" strike="noStrike">
                          <a:effectLst/>
                        </a:rPr>
                        <a:t>Доля рассмотренных на административной комиссии жалоб граждан в сфере благоустройства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406941939"/>
                  </a:ext>
                </a:extLst>
              </a:tr>
            </a:tbl>
          </a:graphicData>
        </a:graphic>
      </p:graphicFrame>
    </p:spTree>
    <p:extLst>
      <p:ext uri="{BB962C8B-B14F-4D97-AF65-F5344CB8AC3E}">
        <p14:creationId xmlns:p14="http://schemas.microsoft.com/office/powerpoint/2010/main" val="1293195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EA93CF15-4291-4E57-97BB-9E45F5B6BCD8}"/>
              </a:ext>
            </a:extLst>
          </p:cNvPr>
          <p:cNvGraphicFramePr>
            <a:graphicFrameLocks noGrp="1"/>
          </p:cNvGraphicFramePr>
          <p:nvPr>
            <p:ph idx="1"/>
            <p:extLst>
              <p:ext uri="{D42A27DB-BD31-4B8C-83A1-F6EECF244321}">
                <p14:modId xmlns:p14="http://schemas.microsoft.com/office/powerpoint/2010/main" val="3456698455"/>
              </p:ext>
            </p:extLst>
          </p:nvPr>
        </p:nvGraphicFramePr>
        <p:xfrm>
          <a:off x="669303" y="827603"/>
          <a:ext cx="11117640" cy="4636392"/>
        </p:xfrm>
        <a:graphic>
          <a:graphicData uri="http://schemas.openxmlformats.org/drawingml/2006/table">
            <a:tbl>
              <a:tblPr>
                <a:tableStyleId>{5C22544A-7EE6-4342-B048-85BDC9FD1C3A}</a:tableStyleId>
              </a:tblPr>
              <a:tblGrid>
                <a:gridCol w="3129699">
                  <a:extLst>
                    <a:ext uri="{9D8B030D-6E8A-4147-A177-3AD203B41FA5}">
                      <a16:colId xmlns:a16="http://schemas.microsoft.com/office/drawing/2014/main" val="477442020"/>
                    </a:ext>
                  </a:extLst>
                </a:gridCol>
                <a:gridCol w="1564850">
                  <a:extLst>
                    <a:ext uri="{9D8B030D-6E8A-4147-A177-3AD203B41FA5}">
                      <a16:colId xmlns:a16="http://schemas.microsoft.com/office/drawing/2014/main" val="3923417871"/>
                    </a:ext>
                  </a:extLst>
                </a:gridCol>
                <a:gridCol w="584461">
                  <a:extLst>
                    <a:ext uri="{9D8B030D-6E8A-4147-A177-3AD203B41FA5}">
                      <a16:colId xmlns:a16="http://schemas.microsoft.com/office/drawing/2014/main" val="2861421340"/>
                    </a:ext>
                  </a:extLst>
                </a:gridCol>
                <a:gridCol w="786169">
                  <a:extLst>
                    <a:ext uri="{9D8B030D-6E8A-4147-A177-3AD203B41FA5}">
                      <a16:colId xmlns:a16="http://schemas.microsoft.com/office/drawing/2014/main" val="2114002009"/>
                    </a:ext>
                  </a:extLst>
                </a:gridCol>
                <a:gridCol w="750400">
                  <a:extLst>
                    <a:ext uri="{9D8B030D-6E8A-4147-A177-3AD203B41FA5}">
                      <a16:colId xmlns:a16="http://schemas.microsoft.com/office/drawing/2014/main" val="408050901"/>
                    </a:ext>
                  </a:extLst>
                </a:gridCol>
                <a:gridCol w="622170">
                  <a:extLst>
                    <a:ext uri="{9D8B030D-6E8A-4147-A177-3AD203B41FA5}">
                      <a16:colId xmlns:a16="http://schemas.microsoft.com/office/drawing/2014/main" val="55095842"/>
                    </a:ext>
                  </a:extLst>
                </a:gridCol>
                <a:gridCol w="810705">
                  <a:extLst>
                    <a:ext uri="{9D8B030D-6E8A-4147-A177-3AD203B41FA5}">
                      <a16:colId xmlns:a16="http://schemas.microsoft.com/office/drawing/2014/main" val="1324904540"/>
                    </a:ext>
                  </a:extLst>
                </a:gridCol>
                <a:gridCol w="1027521">
                  <a:extLst>
                    <a:ext uri="{9D8B030D-6E8A-4147-A177-3AD203B41FA5}">
                      <a16:colId xmlns:a16="http://schemas.microsoft.com/office/drawing/2014/main" val="3231242699"/>
                    </a:ext>
                  </a:extLst>
                </a:gridCol>
                <a:gridCol w="828947">
                  <a:extLst>
                    <a:ext uri="{9D8B030D-6E8A-4147-A177-3AD203B41FA5}">
                      <a16:colId xmlns:a16="http://schemas.microsoft.com/office/drawing/2014/main" val="270525793"/>
                    </a:ext>
                  </a:extLst>
                </a:gridCol>
                <a:gridCol w="1012718">
                  <a:extLst>
                    <a:ext uri="{9D8B030D-6E8A-4147-A177-3AD203B41FA5}">
                      <a16:colId xmlns:a16="http://schemas.microsoft.com/office/drawing/2014/main" val="1286723470"/>
                    </a:ext>
                  </a:extLst>
                </a:gridCol>
              </a:tblGrid>
              <a:tr h="15475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Единица измерения</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План 2022 год</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704" marR="4704" marT="470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80537003"/>
                  </a:ext>
                </a:extLst>
              </a:tr>
              <a:tr h="15475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46494053"/>
                  </a:ext>
                </a:extLst>
              </a:tr>
              <a:tr h="106703">
                <a:tc>
                  <a:txBody>
                    <a:bodyPr/>
                    <a:lstStyle/>
                    <a:p>
                      <a:pPr algn="l" fontAlgn="ctr"/>
                      <a:r>
                        <a:rPr lang="ru-RU" sz="1000" u="none" strike="noStrike">
                          <a:effectLst/>
                        </a:rPr>
                        <a:t>Муниципальная программа «Предпринимательство»</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551569063"/>
                  </a:ext>
                </a:extLst>
              </a:tr>
              <a:tr h="106703">
                <a:tc>
                  <a:txBody>
                    <a:bodyPr/>
                    <a:lstStyle/>
                    <a:p>
                      <a:pPr algn="l" fontAlgn="ctr"/>
                      <a:r>
                        <a:rPr lang="ru-RU" sz="1000" u="none" strike="noStrike">
                          <a:effectLst/>
                        </a:rPr>
                        <a:t>Подпрограмма </a:t>
                      </a:r>
                      <a:r>
                        <a:rPr lang="en-US" sz="1000" u="none" strike="noStrike">
                          <a:effectLst/>
                        </a:rPr>
                        <a:t>I «</a:t>
                      </a:r>
                      <a:r>
                        <a:rPr lang="ru-RU" sz="1000" u="none" strike="noStrike">
                          <a:effectLst/>
                        </a:rPr>
                        <a:t>Инвестиции»</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998803548"/>
                  </a:ext>
                </a:extLst>
              </a:tr>
              <a:tr h="313720">
                <a:tc>
                  <a:txBody>
                    <a:bodyPr/>
                    <a:lstStyle/>
                    <a:p>
                      <a:pPr algn="l" fontAlgn="ctr"/>
                      <a:r>
                        <a:rPr lang="ru-RU" sz="1000" u="none" strike="noStrike" dirty="0">
                          <a:effectLst/>
                        </a:rPr>
                        <a:t>Инвестиции в основной капитал за счет всех источников финансирования в ценах соответствующих лет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15184,54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18 837,60</a:t>
                      </a:r>
                    </a:p>
                  </a:txBody>
                  <a:tcPr marL="9525" marR="9525" marT="9525" marB="0" anchor="ctr"/>
                </a:tc>
                <a:tc>
                  <a:txBody>
                    <a:bodyPr/>
                    <a:lstStyle/>
                    <a:p>
                      <a:pPr algn="ctr" fontAlgn="ct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19 836,56</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20 927,17</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22 077,73</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22077,73</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06613264"/>
                  </a:ext>
                </a:extLst>
              </a:tr>
              <a:tr h="520737">
                <a:tc>
                  <a:txBody>
                    <a:bodyPr/>
                    <a:lstStyle/>
                    <a:p>
                      <a:pPr algn="l" fontAlgn="ctr"/>
                      <a:r>
                        <a:rPr lang="ru-RU" sz="1000" u="none" strike="noStrike" dirty="0">
                          <a:effectLst/>
                        </a:rPr>
                        <a:t>2022 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111,80</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105,90</a:t>
                      </a:r>
                    </a:p>
                  </a:txBody>
                  <a:tcPr marL="4704" marR="4704" marT="4704" marB="0" anchor="ctr"/>
                </a:tc>
                <a:tc>
                  <a:txBody>
                    <a:bodyPr/>
                    <a:lstStyle/>
                    <a:p>
                      <a:pPr algn="ctr" fontAlgn="ctr"/>
                      <a:r>
                        <a:rPr lang="ru-RU" sz="1000" u="none" strike="noStrike" dirty="0">
                          <a:effectLst/>
                        </a:rPr>
                        <a:t>139,07</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105,60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193781994"/>
                  </a:ext>
                </a:extLst>
              </a:tr>
              <a:tr h="313720">
                <a:tc>
                  <a:txBody>
                    <a:bodyPr/>
                    <a:lstStyle/>
                    <a:p>
                      <a:pPr algn="l" fontAlgn="ctr"/>
                      <a:r>
                        <a:rPr lang="ru-RU" sz="1000" u="none" strike="noStrike" dirty="0">
                          <a:effectLst/>
                        </a:rPr>
                        <a:t>2022 Объем инвестиций, привлеченных в основной капитал (без учета бюджетных инвестиций ), на душу населения</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Тысяча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30,81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81,53</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59,54</a:t>
                      </a:r>
                    </a:p>
                  </a:txBody>
                  <a:tcPr marL="4704" marR="4704" marT="4704" marB="0" anchor="ctr"/>
                </a:tc>
                <a:tc>
                  <a:txBody>
                    <a:bodyPr/>
                    <a:lstStyle/>
                    <a:p>
                      <a:pPr algn="ctr" fontAlgn="ctr"/>
                      <a:r>
                        <a:rPr lang="ru-RU" sz="1000" u="none" strike="noStrike" dirty="0">
                          <a:effectLst/>
                        </a:rPr>
                        <a:t>106,88</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61,58</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63,25</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34,39</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882508695"/>
                  </a:ext>
                </a:extLst>
              </a:tr>
              <a:tr h="313720">
                <a:tc>
                  <a:txBody>
                    <a:bodyPr/>
                    <a:lstStyle/>
                    <a:p>
                      <a:pPr algn="l" fontAlgn="ctr"/>
                      <a:r>
                        <a:rPr lang="ru-RU" sz="1000" u="none" strike="noStrike" dirty="0">
                          <a:effectLst/>
                        </a:rPr>
                        <a:t>Процент заполняемости многофункциональных индустриальных парков, технологических парков, промышленных площадок </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81,45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11,75</a:t>
                      </a:r>
                    </a:p>
                  </a:txBody>
                  <a:tcPr marL="9525" marR="9525" marT="9525" marB="0" anchor="ctr"/>
                </a:tc>
                <a:tc>
                  <a:txBody>
                    <a:bodyPr/>
                    <a:lstStyle/>
                    <a:p>
                      <a:pPr algn="ctr" fontAlgn="ctr"/>
                      <a:r>
                        <a:rPr lang="ru-RU" sz="1000" b="0" i="0" u="none" strike="noStrike" dirty="0">
                          <a:solidFill>
                            <a:schemeClr val="tx1"/>
                          </a:solidFill>
                          <a:effectLst/>
                          <a:latin typeface="Arial" panose="020B0604020202020204" pitchFamily="34" charset="0"/>
                        </a:rPr>
                        <a:t>-</a:t>
                      </a:r>
                    </a:p>
                  </a:txBody>
                  <a:tcPr marL="4704" marR="4704" marT="4704" marB="0" anchor="ctr"/>
                </a:tc>
                <a:tc>
                  <a:txBody>
                    <a:bodyPr/>
                    <a:lstStyle/>
                    <a:p>
                      <a:pPr algn="ctr" fontAlgn="ctr"/>
                      <a:r>
                        <a:rPr lang="ru-RU" sz="1000" u="none" strike="noStrike" dirty="0">
                          <a:effectLst/>
                        </a:rPr>
                        <a:t>10,74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155549666"/>
                  </a:ext>
                </a:extLst>
              </a:tr>
              <a:tr h="313720">
                <a:tc>
                  <a:txBody>
                    <a:bodyPr/>
                    <a:lstStyle/>
                    <a:p>
                      <a:pPr algn="l" fontAlgn="ctr"/>
                      <a:r>
                        <a:rPr lang="ru-RU" sz="1000" u="none" strike="noStrike" dirty="0">
                          <a:effectLst/>
                        </a:rPr>
                        <a:t>Площадь территории, на которую привлечены новые резиденты</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Гектар</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3</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0,47</a:t>
                      </a:r>
                    </a:p>
                  </a:txBody>
                  <a:tcPr marL="9525" marR="9525" marT="9525" marB="0" anchor="ctr"/>
                </a:tc>
                <a:tc>
                  <a:txBody>
                    <a:bodyPr/>
                    <a:lstStyle/>
                    <a:p>
                      <a:pPr algn="ctr" fontAlgn="ctr"/>
                      <a:r>
                        <a:rPr lang="ru-RU" sz="1000" b="0" i="0" u="none" strike="noStrike" dirty="0">
                          <a:solidFill>
                            <a:schemeClr val="tx1"/>
                          </a:solidFill>
                          <a:effectLst/>
                          <a:latin typeface="Arial" panose="020B0604020202020204" pitchFamily="34" charset="0"/>
                        </a:rPr>
                        <a:t>-</a:t>
                      </a:r>
                    </a:p>
                  </a:txBody>
                  <a:tcPr marL="4704" marR="4704" marT="4704" marB="0" anchor="ctr"/>
                </a:tc>
                <a:tc>
                  <a:txBody>
                    <a:bodyPr/>
                    <a:lstStyle/>
                    <a:p>
                      <a:pPr algn="ctr" fontAlgn="ctr"/>
                      <a:r>
                        <a:rPr lang="ru-RU" sz="1000" u="none" strike="noStrike" dirty="0">
                          <a:effectLst/>
                        </a:rPr>
                        <a:t>0,4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0,4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0,4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0,4</a:t>
                      </a:r>
                      <a:endParaRPr lang="ru-RU" sz="1000" b="0" i="0" u="none" strike="noStrike" dirty="0">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909709318"/>
                  </a:ext>
                </a:extLst>
              </a:tr>
              <a:tr h="313720">
                <a:tc>
                  <a:txBody>
                    <a:bodyPr/>
                    <a:lstStyle/>
                    <a:p>
                      <a:pPr algn="l" fontAlgn="ctr"/>
                      <a:r>
                        <a:rPr lang="ru-RU" sz="1000" u="none" strike="noStrike" dirty="0">
                          <a:effectLst/>
                        </a:rPr>
                        <a:t>2022 Количество созданных рабочих мест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1393</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1 472</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1 500</a:t>
                      </a:r>
                    </a:p>
                  </a:txBody>
                  <a:tcPr marL="4704" marR="4704" marT="4704" marB="0" anchor="ctr"/>
                </a:tc>
                <a:tc>
                  <a:txBody>
                    <a:bodyPr/>
                    <a:lstStyle/>
                    <a:p>
                      <a:pPr algn="ctr" fontAlgn="ctr"/>
                      <a:r>
                        <a:rPr lang="ru-RU" sz="1000" u="none" strike="noStrike" dirty="0">
                          <a:effectLst/>
                        </a:rPr>
                        <a:t>2 280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1 574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1 652</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1652</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301713908"/>
                  </a:ext>
                </a:extLst>
              </a:tr>
              <a:tr h="520737">
                <a:tc>
                  <a:txBody>
                    <a:bodyPr/>
                    <a:lstStyle/>
                    <a:p>
                      <a:pPr algn="l" fontAlgn="ctr"/>
                      <a:r>
                        <a:rPr lang="ru-RU" sz="1000" u="none" strike="noStrike" dirty="0">
                          <a:effectLst/>
                        </a:rPr>
                        <a:t>2022 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811,85</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700</a:t>
                      </a:r>
                    </a:p>
                  </a:txBody>
                  <a:tcPr marL="4704" marR="4704" marT="4704" marB="0" anchor="ctr"/>
                </a:tc>
                <a:tc>
                  <a:txBody>
                    <a:bodyPr/>
                    <a:lstStyle/>
                    <a:p>
                      <a:pPr algn="ctr" fontAlgn="ctr"/>
                      <a:r>
                        <a:rPr lang="ru-RU" sz="1000" u="none" strike="noStrike" dirty="0">
                          <a:effectLst/>
                        </a:rPr>
                        <a:t>705</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190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190</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011638366"/>
                  </a:ext>
                </a:extLst>
              </a:tr>
              <a:tr h="313720">
                <a:tc>
                  <a:txBody>
                    <a:bodyPr/>
                    <a:lstStyle/>
                    <a:p>
                      <a:pPr algn="l" fontAlgn="ctr"/>
                      <a:r>
                        <a:rPr lang="ru-RU" sz="1000" u="none" strike="noStrike" dirty="0">
                          <a:effectLst/>
                        </a:rPr>
                        <a:t>2022 Увеличение среднемесячной заработной платы работников организаций, не относящихся к субъектам малого предпринимательства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105,5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105,94</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103,0</a:t>
                      </a:r>
                    </a:p>
                  </a:txBody>
                  <a:tcPr marL="4704" marR="4704" marT="4704" marB="0" anchor="ctr"/>
                </a:tc>
                <a:tc>
                  <a:txBody>
                    <a:bodyPr/>
                    <a:lstStyle/>
                    <a:p>
                      <a:pPr algn="ctr" fontAlgn="ctr"/>
                      <a:r>
                        <a:rPr lang="ru-RU" sz="1000" u="none" strike="noStrike" dirty="0">
                          <a:effectLst/>
                        </a:rPr>
                        <a:t>113,16</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87838211"/>
                  </a:ext>
                </a:extLst>
              </a:tr>
            </a:tbl>
          </a:graphicData>
        </a:graphic>
      </p:graphicFrame>
    </p:spTree>
    <p:extLst>
      <p:ext uri="{BB962C8B-B14F-4D97-AF65-F5344CB8AC3E}">
        <p14:creationId xmlns:p14="http://schemas.microsoft.com/office/powerpoint/2010/main" val="53508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7</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2041121370"/>
              </p:ext>
            </p:extLst>
          </p:nvPr>
        </p:nvGraphicFramePr>
        <p:xfrm>
          <a:off x="423949" y="990599"/>
          <a:ext cx="11492076" cy="5617593"/>
        </p:xfrm>
        <a:graphic>
          <a:graphicData uri="http://schemas.openxmlformats.org/drawingml/2006/table">
            <a:tbl>
              <a:tblPr>
                <a:tableStyleId>{5C22544A-7EE6-4342-B048-85BDC9FD1C3A}</a:tableStyleId>
              </a:tblPr>
              <a:tblGrid>
                <a:gridCol w="3081251">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589647">
                  <a:extLst>
                    <a:ext uri="{9D8B030D-6E8A-4147-A177-3AD203B41FA5}">
                      <a16:colId xmlns:a16="http://schemas.microsoft.com/office/drawing/2014/main" val="4088317492"/>
                    </a:ext>
                  </a:extLst>
                </a:gridCol>
                <a:gridCol w="640833">
                  <a:extLst>
                    <a:ext uri="{9D8B030D-6E8A-4147-A177-3AD203B41FA5}">
                      <a16:colId xmlns:a16="http://schemas.microsoft.com/office/drawing/2014/main" val="1361735704"/>
                    </a:ext>
                  </a:extLst>
                </a:gridCol>
                <a:gridCol w="678730">
                  <a:extLst>
                    <a:ext uri="{9D8B030D-6E8A-4147-A177-3AD203B41FA5}">
                      <a16:colId xmlns:a16="http://schemas.microsoft.com/office/drawing/2014/main" val="587384664"/>
                    </a:ext>
                  </a:extLst>
                </a:gridCol>
                <a:gridCol w="688156">
                  <a:extLst>
                    <a:ext uri="{9D8B030D-6E8A-4147-A177-3AD203B41FA5}">
                      <a16:colId xmlns:a16="http://schemas.microsoft.com/office/drawing/2014/main" val="2265568626"/>
                    </a:ext>
                  </a:extLst>
                </a:gridCol>
                <a:gridCol w="838986">
                  <a:extLst>
                    <a:ext uri="{9D8B030D-6E8A-4147-A177-3AD203B41FA5}">
                      <a16:colId xmlns:a16="http://schemas.microsoft.com/office/drawing/2014/main" val="1818014747"/>
                    </a:ext>
                  </a:extLst>
                </a:gridCol>
                <a:gridCol w="867266">
                  <a:extLst>
                    <a:ext uri="{9D8B030D-6E8A-4147-A177-3AD203B41FA5}">
                      <a16:colId xmlns:a16="http://schemas.microsoft.com/office/drawing/2014/main" val="1275821649"/>
                    </a:ext>
                  </a:extLst>
                </a:gridCol>
                <a:gridCol w="782425">
                  <a:extLst>
                    <a:ext uri="{9D8B030D-6E8A-4147-A177-3AD203B41FA5}">
                      <a16:colId xmlns:a16="http://schemas.microsoft.com/office/drawing/2014/main" val="3753148827"/>
                    </a:ext>
                  </a:extLst>
                </a:gridCol>
                <a:gridCol w="791851">
                  <a:extLst>
                    <a:ext uri="{9D8B030D-6E8A-4147-A177-3AD203B41FA5}">
                      <a16:colId xmlns:a16="http://schemas.microsoft.com/office/drawing/2014/main" val="3028726362"/>
                    </a:ext>
                  </a:extLst>
                </a:gridCol>
                <a:gridCol w="820971">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17834">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rPr>
                        <a:t>2020</a:t>
                      </a:r>
                    </a:p>
                  </a:txBody>
                  <a:tcPr marL="9525" marR="9525" marT="9525" marB="0" anchor="ctr">
                    <a:solidFill>
                      <a:schemeClr val="accent1">
                        <a:lumMod val="60000"/>
                        <a:lumOff val="40000"/>
                      </a:schemeClr>
                    </a:solidFill>
                  </a:tcPr>
                </a:tc>
                <a:tc>
                  <a:txBody>
                    <a:bodyPr/>
                    <a:lstStyle/>
                    <a:p>
                      <a:pPr algn="ctr"/>
                      <a:r>
                        <a:rPr lang="ru-RU" sz="800" b="1" i="0" u="none" strike="noStrike" dirty="0">
                          <a:solidFill>
                            <a:srgbClr val="000000"/>
                          </a:solidFill>
                          <a:effectLst/>
                          <a:latin typeface="Arial" panose="020B0604020202020204" pitchFamily="34" charset="0"/>
                        </a:rPr>
                        <a:t>2021</a:t>
                      </a:r>
                      <a:endParaRPr lang="ru-RU" dirty="0"/>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p>
                  </a:txBody>
                  <a:tcPr marL="9525" marR="9525" marT="9525" marB="0" anchor="ctr">
                    <a:solidFill>
                      <a:schemeClr val="accent1">
                        <a:lumMod val="60000"/>
                        <a:lumOff val="40000"/>
                      </a:schemeClr>
                    </a:solidFill>
                  </a:tcPr>
                </a:tc>
                <a:tc hMerge="1">
                  <a:txBody>
                    <a:bodyPr/>
                    <a:lstStyle/>
                    <a:p>
                      <a:pPr algn="ctr" fontAlgn="ct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2023</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0991">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Прогноз вариант 1 (консервативный)</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rPr>
                        <a:t>Оценка</a:t>
                      </a:r>
                    </a:p>
                    <a:p>
                      <a:pPr algn="ctr" fontAlgn="ct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355378">
                <a:tc>
                  <a:txBody>
                    <a:bodyPr/>
                    <a:lstStyle/>
                    <a:p>
                      <a:pPr algn="l" fontAlgn="ctr"/>
                      <a:r>
                        <a:rPr lang="ru-RU" sz="800" b="1" i="0" u="none" strike="noStrike" baseline="0" dirty="0">
                          <a:solidFill>
                            <a:srgbClr val="000000"/>
                          </a:solidFill>
                          <a:effectLst/>
                          <a:latin typeface="Arial" panose="020B0604020202020204" pitchFamily="34" charset="0"/>
                          <a:cs typeface="Arial" panose="020B0604020202020204" pitchFamily="34" charset="0"/>
                        </a:rPr>
                        <a:t>1. Демографические показатели</a:t>
                      </a:r>
                      <a:endParaRPr lang="ru-RU" sz="800" b="1"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189402">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 Численность постоянного населения (на конец года)</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117 778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120 301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121 737</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119 022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119 648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119 759</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120 391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120 613</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121 345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121 672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88041">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Число родившихся</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1 095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818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795</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858</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70595">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коэффициент рождаемости</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родившихся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6,6</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7,1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7</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7,1</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0857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Число умерших</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1 285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1 326</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1 366</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1 146</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1 132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1 131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1 126</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70440">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Общий коэффициент смертности</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умерших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11,3</a:t>
                      </a: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9,4</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9,3</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283941">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Естественный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-508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-571</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-301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-352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-350</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-268</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8676604"/>
                  </a:ext>
                </a:extLst>
              </a:tr>
              <a:tr h="250094">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Коэффициент естественного прироста (убыли)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-4,7</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8616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Миграционный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1 936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3 037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2 660</a:t>
                      </a: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1 093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1 144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1 327</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172997">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прирост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1 746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2 529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2 089</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-1 279</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626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1 059</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55378">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Численность постоянного населения (среднегодовая)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116 908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119 039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rPr>
                        <a:t>120 693</a:t>
                      </a: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119 662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119 335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119 391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120 020</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120 186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120 868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121 143</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1814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2. Строительство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94916241"/>
                  </a:ext>
                </a:extLst>
              </a:tr>
              <a:tr h="17719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жилищного строительства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121,34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48,79</a:t>
                      </a: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76,76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44,75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28,63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46,24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49,24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90522587"/>
                  </a:ext>
                </a:extLst>
              </a:tr>
              <a:tr h="15243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в том числе: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88167695"/>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общей площади жилых домов, построенных населением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7,32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8</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286814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жилья в многоквартирных жилых домах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40,79</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61,76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38,75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20,63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598963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Уровень обеспеченности населения жильем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 м на человека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30,46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30,77</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31,67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32,02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32,18</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6624434"/>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Жилищный фонд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3 587,80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3 692,10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3 745,4</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3 768,90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3 813,60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3 837,90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3 866,50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3 885,50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3 915,70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90672952"/>
                  </a:ext>
                </a:extLst>
              </a:tr>
            </a:tbl>
          </a:graphicData>
        </a:graphic>
      </p:graphicFrame>
    </p:spTree>
    <p:extLst>
      <p:ext uri="{BB962C8B-B14F-4D97-AF65-F5344CB8AC3E}">
        <p14:creationId xmlns:p14="http://schemas.microsoft.com/office/powerpoint/2010/main" val="899080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48763D28-D322-4904-AB17-4F8EFD5F3C63}"/>
              </a:ext>
            </a:extLst>
          </p:cNvPr>
          <p:cNvGraphicFramePr>
            <a:graphicFrameLocks noGrp="1"/>
          </p:cNvGraphicFramePr>
          <p:nvPr>
            <p:ph idx="1"/>
            <p:extLst/>
          </p:nvPr>
        </p:nvGraphicFramePr>
        <p:xfrm>
          <a:off x="681811" y="852994"/>
          <a:ext cx="11061947" cy="5441729"/>
        </p:xfrm>
        <a:graphic>
          <a:graphicData uri="http://schemas.openxmlformats.org/drawingml/2006/table">
            <a:tbl>
              <a:tblPr>
                <a:tableStyleId>{5C22544A-7EE6-4342-B048-85BDC9FD1C3A}</a:tableStyleId>
              </a:tblPr>
              <a:tblGrid>
                <a:gridCol w="3000789">
                  <a:extLst>
                    <a:ext uri="{9D8B030D-6E8A-4147-A177-3AD203B41FA5}">
                      <a16:colId xmlns:a16="http://schemas.microsoft.com/office/drawing/2014/main" val="3518967108"/>
                    </a:ext>
                  </a:extLst>
                </a:gridCol>
                <a:gridCol w="1129447">
                  <a:extLst>
                    <a:ext uri="{9D8B030D-6E8A-4147-A177-3AD203B41FA5}">
                      <a16:colId xmlns:a16="http://schemas.microsoft.com/office/drawing/2014/main" val="717336439"/>
                    </a:ext>
                  </a:extLst>
                </a:gridCol>
                <a:gridCol w="952280">
                  <a:extLst>
                    <a:ext uri="{9D8B030D-6E8A-4147-A177-3AD203B41FA5}">
                      <a16:colId xmlns:a16="http://schemas.microsoft.com/office/drawing/2014/main" val="16564001"/>
                    </a:ext>
                  </a:extLst>
                </a:gridCol>
                <a:gridCol w="952280">
                  <a:extLst>
                    <a:ext uri="{9D8B030D-6E8A-4147-A177-3AD203B41FA5}">
                      <a16:colId xmlns:a16="http://schemas.microsoft.com/office/drawing/2014/main" val="854827010"/>
                    </a:ext>
                  </a:extLst>
                </a:gridCol>
                <a:gridCol w="996571">
                  <a:extLst>
                    <a:ext uri="{9D8B030D-6E8A-4147-A177-3AD203B41FA5}">
                      <a16:colId xmlns:a16="http://schemas.microsoft.com/office/drawing/2014/main" val="7415912"/>
                    </a:ext>
                  </a:extLst>
                </a:gridCol>
                <a:gridCol w="487213">
                  <a:extLst>
                    <a:ext uri="{9D8B030D-6E8A-4147-A177-3AD203B41FA5}">
                      <a16:colId xmlns:a16="http://schemas.microsoft.com/office/drawing/2014/main" val="500630314"/>
                    </a:ext>
                  </a:extLst>
                </a:gridCol>
                <a:gridCol w="487213">
                  <a:extLst>
                    <a:ext uri="{9D8B030D-6E8A-4147-A177-3AD203B41FA5}">
                      <a16:colId xmlns:a16="http://schemas.microsoft.com/office/drawing/2014/main" val="302655396"/>
                    </a:ext>
                  </a:extLst>
                </a:gridCol>
                <a:gridCol w="1074083">
                  <a:extLst>
                    <a:ext uri="{9D8B030D-6E8A-4147-A177-3AD203B41FA5}">
                      <a16:colId xmlns:a16="http://schemas.microsoft.com/office/drawing/2014/main" val="2226587755"/>
                    </a:ext>
                  </a:extLst>
                </a:gridCol>
                <a:gridCol w="974426">
                  <a:extLst>
                    <a:ext uri="{9D8B030D-6E8A-4147-A177-3AD203B41FA5}">
                      <a16:colId xmlns:a16="http://schemas.microsoft.com/office/drawing/2014/main" val="827587623"/>
                    </a:ext>
                  </a:extLst>
                </a:gridCol>
                <a:gridCol w="1007645">
                  <a:extLst>
                    <a:ext uri="{9D8B030D-6E8A-4147-A177-3AD203B41FA5}">
                      <a16:colId xmlns:a16="http://schemas.microsoft.com/office/drawing/2014/main" val="526442544"/>
                    </a:ext>
                  </a:extLst>
                </a:gridCol>
              </a:tblGrid>
              <a:tr h="139297">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План 2022 год</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73" marR="4273" marT="427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06739252"/>
                  </a:ext>
                </a:extLst>
              </a:tr>
              <a:tr h="1392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0140794"/>
                  </a:ext>
                </a:extLst>
              </a:tr>
              <a:tr h="181782">
                <a:tc>
                  <a:txBody>
                    <a:bodyPr/>
                    <a:lstStyle/>
                    <a:p>
                      <a:pPr algn="l" fontAlgn="ctr"/>
                      <a:r>
                        <a:rPr lang="ru-RU" sz="900" u="none" strike="noStrike">
                          <a:effectLst/>
                        </a:rPr>
                        <a:t>Муниципальная программа «Предпринимательство»</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4047826251"/>
                  </a:ext>
                </a:extLst>
              </a:tr>
              <a:tr h="101946">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Развитие конкуренции»</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855870301"/>
                  </a:ext>
                </a:extLst>
              </a:tr>
              <a:tr h="363562">
                <a:tc>
                  <a:txBody>
                    <a:bodyPr/>
                    <a:lstStyle/>
                    <a:p>
                      <a:pPr algn="l" fontAlgn="ctr"/>
                      <a:r>
                        <a:rPr lang="ru-RU" sz="900" u="none" strike="noStrike" dirty="0">
                          <a:solidFill>
                            <a:schemeClr val="tx1"/>
                          </a:solidFill>
                          <a:effectLst/>
                        </a:rPr>
                        <a:t>2022 Доля обоснованных, частично обоснованных жалоб</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7,2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3,6</a:t>
                      </a:r>
                    </a:p>
                  </a:txBody>
                  <a:tcPr marL="4273" marR="4273" marT="4273" marB="0" anchor="ctr"/>
                </a:tc>
                <a:tc>
                  <a:txBody>
                    <a:bodyPr/>
                    <a:lstStyle/>
                    <a:p>
                      <a:pPr algn="ctr" fontAlgn="ctr"/>
                      <a:r>
                        <a:rPr lang="ru-RU" sz="900" u="none" strike="noStrike" dirty="0">
                          <a:effectLst/>
                        </a:rPr>
                        <a:t>2,37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01622132"/>
                  </a:ext>
                </a:extLst>
              </a:tr>
              <a:tr h="200812">
                <a:tc>
                  <a:txBody>
                    <a:bodyPr/>
                    <a:lstStyle/>
                    <a:p>
                      <a:pPr algn="l" fontAlgn="ctr"/>
                      <a:r>
                        <a:rPr lang="ru-RU" sz="900" u="none" strike="noStrike" dirty="0">
                          <a:solidFill>
                            <a:schemeClr val="tx1"/>
                          </a:solidFill>
                          <a:effectLst/>
                        </a:rPr>
                        <a:t>2022 Доля несостоявшихся закупок от общего количества конкурентных закупок</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20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14,41</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40</a:t>
                      </a:r>
                    </a:p>
                  </a:txBody>
                  <a:tcPr marL="4273" marR="4273" marT="4273" marB="0" anchor="ctr"/>
                </a:tc>
                <a:tc>
                  <a:txBody>
                    <a:bodyPr/>
                    <a:lstStyle/>
                    <a:p>
                      <a:pPr algn="ctr" fontAlgn="ctr"/>
                      <a:r>
                        <a:rPr lang="ru-RU" sz="900" u="none" strike="noStrike" dirty="0">
                          <a:effectLst/>
                        </a:rPr>
                        <a:t>6,7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50119761"/>
                  </a:ext>
                </a:extLst>
              </a:tr>
              <a:tr h="203557">
                <a:tc>
                  <a:txBody>
                    <a:bodyPr/>
                    <a:lstStyle/>
                    <a:p>
                      <a:pPr algn="l" fontAlgn="ctr"/>
                      <a:r>
                        <a:rPr lang="ru-RU" sz="900" u="none" strike="noStrike" dirty="0">
                          <a:solidFill>
                            <a:schemeClr val="tx1"/>
                          </a:solidFill>
                          <a:effectLst/>
                        </a:rPr>
                        <a:t>2022 Среднее количество участников на </a:t>
                      </a:r>
                      <a:r>
                        <a:rPr lang="ru-RU" sz="900" u="none" strike="noStrike" dirty="0" err="1">
                          <a:solidFill>
                            <a:schemeClr val="tx1"/>
                          </a:solidFill>
                          <a:effectLst/>
                        </a:rPr>
                        <a:t>состаявшихся</a:t>
                      </a:r>
                      <a:r>
                        <a:rPr lang="ru-RU" sz="900" u="none" strike="noStrike" dirty="0">
                          <a:solidFill>
                            <a:schemeClr val="tx1"/>
                          </a:solidFill>
                          <a:effectLst/>
                        </a:rPr>
                        <a:t> закупок</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Отраслевой  показатель</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5,12</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4,3</a:t>
                      </a:r>
                    </a:p>
                  </a:txBody>
                  <a:tcPr marL="4273" marR="4273" marT="4273" marB="0" anchor="ctr"/>
                </a:tc>
                <a:tc>
                  <a:txBody>
                    <a:bodyPr/>
                    <a:lstStyle/>
                    <a:p>
                      <a:pPr algn="ctr" fontAlgn="ctr"/>
                      <a:r>
                        <a:rPr lang="ru-RU" sz="900" u="none" strike="noStrike" dirty="0">
                          <a:effectLst/>
                        </a:rPr>
                        <a:t>4,2</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238451465"/>
                  </a:ext>
                </a:extLst>
              </a:tr>
              <a:tr h="200812">
                <a:tc>
                  <a:txBody>
                    <a:bodyPr/>
                    <a:lstStyle/>
                    <a:p>
                      <a:pPr algn="l" fontAlgn="ctr"/>
                      <a:r>
                        <a:rPr lang="ru-RU" sz="900" u="none" strike="noStrike" dirty="0">
                          <a:solidFill>
                            <a:schemeClr val="tx1"/>
                          </a:solidFill>
                          <a:effectLst/>
                        </a:rPr>
                        <a:t>2022 Доля общей экономии денежных средств от общей суммы объявленных торгов</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9,35</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7</a:t>
                      </a:r>
                    </a:p>
                  </a:txBody>
                  <a:tcPr marL="4273" marR="4273" marT="4273" marB="0" anchor="ctr"/>
                </a:tc>
                <a:tc>
                  <a:txBody>
                    <a:bodyPr/>
                    <a:lstStyle/>
                    <a:p>
                      <a:pPr algn="ctr" fontAlgn="ctr"/>
                      <a:r>
                        <a:rPr lang="ru-RU" sz="900" u="none" strike="noStrike" dirty="0">
                          <a:effectLst/>
                        </a:rPr>
                        <a:t>2,6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643935508"/>
                  </a:ext>
                </a:extLst>
              </a:tr>
              <a:tr h="727124">
                <a:tc>
                  <a:txBody>
                    <a:bodyPr/>
                    <a:lstStyle/>
                    <a:p>
                      <a:pPr algn="l" fontAlgn="ctr"/>
                      <a:r>
                        <a:rPr lang="ru-RU" sz="900" u="none" strike="noStrike" dirty="0">
                          <a:solidFill>
                            <a:schemeClr val="tx1"/>
                          </a:solidFill>
                          <a:effectLst/>
                        </a:rPr>
                        <a:t>Доля закупок среди субъектов малого и среднего предпринимательства, социально ориентированных некоммерческих организаций</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25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u="none" strike="noStrike" kern="1200" dirty="0">
                        <a:solidFill>
                          <a:schemeClr val="dk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kern="1200" dirty="0">
                          <a:solidFill>
                            <a:schemeClr val="dk1"/>
                          </a:solidFill>
                          <a:effectLst/>
                          <a:latin typeface="+mn-lt"/>
                          <a:ea typeface="+mn-ea"/>
                          <a:cs typeface="+mn-cs"/>
                        </a:rPr>
                        <a:t>70,02</a:t>
                      </a:r>
                    </a:p>
                    <a:p>
                      <a:pPr marL="0" algn="ctr" defTabSz="914400" rtl="0" eaLnBrk="1" fontAlgn="ctr" latinLnBrk="0" hangingPunct="1"/>
                      <a:endParaRPr lang="ru-RU" sz="900" u="none" strike="noStrike" kern="1200" dirty="0">
                        <a:solidFill>
                          <a:schemeClr val="dk1"/>
                        </a:solidFill>
                        <a:effectLst/>
                        <a:latin typeface="+mn-lt"/>
                        <a:ea typeface="+mn-ea"/>
                        <a:cs typeface="+mn-cs"/>
                      </a:endParaRPr>
                    </a:p>
                  </a:txBody>
                  <a:tcPr marL="4273" marR="4273" marT="4273" marB="0" anchor="ctr"/>
                </a:tc>
                <a:tc>
                  <a:txBody>
                    <a:bodyPr/>
                    <a:lstStyle/>
                    <a:p>
                      <a:pPr algn="ctr" fontAlgn="ctr"/>
                      <a:r>
                        <a:rPr lang="ru-RU" sz="900" b="0" i="0" u="none" strike="noStrike" dirty="0">
                          <a:solidFill>
                            <a:srgbClr val="000000"/>
                          </a:solidFill>
                          <a:effectLst/>
                          <a:latin typeface="Arial" panose="020B0604020202020204" pitchFamily="34" charset="0"/>
                        </a:rPr>
                        <a:t>34</a:t>
                      </a:r>
                    </a:p>
                  </a:txBody>
                  <a:tcPr marL="4273" marR="4273" marT="4273" marB="0" anchor="ctr"/>
                </a:tc>
                <a:tc>
                  <a:txBody>
                    <a:bodyPr/>
                    <a:lstStyle/>
                    <a:p>
                      <a:pPr algn="ctr" fontAlgn="ctr"/>
                      <a:r>
                        <a:rPr lang="ru-RU" sz="900" u="none" strike="noStrike" dirty="0">
                          <a:effectLst/>
                        </a:rPr>
                        <a:t>80,9</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294347922"/>
                  </a:ext>
                </a:extLst>
              </a:tr>
              <a:tr h="363562">
                <a:tc>
                  <a:txBody>
                    <a:bodyPr/>
                    <a:lstStyle/>
                    <a:p>
                      <a:pPr algn="l" fontAlgn="ctr"/>
                      <a:r>
                        <a:rPr lang="ru-RU" sz="900" u="none" strike="noStrike" dirty="0">
                          <a:solidFill>
                            <a:schemeClr val="tx1"/>
                          </a:solidFill>
                          <a:effectLst/>
                        </a:rPr>
                        <a:t>2022 Количество реализованных требований Стандарта развития конкуренции в муниципальном образовании   Московской области</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b="0" i="0" u="none" strike="noStrike" dirty="0">
                          <a:solidFill>
                            <a:srgbClr val="000000"/>
                          </a:solidFill>
                          <a:effectLst/>
                          <a:latin typeface="Arial" panose="020B0604020202020204" pitchFamily="34" charset="0"/>
                        </a:rPr>
                        <a:t>5</a:t>
                      </a:r>
                    </a:p>
                  </a:txBody>
                  <a:tcPr marL="4273" marR="4273" marT="4273" marB="0" anchor="ctr"/>
                </a:tc>
                <a:tc>
                  <a:txBody>
                    <a:bodyPr/>
                    <a:lstStyle/>
                    <a:p>
                      <a:pPr algn="ctr" fontAlgn="ctr"/>
                      <a:r>
                        <a:rPr lang="ru-RU" sz="900" u="none" strike="noStrike" dirty="0">
                          <a:effectLst/>
                        </a:rPr>
                        <a:t>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902291520"/>
                  </a:ext>
                </a:extLst>
              </a:tr>
              <a:tr h="200812">
                <a:tc>
                  <a:txBody>
                    <a:bodyPr/>
                    <a:lstStyle/>
                    <a:p>
                      <a:pPr algn="l" fontAlgn="ctr"/>
                      <a:r>
                        <a:rPr lang="ru-RU" sz="900" u="none" strike="noStrike" dirty="0">
                          <a:effectLst/>
                        </a:rPr>
                        <a:t>Подпрограмма III «Развитие малого и среднего предпринимательства»</a:t>
                      </a:r>
                      <a:endParaRPr lang="ru-RU" sz="900" b="1"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132150478"/>
                  </a:ext>
                </a:extLst>
              </a:tr>
              <a:tr h="398545">
                <a:tc>
                  <a:txBody>
                    <a:bodyPr/>
                    <a:lstStyle/>
                    <a:p>
                      <a:pPr algn="l" fontAlgn="ctr"/>
                      <a:r>
                        <a:rPr lang="ru-RU" sz="900" u="none" strike="noStrike" dirty="0">
                          <a:effectLst/>
                        </a:rPr>
                        <a:t>2022 Доля среднесписочной численности  работников (без внешних совместителей) малых предприятий в среднесписочной численности (без внешних совместителей всех предприятий и организаций</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 (Указ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31,1</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39,94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b="0" i="0" u="none" strike="noStrike" dirty="0">
                          <a:solidFill>
                            <a:srgbClr val="000000"/>
                          </a:solidFill>
                          <a:effectLst/>
                          <a:latin typeface="Arial" panose="020B0604020202020204" pitchFamily="34" charset="0"/>
                        </a:rPr>
                        <a:t>40,01</a:t>
                      </a:r>
                    </a:p>
                  </a:txBody>
                  <a:tcPr marL="4273" marR="4273" marT="4273" marB="0" anchor="ctr"/>
                </a:tc>
                <a:tc>
                  <a:txBody>
                    <a:bodyPr/>
                    <a:lstStyle/>
                    <a:p>
                      <a:pPr algn="ctr" fontAlgn="ctr"/>
                      <a:r>
                        <a:rPr lang="ru-RU" sz="900" u="none" strike="noStrike" dirty="0">
                          <a:effectLst/>
                        </a:rPr>
                        <a:t>40,01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42,41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42,71</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42,71</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886868341"/>
                  </a:ext>
                </a:extLst>
              </a:tr>
              <a:tr h="200812">
                <a:tc>
                  <a:txBody>
                    <a:bodyPr/>
                    <a:lstStyle/>
                    <a:p>
                      <a:pPr algn="l" fontAlgn="ctr"/>
                      <a:r>
                        <a:rPr lang="ru-RU" sz="900" u="none" strike="noStrike" dirty="0">
                          <a:effectLst/>
                        </a:rPr>
                        <a:t>2022 Число субъектов МСП в расчете на 10 тыс. человек</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513,8</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527,4</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504,16</a:t>
                      </a:r>
                    </a:p>
                  </a:txBody>
                  <a:tcPr marL="4273" marR="4273" marT="4273" marB="0" anchor="ctr"/>
                </a:tc>
                <a:tc>
                  <a:txBody>
                    <a:bodyPr/>
                    <a:lstStyle/>
                    <a:p>
                      <a:pPr algn="ctr" fontAlgn="ctr"/>
                      <a:r>
                        <a:rPr lang="ru-RU" sz="900" u="none" strike="noStrike" dirty="0">
                          <a:effectLst/>
                        </a:rPr>
                        <a:t>504,16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630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630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3230824872"/>
                  </a:ext>
                </a:extLst>
              </a:tr>
              <a:tr h="363562">
                <a:tc>
                  <a:txBody>
                    <a:bodyPr/>
                    <a:lstStyle/>
                    <a:p>
                      <a:pPr algn="l" fontAlgn="ctr"/>
                      <a:r>
                        <a:rPr lang="ru-RU" sz="900" u="none" strike="noStrike" dirty="0">
                          <a:effectLst/>
                        </a:rPr>
                        <a:t>2022</a:t>
                      </a:r>
                      <a:r>
                        <a:rPr lang="ru-RU" sz="900" u="none" strike="noStrike" baseline="0" dirty="0">
                          <a:effectLst/>
                        </a:rPr>
                        <a:t> </a:t>
                      </a:r>
                      <a:r>
                        <a:rPr lang="ru-RU" sz="900" u="none" strike="noStrike" dirty="0">
                          <a:effectLst/>
                        </a:rPr>
                        <a:t>Количество вновь созданных субъектов малого и среднего бизнеса</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149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631</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165</a:t>
                      </a:r>
                    </a:p>
                  </a:txBody>
                  <a:tcPr marL="4273" marR="4273" marT="4273" marB="0" anchor="ctr"/>
                </a:tc>
                <a:tc>
                  <a:txBody>
                    <a:bodyPr/>
                    <a:lstStyle/>
                    <a:p>
                      <a:pPr algn="ctr" fontAlgn="ctr"/>
                      <a:r>
                        <a:rPr lang="ru-RU" sz="900" u="none" strike="noStrike" dirty="0">
                          <a:effectLst/>
                        </a:rPr>
                        <a:t>165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175</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175</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565610954"/>
                  </a:ext>
                </a:extLst>
              </a:tr>
              <a:tr h="299678">
                <a:tc>
                  <a:txBody>
                    <a:bodyPr/>
                    <a:lstStyle/>
                    <a:p>
                      <a:pPr algn="l" fontAlgn="ctr"/>
                      <a:r>
                        <a:rPr lang="ru-RU" sz="900" u="none" strike="noStrike" dirty="0">
                          <a:effectLst/>
                        </a:rPr>
                        <a:t>2022 Малый бизнес большого региона- Прирост количества субъектов малого и среднего предпринимательства на 10 тыс. населения</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35,49</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18</a:t>
                      </a:r>
                    </a:p>
                  </a:txBody>
                  <a:tcPr marL="4273" marR="4273" marT="4273" marB="0" anchor="ctr"/>
                </a:tc>
                <a:tc>
                  <a:txBody>
                    <a:bodyPr/>
                    <a:lstStyle/>
                    <a:p>
                      <a:pPr algn="ctr" fontAlgn="ctr"/>
                      <a:r>
                        <a:rPr lang="ru-RU" sz="900" u="none" strike="noStrike" dirty="0">
                          <a:effectLst/>
                        </a:rPr>
                        <a:t>18</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87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90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90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135784579"/>
                  </a:ext>
                </a:extLst>
              </a:tr>
              <a:tr h="363562">
                <a:tc>
                  <a:txBody>
                    <a:bodyPr/>
                    <a:lstStyle/>
                    <a:p>
                      <a:pPr algn="l" fontAlgn="ctr"/>
                      <a:r>
                        <a:rPr lang="ru-RU" sz="900" u="none" strike="noStrike" dirty="0">
                          <a:effectLst/>
                        </a:rPr>
                        <a:t>2022 Количество самозанятых граждан, зафиксированных свой статус, с учетом введения налогового режима для самозанятых нарастающих итогом</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ВДЛ (Указ президента РФ № 193)</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4503</a:t>
                      </a:r>
                    </a:p>
                  </a:txBody>
                  <a:tcPr marL="9525" marR="9525" marT="9525" marB="0" anchor="ctr"/>
                </a:tc>
                <a:tc>
                  <a:txBody>
                    <a:bodyPr/>
                    <a:lstStyle/>
                    <a:p>
                      <a:pPr algn="ctr" fontAlgn="ctr"/>
                      <a:r>
                        <a:rPr lang="ru-RU" sz="900" b="0" i="0" u="none" strike="noStrike" dirty="0">
                          <a:solidFill>
                            <a:srgbClr val="000000"/>
                          </a:solidFill>
                          <a:effectLst/>
                          <a:latin typeface="Arial" panose="020B0604020202020204" pitchFamily="34" charset="0"/>
                        </a:rPr>
                        <a:t>1400</a:t>
                      </a:r>
                    </a:p>
                  </a:txBody>
                  <a:tcPr marL="4273" marR="4273" marT="4273" marB="0" anchor="ctr"/>
                </a:tc>
                <a:tc>
                  <a:txBody>
                    <a:bodyPr/>
                    <a:lstStyle/>
                    <a:p>
                      <a:pPr algn="ctr" fontAlgn="ctr"/>
                      <a:r>
                        <a:rPr lang="ru-RU" sz="900" u="none" strike="noStrike" dirty="0">
                          <a:effectLst/>
                        </a:rPr>
                        <a:t>1405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1 500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951274691"/>
                  </a:ext>
                </a:extLst>
              </a:tr>
            </a:tbl>
          </a:graphicData>
        </a:graphic>
      </p:graphicFrame>
    </p:spTree>
    <p:extLst>
      <p:ext uri="{BB962C8B-B14F-4D97-AF65-F5344CB8AC3E}">
        <p14:creationId xmlns:p14="http://schemas.microsoft.com/office/powerpoint/2010/main" val="115243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0D6F408-8A50-44C6-9805-9F6F8033DB94}"/>
              </a:ext>
            </a:extLst>
          </p:cNvPr>
          <p:cNvGraphicFramePr>
            <a:graphicFrameLocks noGrp="1"/>
          </p:cNvGraphicFramePr>
          <p:nvPr>
            <p:ph idx="1"/>
            <p:extLst/>
          </p:nvPr>
        </p:nvGraphicFramePr>
        <p:xfrm>
          <a:off x="705608" y="883311"/>
          <a:ext cx="11027458" cy="5435899"/>
        </p:xfrm>
        <a:graphic>
          <a:graphicData uri="http://schemas.openxmlformats.org/drawingml/2006/table">
            <a:tbl>
              <a:tblPr>
                <a:tableStyleId>{5C22544A-7EE6-4342-B048-85BDC9FD1C3A}</a:tableStyleId>
              </a:tblPr>
              <a:tblGrid>
                <a:gridCol w="2991433">
                  <a:extLst>
                    <a:ext uri="{9D8B030D-6E8A-4147-A177-3AD203B41FA5}">
                      <a16:colId xmlns:a16="http://schemas.microsoft.com/office/drawing/2014/main" val="474040565"/>
                    </a:ext>
                  </a:extLst>
                </a:gridCol>
                <a:gridCol w="1125926">
                  <a:extLst>
                    <a:ext uri="{9D8B030D-6E8A-4147-A177-3AD203B41FA5}">
                      <a16:colId xmlns:a16="http://schemas.microsoft.com/office/drawing/2014/main" val="3981792935"/>
                    </a:ext>
                  </a:extLst>
                </a:gridCol>
                <a:gridCol w="949311">
                  <a:extLst>
                    <a:ext uri="{9D8B030D-6E8A-4147-A177-3AD203B41FA5}">
                      <a16:colId xmlns:a16="http://schemas.microsoft.com/office/drawing/2014/main" val="757544979"/>
                    </a:ext>
                  </a:extLst>
                </a:gridCol>
                <a:gridCol w="901899">
                  <a:extLst>
                    <a:ext uri="{9D8B030D-6E8A-4147-A177-3AD203B41FA5}">
                      <a16:colId xmlns:a16="http://schemas.microsoft.com/office/drawing/2014/main" val="1953031697"/>
                    </a:ext>
                  </a:extLst>
                </a:gridCol>
                <a:gridCol w="763571">
                  <a:extLst>
                    <a:ext uri="{9D8B030D-6E8A-4147-A177-3AD203B41FA5}">
                      <a16:colId xmlns:a16="http://schemas.microsoft.com/office/drawing/2014/main" val="859758842"/>
                    </a:ext>
                  </a:extLst>
                </a:gridCol>
                <a:gridCol w="688157">
                  <a:extLst>
                    <a:ext uri="{9D8B030D-6E8A-4147-A177-3AD203B41FA5}">
                      <a16:colId xmlns:a16="http://schemas.microsoft.com/office/drawing/2014/main" val="2577074884"/>
                    </a:ext>
                  </a:extLst>
                </a:gridCol>
                <a:gridCol w="735291">
                  <a:extLst>
                    <a:ext uri="{9D8B030D-6E8A-4147-A177-3AD203B41FA5}">
                      <a16:colId xmlns:a16="http://schemas.microsoft.com/office/drawing/2014/main" val="3858922719"/>
                    </a:ext>
                  </a:extLst>
                </a:gridCol>
                <a:gridCol w="895979">
                  <a:extLst>
                    <a:ext uri="{9D8B030D-6E8A-4147-A177-3AD203B41FA5}">
                      <a16:colId xmlns:a16="http://schemas.microsoft.com/office/drawing/2014/main" val="3534765993"/>
                    </a:ext>
                  </a:extLst>
                </a:gridCol>
                <a:gridCol w="971388">
                  <a:extLst>
                    <a:ext uri="{9D8B030D-6E8A-4147-A177-3AD203B41FA5}">
                      <a16:colId xmlns:a16="http://schemas.microsoft.com/office/drawing/2014/main" val="3679049624"/>
                    </a:ext>
                  </a:extLst>
                </a:gridCol>
                <a:gridCol w="1004503">
                  <a:extLst>
                    <a:ext uri="{9D8B030D-6E8A-4147-A177-3AD203B41FA5}">
                      <a16:colId xmlns:a16="http://schemas.microsoft.com/office/drawing/2014/main" val="113549904"/>
                    </a:ext>
                  </a:extLst>
                </a:gridCol>
              </a:tblGrid>
              <a:tr h="214459">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План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27071079"/>
                  </a:ext>
                </a:extLst>
              </a:tr>
              <a:tr h="2144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892267718"/>
                  </a:ext>
                </a:extLst>
              </a:tr>
              <a:tr h="428917">
                <a:tc>
                  <a:txBody>
                    <a:bodyPr/>
                    <a:lstStyle/>
                    <a:p>
                      <a:pPr algn="l" fontAlgn="ctr"/>
                      <a:r>
                        <a:rPr lang="ru-RU" sz="1100" u="none" strike="noStrike">
                          <a:effectLst/>
                        </a:rPr>
                        <a:t>Муниципальная программа «Предпринимательство»</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09497033"/>
                  </a:ext>
                </a:extLst>
              </a:tr>
              <a:tr h="643376">
                <a:tc>
                  <a:txBody>
                    <a:bodyPr/>
                    <a:lstStyle/>
                    <a:p>
                      <a:pPr algn="l" fontAlgn="ctr"/>
                      <a:r>
                        <a:rPr lang="ru-RU" sz="1100" u="none" strike="noStrike">
                          <a:effectLst/>
                        </a:rPr>
                        <a:t>Подпрограмма IV «Развитие потребительского рынка и услуг на территории муниципального образования Московской области»</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263926"/>
                  </a:ext>
                </a:extLst>
              </a:tr>
              <a:tr h="401925">
                <a:tc>
                  <a:txBody>
                    <a:bodyPr/>
                    <a:lstStyle/>
                    <a:p>
                      <a:pPr algn="l" fontAlgn="ctr"/>
                      <a:r>
                        <a:rPr lang="ru-RU" sz="1100" u="none" strike="noStrike" dirty="0">
                          <a:effectLst/>
                        </a:rPr>
                        <a:t>2022 Обеспеченность населения площадью торговых объектов</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630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785,9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788,4</a:t>
                      </a:r>
                    </a:p>
                  </a:txBody>
                  <a:tcPr marL="6562" marR="6562" marT="6562" marB="0" anchor="ctr"/>
                </a:tc>
                <a:tc>
                  <a:txBody>
                    <a:bodyPr/>
                    <a:lstStyle/>
                    <a:p>
                      <a:pPr algn="ctr" fontAlgn="ctr"/>
                      <a:r>
                        <a:rPr lang="ru-RU" sz="1100" u="none" strike="noStrike" dirty="0">
                          <a:effectLst/>
                        </a:rPr>
                        <a:t>840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771,4</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772,4</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772,4</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66837080"/>
                  </a:ext>
                </a:extLst>
              </a:tr>
              <a:tr h="512693">
                <a:tc>
                  <a:txBody>
                    <a:bodyPr/>
                    <a:lstStyle/>
                    <a:p>
                      <a:pPr algn="l" fontAlgn="ctr"/>
                      <a:r>
                        <a:rPr lang="ru-RU" sz="1100" u="none" strike="noStrike" dirty="0">
                          <a:effectLst/>
                        </a:rPr>
                        <a:t>2022 Прирост площадей торговых объектов</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Тыс.кв.м</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1,9</a:t>
                      </a: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215211418"/>
                  </a:ext>
                </a:extLst>
              </a:tr>
              <a:tr h="643376">
                <a:tc>
                  <a:txBody>
                    <a:bodyPr/>
                    <a:lstStyle/>
                    <a:p>
                      <a:pPr algn="l" fontAlgn="ctr"/>
                      <a:r>
                        <a:rPr lang="ru-RU" sz="1100" u="none" strike="noStrike" dirty="0">
                          <a:effectLst/>
                        </a:rPr>
                        <a:t>2022 Прирост посадочных мест на объектах общественного питания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45</a:t>
                      </a:r>
                    </a:p>
                  </a:txBody>
                  <a:tcPr marL="6562" marR="6562" marT="6562" marB="0" anchor="ctr"/>
                </a:tc>
                <a:tc>
                  <a:txBody>
                    <a:bodyPr/>
                    <a:lstStyle/>
                    <a:p>
                      <a:pPr algn="ctr" fontAlgn="ctr"/>
                      <a:r>
                        <a:rPr lang="ru-RU" sz="1100" u="none" strike="noStrike" dirty="0">
                          <a:effectLst/>
                        </a:rPr>
                        <a:t>1207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94405270"/>
                  </a:ext>
                </a:extLst>
              </a:tr>
              <a:tr h="643376">
                <a:tc>
                  <a:txBody>
                    <a:bodyPr/>
                    <a:lstStyle/>
                    <a:p>
                      <a:pPr algn="l" fontAlgn="ctr"/>
                      <a:r>
                        <a:rPr lang="ru-RU" sz="1100" u="none" strike="noStrike" dirty="0">
                          <a:effectLst/>
                        </a:rPr>
                        <a:t>2022 Прирост рабочих мест на объектах бытового обслуживания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Рабочее 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12</a:t>
                      </a: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25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30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95596649"/>
                  </a:ext>
                </a:extLst>
              </a:tr>
              <a:tr h="643376">
                <a:tc>
                  <a:txBody>
                    <a:bodyPr/>
                    <a:lstStyle/>
                    <a:p>
                      <a:pPr algn="l" fontAlgn="ctr"/>
                      <a:r>
                        <a:rPr lang="ru-RU" sz="1100" u="none" strike="noStrike" dirty="0">
                          <a:effectLst/>
                        </a:rPr>
                        <a:t>2022 Доля обращений по вопросу защиты прав потребителей от общего количества поступающих обращений</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0,3</a:t>
                      </a:r>
                    </a:p>
                  </a:txBody>
                  <a:tcPr marL="6562" marR="6562" marT="6562" marB="0" anchor="ctr"/>
                </a:tc>
                <a:tc>
                  <a:txBody>
                    <a:bodyPr/>
                    <a:lstStyle/>
                    <a:p>
                      <a:pPr algn="ctr" fontAlgn="ctr"/>
                      <a:r>
                        <a:rPr lang="ru-RU" sz="1100" u="none" strike="noStrike" dirty="0">
                          <a:effectLst/>
                        </a:rPr>
                        <a:t>0,8</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019493355"/>
                  </a:ext>
                </a:extLst>
              </a:tr>
              <a:tr h="857835">
                <a:tc>
                  <a:txBody>
                    <a:bodyPr/>
                    <a:lstStyle/>
                    <a:p>
                      <a:pPr algn="l" fontAlgn="ctr"/>
                      <a:r>
                        <a:rPr lang="ru-RU" sz="1100" u="none" strike="noStrike" dirty="0">
                          <a:effectLst/>
                        </a:rPr>
                        <a:t>2022 Доля ОДС, соответствующих требованиям, нормам и стандартам действующего законодательства, от общего законодательства от общего количества ОДС</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b="0" i="0" u="none" strike="noStrike" dirty="0">
                          <a:solidFill>
                            <a:srgbClr val="000000"/>
                          </a:solidFill>
                          <a:effectLst/>
                          <a:latin typeface="Arial" panose="020B0604020202020204" pitchFamily="34" charset="0"/>
                        </a:rPr>
                        <a:t>85</a:t>
                      </a:r>
                    </a:p>
                  </a:txBody>
                  <a:tcPr marL="6562" marR="6562" marT="6562" marB="0" anchor="ctr"/>
                </a:tc>
                <a:tc>
                  <a:txBody>
                    <a:bodyPr/>
                    <a:lstStyle/>
                    <a:p>
                      <a:pPr algn="ctr" fontAlgn="ctr"/>
                      <a:r>
                        <a:rPr lang="ru-RU" sz="1100" u="none" strike="noStrike" dirty="0">
                          <a:effectLst/>
                        </a:rPr>
                        <a:t>88</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75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0630516"/>
                  </a:ext>
                </a:extLst>
              </a:tr>
            </a:tbl>
          </a:graphicData>
        </a:graphic>
      </p:graphicFrame>
    </p:spTree>
    <p:extLst>
      <p:ext uri="{BB962C8B-B14F-4D97-AF65-F5344CB8AC3E}">
        <p14:creationId xmlns:p14="http://schemas.microsoft.com/office/powerpoint/2010/main" val="2941880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304415" y="650344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2F89F7BD-63AB-49E1-820E-31C9019A1DA8}"/>
              </a:ext>
            </a:extLst>
          </p:cNvPr>
          <p:cNvGraphicFramePr>
            <a:graphicFrameLocks noGrp="1"/>
          </p:cNvGraphicFramePr>
          <p:nvPr>
            <p:ph idx="1"/>
            <p:extLst/>
          </p:nvPr>
        </p:nvGraphicFramePr>
        <p:xfrm>
          <a:off x="666843" y="822252"/>
          <a:ext cx="11044702" cy="5708656"/>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4054689755"/>
                    </a:ext>
                  </a:extLst>
                </a:gridCol>
                <a:gridCol w="1127688">
                  <a:extLst>
                    <a:ext uri="{9D8B030D-6E8A-4147-A177-3AD203B41FA5}">
                      <a16:colId xmlns:a16="http://schemas.microsoft.com/office/drawing/2014/main" val="1614473602"/>
                    </a:ext>
                  </a:extLst>
                </a:gridCol>
                <a:gridCol w="950795">
                  <a:extLst>
                    <a:ext uri="{9D8B030D-6E8A-4147-A177-3AD203B41FA5}">
                      <a16:colId xmlns:a16="http://schemas.microsoft.com/office/drawing/2014/main" val="1766099596"/>
                    </a:ext>
                  </a:extLst>
                </a:gridCol>
                <a:gridCol w="950795">
                  <a:extLst>
                    <a:ext uri="{9D8B030D-6E8A-4147-A177-3AD203B41FA5}">
                      <a16:colId xmlns:a16="http://schemas.microsoft.com/office/drawing/2014/main" val="835824744"/>
                    </a:ext>
                  </a:extLst>
                </a:gridCol>
                <a:gridCol w="839785">
                  <a:extLst>
                    <a:ext uri="{9D8B030D-6E8A-4147-A177-3AD203B41FA5}">
                      <a16:colId xmlns:a16="http://schemas.microsoft.com/office/drawing/2014/main" val="3156466299"/>
                    </a:ext>
                  </a:extLst>
                </a:gridCol>
                <a:gridCol w="527902">
                  <a:extLst>
                    <a:ext uri="{9D8B030D-6E8A-4147-A177-3AD203B41FA5}">
                      <a16:colId xmlns:a16="http://schemas.microsoft.com/office/drawing/2014/main" val="1332563599"/>
                    </a:ext>
                  </a:extLst>
                </a:gridCol>
                <a:gridCol w="754144">
                  <a:extLst>
                    <a:ext uri="{9D8B030D-6E8A-4147-A177-3AD203B41FA5}">
                      <a16:colId xmlns:a16="http://schemas.microsoft.com/office/drawing/2014/main" val="4140914132"/>
                    </a:ext>
                  </a:extLst>
                </a:gridCol>
                <a:gridCol w="918503">
                  <a:extLst>
                    <a:ext uri="{9D8B030D-6E8A-4147-A177-3AD203B41FA5}">
                      <a16:colId xmlns:a16="http://schemas.microsoft.com/office/drawing/2014/main" val="1485671205"/>
                    </a:ext>
                  </a:extLst>
                </a:gridCol>
                <a:gridCol w="972906">
                  <a:extLst>
                    <a:ext uri="{9D8B030D-6E8A-4147-A177-3AD203B41FA5}">
                      <a16:colId xmlns:a16="http://schemas.microsoft.com/office/drawing/2014/main" val="3215083634"/>
                    </a:ext>
                  </a:extLst>
                </a:gridCol>
                <a:gridCol w="1006074">
                  <a:extLst>
                    <a:ext uri="{9D8B030D-6E8A-4147-A177-3AD203B41FA5}">
                      <a16:colId xmlns:a16="http://schemas.microsoft.com/office/drawing/2014/main" val="3210373264"/>
                    </a:ext>
                  </a:extLst>
                </a:gridCol>
              </a:tblGrid>
              <a:tr h="15437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План 2022 год</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3952" marR="3952" marT="395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19341"/>
                  </a:ext>
                </a:extLst>
              </a:tr>
              <a:tr h="15437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13982147"/>
                  </a:ext>
                </a:extLst>
              </a:tr>
              <a:tr h="232989">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3355815773"/>
                  </a:ext>
                </a:extLst>
              </a:tr>
              <a:tr h="192862">
                <a:tc>
                  <a:txBody>
                    <a:bodyPr/>
                    <a:lstStyle/>
                    <a:p>
                      <a:pPr algn="l" fontAlgn="ctr"/>
                      <a:r>
                        <a:rPr lang="ru-RU" sz="1000" u="none" strike="noStrike">
                          <a:effectLst/>
                        </a:rPr>
                        <a:t>Подпрограмма I «Развитие имущественного комплекса»</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2479812421"/>
                  </a:ext>
                </a:extLst>
              </a:tr>
              <a:tr h="347829">
                <a:tc>
                  <a:txBody>
                    <a:bodyPr/>
                    <a:lstStyle/>
                    <a:p>
                      <a:pPr algn="l" fontAlgn="ctr"/>
                      <a:r>
                        <a:rPr lang="ru-RU" sz="1000" u="none" strike="noStrike" dirty="0">
                          <a:effectLst/>
                        </a:rPr>
                        <a:t>2021 Поступления доходов в бюджет муниципального образования от распоряжения муниципальным имуществом и землей</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Отраслевой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106,7</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576221495"/>
                  </a:ext>
                </a:extLst>
              </a:tr>
              <a:tr h="289294">
                <a:tc>
                  <a:txBody>
                    <a:bodyPr/>
                    <a:lstStyle/>
                    <a:p>
                      <a:pPr algn="l" fontAlgn="ctr"/>
                      <a:r>
                        <a:rPr lang="ru-RU" sz="1000" u="none" strike="noStrike" dirty="0">
                          <a:effectLst/>
                        </a:rPr>
                        <a:t>2021 Проверка использования земель</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53983606"/>
                  </a:ext>
                </a:extLst>
              </a:tr>
              <a:tr h="289294">
                <a:tc>
                  <a:txBody>
                    <a:bodyPr/>
                    <a:lstStyle/>
                    <a:p>
                      <a:pPr algn="l" fontAlgn="ctr"/>
                      <a:r>
                        <a:rPr lang="ru-RU" sz="1000" u="none" strike="noStrike" dirty="0">
                          <a:effectLst/>
                        </a:rPr>
                        <a:t>2021 Эффективность работы по взысканию задолженности по арендной плате за муниципальное имущество и землю</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98,22</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708186318"/>
                  </a:ext>
                </a:extLst>
              </a:tr>
              <a:tr h="385724">
                <a:tc>
                  <a:txBody>
                    <a:bodyPr/>
                    <a:lstStyle/>
                    <a:p>
                      <a:pPr algn="l" fontAlgn="ctr"/>
                      <a:r>
                        <a:rPr lang="ru-RU" sz="1000" u="none" strike="noStrike" dirty="0">
                          <a:effectLst/>
                        </a:rPr>
                        <a:t>2020 Доля объектов недвижимого имущества, поставленных на кадастровый учет от выявленных земельных участков с объектами без прав</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b="0" i="0" u="none" strike="noStrike" dirty="0">
                          <a:solidFill>
                            <a:srgbClr val="000000"/>
                          </a:solidFill>
                          <a:effectLst/>
                          <a:latin typeface="Arial" panose="020B0604020202020204" pitchFamily="34" charset="0"/>
                        </a:rPr>
                        <a:t>50</a:t>
                      </a:r>
                    </a:p>
                  </a:txBody>
                  <a:tcPr marL="3952" marR="3952" marT="3952" marB="0" anchor="ctr"/>
                </a:tc>
                <a:tc>
                  <a:txBody>
                    <a:bodyPr/>
                    <a:lstStyle/>
                    <a:p>
                      <a:pPr algn="ctr" fontAlgn="ctr"/>
                      <a:r>
                        <a:rPr lang="ru-RU" sz="1000" u="none" strike="noStrike" dirty="0">
                          <a:effectLst/>
                        </a:rPr>
                        <a:t>50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50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927841483"/>
                  </a:ext>
                </a:extLst>
              </a:tr>
              <a:tr h="385724">
                <a:tc>
                  <a:txBody>
                    <a:bodyPr/>
                    <a:lstStyle/>
                    <a:p>
                      <a:pPr algn="l" fontAlgn="ctr"/>
                      <a:r>
                        <a:rPr lang="ru-RU" sz="1000" u="none" strike="noStrike" dirty="0">
                          <a:effectLst/>
                        </a:rPr>
                        <a:t>2021 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107,06</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76043594"/>
                  </a:ext>
                </a:extLst>
              </a:tr>
              <a:tr h="476126">
                <a:tc>
                  <a:txBody>
                    <a:bodyPr/>
                    <a:lstStyle/>
                    <a:p>
                      <a:pPr algn="l" fontAlgn="ctr"/>
                      <a:r>
                        <a:rPr lang="ru-RU" sz="1000" u="none" strike="noStrike" dirty="0">
                          <a:effectLst/>
                        </a:rPr>
                        <a:t>2021 Предоставление земельных участков многодетным семьям</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76,81</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02052135"/>
                  </a:ext>
                </a:extLst>
              </a:tr>
              <a:tr h="118149">
                <a:tc>
                  <a:txBody>
                    <a:bodyPr/>
                    <a:lstStyle/>
                    <a:p>
                      <a:pPr algn="l" fontAlgn="ctr"/>
                      <a:r>
                        <a:rPr lang="ru-RU" sz="1000" u="none" strike="noStrike" dirty="0">
                          <a:effectLst/>
                        </a:rPr>
                        <a:t>2021 Исключение незаконных решений по земле</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Штука</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816,67</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54483742"/>
                  </a:ext>
                </a:extLst>
              </a:tr>
              <a:tr h="385724">
                <a:tc>
                  <a:txBody>
                    <a:bodyPr/>
                    <a:lstStyle/>
                    <a:p>
                      <a:pPr algn="l" fontAlgn="ctr"/>
                      <a:r>
                        <a:rPr lang="ru-RU" sz="1000" u="none" strike="noStrike" dirty="0">
                          <a:effectLst/>
                        </a:rPr>
                        <a:t>2021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Отраслевой показатель</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103,93</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273571252"/>
                  </a:ext>
                </a:extLst>
              </a:tr>
              <a:tr h="289294">
                <a:tc>
                  <a:txBody>
                    <a:bodyPr/>
                    <a:lstStyle/>
                    <a:p>
                      <a:pPr algn="l" fontAlgn="ctr"/>
                      <a:r>
                        <a:rPr lang="ru-RU" sz="1000" u="none" strike="noStrike" dirty="0">
                          <a:effectLst/>
                        </a:rPr>
                        <a:t>2021 Прирост земельного налога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104,1</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571348632"/>
                  </a:ext>
                </a:extLst>
              </a:tr>
              <a:tr h="482155">
                <a:tc>
                  <a:txBody>
                    <a:bodyPr/>
                    <a:lstStyle/>
                    <a:p>
                      <a:pPr algn="l" fontAlgn="ctr"/>
                      <a:r>
                        <a:rPr lang="ru-RU" sz="1000" u="none" strike="noStrike" dirty="0">
                          <a:effectLst/>
                        </a:rPr>
                        <a:t>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00" b="0" i="0" u="none" strike="noStrike" dirty="0">
                          <a:solidFill>
                            <a:srgbClr val="000000"/>
                          </a:solidFill>
                          <a:effectLst/>
                          <a:latin typeface="Arial" panose="020B0604020202020204" pitchFamily="34" charset="0"/>
                        </a:rPr>
                        <a:t>20</a:t>
                      </a: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6448470"/>
                  </a:ext>
                </a:extLst>
              </a:tr>
            </a:tbl>
          </a:graphicData>
        </a:graphic>
      </p:graphicFrame>
    </p:spTree>
    <p:extLst>
      <p:ext uri="{BB962C8B-B14F-4D97-AF65-F5344CB8AC3E}">
        <p14:creationId xmlns:p14="http://schemas.microsoft.com/office/powerpoint/2010/main" val="1473954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BE447E9B-A199-423A-9C53-43F22E4B09CE}"/>
              </a:ext>
            </a:extLst>
          </p:cNvPr>
          <p:cNvGraphicFramePr>
            <a:graphicFrameLocks noGrp="1"/>
          </p:cNvGraphicFramePr>
          <p:nvPr>
            <p:ph idx="1"/>
            <p:extLst/>
          </p:nvPr>
        </p:nvGraphicFramePr>
        <p:xfrm>
          <a:off x="733143" y="982062"/>
          <a:ext cx="11001594" cy="5238396"/>
        </p:xfrm>
        <a:graphic>
          <a:graphicData uri="http://schemas.openxmlformats.org/drawingml/2006/table">
            <a:tbl>
              <a:tblPr>
                <a:tableStyleId>{5C22544A-7EE6-4342-B048-85BDC9FD1C3A}</a:tableStyleId>
              </a:tblPr>
              <a:tblGrid>
                <a:gridCol w="2984415">
                  <a:extLst>
                    <a:ext uri="{9D8B030D-6E8A-4147-A177-3AD203B41FA5}">
                      <a16:colId xmlns:a16="http://schemas.microsoft.com/office/drawing/2014/main" val="2260677149"/>
                    </a:ext>
                  </a:extLst>
                </a:gridCol>
                <a:gridCol w="1123285">
                  <a:extLst>
                    <a:ext uri="{9D8B030D-6E8A-4147-A177-3AD203B41FA5}">
                      <a16:colId xmlns:a16="http://schemas.microsoft.com/office/drawing/2014/main" val="1168792731"/>
                    </a:ext>
                  </a:extLst>
                </a:gridCol>
                <a:gridCol w="947085">
                  <a:extLst>
                    <a:ext uri="{9D8B030D-6E8A-4147-A177-3AD203B41FA5}">
                      <a16:colId xmlns:a16="http://schemas.microsoft.com/office/drawing/2014/main" val="3491624124"/>
                    </a:ext>
                  </a:extLst>
                </a:gridCol>
                <a:gridCol w="947085">
                  <a:extLst>
                    <a:ext uri="{9D8B030D-6E8A-4147-A177-3AD203B41FA5}">
                      <a16:colId xmlns:a16="http://schemas.microsoft.com/office/drawing/2014/main" val="1187162035"/>
                    </a:ext>
                  </a:extLst>
                </a:gridCol>
                <a:gridCol w="806430">
                  <a:extLst>
                    <a:ext uri="{9D8B030D-6E8A-4147-A177-3AD203B41FA5}">
                      <a16:colId xmlns:a16="http://schemas.microsoft.com/office/drawing/2014/main" val="1722246928"/>
                    </a:ext>
                  </a:extLst>
                </a:gridCol>
                <a:gridCol w="556182">
                  <a:extLst>
                    <a:ext uri="{9D8B030D-6E8A-4147-A177-3AD203B41FA5}">
                      <a16:colId xmlns:a16="http://schemas.microsoft.com/office/drawing/2014/main" val="2308220531"/>
                    </a:ext>
                  </a:extLst>
                </a:gridCol>
                <a:gridCol w="597632">
                  <a:extLst>
                    <a:ext uri="{9D8B030D-6E8A-4147-A177-3AD203B41FA5}">
                      <a16:colId xmlns:a16="http://schemas.microsoft.com/office/drawing/2014/main" val="3320999859"/>
                    </a:ext>
                  </a:extLst>
                </a:gridCol>
                <a:gridCol w="1068223">
                  <a:extLst>
                    <a:ext uri="{9D8B030D-6E8A-4147-A177-3AD203B41FA5}">
                      <a16:colId xmlns:a16="http://schemas.microsoft.com/office/drawing/2014/main" val="2958776191"/>
                    </a:ext>
                  </a:extLst>
                </a:gridCol>
                <a:gridCol w="969110">
                  <a:extLst>
                    <a:ext uri="{9D8B030D-6E8A-4147-A177-3AD203B41FA5}">
                      <a16:colId xmlns:a16="http://schemas.microsoft.com/office/drawing/2014/main" val="3181687445"/>
                    </a:ext>
                  </a:extLst>
                </a:gridCol>
                <a:gridCol w="1002147">
                  <a:extLst>
                    <a:ext uri="{9D8B030D-6E8A-4147-A177-3AD203B41FA5}">
                      <a16:colId xmlns:a16="http://schemas.microsoft.com/office/drawing/2014/main" val="1549368239"/>
                    </a:ext>
                  </a:extLst>
                </a:gridCol>
              </a:tblGrid>
              <a:tr h="20532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107160890"/>
                  </a:ext>
                </a:extLst>
              </a:tr>
              <a:tr h="2053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676539178"/>
                  </a:ext>
                </a:extLst>
              </a:tr>
              <a:tr h="303773">
                <a:tc>
                  <a:txBody>
                    <a:bodyPr/>
                    <a:lstStyle/>
                    <a:p>
                      <a:pPr algn="l" fontAlgn="ctr"/>
                      <a:r>
                        <a:rPr lang="ru-RU" sz="1050" u="none" strike="noStrike">
                          <a:effectLst/>
                        </a:rPr>
                        <a:t>Муниципальная программа «Управление имуществом и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668011755"/>
                  </a:ext>
                </a:extLst>
              </a:tr>
              <a:tr h="410640">
                <a:tc>
                  <a:txBody>
                    <a:bodyPr/>
                    <a:lstStyle/>
                    <a:p>
                      <a:pPr algn="l" fontAlgn="ctr"/>
                      <a:r>
                        <a:rPr lang="ru-RU" sz="1050" u="none" strike="noStrike">
                          <a:effectLst/>
                        </a:rPr>
                        <a:t>Подпрограмма III «Совершенствование муниципальной службы Московской области»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776516"/>
                  </a:ext>
                </a:extLst>
              </a:tr>
              <a:tr h="868233">
                <a:tc>
                  <a:txBody>
                    <a:bodyPr/>
                    <a:lstStyle/>
                    <a:p>
                      <a:pPr algn="l" fontAlgn="ctr"/>
                      <a:r>
                        <a:rPr lang="ru-RU" sz="1050" u="none" strike="noStrike">
                          <a:effectLst/>
                        </a:rPr>
                        <a:t>Доля муниципальных служащих, прошедших обучение по программам профессиональной переподготовки и повышения квалификации в соответствии с планом - заказом, от общего числа муниципальных служащих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13</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28</a:t>
                      </a: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20</a:t>
                      </a:r>
                    </a:p>
                  </a:txBody>
                  <a:tcPr marL="6562" marR="6562" marT="6562" marB="0" anchor="ctr"/>
                </a:tc>
                <a:tc>
                  <a:txBody>
                    <a:bodyPr/>
                    <a:lstStyle/>
                    <a:p>
                      <a:pPr algn="ctr" fontAlgn="ctr"/>
                      <a:r>
                        <a:rPr lang="ru-RU" sz="1050" u="none" strike="noStrike" dirty="0">
                          <a:effectLst/>
                        </a:rPr>
                        <a:t>21</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14038215"/>
                  </a:ext>
                </a:extLst>
              </a:tr>
              <a:tr h="207390">
                <a:tc>
                  <a:txBody>
                    <a:bodyPr/>
                    <a:lstStyle/>
                    <a:p>
                      <a:pPr algn="l" fontAlgn="ctr"/>
                      <a:r>
                        <a:rPr lang="ru-RU" sz="1050" u="none" strike="noStrike">
                          <a:effectLst/>
                        </a:rPr>
                        <a:t>Подпрограмма IV «Управление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74682"/>
                  </a:ext>
                </a:extLst>
              </a:tr>
              <a:tr h="615959">
                <a:tc>
                  <a:txBody>
                    <a:bodyPr/>
                    <a:lstStyle/>
                    <a:p>
                      <a:pPr algn="l" fontAlgn="ctr"/>
                      <a:r>
                        <a:rPr lang="ru-RU" sz="1050" u="none" strike="noStrike" dirty="0">
                          <a:effectLst/>
                        </a:rPr>
                        <a:t>Исполнение бюджета городского округа Долгопрудный по налоговым и неналоговым доходам к первоначально утвержденному уровню</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113,6</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109,4</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906658384"/>
                  </a:ext>
                </a:extLst>
              </a:tr>
              <a:tr h="672118">
                <a:tc>
                  <a:txBody>
                    <a:bodyPr/>
                    <a:lstStyle/>
                    <a:p>
                      <a:pPr algn="l" fontAlgn="ctr"/>
                      <a:r>
                        <a:rPr lang="ru-RU" sz="1050" u="none" strike="noStrike" dirty="0">
                          <a:effectLst/>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0,5</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≤10,1</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26706980"/>
                  </a:ext>
                </a:extLst>
              </a:tr>
              <a:tr h="873194">
                <a:tc>
                  <a:txBody>
                    <a:bodyPr/>
                    <a:lstStyle/>
                    <a:p>
                      <a:pPr algn="l" fontAlgn="ctr"/>
                      <a:r>
                        <a:rPr lang="ru-RU" sz="1050" u="none" strike="noStrike" dirty="0">
                          <a:effectLst/>
                        </a:rPr>
                        <a:t>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092256592"/>
                  </a:ext>
                </a:extLst>
              </a:tr>
              <a:tr h="615959">
                <a:tc>
                  <a:txBody>
                    <a:bodyPr/>
                    <a:lstStyle/>
                    <a:p>
                      <a:pPr algn="l" fontAlgn="ctr"/>
                      <a:r>
                        <a:rPr lang="ru-RU" sz="1050" u="none" strike="noStrike">
                          <a:effectLst/>
                        </a:rPr>
                        <a:t>Доля просроченной кредиторской задолженности в расходах бюджета городского округа Долгопрудный</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646541925"/>
                  </a:ext>
                </a:extLst>
              </a:tr>
            </a:tbl>
          </a:graphicData>
        </a:graphic>
      </p:graphicFrame>
    </p:spTree>
    <p:extLst>
      <p:ext uri="{BB962C8B-B14F-4D97-AF65-F5344CB8AC3E}">
        <p14:creationId xmlns:p14="http://schemas.microsoft.com/office/powerpoint/2010/main" val="3779954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7C7EB03-5C64-4F3C-8F13-7E0A0BBF6BB4}"/>
              </a:ext>
            </a:extLst>
          </p:cNvPr>
          <p:cNvGraphicFramePr>
            <a:graphicFrameLocks noGrp="1"/>
          </p:cNvGraphicFramePr>
          <p:nvPr>
            <p:ph idx="1"/>
            <p:extLst/>
          </p:nvPr>
        </p:nvGraphicFramePr>
        <p:xfrm>
          <a:off x="845127" y="819993"/>
          <a:ext cx="10915374" cy="5783197"/>
        </p:xfrm>
        <a:graphic>
          <a:graphicData uri="http://schemas.openxmlformats.org/drawingml/2006/table">
            <a:tbl>
              <a:tblPr>
                <a:tableStyleId>{5C22544A-7EE6-4342-B048-85BDC9FD1C3A}</a:tableStyleId>
              </a:tblPr>
              <a:tblGrid>
                <a:gridCol w="2961027">
                  <a:extLst>
                    <a:ext uri="{9D8B030D-6E8A-4147-A177-3AD203B41FA5}">
                      <a16:colId xmlns:a16="http://schemas.microsoft.com/office/drawing/2014/main" val="226521530"/>
                    </a:ext>
                  </a:extLst>
                </a:gridCol>
                <a:gridCol w="1114482">
                  <a:extLst>
                    <a:ext uri="{9D8B030D-6E8A-4147-A177-3AD203B41FA5}">
                      <a16:colId xmlns:a16="http://schemas.microsoft.com/office/drawing/2014/main" val="3112572790"/>
                    </a:ext>
                  </a:extLst>
                </a:gridCol>
                <a:gridCol w="939663">
                  <a:extLst>
                    <a:ext uri="{9D8B030D-6E8A-4147-A177-3AD203B41FA5}">
                      <a16:colId xmlns:a16="http://schemas.microsoft.com/office/drawing/2014/main" val="2342029125"/>
                    </a:ext>
                  </a:extLst>
                </a:gridCol>
                <a:gridCol w="776171">
                  <a:extLst>
                    <a:ext uri="{9D8B030D-6E8A-4147-A177-3AD203B41FA5}">
                      <a16:colId xmlns:a16="http://schemas.microsoft.com/office/drawing/2014/main" val="2401358849"/>
                    </a:ext>
                  </a:extLst>
                </a:gridCol>
                <a:gridCol w="791852">
                  <a:extLst>
                    <a:ext uri="{9D8B030D-6E8A-4147-A177-3AD203B41FA5}">
                      <a16:colId xmlns:a16="http://schemas.microsoft.com/office/drawing/2014/main" val="3630323590"/>
                    </a:ext>
                  </a:extLst>
                </a:gridCol>
                <a:gridCol w="593888">
                  <a:extLst>
                    <a:ext uri="{9D8B030D-6E8A-4147-A177-3AD203B41FA5}">
                      <a16:colId xmlns:a16="http://schemas.microsoft.com/office/drawing/2014/main" val="3579153101"/>
                    </a:ext>
                  </a:extLst>
                </a:gridCol>
                <a:gridCol w="722633">
                  <a:extLst>
                    <a:ext uri="{9D8B030D-6E8A-4147-A177-3AD203B41FA5}">
                      <a16:colId xmlns:a16="http://schemas.microsoft.com/office/drawing/2014/main" val="316453621"/>
                    </a:ext>
                  </a:extLst>
                </a:gridCol>
                <a:gridCol w="1059851">
                  <a:extLst>
                    <a:ext uri="{9D8B030D-6E8A-4147-A177-3AD203B41FA5}">
                      <a16:colId xmlns:a16="http://schemas.microsoft.com/office/drawing/2014/main" val="3802733584"/>
                    </a:ext>
                  </a:extLst>
                </a:gridCol>
                <a:gridCol w="961514">
                  <a:extLst>
                    <a:ext uri="{9D8B030D-6E8A-4147-A177-3AD203B41FA5}">
                      <a16:colId xmlns:a16="http://schemas.microsoft.com/office/drawing/2014/main" val="1524333560"/>
                    </a:ext>
                  </a:extLst>
                </a:gridCol>
                <a:gridCol w="994293">
                  <a:extLst>
                    <a:ext uri="{9D8B030D-6E8A-4147-A177-3AD203B41FA5}">
                      <a16:colId xmlns:a16="http://schemas.microsoft.com/office/drawing/2014/main" val="881488776"/>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7148731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832330358"/>
                  </a:ext>
                </a:extLst>
              </a:tr>
              <a:tr h="275716">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44864936"/>
                  </a:ext>
                </a:extLst>
              </a:tr>
              <a:tr h="275716">
                <a:tc>
                  <a:txBody>
                    <a:bodyPr/>
                    <a:lstStyle/>
                    <a:p>
                      <a:pPr algn="l" fontAlgn="ctr"/>
                      <a:r>
                        <a:rPr lang="ru-RU" sz="1000" u="none" strike="noStrike">
                          <a:effectLst/>
                        </a:rPr>
                        <a:t>Подпрограмма </a:t>
                      </a:r>
                      <a:r>
                        <a:rPr lang="en-US" sz="1000" u="none" strike="noStrike">
                          <a:effectLst/>
                        </a:rPr>
                        <a:t>V «</a:t>
                      </a:r>
                      <a:r>
                        <a:rPr lang="ru-RU" sz="1000" u="none" strike="noStrike">
                          <a:effectLst/>
                        </a:rPr>
                        <a:t>Обеспечивающая подпрограмма»</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638376347"/>
                  </a:ext>
                </a:extLst>
              </a:tr>
              <a:tr h="546903">
                <a:tc>
                  <a:txBody>
                    <a:bodyPr/>
                    <a:lstStyle/>
                    <a:p>
                      <a:pPr algn="l" fontAlgn="ctr"/>
                      <a:r>
                        <a:rPr lang="ru-RU" sz="1000" u="none" strike="noStrike" dirty="0">
                          <a:effectLst/>
                        </a:rPr>
                        <a:t>Доля проведенной диспансеризации муниципальных служащих в общем количестве запланированной диспансеризации муниципальных служащих</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012519713"/>
                  </a:ext>
                </a:extLst>
              </a:tr>
              <a:tr h="312449">
                <a:tc>
                  <a:txBody>
                    <a:bodyPr/>
                    <a:lstStyle/>
                    <a:p>
                      <a:pPr algn="l" fontAlgn="ctr"/>
                      <a:r>
                        <a:rPr lang="ru-RU" sz="1000" u="none" strike="noStrike" kern="1200" dirty="0">
                          <a:solidFill>
                            <a:schemeClr val="dk1"/>
                          </a:solidFill>
                          <a:effectLst/>
                          <a:latin typeface="+mn-lt"/>
                          <a:ea typeface="+mn-ea"/>
                          <a:cs typeface="+mn-cs"/>
                        </a:rPr>
                        <a:t>Повышение мобилизационной готовности</a:t>
                      </a:r>
                    </a:p>
                  </a:txBody>
                  <a:tcPr marL="5346" marR="5346" marT="5346" marB="0" anchor="ctr"/>
                </a:tc>
                <a:tc>
                  <a:txBody>
                    <a:bodyPr/>
                    <a:lstStyle/>
                    <a:p>
                      <a:pPr algn="ctr" fontAlgn="ctr"/>
                      <a:r>
                        <a:rPr lang="ru-RU" sz="1000" u="none" strike="noStrike" kern="1200" dirty="0">
                          <a:solidFill>
                            <a:schemeClr val="dk1"/>
                          </a:solidFill>
                          <a:effectLst/>
                          <a:latin typeface="+mn-lt"/>
                          <a:ea typeface="+mn-ea"/>
                          <a:cs typeface="+mn-cs"/>
                        </a:rPr>
                        <a:t>Показатель муниципальной программы</a:t>
                      </a: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rPr>
                        <a:t>Процент</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a:t>
                      </a: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endPar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endPar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endPar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endPar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5346" marR="5346" marT="534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a:txBody>
                  <a:tcPr marL="5346" marR="5346" marT="5346" marB="0" anchor="ctr"/>
                </a:tc>
                <a:extLst>
                  <a:ext uri="{0D108BD9-81ED-4DB2-BD59-A6C34878D82A}">
                    <a16:rowId xmlns:a16="http://schemas.microsoft.com/office/drawing/2014/main" val="2794865408"/>
                  </a:ext>
                </a:extLst>
              </a:tr>
              <a:tr h="411309">
                <a:tc>
                  <a:txBody>
                    <a:bodyPr/>
                    <a:lstStyle/>
                    <a:p>
                      <a:pPr algn="l" fontAlgn="ctr"/>
                      <a:r>
                        <a:rPr lang="ru-RU" sz="1000" u="none" strike="noStrike" dirty="0">
                          <a:effectLst/>
                        </a:rPr>
                        <a:t>Доля отправленной </a:t>
                      </a:r>
                      <a:r>
                        <a:rPr lang="ru-RU" sz="1000" u="none" strike="noStrike" dirty="0" err="1">
                          <a:effectLst/>
                        </a:rPr>
                        <a:t>грифованной</a:t>
                      </a:r>
                      <a:r>
                        <a:rPr lang="ru-RU" sz="1000" u="none" strike="noStrike" dirty="0">
                          <a:effectLst/>
                        </a:rPr>
                        <a:t> корреспонденции в общем количестве запланированной</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Показатель муниципальной программы</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dirty="0">
                          <a:effectLst/>
                        </a:rPr>
                        <a:t>90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115410172"/>
                  </a:ext>
                </a:extLst>
              </a:tr>
              <a:tr h="411309">
                <a:tc>
                  <a:txBody>
                    <a:bodyPr/>
                    <a:lstStyle/>
                    <a:p>
                      <a:pPr algn="l" fontAlgn="ctr"/>
                      <a:r>
                        <a:rPr lang="ru-RU" sz="1000" u="none" strike="noStrike" dirty="0">
                          <a:effectLst/>
                        </a:rPr>
                        <a:t>Доля производственного травматизма в общем количестве работников администрации</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5346" marR="5346" marT="5346"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93567503"/>
                  </a:ext>
                </a:extLst>
              </a:tr>
              <a:tr h="411309">
                <a:tc>
                  <a:txBody>
                    <a:bodyPr/>
                    <a:lstStyle/>
                    <a:p>
                      <a:pPr algn="l" fontAlgn="ctr"/>
                      <a:r>
                        <a:rPr lang="ru-RU" sz="1000" u="none" strike="noStrike" dirty="0">
                          <a:effectLst/>
                        </a:rPr>
                        <a:t>Заключение контракта на получение официальной статистической информации</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Единица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a:t>
                      </a:r>
                    </a:p>
                  </a:txBody>
                  <a:tcPr marL="5346" marR="5346" marT="5346" marB="0" anchor="ctr"/>
                </a:tc>
                <a:tc>
                  <a:txBody>
                    <a:bodyPr/>
                    <a:lstStyle/>
                    <a:p>
                      <a:pPr algn="ctr" fontAlgn="ctr"/>
                      <a:r>
                        <a:rPr lang="ru-RU" sz="1000" u="none" strike="noStrike" dirty="0">
                          <a:effectLst/>
                        </a:rPr>
                        <a:t>1</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699484281"/>
                  </a:ext>
                </a:extLst>
              </a:tr>
              <a:tr h="411309">
                <a:tc>
                  <a:txBody>
                    <a:bodyPr/>
                    <a:lstStyle/>
                    <a:p>
                      <a:pPr algn="l" fontAlgn="ctr"/>
                      <a:r>
                        <a:rPr lang="ru-RU" sz="1000" u="none" strike="noStrike" dirty="0">
                          <a:effectLst/>
                        </a:rPr>
                        <a:t>Обеспечение разработки нового мобилизационного плана экономики городского округа Долгопрудный</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да/нет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нет</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нет</a:t>
                      </a: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805613797"/>
                  </a:ext>
                </a:extLst>
              </a:tr>
              <a:tr h="411309">
                <a:tc>
                  <a:txBody>
                    <a:bodyPr/>
                    <a:lstStyle/>
                    <a:p>
                      <a:pPr algn="l" fontAlgn="ctr"/>
                      <a:r>
                        <a:rPr lang="ru-RU" sz="1000" u="none" strike="noStrike" dirty="0">
                          <a:effectLst/>
                        </a:rPr>
                        <a:t>Доля обращений граждан, рассмотренных без нарушений установленных сроков, в общем числе обращений граждан</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947826600"/>
                  </a:ext>
                </a:extLst>
              </a:tr>
              <a:tr h="411309">
                <a:tc>
                  <a:txBody>
                    <a:bodyPr/>
                    <a:lstStyle/>
                    <a:p>
                      <a:pPr algn="l" fontAlgn="ctr"/>
                      <a:r>
                        <a:rPr lang="ru-RU" sz="1000" u="none" strike="noStrike" dirty="0">
                          <a:effectLst/>
                        </a:rPr>
                        <a:t>Доля выплаченных объемов денежного содержания, прочих и иных выплат от запланированных к выплате</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706999919"/>
                  </a:ext>
                </a:extLst>
              </a:tr>
              <a:tr h="411309">
                <a:tc>
                  <a:txBody>
                    <a:bodyPr/>
                    <a:lstStyle/>
                    <a:p>
                      <a:pPr algn="l" fontAlgn="ctr"/>
                      <a:r>
                        <a:rPr lang="ru-RU" sz="1000" u="none" strike="noStrike" dirty="0">
                          <a:effectLst/>
                        </a:rPr>
                        <a:t>Доля проведенных процедур закупок в общем количестве запланированных процедур закупок</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442270073"/>
                  </a:ext>
                </a:extLst>
              </a:tr>
              <a:tr h="411309">
                <a:tc>
                  <a:txBody>
                    <a:bodyPr/>
                    <a:lstStyle/>
                    <a:p>
                      <a:pPr algn="l" fontAlgn="ctr"/>
                      <a:r>
                        <a:rPr lang="ru-RU" sz="1000" u="none" strike="noStrike" dirty="0">
                          <a:effectLst/>
                        </a:rPr>
                        <a:t>Доля уплаченных взносов в общем количестве от запланированных к уплате</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55407009"/>
                  </a:ext>
                </a:extLst>
              </a:tr>
            </a:tbl>
          </a:graphicData>
        </a:graphic>
      </p:graphicFrame>
    </p:spTree>
    <p:extLst>
      <p:ext uri="{BB962C8B-B14F-4D97-AF65-F5344CB8AC3E}">
        <p14:creationId xmlns:p14="http://schemas.microsoft.com/office/powerpoint/2010/main" val="994655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7CE260B6-0AC8-48C8-83E1-2B7FF4042629}"/>
              </a:ext>
            </a:extLst>
          </p:cNvPr>
          <p:cNvGraphicFramePr>
            <a:graphicFrameLocks noGrp="1"/>
          </p:cNvGraphicFramePr>
          <p:nvPr>
            <p:ph idx="1"/>
            <p:extLst/>
          </p:nvPr>
        </p:nvGraphicFramePr>
        <p:xfrm>
          <a:off x="233916" y="821231"/>
          <a:ext cx="11717080" cy="5923129"/>
        </p:xfrm>
        <a:graphic>
          <a:graphicData uri="http://schemas.openxmlformats.org/drawingml/2006/table">
            <a:tbl>
              <a:tblPr>
                <a:tableStyleId>{5C22544A-7EE6-4342-B048-85BDC9FD1C3A}</a:tableStyleId>
              </a:tblPr>
              <a:tblGrid>
                <a:gridCol w="3696431">
                  <a:extLst>
                    <a:ext uri="{9D8B030D-6E8A-4147-A177-3AD203B41FA5}">
                      <a16:colId xmlns:a16="http://schemas.microsoft.com/office/drawing/2014/main" val="289384207"/>
                    </a:ext>
                  </a:extLst>
                </a:gridCol>
                <a:gridCol w="1216724">
                  <a:extLst>
                    <a:ext uri="{9D8B030D-6E8A-4147-A177-3AD203B41FA5}">
                      <a16:colId xmlns:a16="http://schemas.microsoft.com/office/drawing/2014/main" val="938674211"/>
                    </a:ext>
                  </a:extLst>
                </a:gridCol>
                <a:gridCol w="778703">
                  <a:extLst>
                    <a:ext uri="{9D8B030D-6E8A-4147-A177-3AD203B41FA5}">
                      <a16:colId xmlns:a16="http://schemas.microsoft.com/office/drawing/2014/main" val="2571162253"/>
                    </a:ext>
                  </a:extLst>
                </a:gridCol>
                <a:gridCol w="700342">
                  <a:extLst>
                    <a:ext uri="{9D8B030D-6E8A-4147-A177-3AD203B41FA5}">
                      <a16:colId xmlns:a16="http://schemas.microsoft.com/office/drawing/2014/main" val="1310296353"/>
                    </a:ext>
                  </a:extLst>
                </a:gridCol>
                <a:gridCol w="806493">
                  <a:extLst>
                    <a:ext uri="{9D8B030D-6E8A-4147-A177-3AD203B41FA5}">
                      <a16:colId xmlns:a16="http://schemas.microsoft.com/office/drawing/2014/main" val="1303468196"/>
                    </a:ext>
                  </a:extLst>
                </a:gridCol>
                <a:gridCol w="595443">
                  <a:extLst>
                    <a:ext uri="{9D8B030D-6E8A-4147-A177-3AD203B41FA5}">
                      <a16:colId xmlns:a16="http://schemas.microsoft.com/office/drawing/2014/main" val="3042368692"/>
                    </a:ext>
                  </a:extLst>
                </a:gridCol>
                <a:gridCol w="685793">
                  <a:extLst>
                    <a:ext uri="{9D8B030D-6E8A-4147-A177-3AD203B41FA5}">
                      <a16:colId xmlns:a16="http://schemas.microsoft.com/office/drawing/2014/main" val="1818960790"/>
                    </a:ext>
                  </a:extLst>
                </a:gridCol>
                <a:gridCol w="1137695">
                  <a:extLst>
                    <a:ext uri="{9D8B030D-6E8A-4147-A177-3AD203B41FA5}">
                      <a16:colId xmlns:a16="http://schemas.microsoft.com/office/drawing/2014/main" val="924486237"/>
                    </a:ext>
                  </a:extLst>
                </a:gridCol>
                <a:gridCol w="1032135">
                  <a:extLst>
                    <a:ext uri="{9D8B030D-6E8A-4147-A177-3AD203B41FA5}">
                      <a16:colId xmlns:a16="http://schemas.microsoft.com/office/drawing/2014/main" val="2915610932"/>
                    </a:ext>
                  </a:extLst>
                </a:gridCol>
                <a:gridCol w="1067321">
                  <a:extLst>
                    <a:ext uri="{9D8B030D-6E8A-4147-A177-3AD203B41FA5}">
                      <a16:colId xmlns:a16="http://schemas.microsoft.com/office/drawing/2014/main" val="1919861385"/>
                    </a:ext>
                  </a:extLst>
                </a:gridCol>
              </a:tblGrid>
              <a:tr h="303478">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809809769"/>
                  </a:ext>
                </a:extLst>
              </a:tr>
              <a:tr h="15348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806697990"/>
                  </a:ext>
                </a:extLst>
              </a:tr>
              <a:tr h="432577">
                <a:tc>
                  <a:txBody>
                    <a:bodyPr/>
                    <a:lstStyle/>
                    <a:p>
                      <a:pPr algn="l" fontAlgn="ctr"/>
                      <a:r>
                        <a:rPr lang="ru-RU" sz="1000" u="none" strike="noStrike">
                          <a:effectLst/>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844329475"/>
                  </a:ext>
                </a:extLst>
              </a:tr>
              <a:tr h="528360">
                <a:tc>
                  <a:txBody>
                    <a:bodyPr/>
                    <a:lstStyle/>
                    <a:p>
                      <a:pPr algn="l" fontAlgn="ctr"/>
                      <a:r>
                        <a:rPr lang="ru-RU" sz="1000" u="none" strike="noStrike" dirty="0">
                          <a:effectLst/>
                        </a:rPr>
                        <a:t>Подпрограмма I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endParaRPr lang="ru-RU" sz="1000" b="1"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991335689"/>
                  </a:ext>
                </a:extLst>
              </a:tr>
              <a:tr h="397195">
                <a:tc>
                  <a:txBody>
                    <a:bodyPr/>
                    <a:lstStyle/>
                    <a:p>
                      <a:pPr algn="l" fontAlgn="ctr"/>
                      <a:r>
                        <a:rPr lang="ru-RU" sz="1000" u="none" strike="noStrike" kern="1200" dirty="0">
                          <a:solidFill>
                            <a:schemeClr val="dk1"/>
                          </a:solidFill>
                          <a:effectLst/>
                          <a:latin typeface="+mn-lt"/>
                          <a:ea typeface="+mn-ea"/>
                          <a:cs typeface="+mn-cs"/>
                        </a:rPr>
                        <a:t>Информирование населения в средствах массовой информации</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131,84</a:t>
                      </a:r>
                    </a:p>
                  </a:txBody>
                  <a:tcPr marL="9525" marR="9525" marT="9525" marB="0" anchor="ctr"/>
                </a:tc>
                <a:tc>
                  <a:txBody>
                    <a:bodyPr/>
                    <a:lstStyle/>
                    <a:p>
                      <a:pPr algn="ctr" fontAlgn="ctr"/>
                      <a:r>
                        <a:rPr lang="ru-RU" sz="900" b="0" i="0" u="none" strike="noStrike" kern="1200" dirty="0">
                          <a:solidFill>
                            <a:srgbClr val="000000"/>
                          </a:solidFill>
                          <a:effectLst/>
                          <a:latin typeface="+mn-lt"/>
                          <a:ea typeface="+mn-ea"/>
                          <a:cs typeface="+mn-cs"/>
                        </a:rPr>
                        <a:t>121,13</a:t>
                      </a:r>
                    </a:p>
                  </a:txBody>
                  <a:tcPr marL="4300" marR="4300" marT="4300" marB="0" anchor="ctr"/>
                </a:tc>
                <a:tc>
                  <a:txBody>
                    <a:bodyPr/>
                    <a:lstStyle/>
                    <a:p>
                      <a:pPr algn="ctr" fontAlgn="ctr"/>
                      <a:r>
                        <a:rPr lang="ru-RU" sz="1000" b="0" i="0" u="none" strike="noStrike" kern="1200" dirty="0">
                          <a:solidFill>
                            <a:srgbClr val="000000"/>
                          </a:solidFill>
                          <a:effectLst/>
                          <a:latin typeface="+mn-lt"/>
                          <a:ea typeface="+mn-ea"/>
                          <a:cs typeface="+mn-cs"/>
                        </a:rPr>
                        <a:t>121,13</a:t>
                      </a:r>
                    </a:p>
                  </a:txBody>
                  <a:tcPr marL="5346" marR="5346" marT="5346" marB="0" anchor="ctr"/>
                </a:tc>
                <a:tc>
                  <a:txBody>
                    <a:bodyPr/>
                    <a:lstStyle/>
                    <a:p>
                      <a:pPr algn="ctr" fontAlgn="ctr"/>
                      <a:r>
                        <a:rPr lang="ru-RU" sz="1000" u="none" strike="noStrike" dirty="0">
                          <a:effectLst/>
                        </a:rPr>
                        <a:t>125,36</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129,59</a:t>
                      </a:r>
                      <a:endParaRPr lang="ru-RU" sz="1000" b="0" i="0" u="none" strike="noStrike" dirty="0">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129,59</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975464111"/>
                  </a:ext>
                </a:extLst>
              </a:tr>
              <a:tr h="289728">
                <a:tc>
                  <a:txBody>
                    <a:bodyPr/>
                    <a:lstStyle/>
                    <a:p>
                      <a:pPr algn="l" fontAlgn="ctr"/>
                      <a:r>
                        <a:rPr lang="ru-RU" sz="1000" u="none" strike="noStrike" dirty="0">
                          <a:effectLst/>
                        </a:rPr>
                        <a:t>Уровень информированности населения в социальных сетях.</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балл</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8,26</a:t>
                      </a:r>
                    </a:p>
                  </a:txBody>
                  <a:tcPr marL="9525" marR="9525" marT="9525" marB="0" anchor="ctr"/>
                </a:tc>
                <a:tc>
                  <a:txBody>
                    <a:bodyPr/>
                    <a:lstStyle/>
                    <a:p>
                      <a:pPr algn="ctr" fontAlgn="ctr"/>
                      <a:r>
                        <a:rPr lang="ru-RU" sz="1000" u="none" strike="noStrike" kern="1200" dirty="0">
                          <a:solidFill>
                            <a:schemeClr val="dk1"/>
                          </a:solidFill>
                          <a:effectLst/>
                          <a:latin typeface="+mn-lt"/>
                          <a:ea typeface="+mn-ea"/>
                          <a:cs typeface="+mn-cs"/>
                        </a:rPr>
                        <a:t>8</a:t>
                      </a:r>
                    </a:p>
                  </a:txBody>
                  <a:tcPr marL="4300" marR="4300" marT="4300" marB="0" anchor="ctr"/>
                </a:tc>
                <a:tc>
                  <a:txBody>
                    <a:bodyPr/>
                    <a:lstStyle/>
                    <a:p>
                      <a:pPr algn="ctr" fontAlgn="ctr"/>
                      <a:r>
                        <a:rPr lang="ru-RU" sz="1000" u="none" strike="noStrike" kern="1200" dirty="0">
                          <a:solidFill>
                            <a:schemeClr val="dk1"/>
                          </a:solidFill>
                          <a:effectLst/>
                          <a:latin typeface="+mn-lt"/>
                          <a:ea typeface="+mn-ea"/>
                          <a:cs typeface="+mn-cs"/>
                        </a:rPr>
                        <a:t>8</a:t>
                      </a:r>
                    </a:p>
                  </a:txBody>
                  <a:tcPr marL="5346" marR="5346" marT="5346"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3483615271"/>
                  </a:ext>
                </a:extLst>
              </a:tr>
              <a:tr h="432577">
                <a:tc>
                  <a:txBody>
                    <a:bodyPr/>
                    <a:lstStyle/>
                    <a:p>
                      <a:pPr algn="l" fontAlgn="ctr"/>
                      <a:r>
                        <a:rPr lang="ru-RU" sz="1000" u="none" strike="noStrike" dirty="0">
                          <a:effectLst/>
                        </a:rPr>
                        <a:t>Наличие незаконных рекламных  конструкций, установленных на территории муниципального образования</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95</a:t>
                      </a:r>
                    </a:p>
                  </a:txBody>
                  <a:tcPr marL="9525" marR="9525" marT="9525" marB="0" anchor="ctr"/>
                </a:tc>
                <a:tc>
                  <a:txBody>
                    <a:bodyPr/>
                    <a:lstStyle/>
                    <a:p>
                      <a:pPr algn="ctr" fontAlgn="ctr"/>
                      <a:r>
                        <a:rPr lang="ru-RU" sz="1000" u="none" strike="noStrike" kern="1200" dirty="0">
                          <a:solidFill>
                            <a:schemeClr val="dk1"/>
                          </a:solidFill>
                          <a:effectLst/>
                          <a:latin typeface="+mn-lt"/>
                          <a:ea typeface="+mn-ea"/>
                          <a:cs typeface="+mn-cs"/>
                        </a:rPr>
                        <a:t>0</a:t>
                      </a:r>
                    </a:p>
                  </a:txBody>
                  <a:tcPr marL="4300" marR="4300" marT="4300" marB="0" anchor="ctr"/>
                </a:tc>
                <a:tc>
                  <a:txBody>
                    <a:bodyPr/>
                    <a:lstStyle/>
                    <a:p>
                      <a:pPr algn="ctr" fontAlgn="ctr"/>
                      <a:r>
                        <a:rPr lang="ru-RU" sz="1000" u="none" strike="noStrike" kern="1200" dirty="0">
                          <a:solidFill>
                            <a:schemeClr val="dk1"/>
                          </a:solidFill>
                          <a:effectLst/>
                          <a:latin typeface="+mn-lt"/>
                          <a:ea typeface="+mn-ea"/>
                          <a:cs typeface="+mn-cs"/>
                        </a:rPr>
                        <a:t>0</a:t>
                      </a: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161970305"/>
                  </a:ext>
                </a:extLst>
              </a:tr>
              <a:tr h="1003972">
                <a:tc>
                  <a:txBody>
                    <a:bodyPr/>
                    <a:lstStyle/>
                    <a:p>
                      <a:pPr algn="l" fontAlgn="ctr"/>
                      <a:r>
                        <a:rPr lang="ru-RU" sz="1000" u="none" strike="noStrike" kern="1200" dirty="0">
                          <a:solidFill>
                            <a:schemeClr val="dk1"/>
                          </a:solidFill>
                          <a:effectLst/>
                          <a:latin typeface="+mn-lt"/>
                          <a:ea typeface="+mn-ea"/>
                          <a:cs typeface="+mn-cs"/>
                        </a:rPr>
                        <a:t>Наличие задолженности в муниципальный бюджет по платежам за установку и эксплуатацию рекламных конструкций (Вместо показателя "Снижение неналоговой задолженности в консолидированный бюджет Московской области (в части задолженности по платежам за установку и эксплуатацию рекламных конструкций"</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Приоритетный целевой показатель</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27,4</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14,7</a:t>
                      </a:r>
                    </a:p>
                  </a:txBody>
                  <a:tcPr marL="9525" marR="9525" marT="9525" marB="0" anchor="ctr"/>
                </a:tc>
                <a:tc>
                  <a:txBody>
                    <a:bodyPr/>
                    <a:lstStyle/>
                    <a:p>
                      <a:pPr algn="ctr" fontAlgn="ctr"/>
                      <a:r>
                        <a:rPr lang="ru-RU" sz="1000" u="none" strike="noStrike" kern="1200" dirty="0">
                          <a:solidFill>
                            <a:schemeClr val="dk1"/>
                          </a:solidFill>
                          <a:effectLst/>
                          <a:latin typeface="+mn-lt"/>
                          <a:ea typeface="+mn-ea"/>
                          <a:cs typeface="+mn-cs"/>
                        </a:rPr>
                        <a:t>0</a:t>
                      </a:r>
                    </a:p>
                  </a:txBody>
                  <a:tcPr marL="4300" marR="4300" marT="4300" marB="0" anchor="ctr"/>
                </a:tc>
                <a:tc>
                  <a:txBody>
                    <a:bodyPr/>
                    <a:lstStyle/>
                    <a:p>
                      <a:pPr algn="ctr" fontAlgn="ctr"/>
                      <a:r>
                        <a:rPr lang="ru-RU" sz="1000" u="none" strike="noStrike" kern="1200" dirty="0">
                          <a:solidFill>
                            <a:schemeClr val="dk1"/>
                          </a:solidFill>
                          <a:effectLst/>
                          <a:latin typeface="+mn-lt"/>
                          <a:ea typeface="+mn-ea"/>
                          <a:cs typeface="+mn-cs"/>
                        </a:rPr>
                        <a:t>0</a:t>
                      </a:r>
                    </a:p>
                  </a:txBody>
                  <a:tcPr marL="5346" marR="5346" marT="5346"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4130310664"/>
                  </a:ext>
                </a:extLst>
              </a:tr>
              <a:tr h="184067">
                <a:tc>
                  <a:txBody>
                    <a:bodyPr/>
                    <a:lstStyle/>
                    <a:p>
                      <a:pPr algn="l" fontAlgn="ctr"/>
                      <a:r>
                        <a:rPr lang="ru-RU" sz="1000" u="none" strike="noStrike">
                          <a:effectLst/>
                        </a:rPr>
                        <a:t>Подпрограмма II «Мир и согласие. Новые возможности»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845182222"/>
                  </a:ext>
                </a:extLst>
              </a:tr>
              <a:tr h="432577">
                <a:tc>
                  <a:txBody>
                    <a:bodyPr/>
                    <a:lstStyle/>
                    <a:p>
                      <a:pPr algn="l" fontAlgn="ctr"/>
                      <a:r>
                        <a:rPr lang="ru-RU" sz="1000" u="none" strike="noStrike">
                          <a:effectLst/>
                        </a:rPr>
                        <a:t>Количество граждан, вовлеченных в реализацию социально значимых проектов в рамках проведения конкурса на соискание ежегодных премий главы города Долгопрудного</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53</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57</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b="0" i="0" u="none" strike="noStrike" dirty="0">
                          <a:solidFill>
                            <a:srgbClr val="000000"/>
                          </a:solidFill>
                          <a:effectLst/>
                          <a:latin typeface="Arial" panose="020B0604020202020204" pitchFamily="34" charset="0"/>
                        </a:rPr>
                        <a:t>59</a:t>
                      </a:r>
                    </a:p>
                  </a:txBody>
                  <a:tcPr marL="4300" marR="4300" marT="4300"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5346" marR="5346" marT="5346" marB="0" anchor="ctr"/>
                </a:tc>
                <a:tc>
                  <a:txBody>
                    <a:bodyPr/>
                    <a:lstStyle/>
                    <a:p>
                      <a:pPr algn="ctr" fontAlgn="ctr"/>
                      <a:r>
                        <a:rPr lang="ru-RU" sz="1000" u="none" strike="noStrike" dirty="0">
                          <a:effectLst/>
                        </a:rPr>
                        <a:t>61</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63</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04370371"/>
                  </a:ext>
                </a:extLst>
              </a:tr>
              <a:tr h="790689">
                <a:tc>
                  <a:txBody>
                    <a:bodyPr/>
                    <a:lstStyle/>
                    <a:p>
                      <a:pPr algn="l" fontAlgn="ctr"/>
                      <a:r>
                        <a:rPr lang="ru-RU" sz="1000" u="none" strike="noStrike">
                          <a:effectLst/>
                        </a:rPr>
                        <a:t>Доля проведенных  мероприятий, направленных на укрепление межэтнических и межконфессиональных отношений, обеспечение преемственности городских традиций, способствующих социальной стабильности на территории городского округа Долгопрудный от общего числа запланированных</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Показатель муниципальной программы</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b="0" i="0" u="none" strike="noStrike" dirty="0">
                          <a:solidFill>
                            <a:srgbClr val="000000"/>
                          </a:solidFill>
                          <a:effectLst/>
                          <a:latin typeface="Arial" panose="020B0604020202020204" pitchFamily="34" charset="0"/>
                        </a:rPr>
                        <a:t>100</a:t>
                      </a:r>
                    </a:p>
                  </a:txBody>
                  <a:tcPr marL="4300" marR="4300" marT="4300"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875514762"/>
                  </a:ext>
                </a:extLst>
              </a:tr>
              <a:tr h="289728">
                <a:tc>
                  <a:txBody>
                    <a:bodyPr/>
                    <a:lstStyle/>
                    <a:p>
                      <a:pPr algn="l" fontAlgn="ctr"/>
                      <a:r>
                        <a:rPr lang="ru-RU" sz="1000" u="none" strike="noStrike" dirty="0">
                          <a:effectLst/>
                        </a:rPr>
                        <a:t>Подпрограмма III  «Эффективное местное самоуправление Московской области»</a:t>
                      </a:r>
                      <a:endParaRPr lang="ru-RU" sz="1000" b="1" i="0" u="none" strike="noStrike" dirty="0">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73389531"/>
                  </a:ext>
                </a:extLst>
              </a:tr>
              <a:tr h="432577">
                <a:tc>
                  <a:txBody>
                    <a:bodyPr/>
                    <a:lstStyle/>
                    <a:p>
                      <a:pPr algn="l" fontAlgn="ctr"/>
                      <a:r>
                        <a:rPr lang="ru-RU" sz="1000" u="none" strike="noStrike" dirty="0">
                          <a:effectLst/>
                        </a:rPr>
                        <a:t>Количество проектов, реализованных на основании заявок жителей Московской области в рамках применения практик инициативного бюджетирования</a:t>
                      </a:r>
                      <a:endParaRPr lang="ru-RU" sz="1000" b="0" i="0" u="none" strike="noStrike" dirty="0">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Показатель муниципальной программы</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Штука</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4300" marR="4300" marT="4300"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374535939"/>
                  </a:ext>
                </a:extLst>
              </a:tr>
            </a:tbl>
          </a:graphicData>
        </a:graphic>
      </p:graphicFrame>
    </p:spTree>
    <p:extLst>
      <p:ext uri="{BB962C8B-B14F-4D97-AF65-F5344CB8AC3E}">
        <p14:creationId xmlns:p14="http://schemas.microsoft.com/office/powerpoint/2010/main" val="3328164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955152-A8C3-425E-B84F-295029B0A5F6}"/>
              </a:ext>
            </a:extLst>
          </p:cNvPr>
          <p:cNvGraphicFramePr>
            <a:graphicFrameLocks noGrp="1"/>
          </p:cNvGraphicFramePr>
          <p:nvPr>
            <p:ph idx="1"/>
            <p:extLst/>
          </p:nvPr>
        </p:nvGraphicFramePr>
        <p:xfrm>
          <a:off x="534155" y="752015"/>
          <a:ext cx="11192962" cy="5878924"/>
        </p:xfrm>
        <a:graphic>
          <a:graphicData uri="http://schemas.openxmlformats.org/drawingml/2006/table">
            <a:tbl>
              <a:tblPr>
                <a:tableStyleId>{5C22544A-7EE6-4342-B048-85BDC9FD1C3A}</a:tableStyleId>
              </a:tblPr>
              <a:tblGrid>
                <a:gridCol w="3263186">
                  <a:extLst>
                    <a:ext uri="{9D8B030D-6E8A-4147-A177-3AD203B41FA5}">
                      <a16:colId xmlns:a16="http://schemas.microsoft.com/office/drawing/2014/main" val="959112292"/>
                    </a:ext>
                  </a:extLst>
                </a:gridCol>
                <a:gridCol w="1110789">
                  <a:extLst>
                    <a:ext uri="{9D8B030D-6E8A-4147-A177-3AD203B41FA5}">
                      <a16:colId xmlns:a16="http://schemas.microsoft.com/office/drawing/2014/main" val="3621849813"/>
                    </a:ext>
                  </a:extLst>
                </a:gridCol>
                <a:gridCol w="852244">
                  <a:extLst>
                    <a:ext uri="{9D8B030D-6E8A-4147-A177-3AD203B41FA5}">
                      <a16:colId xmlns:a16="http://schemas.microsoft.com/office/drawing/2014/main" val="3821907407"/>
                    </a:ext>
                  </a:extLst>
                </a:gridCol>
                <a:gridCol w="880052">
                  <a:extLst>
                    <a:ext uri="{9D8B030D-6E8A-4147-A177-3AD203B41FA5}">
                      <a16:colId xmlns:a16="http://schemas.microsoft.com/office/drawing/2014/main" val="3354057423"/>
                    </a:ext>
                  </a:extLst>
                </a:gridCol>
                <a:gridCol w="759615">
                  <a:extLst>
                    <a:ext uri="{9D8B030D-6E8A-4147-A177-3AD203B41FA5}">
                      <a16:colId xmlns:a16="http://schemas.microsoft.com/office/drawing/2014/main" val="2750603693"/>
                    </a:ext>
                  </a:extLst>
                </a:gridCol>
                <a:gridCol w="593889">
                  <a:extLst>
                    <a:ext uri="{9D8B030D-6E8A-4147-A177-3AD203B41FA5}">
                      <a16:colId xmlns:a16="http://schemas.microsoft.com/office/drawing/2014/main" val="883452867"/>
                    </a:ext>
                  </a:extLst>
                </a:gridCol>
                <a:gridCol w="640837">
                  <a:extLst>
                    <a:ext uri="{9D8B030D-6E8A-4147-A177-3AD203B41FA5}">
                      <a16:colId xmlns:a16="http://schemas.microsoft.com/office/drawing/2014/main" val="2718484022"/>
                    </a:ext>
                  </a:extLst>
                </a:gridCol>
                <a:gridCol w="1086805">
                  <a:extLst>
                    <a:ext uri="{9D8B030D-6E8A-4147-A177-3AD203B41FA5}">
                      <a16:colId xmlns:a16="http://schemas.microsoft.com/office/drawing/2014/main" val="2555119315"/>
                    </a:ext>
                  </a:extLst>
                </a:gridCol>
                <a:gridCol w="985966">
                  <a:extLst>
                    <a:ext uri="{9D8B030D-6E8A-4147-A177-3AD203B41FA5}">
                      <a16:colId xmlns:a16="http://schemas.microsoft.com/office/drawing/2014/main" val="4274193615"/>
                    </a:ext>
                  </a:extLst>
                </a:gridCol>
                <a:gridCol w="1019579">
                  <a:extLst>
                    <a:ext uri="{9D8B030D-6E8A-4147-A177-3AD203B41FA5}">
                      <a16:colId xmlns:a16="http://schemas.microsoft.com/office/drawing/2014/main" val="383334393"/>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Тип 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Единица измерения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1681507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585801546"/>
                  </a:ext>
                </a:extLst>
              </a:tr>
              <a:tr h="120581">
                <a:tc>
                  <a:txBody>
                    <a:bodyPr/>
                    <a:lstStyle/>
                    <a:p>
                      <a:pPr algn="l" fontAlgn="ctr"/>
                      <a:r>
                        <a:rPr lang="ru-RU" sz="1000" u="none" strike="noStrike">
                          <a:effectLst/>
                        </a:rPr>
                        <a:t>Подпрограмма </a:t>
                      </a:r>
                      <a:r>
                        <a:rPr lang="en-US" sz="1000" u="none" strike="noStrike">
                          <a:effectLst/>
                        </a:rPr>
                        <a:t>IV «</a:t>
                      </a:r>
                      <a:r>
                        <a:rPr lang="ru-RU" sz="1000" u="none" strike="noStrike">
                          <a:effectLst/>
                        </a:rPr>
                        <a:t>Молодежь Подмосковья»</a:t>
                      </a:r>
                      <a:endParaRPr lang="ru-RU" sz="1000" b="1"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1377955482"/>
                  </a:ext>
                </a:extLst>
              </a:tr>
              <a:tr h="588119">
                <a:tc>
                  <a:txBody>
                    <a:bodyPr/>
                    <a:lstStyle/>
                    <a:p>
                      <a:pPr algn="l" fontAlgn="ctr"/>
                      <a:r>
                        <a:rPr lang="ru-RU" sz="1000" u="none" strike="noStrike" dirty="0">
                          <a:effectLst/>
                        </a:rPr>
                        <a:t>Доля специалистов, работающих в сфере молодежной политики, принявших участие в мероприятиях по обучению, переобучению, повышению квалификации и обмену опытом, к общему числу специалистов, занятых в сфере работы с молодежью</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65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75</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75</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75</a:t>
                      </a: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01524259"/>
                  </a:ext>
                </a:extLst>
              </a:tr>
              <a:tr h="471235">
                <a:tc>
                  <a:txBody>
                    <a:bodyPr/>
                    <a:lstStyle/>
                    <a:p>
                      <a:pPr algn="l" fontAlgn="ctr"/>
                      <a:r>
                        <a:rPr lang="ru-RU" sz="1000" u="none" strike="noStrike" dirty="0">
                          <a:effectLst/>
                        </a:rPr>
                        <a:t>Доля молодых граждан, принявших участие в международных, межрегиональных и межмуниципальных молодежных мероприятиях,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4</a:t>
                      </a:r>
                    </a:p>
                  </a:txBody>
                  <a:tcPr marL="4819" marR="4819" marT="4819" marB="0" anchor="ctr"/>
                </a:tc>
                <a:tc>
                  <a:txBody>
                    <a:bodyPr/>
                    <a:lstStyle/>
                    <a:p>
                      <a:pPr algn="ctr" fontAlgn="ctr"/>
                      <a:r>
                        <a:rPr lang="ru-RU" sz="1000" u="none" strike="noStrike" kern="1200">
                          <a:solidFill>
                            <a:schemeClr val="dk1"/>
                          </a:solidFill>
                          <a:effectLst/>
                          <a:latin typeface="+mn-lt"/>
                          <a:ea typeface="+mn-ea"/>
                          <a:cs typeface="+mn-cs"/>
                        </a:rPr>
                        <a:t>4</a:t>
                      </a: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5185630"/>
                  </a:ext>
                </a:extLst>
              </a:tr>
              <a:tr h="588119">
                <a:tc>
                  <a:txBody>
                    <a:bodyPr/>
                    <a:lstStyle/>
                    <a:p>
                      <a:pPr algn="l" fontAlgn="ctr"/>
                      <a:r>
                        <a:rPr lang="ru-RU" sz="1000" u="none" strike="noStrike" dirty="0">
                          <a:effectLst/>
                        </a:rPr>
                        <a:t>Уровень соответствия учреждений (организаций) по работе с молодежью муниципального образования нормативам минимального обеспечения молодежи учреждениями (организациями) по работе с молодежью по месту жительства  </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100</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100</a:t>
                      </a: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40658197"/>
                  </a:ext>
                </a:extLst>
              </a:tr>
              <a:tr h="471235">
                <a:tc>
                  <a:txBody>
                    <a:bodyPr/>
                    <a:lstStyle/>
                    <a:p>
                      <a:pPr algn="l" fontAlgn="ctr"/>
                      <a:r>
                        <a:rPr lang="ru-RU" sz="1000" u="none" strike="noStrike" dirty="0">
                          <a:effectLst/>
                        </a:rPr>
                        <a:t>Доля мероприятий с участием молодых граждан, оказавшихся в трудной жизненной ситуации, нуждающихся в особой заботе государства, к общему числу мероприятий</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21</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21</a:t>
                      </a:r>
                    </a:p>
                  </a:txBody>
                  <a:tcPr marL="4819" marR="4819" marT="4819" marB="0" anchor="ctr"/>
                </a:tc>
                <a:tc>
                  <a:txBody>
                    <a:bodyPr/>
                    <a:lstStyle/>
                    <a:p>
                      <a:pPr algn="ctr" fontAlgn="ctr"/>
                      <a:r>
                        <a:rPr lang="ru-RU" sz="1000" u="none" strike="noStrike" kern="1200">
                          <a:solidFill>
                            <a:schemeClr val="dk1"/>
                          </a:solidFill>
                          <a:effectLst/>
                          <a:latin typeface="+mn-lt"/>
                          <a:ea typeface="+mn-ea"/>
                          <a:cs typeface="+mn-cs"/>
                        </a:rPr>
                        <a:t>21</a:t>
                      </a: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624130855"/>
                  </a:ext>
                </a:extLst>
              </a:tr>
              <a:tr h="471235">
                <a:tc>
                  <a:txBody>
                    <a:bodyPr/>
                    <a:lstStyle/>
                    <a:p>
                      <a:pPr algn="l" fontAlgn="ctr"/>
                      <a:r>
                        <a:rPr lang="ru-RU" sz="1000" u="none" strike="noStrike" dirty="0">
                          <a:effectLst/>
                        </a:rPr>
                        <a:t>Доля молодых граждан, принимающих участие в мероприятиях по гражданско-патриотическому, духовно-нравственному воспитанию,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29</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29</a:t>
                      </a: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410574802"/>
                  </a:ext>
                </a:extLst>
              </a:tr>
              <a:tr h="354350">
                <a:tc>
                  <a:txBody>
                    <a:bodyPr/>
                    <a:lstStyle/>
                    <a:p>
                      <a:pPr algn="l" fontAlgn="ctr"/>
                      <a:r>
                        <a:rPr lang="ru-RU" sz="1000" u="none" strike="noStrike" dirty="0">
                          <a:effectLst/>
                        </a:rPr>
                        <a:t>Доля граждан, вовлеченных в добровольческую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0,14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0,17</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0,18</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0,18</a:t>
                      </a:r>
                    </a:p>
                  </a:txBody>
                  <a:tcPr marL="4819" marR="4819" marT="4819" marB="0" anchor="ctr"/>
                </a:tc>
                <a:tc>
                  <a:txBody>
                    <a:bodyPr/>
                    <a:lstStyle/>
                    <a:p>
                      <a:pPr algn="ctr" fontAlgn="ctr"/>
                      <a:r>
                        <a:rPr lang="ru-RU" sz="1000" u="none" strike="noStrike" dirty="0">
                          <a:effectLst/>
                        </a:rPr>
                        <a:t>0,19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80206516"/>
                  </a:ext>
                </a:extLst>
              </a:tr>
              <a:tr h="588119">
                <a:tc>
                  <a:txBody>
                    <a:bodyPr/>
                    <a:lstStyle/>
                    <a:p>
                      <a:pPr algn="l" fontAlgn="ctr"/>
                      <a:r>
                        <a:rPr lang="ru-RU" sz="1000" u="none" strike="noStrike" dirty="0">
                          <a:effectLst/>
                        </a:rPr>
                        <a:t>Доля молодых граждан, принимающих участие в мероприятиях, направленных на поддержку талантливой молодежи, молодежных социально значимых инициатив и предпринимательства,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14,1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17,3</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17,3</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17,3</a:t>
                      </a: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306486466"/>
                  </a:ext>
                </a:extLst>
              </a:tr>
              <a:tr h="354350">
                <a:tc>
                  <a:txBody>
                    <a:bodyPr/>
                    <a:lstStyle/>
                    <a:p>
                      <a:pPr algn="l" fontAlgn="ctr"/>
                      <a:r>
                        <a:rPr lang="ru-RU" sz="1000" u="none" strike="noStrike" dirty="0">
                          <a:effectLst/>
                        </a:rPr>
                        <a:t>Численность участников молодежных медиацентров</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3</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3</a:t>
                      </a: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740389164"/>
                  </a:ext>
                </a:extLst>
              </a:tr>
              <a:tr h="354350">
                <a:tc>
                  <a:txBody>
                    <a:bodyPr/>
                    <a:lstStyle/>
                    <a:p>
                      <a:pPr algn="l" fontAlgn="ctr"/>
                      <a:r>
                        <a:rPr lang="ru-RU" sz="1000" u="none" strike="noStrike" dirty="0">
                          <a:effectLst/>
                        </a:rPr>
                        <a:t>Доля молодежи, задействованной в мероприятиях по вовлечению в творческую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36</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39</a:t>
                      </a:r>
                    </a:p>
                  </a:txBody>
                  <a:tcPr marL="4819" marR="4819" marT="4819" marB="0" anchor="ctr"/>
                </a:tc>
                <a:tc>
                  <a:txBody>
                    <a:bodyPr/>
                    <a:lstStyle/>
                    <a:p>
                      <a:pPr algn="ctr" fontAlgn="ctr"/>
                      <a:r>
                        <a:rPr lang="ru-RU" sz="1000" u="none" strike="noStrike" kern="1200" dirty="0">
                          <a:solidFill>
                            <a:schemeClr val="dk1"/>
                          </a:solidFill>
                          <a:effectLst/>
                          <a:latin typeface="+mn-lt"/>
                          <a:ea typeface="+mn-ea"/>
                          <a:cs typeface="+mn-cs"/>
                        </a:rPr>
                        <a:t>41</a:t>
                      </a:r>
                    </a:p>
                  </a:txBody>
                  <a:tcPr marL="4819" marR="4819" marT="4819" marB="0" anchor="ctr"/>
                </a:tc>
                <a:tc>
                  <a:txBody>
                    <a:bodyPr/>
                    <a:lstStyle/>
                    <a:p>
                      <a:pPr algn="ctr" fontAlgn="ctr"/>
                      <a:r>
                        <a:rPr lang="ru-RU" sz="1000" u="none" strike="noStrike" dirty="0">
                          <a:effectLst/>
                        </a:rPr>
                        <a:t>42</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561939133"/>
                  </a:ext>
                </a:extLst>
              </a:tr>
            </a:tbl>
          </a:graphicData>
        </a:graphic>
      </p:graphicFrame>
    </p:spTree>
    <p:extLst>
      <p:ext uri="{BB962C8B-B14F-4D97-AF65-F5344CB8AC3E}">
        <p14:creationId xmlns:p14="http://schemas.microsoft.com/office/powerpoint/2010/main" val="815918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36892AE0-0AA1-460E-AAAA-4623B6B4D424}"/>
              </a:ext>
            </a:extLst>
          </p:cNvPr>
          <p:cNvGraphicFramePr>
            <a:graphicFrameLocks noGrp="1"/>
          </p:cNvGraphicFramePr>
          <p:nvPr>
            <p:ph idx="1"/>
            <p:extLst/>
          </p:nvPr>
        </p:nvGraphicFramePr>
        <p:xfrm>
          <a:off x="761050" y="797533"/>
          <a:ext cx="10949860" cy="5847563"/>
        </p:xfrm>
        <a:graphic>
          <a:graphicData uri="http://schemas.openxmlformats.org/drawingml/2006/table">
            <a:tbl>
              <a:tblPr>
                <a:tableStyleId>{5C22544A-7EE6-4342-B048-85BDC9FD1C3A}</a:tableStyleId>
              </a:tblPr>
              <a:tblGrid>
                <a:gridCol w="2970382">
                  <a:extLst>
                    <a:ext uri="{9D8B030D-6E8A-4147-A177-3AD203B41FA5}">
                      <a16:colId xmlns:a16="http://schemas.microsoft.com/office/drawing/2014/main" val="1180869105"/>
                    </a:ext>
                  </a:extLst>
                </a:gridCol>
                <a:gridCol w="1118004">
                  <a:extLst>
                    <a:ext uri="{9D8B030D-6E8A-4147-A177-3AD203B41FA5}">
                      <a16:colId xmlns:a16="http://schemas.microsoft.com/office/drawing/2014/main" val="1139627578"/>
                    </a:ext>
                  </a:extLst>
                </a:gridCol>
                <a:gridCol w="942631">
                  <a:extLst>
                    <a:ext uri="{9D8B030D-6E8A-4147-A177-3AD203B41FA5}">
                      <a16:colId xmlns:a16="http://schemas.microsoft.com/office/drawing/2014/main" val="2364863890"/>
                    </a:ext>
                  </a:extLst>
                </a:gridCol>
                <a:gridCol w="942631">
                  <a:extLst>
                    <a:ext uri="{9D8B030D-6E8A-4147-A177-3AD203B41FA5}">
                      <a16:colId xmlns:a16="http://schemas.microsoft.com/office/drawing/2014/main" val="3782856765"/>
                    </a:ext>
                  </a:extLst>
                </a:gridCol>
                <a:gridCol w="750184">
                  <a:extLst>
                    <a:ext uri="{9D8B030D-6E8A-4147-A177-3AD203B41FA5}">
                      <a16:colId xmlns:a16="http://schemas.microsoft.com/office/drawing/2014/main" val="1104319382"/>
                    </a:ext>
                  </a:extLst>
                </a:gridCol>
                <a:gridCol w="593889">
                  <a:extLst>
                    <a:ext uri="{9D8B030D-6E8A-4147-A177-3AD203B41FA5}">
                      <a16:colId xmlns:a16="http://schemas.microsoft.com/office/drawing/2014/main" val="2696522667"/>
                    </a:ext>
                  </a:extLst>
                </a:gridCol>
                <a:gridCol w="606953">
                  <a:extLst>
                    <a:ext uri="{9D8B030D-6E8A-4147-A177-3AD203B41FA5}">
                      <a16:colId xmlns:a16="http://schemas.microsoft.com/office/drawing/2014/main" val="3842782131"/>
                    </a:ext>
                  </a:extLst>
                </a:gridCol>
                <a:gridCol w="1063199">
                  <a:extLst>
                    <a:ext uri="{9D8B030D-6E8A-4147-A177-3AD203B41FA5}">
                      <a16:colId xmlns:a16="http://schemas.microsoft.com/office/drawing/2014/main" val="798172643"/>
                    </a:ext>
                  </a:extLst>
                </a:gridCol>
                <a:gridCol w="964552">
                  <a:extLst>
                    <a:ext uri="{9D8B030D-6E8A-4147-A177-3AD203B41FA5}">
                      <a16:colId xmlns:a16="http://schemas.microsoft.com/office/drawing/2014/main" val="355045471"/>
                    </a:ext>
                  </a:extLst>
                </a:gridCol>
                <a:gridCol w="997435">
                  <a:extLst>
                    <a:ext uri="{9D8B030D-6E8A-4147-A177-3AD203B41FA5}">
                      <a16:colId xmlns:a16="http://schemas.microsoft.com/office/drawing/2014/main" val="13045543"/>
                    </a:ext>
                  </a:extLst>
                </a:gridCol>
              </a:tblGrid>
              <a:tr h="168288">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45490611"/>
                  </a:ext>
                </a:extLst>
              </a:tr>
              <a:tr h="16828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686565763"/>
                  </a:ext>
                </a:extLst>
              </a:tr>
              <a:tr h="336576">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059538660"/>
                  </a:ext>
                </a:extLst>
              </a:tr>
              <a:tr h="673151">
                <a:tc>
                  <a:txBody>
                    <a:bodyPr/>
                    <a:lstStyle/>
                    <a:p>
                      <a:pPr algn="l" fontAlgn="ctr"/>
                      <a:r>
                        <a:rPr lang="ru-RU" sz="1050" u="none" strike="noStrike">
                          <a:effectLst/>
                        </a:rPr>
                        <a:t>Выполнение мероприятий по контролю за ведением воинского учета в организациях, предприятиях и учреждениях, находящихся на территории городского округа Долгопрудный</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817" marR="5817" marT="5817"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2680586492"/>
                  </a:ext>
                </a:extLst>
              </a:tr>
              <a:tr h="673151">
                <a:tc>
                  <a:txBody>
                    <a:bodyPr/>
                    <a:lstStyle/>
                    <a:p>
                      <a:pPr algn="l" fontAlgn="ctr"/>
                      <a:r>
                        <a:rPr lang="ru-RU" sz="1050" u="none" strike="noStrike">
                          <a:effectLst/>
                        </a:rPr>
                        <a:t>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026226061"/>
                  </a:ext>
                </a:extLst>
              </a:tr>
              <a:tr h="673151">
                <a:tc>
                  <a:txBody>
                    <a:bodyPr/>
                    <a:lstStyle/>
                    <a:p>
                      <a:pPr algn="l" fontAlgn="ctr"/>
                      <a:r>
                        <a:rPr lang="ru-RU" sz="1050" u="none" strike="noStrike">
                          <a:effectLst/>
                        </a:rPr>
                        <a:t>Соответствие данных первичного воинского учета военно-учетного стола с документами отдела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817" marR="5817" marT="5817"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53818843"/>
                  </a:ext>
                </a:extLst>
              </a:tr>
              <a:tr h="673151">
                <a:tc>
                  <a:txBody>
                    <a:bodyPr/>
                    <a:lstStyle/>
                    <a:p>
                      <a:pPr algn="l" fontAlgn="ctr"/>
                      <a:r>
                        <a:rPr lang="ru-RU" sz="1050" u="none" strike="noStrike">
                          <a:effectLst/>
                        </a:rPr>
                        <a:t>Выполнение мероприятий по оповещению граждан о вызовах в отдел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817" marR="5817" marT="5817"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94891819"/>
                  </a:ext>
                </a:extLst>
              </a:tr>
              <a:tr h="504864">
                <a:tc>
                  <a:txBody>
                    <a:bodyPr/>
                    <a:lstStyle/>
                    <a:p>
                      <a:pPr algn="l" fontAlgn="ctr"/>
                      <a:r>
                        <a:rPr lang="ru-RU" sz="1050" u="none" strike="noStrike">
                          <a:effectLst/>
                        </a:rPr>
                        <a:t>Выполнение мероприятий по подготовке и проведению Всероссийской переписи населения 2020 года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100</a:t>
                      </a:r>
                    </a:p>
                  </a:txBody>
                  <a:tcPr marL="5817" marR="5817" marT="5817"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1514636612"/>
                  </a:ext>
                </a:extLst>
              </a:tr>
              <a:tr h="125438">
                <a:tc>
                  <a:txBody>
                    <a:bodyPr/>
                    <a:lstStyle/>
                    <a:p>
                      <a:pPr algn="l" fontAlgn="ctr"/>
                      <a:r>
                        <a:rPr lang="ru-RU" sz="1050" u="none" strike="noStrike">
                          <a:effectLst/>
                        </a:rPr>
                        <a:t>Подпрограмма VI «Развитие туризма в Московской области»</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1041705100"/>
                  </a:ext>
                </a:extLst>
              </a:tr>
              <a:tr h="252636">
                <a:tc>
                  <a:txBody>
                    <a:bodyPr/>
                    <a:lstStyle/>
                    <a:p>
                      <a:pPr algn="l" fontAlgn="ctr"/>
                      <a:r>
                        <a:rPr lang="ru-RU" sz="1050" u="none" strike="noStrike">
                          <a:effectLst/>
                        </a:rPr>
                        <a:t>Увеличение туристского и экскурсионного потока в Московскую область</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Миллион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0,00375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0,01013</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0,00433</a:t>
                      </a:r>
                    </a:p>
                  </a:txBody>
                  <a:tcPr marL="5817" marR="5817" marT="5817" marB="0" anchor="ctr"/>
                </a:tc>
                <a:tc>
                  <a:txBody>
                    <a:bodyPr/>
                    <a:lstStyle/>
                    <a:p>
                      <a:pPr algn="ctr" fontAlgn="ctr"/>
                      <a:r>
                        <a:rPr lang="ru-RU" sz="1050" u="none" strike="noStrike" dirty="0">
                          <a:effectLst/>
                        </a:rPr>
                        <a:t>0,00513</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0,00455</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0,00488</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0,00488</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176547925"/>
                  </a:ext>
                </a:extLst>
              </a:tr>
              <a:tr h="504864">
                <a:tc>
                  <a:txBody>
                    <a:bodyPr/>
                    <a:lstStyle/>
                    <a:p>
                      <a:pPr algn="l" fontAlgn="ctr"/>
                      <a:r>
                        <a:rPr lang="ru-RU" sz="1050" u="none" strike="noStrike" dirty="0">
                          <a:effectLst/>
                        </a:rPr>
                        <a:t>Количество благоустроенных пешеходных туристских маршрутов и пешеходных зон, включая велосипедные дорожки </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4</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6</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6</a:t>
                      </a:r>
                    </a:p>
                  </a:txBody>
                  <a:tcPr marL="5817" marR="5817" marT="5817" marB="0" anchor="ctr"/>
                </a:tc>
                <a:tc>
                  <a:txBody>
                    <a:bodyPr/>
                    <a:lstStyle/>
                    <a:p>
                      <a:pPr algn="ctr" fontAlgn="ctr"/>
                      <a:r>
                        <a:rPr lang="ru-RU" sz="1050" u="none" strike="noStrike" dirty="0">
                          <a:effectLst/>
                        </a:rPr>
                        <a:t>6</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4182434518"/>
                  </a:ext>
                </a:extLst>
              </a:tr>
              <a:tr h="504864">
                <a:tc>
                  <a:txBody>
                    <a:bodyPr/>
                    <a:lstStyle/>
                    <a:p>
                      <a:pPr algn="l" fontAlgn="ctr"/>
                      <a:r>
                        <a:rPr lang="ru-RU" sz="1050" u="none" strike="noStrike">
                          <a:effectLst/>
                        </a:rPr>
                        <a:t>Численность лиц, размещенных в коллективных средствах размещения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Тысяча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6,15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9,87</a:t>
                      </a:r>
                    </a:p>
                  </a:txBody>
                  <a:tcPr marL="9525" marR="9525" marT="9525" marB="0" anchor="ctr"/>
                </a:tc>
                <a:tc>
                  <a:txBody>
                    <a:bodyPr/>
                    <a:lstStyle/>
                    <a:p>
                      <a:pPr algn="ctr" fontAlgn="ctr"/>
                      <a:r>
                        <a:rPr lang="ru-RU" sz="1050" b="0" i="0" u="none" strike="noStrike" dirty="0">
                          <a:solidFill>
                            <a:srgbClr val="000000"/>
                          </a:solidFill>
                          <a:effectLst/>
                          <a:latin typeface="Arial" panose="020B0604020202020204" pitchFamily="34" charset="0"/>
                        </a:rPr>
                        <a:t>8,64</a:t>
                      </a:r>
                    </a:p>
                  </a:txBody>
                  <a:tcPr marL="5817" marR="5817" marT="5817" marB="0" anchor="ctr"/>
                </a:tc>
                <a:tc>
                  <a:txBody>
                    <a:bodyPr/>
                    <a:lstStyle/>
                    <a:p>
                      <a:pPr algn="ctr" fontAlgn="ctr"/>
                      <a:r>
                        <a:rPr lang="ru-RU" sz="1050" u="none" strike="noStrike" dirty="0">
                          <a:effectLst/>
                        </a:rPr>
                        <a:t>8,64</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3027431553"/>
                  </a:ext>
                </a:extLst>
              </a:tr>
            </a:tbl>
          </a:graphicData>
        </a:graphic>
      </p:graphicFrame>
    </p:spTree>
    <p:extLst>
      <p:ext uri="{BB962C8B-B14F-4D97-AF65-F5344CB8AC3E}">
        <p14:creationId xmlns:p14="http://schemas.microsoft.com/office/powerpoint/2010/main" val="2880236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9FBA5EA-5AF6-4873-A1F9-8F20AEB78A89}"/>
              </a:ext>
            </a:extLst>
          </p:cNvPr>
          <p:cNvGraphicFramePr>
            <a:graphicFrameLocks noGrp="1"/>
          </p:cNvGraphicFramePr>
          <p:nvPr>
            <p:ph idx="1"/>
            <p:extLst/>
          </p:nvPr>
        </p:nvGraphicFramePr>
        <p:xfrm>
          <a:off x="914400" y="1004561"/>
          <a:ext cx="10880886" cy="4005589"/>
        </p:xfrm>
        <a:graphic>
          <a:graphicData uri="http://schemas.openxmlformats.org/drawingml/2006/table">
            <a:tbl>
              <a:tblPr>
                <a:tableStyleId>{5C22544A-7EE6-4342-B048-85BDC9FD1C3A}</a:tableStyleId>
              </a:tblPr>
              <a:tblGrid>
                <a:gridCol w="2951671">
                  <a:extLst>
                    <a:ext uri="{9D8B030D-6E8A-4147-A177-3AD203B41FA5}">
                      <a16:colId xmlns:a16="http://schemas.microsoft.com/office/drawing/2014/main" val="3113605677"/>
                    </a:ext>
                  </a:extLst>
                </a:gridCol>
                <a:gridCol w="979306">
                  <a:extLst>
                    <a:ext uri="{9D8B030D-6E8A-4147-A177-3AD203B41FA5}">
                      <a16:colId xmlns:a16="http://schemas.microsoft.com/office/drawing/2014/main" val="2175263380"/>
                    </a:ext>
                  </a:extLst>
                </a:gridCol>
                <a:gridCol w="980388">
                  <a:extLst>
                    <a:ext uri="{9D8B030D-6E8A-4147-A177-3AD203B41FA5}">
                      <a16:colId xmlns:a16="http://schemas.microsoft.com/office/drawing/2014/main" val="1042818359"/>
                    </a:ext>
                  </a:extLst>
                </a:gridCol>
                <a:gridCol w="933254">
                  <a:extLst>
                    <a:ext uri="{9D8B030D-6E8A-4147-A177-3AD203B41FA5}">
                      <a16:colId xmlns:a16="http://schemas.microsoft.com/office/drawing/2014/main" val="4277444487"/>
                    </a:ext>
                  </a:extLst>
                </a:gridCol>
                <a:gridCol w="744717">
                  <a:extLst>
                    <a:ext uri="{9D8B030D-6E8A-4147-A177-3AD203B41FA5}">
                      <a16:colId xmlns:a16="http://schemas.microsoft.com/office/drawing/2014/main" val="414398931"/>
                    </a:ext>
                  </a:extLst>
                </a:gridCol>
                <a:gridCol w="697584">
                  <a:extLst>
                    <a:ext uri="{9D8B030D-6E8A-4147-A177-3AD203B41FA5}">
                      <a16:colId xmlns:a16="http://schemas.microsoft.com/office/drawing/2014/main" val="2613613483"/>
                    </a:ext>
                  </a:extLst>
                </a:gridCol>
                <a:gridCol w="810705">
                  <a:extLst>
                    <a:ext uri="{9D8B030D-6E8A-4147-A177-3AD203B41FA5}">
                      <a16:colId xmlns:a16="http://schemas.microsoft.com/office/drawing/2014/main" val="2059113101"/>
                    </a:ext>
                  </a:extLst>
                </a:gridCol>
                <a:gridCol w="833632">
                  <a:extLst>
                    <a:ext uri="{9D8B030D-6E8A-4147-A177-3AD203B41FA5}">
                      <a16:colId xmlns:a16="http://schemas.microsoft.com/office/drawing/2014/main" val="3250291467"/>
                    </a:ext>
                  </a:extLst>
                </a:gridCol>
                <a:gridCol w="958477">
                  <a:extLst>
                    <a:ext uri="{9D8B030D-6E8A-4147-A177-3AD203B41FA5}">
                      <a16:colId xmlns:a16="http://schemas.microsoft.com/office/drawing/2014/main" val="121905274"/>
                    </a:ext>
                  </a:extLst>
                </a:gridCol>
                <a:gridCol w="991152">
                  <a:extLst>
                    <a:ext uri="{9D8B030D-6E8A-4147-A177-3AD203B41FA5}">
                      <a16:colId xmlns:a16="http://schemas.microsoft.com/office/drawing/2014/main" val="3734696693"/>
                    </a:ext>
                  </a:extLst>
                </a:gridCol>
              </a:tblGrid>
              <a:tr h="237719">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870436372"/>
                  </a:ext>
                </a:extLst>
              </a:tr>
              <a:tr h="23771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741370669"/>
                  </a:ext>
                </a:extLst>
              </a:tr>
              <a:tr h="713155">
                <a:tc>
                  <a:txBody>
                    <a:bodyPr/>
                    <a:lstStyle/>
                    <a:p>
                      <a:pPr algn="l" fontAlgn="ctr"/>
                      <a:r>
                        <a:rPr lang="ru-RU" sz="1200" u="none" strike="noStrike" dirty="0">
                          <a:effectLst/>
                        </a:rPr>
                        <a:t>Муниципальная программа «Развитие и функционирование дорожно-транспортного комплекса»</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99557320"/>
                  </a:ext>
                </a:extLst>
              </a:tr>
              <a:tr h="475437">
                <a:tc>
                  <a:txBody>
                    <a:bodyPr/>
                    <a:lstStyle/>
                    <a:p>
                      <a:pPr algn="l" fontAlgn="ctr"/>
                      <a:r>
                        <a:rPr lang="ru-RU" sz="1200" u="none" strike="noStrike">
                          <a:effectLst/>
                        </a:rPr>
                        <a:t>Подпрограмма I «Пассажирский транспорт общего пользования»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8423459"/>
                  </a:ext>
                </a:extLst>
              </a:tr>
              <a:tr h="475437">
                <a:tc>
                  <a:txBody>
                    <a:bodyPr/>
                    <a:lstStyle/>
                    <a:p>
                      <a:pPr algn="l" fontAlgn="t"/>
                      <a:r>
                        <a:rPr lang="ru-RU" sz="1200" u="none" strike="noStrike">
                          <a:effectLst/>
                        </a:rPr>
                        <a:t>Соблюдение расписания на автобусных маршрутах</a:t>
                      </a:r>
                      <a:endParaRPr lang="ru-RU" sz="1200" b="0" i="0" u="none" strike="noStrike">
                        <a:solidFill>
                          <a:srgbClr val="000000"/>
                        </a:solidFill>
                        <a:effectLst/>
                        <a:latin typeface="Arial" panose="020B0604020202020204" pitchFamily="34" charset="0"/>
                      </a:endParaRPr>
                    </a:p>
                  </a:txBody>
                  <a:tcPr marL="6562" marR="6562" marT="6562" marB="0"/>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77,95</a:t>
                      </a: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85</a:t>
                      </a:r>
                    </a:p>
                  </a:txBody>
                  <a:tcPr marL="6562" marR="6562" marT="6562" marB="0" anchor="ctr"/>
                </a:tc>
                <a:tc>
                  <a:txBody>
                    <a:bodyPr/>
                    <a:lstStyle/>
                    <a:p>
                      <a:pPr algn="ctr" fontAlgn="ctr"/>
                      <a:r>
                        <a:rPr lang="ru-RU" sz="1200" u="none" strike="noStrike" dirty="0">
                          <a:effectLst/>
                        </a:rPr>
                        <a:t>95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232610405"/>
                  </a:ext>
                </a:extLst>
              </a:tr>
              <a:tr h="248448">
                <a:tc>
                  <a:txBody>
                    <a:bodyPr/>
                    <a:lstStyle/>
                    <a:p>
                      <a:pPr algn="l" fontAlgn="ctr"/>
                      <a:r>
                        <a:rPr lang="ru-RU" sz="1200" u="none" strike="noStrike">
                          <a:effectLst/>
                        </a:rPr>
                        <a:t>Подпрограмма </a:t>
                      </a:r>
                      <a:r>
                        <a:rPr lang="en-US" sz="1200" u="none" strike="noStrike">
                          <a:effectLst/>
                        </a:rPr>
                        <a:t>II «</a:t>
                      </a:r>
                      <a:r>
                        <a:rPr lang="ru-RU" sz="1200" u="none" strike="noStrike">
                          <a:effectLst/>
                        </a:rPr>
                        <a:t>Дороги Подмосковья»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160634"/>
                  </a:ext>
                </a:extLst>
              </a:tr>
              <a:tr h="713155">
                <a:tc>
                  <a:txBody>
                    <a:bodyPr/>
                    <a:lstStyle/>
                    <a:p>
                      <a:pPr algn="l" fontAlgn="ctr"/>
                      <a:r>
                        <a:rPr lang="ru-RU" sz="1200" u="none" strike="noStrike" dirty="0">
                          <a:effectLst/>
                        </a:rPr>
                        <a:t>2022 Ремонт (капитальный ремонт) сети автомобильных дорог общего пользования местного значения (оценивается на конец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Километр; тысяча метров</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10,31/54,88</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7,7398/54,165</a:t>
                      </a:r>
                    </a:p>
                  </a:txBody>
                  <a:tcPr marL="9525" marR="9525" marT="9525" marB="0" anchor="ctr"/>
                </a:tc>
                <a:tc>
                  <a:txBody>
                    <a:bodyPr/>
                    <a:lstStyle/>
                    <a:p>
                      <a:pPr algn="ctr" fontAlgn="ctr"/>
                      <a:r>
                        <a:rPr lang="ru-RU" sz="1200" b="0" i="0" u="none" strike="noStrike" dirty="0">
                          <a:solidFill>
                            <a:srgbClr val="000000"/>
                          </a:solidFill>
                          <a:effectLst/>
                          <a:latin typeface="Arial" panose="020B0604020202020204" pitchFamily="34" charset="0"/>
                        </a:rPr>
                        <a:t>10,43/63,98</a:t>
                      </a:r>
                    </a:p>
                  </a:txBody>
                  <a:tcPr marL="6562" marR="6562" marT="6562" marB="0" anchor="ctr"/>
                </a:tc>
                <a:tc>
                  <a:txBody>
                    <a:bodyPr/>
                    <a:lstStyle/>
                    <a:p>
                      <a:pPr algn="ctr" fontAlgn="ctr"/>
                      <a:r>
                        <a:rPr lang="ru-RU" sz="1200" u="none" strike="noStrike" dirty="0">
                          <a:effectLst/>
                        </a:rPr>
                        <a:t>-</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69818143"/>
                  </a:ext>
                </a:extLst>
              </a:tr>
              <a:tr h="793542">
                <a:tc>
                  <a:txBody>
                    <a:bodyPr/>
                    <a:lstStyle/>
                    <a:p>
                      <a:pPr algn="l" fontAlgn="ctr"/>
                      <a:r>
                        <a:rPr lang="ru-RU" sz="1200" b="0" i="0" kern="1200" dirty="0">
                          <a:solidFill>
                            <a:schemeClr val="dk1"/>
                          </a:solidFill>
                          <a:effectLst/>
                          <a:latin typeface="+mn-lt"/>
                          <a:ea typeface="+mn-ea"/>
                          <a:cs typeface="+mn-cs"/>
                        </a:rPr>
                        <a:t>2022 Количество погибших в дорожно-транспортных происшествиях</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человек на 100 тыс. населения</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1,95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1,3</a:t>
                      </a:r>
                    </a:p>
                  </a:txBody>
                  <a:tcPr marL="9525" marR="9525" marT="9525"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0,082</a:t>
                      </a: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extLst>
                  <a:ext uri="{0D108BD9-81ED-4DB2-BD59-A6C34878D82A}">
                    <a16:rowId xmlns:a16="http://schemas.microsoft.com/office/drawing/2014/main" val="2355423223"/>
                  </a:ext>
                </a:extLst>
              </a:tr>
            </a:tbl>
          </a:graphicData>
        </a:graphic>
      </p:graphicFrame>
    </p:spTree>
    <p:extLst>
      <p:ext uri="{BB962C8B-B14F-4D97-AF65-F5344CB8AC3E}">
        <p14:creationId xmlns:p14="http://schemas.microsoft.com/office/powerpoint/2010/main" val="3359218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6FFBB9D-2653-493F-B537-F829F97AD8FD}"/>
              </a:ext>
            </a:extLst>
          </p:cNvPr>
          <p:cNvGraphicFramePr>
            <a:graphicFrameLocks noGrp="1"/>
          </p:cNvGraphicFramePr>
          <p:nvPr>
            <p:ph idx="1"/>
            <p:extLst/>
          </p:nvPr>
        </p:nvGraphicFramePr>
        <p:xfrm>
          <a:off x="573649" y="878186"/>
          <a:ext cx="11044702" cy="5762488"/>
        </p:xfrm>
        <a:graphic>
          <a:graphicData uri="http://schemas.openxmlformats.org/drawingml/2006/table">
            <a:tbl>
              <a:tblPr>
                <a:tableStyleId>{5C22544A-7EE6-4342-B048-85BDC9FD1C3A}</a:tableStyleId>
              </a:tblPr>
              <a:tblGrid>
                <a:gridCol w="3376182">
                  <a:extLst>
                    <a:ext uri="{9D8B030D-6E8A-4147-A177-3AD203B41FA5}">
                      <a16:colId xmlns:a16="http://schemas.microsoft.com/office/drawing/2014/main" val="185855054"/>
                    </a:ext>
                  </a:extLst>
                </a:gridCol>
                <a:gridCol w="923827">
                  <a:extLst>
                    <a:ext uri="{9D8B030D-6E8A-4147-A177-3AD203B41FA5}">
                      <a16:colId xmlns:a16="http://schemas.microsoft.com/office/drawing/2014/main" val="4017642865"/>
                    </a:ext>
                  </a:extLst>
                </a:gridCol>
                <a:gridCol w="774583">
                  <a:extLst>
                    <a:ext uri="{9D8B030D-6E8A-4147-A177-3AD203B41FA5}">
                      <a16:colId xmlns:a16="http://schemas.microsoft.com/office/drawing/2014/main" val="516227180"/>
                    </a:ext>
                  </a:extLst>
                </a:gridCol>
                <a:gridCol w="733705">
                  <a:extLst>
                    <a:ext uri="{9D8B030D-6E8A-4147-A177-3AD203B41FA5}">
                      <a16:colId xmlns:a16="http://schemas.microsoft.com/office/drawing/2014/main" val="3267391926"/>
                    </a:ext>
                  </a:extLst>
                </a:gridCol>
                <a:gridCol w="810706">
                  <a:extLst>
                    <a:ext uri="{9D8B030D-6E8A-4147-A177-3AD203B41FA5}">
                      <a16:colId xmlns:a16="http://schemas.microsoft.com/office/drawing/2014/main" val="1174304099"/>
                    </a:ext>
                  </a:extLst>
                </a:gridCol>
                <a:gridCol w="659876">
                  <a:extLst>
                    <a:ext uri="{9D8B030D-6E8A-4147-A177-3AD203B41FA5}">
                      <a16:colId xmlns:a16="http://schemas.microsoft.com/office/drawing/2014/main" val="3291682863"/>
                    </a:ext>
                  </a:extLst>
                </a:gridCol>
                <a:gridCol w="714433">
                  <a:extLst>
                    <a:ext uri="{9D8B030D-6E8A-4147-A177-3AD203B41FA5}">
                      <a16:colId xmlns:a16="http://schemas.microsoft.com/office/drawing/2014/main" val="1045812445"/>
                    </a:ext>
                  </a:extLst>
                </a:gridCol>
                <a:gridCol w="1072409">
                  <a:extLst>
                    <a:ext uri="{9D8B030D-6E8A-4147-A177-3AD203B41FA5}">
                      <a16:colId xmlns:a16="http://schemas.microsoft.com/office/drawing/2014/main" val="4238471381"/>
                    </a:ext>
                  </a:extLst>
                </a:gridCol>
                <a:gridCol w="972907">
                  <a:extLst>
                    <a:ext uri="{9D8B030D-6E8A-4147-A177-3AD203B41FA5}">
                      <a16:colId xmlns:a16="http://schemas.microsoft.com/office/drawing/2014/main" val="2016797145"/>
                    </a:ext>
                  </a:extLst>
                </a:gridCol>
                <a:gridCol w="1006074">
                  <a:extLst>
                    <a:ext uri="{9D8B030D-6E8A-4147-A177-3AD203B41FA5}">
                      <a16:colId xmlns:a16="http://schemas.microsoft.com/office/drawing/2014/main" val="218032588"/>
                    </a:ext>
                  </a:extLst>
                </a:gridCol>
              </a:tblGrid>
              <a:tr h="163301">
                <a:tc rowSpan="2">
                  <a:txBody>
                    <a:bodyPr/>
                    <a:lstStyle/>
                    <a:p>
                      <a:pPr algn="ctr" fontAlgn="ctr"/>
                      <a:r>
                        <a:rPr lang="ru-RU" sz="900" u="none" strike="noStrike" dirty="0">
                          <a:solidFill>
                            <a:schemeClr val="tx1"/>
                          </a:solidFill>
                          <a:effectLst/>
                        </a:rPr>
                        <a:t>Наименование муниципальной программы/подпрограммы/показателя</a:t>
                      </a:r>
                      <a:endParaRPr lang="ru-RU" sz="900" b="0" i="0" u="none" strike="noStrike" dirty="0">
                        <a:solidFill>
                          <a:schemeClr val="tx1"/>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15400895"/>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163964605"/>
                  </a:ext>
                </a:extLst>
              </a:tr>
              <a:tr h="239781">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652939084"/>
                  </a:ext>
                </a:extLst>
              </a:tr>
              <a:tr h="759696">
                <a:tc>
                  <a:txBody>
                    <a:bodyPr/>
                    <a:lstStyle/>
                    <a:p>
                      <a:pPr algn="l" fontAlgn="ctr"/>
                      <a:r>
                        <a:rPr lang="ru-RU" sz="900" u="none" strike="noStrike">
                          <a:effectLst/>
                        </a:rPr>
                        <a:t>Подпрограмма I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605719675"/>
                  </a:ext>
                </a:extLst>
              </a:tr>
              <a:tr h="379847">
                <a:tc>
                  <a:txBody>
                    <a:bodyPr/>
                    <a:lstStyle/>
                    <a:p>
                      <a:pPr algn="l" fontAlgn="ctr"/>
                      <a:r>
                        <a:rPr lang="ru-RU" sz="900" u="none" strike="noStrike" dirty="0">
                          <a:effectLst/>
                        </a:rPr>
                        <a:t>2022 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Указ Президента РФ</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1696298"/>
                  </a:ext>
                </a:extLst>
              </a:tr>
              <a:tr h="284886">
                <a:tc>
                  <a:txBody>
                    <a:bodyPr/>
                    <a:lstStyle/>
                    <a:p>
                      <a:pPr algn="l" fontAlgn="ctr"/>
                      <a:r>
                        <a:rPr lang="ru-RU" sz="900" u="none" strike="noStrike" dirty="0">
                          <a:effectLst/>
                        </a:rPr>
                        <a:t>2022 Уровень удовлетворенности граждан качеством предоставления государственных и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97,6</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97,6</a:t>
                      </a:r>
                    </a:p>
                  </a:txBody>
                  <a:tcPr marL="3732" marR="3732" marT="3732" marB="0" anchor="ctr"/>
                </a:tc>
                <a:tc>
                  <a:txBody>
                    <a:bodyPr/>
                    <a:lstStyle/>
                    <a:p>
                      <a:pPr algn="ctr" fontAlgn="ctr"/>
                      <a:r>
                        <a:rPr lang="ru-RU" sz="900" u="none" strike="noStrike" dirty="0">
                          <a:effectLst/>
                        </a:rPr>
                        <a:t>97,3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606286331"/>
                  </a:ext>
                </a:extLst>
              </a:tr>
              <a:tr h="239781">
                <a:tc>
                  <a:txBody>
                    <a:bodyPr/>
                    <a:lstStyle/>
                    <a:p>
                      <a:pPr algn="l" fontAlgn="ctr"/>
                      <a:r>
                        <a:rPr lang="ru-RU" sz="900" u="none" strike="noStrike" dirty="0">
                          <a:effectLst/>
                        </a:rPr>
                        <a:t>2022 Выполнение требований комфортности и доступности МФЦ</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0921281"/>
                  </a:ext>
                </a:extLst>
              </a:tr>
              <a:tr h="239781">
                <a:tc>
                  <a:txBody>
                    <a:bodyPr/>
                    <a:lstStyle/>
                    <a:p>
                      <a:pPr algn="l" fontAlgn="ctr"/>
                      <a:r>
                        <a:rPr lang="ru-RU" sz="900" u="none" strike="noStrike" dirty="0">
                          <a:effectLst/>
                        </a:rPr>
                        <a:t>2021 Доля заявителей МФЦ, ожидающих в очереди более 11 минут</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821435100"/>
                  </a:ext>
                </a:extLst>
              </a:tr>
              <a:tr h="284886">
                <a:tc>
                  <a:txBody>
                    <a:bodyPr/>
                    <a:lstStyle/>
                    <a:p>
                      <a:pPr algn="l" fontAlgn="ctr"/>
                      <a:r>
                        <a:rPr lang="ru-RU" sz="900" u="none" strike="noStrike" dirty="0">
                          <a:effectLst/>
                        </a:rPr>
                        <a:t>2021 Среднее время ожидания в очереди для получения государственных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минута</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1,9</a:t>
                      </a:r>
                    </a:p>
                  </a:txBody>
                  <a:tcPr marL="3732" marR="3732" marT="3732" marB="0" anchor="ctr"/>
                </a:tc>
                <a:tc>
                  <a:txBody>
                    <a:bodyPr/>
                    <a:lstStyle/>
                    <a:p>
                      <a:pPr algn="ctr" fontAlgn="ctr"/>
                      <a:r>
                        <a:rPr lang="ru-RU" sz="900" u="none" strike="noStrike" dirty="0">
                          <a:effectLst/>
                        </a:rPr>
                        <a:t>2,3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68859083"/>
                  </a:ext>
                </a:extLst>
              </a:tr>
              <a:tr h="476344">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36765715"/>
                  </a:ext>
                </a:extLst>
              </a:tr>
              <a:tr h="594625">
                <a:tc>
                  <a:txBody>
                    <a:bodyPr/>
                    <a:lstStyle/>
                    <a:p>
                      <a:pPr algn="l" fontAlgn="ctr"/>
                      <a:r>
                        <a:rPr lang="ru-RU" sz="900" u="none" strike="noStrike" dirty="0">
                          <a:effectLst/>
                        </a:rPr>
                        <a:t>2022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77</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87,2</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87,2</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87,5</a:t>
                      </a:r>
                    </a:p>
                  </a:txBody>
                  <a:tcPr marL="3732" marR="3732" marT="3732" marB="0" anchor="ctr"/>
                </a:tc>
                <a:tc>
                  <a:txBody>
                    <a:bodyPr/>
                    <a:lstStyle/>
                    <a:p>
                      <a:pPr algn="ctr" fontAlgn="ctr"/>
                      <a:r>
                        <a:rPr lang="ru-RU" sz="900" u="none" strike="noStrike" dirty="0">
                          <a:effectLst/>
                        </a:rPr>
                        <a:t>87,5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87,7</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87,7</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865114715"/>
                  </a:ext>
                </a:extLst>
              </a:tr>
              <a:tr h="358062">
                <a:tc>
                  <a:txBody>
                    <a:bodyPr/>
                    <a:lstStyle/>
                    <a:p>
                      <a:pPr algn="l" fontAlgn="ctr"/>
                      <a:r>
                        <a:rPr lang="ru-RU" sz="900" u="none" strike="noStrike" dirty="0">
                          <a:effectLst/>
                        </a:rPr>
                        <a:t>2022 Повторные обращения – Доля обращений, поступивших на портал «</a:t>
                      </a:r>
                      <a:r>
                        <a:rPr lang="ru-RU" sz="900" u="none" strike="noStrike" dirty="0" err="1">
                          <a:effectLst/>
                        </a:rPr>
                        <a:t>Добродел</a:t>
                      </a:r>
                      <a:r>
                        <a:rPr lang="ru-RU" sz="900" u="none" strike="noStrike" dirty="0">
                          <a:effectLst/>
                        </a:rPr>
                        <a:t>», по которым поступили повторные обращения</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30</a:t>
                      </a:r>
                    </a:p>
                  </a:txBody>
                  <a:tcPr marL="3732" marR="3732" marT="3732" marB="0" anchor="ctr"/>
                </a:tc>
                <a:tc>
                  <a:txBody>
                    <a:bodyPr/>
                    <a:lstStyle/>
                    <a:p>
                      <a:pPr algn="ctr" fontAlgn="ctr"/>
                      <a:r>
                        <a:rPr lang="ru-RU" sz="900" u="none" strike="noStrike" dirty="0">
                          <a:effectLst/>
                        </a:rPr>
                        <a:t>30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598829707"/>
                  </a:ext>
                </a:extLst>
              </a:tr>
              <a:tr h="284886">
                <a:tc>
                  <a:txBody>
                    <a:bodyPr/>
                    <a:lstStyle/>
                    <a:p>
                      <a:pPr algn="l" fontAlgn="ctr"/>
                      <a:r>
                        <a:rPr lang="ru-RU" sz="900" u="none" strike="noStrike" dirty="0">
                          <a:effectLst/>
                        </a:rPr>
                        <a:t>2022 Ответь вовремя – Доля жалоб, поступивших на портал «</a:t>
                      </a:r>
                      <a:r>
                        <a:rPr lang="ru-RU" sz="900" u="none" strike="noStrike" dirty="0" err="1">
                          <a:effectLst/>
                        </a:rPr>
                        <a:t>Добродел</a:t>
                      </a:r>
                      <a:r>
                        <a:rPr lang="ru-RU" sz="900" u="none" strike="noStrike" dirty="0">
                          <a:effectLst/>
                        </a:rPr>
                        <a:t>», по которым нарушен срок подготовки ответа</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5</a:t>
                      </a: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42832152"/>
                  </a:ext>
                </a:extLst>
              </a:tr>
              <a:tr h="949618">
                <a:tc>
                  <a:txBody>
                    <a:bodyPr/>
                    <a:lstStyle/>
                    <a:p>
                      <a:pPr algn="l" fontAlgn="ctr"/>
                      <a:r>
                        <a:rPr lang="ru-RU" sz="900" u="none" strike="noStrike" dirty="0">
                          <a:effectLst/>
                        </a:rPr>
                        <a:t>2022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22446630"/>
                  </a:ext>
                </a:extLst>
              </a:tr>
            </a:tbl>
          </a:graphicData>
        </a:graphic>
      </p:graphicFrame>
    </p:spTree>
    <p:extLst>
      <p:ext uri="{BB962C8B-B14F-4D97-AF65-F5344CB8AC3E}">
        <p14:creationId xmlns:p14="http://schemas.microsoft.com/office/powerpoint/2010/main" val="252440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8</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3711425727"/>
              </p:ext>
            </p:extLst>
          </p:nvPr>
        </p:nvGraphicFramePr>
        <p:xfrm>
          <a:off x="203200" y="894079"/>
          <a:ext cx="11694160" cy="5461001"/>
        </p:xfrm>
        <a:graphic>
          <a:graphicData uri="http://schemas.openxmlformats.org/drawingml/2006/table">
            <a:tbl>
              <a:tblPr>
                <a:tableStyleId>{5C22544A-7EE6-4342-B048-85BDC9FD1C3A}</a:tableStyleId>
              </a:tblPr>
              <a:tblGrid>
                <a:gridCol w="3302000">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561366">
                  <a:extLst>
                    <a:ext uri="{9D8B030D-6E8A-4147-A177-3AD203B41FA5}">
                      <a16:colId xmlns:a16="http://schemas.microsoft.com/office/drawing/2014/main" val="4088317492"/>
                    </a:ext>
                  </a:extLst>
                </a:gridCol>
                <a:gridCol w="707010">
                  <a:extLst>
                    <a:ext uri="{9D8B030D-6E8A-4147-A177-3AD203B41FA5}">
                      <a16:colId xmlns:a16="http://schemas.microsoft.com/office/drawing/2014/main" val="1361735704"/>
                    </a:ext>
                  </a:extLst>
                </a:gridCol>
                <a:gridCol w="707011">
                  <a:extLst>
                    <a:ext uri="{9D8B030D-6E8A-4147-A177-3AD203B41FA5}">
                      <a16:colId xmlns:a16="http://schemas.microsoft.com/office/drawing/2014/main" val="587384664"/>
                    </a:ext>
                  </a:extLst>
                </a:gridCol>
                <a:gridCol w="958313">
                  <a:extLst>
                    <a:ext uri="{9D8B030D-6E8A-4147-A177-3AD203B41FA5}">
                      <a16:colId xmlns:a16="http://schemas.microsoft.com/office/drawing/2014/main" val="170032920"/>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rPr>
                        <a:t>2020</a:t>
                      </a:r>
                    </a:p>
                  </a:txBody>
                  <a:tcPr marL="9525" marR="9525" marT="9525" marB="0" anchor="ctr">
                    <a:solidFill>
                      <a:schemeClr val="accent1">
                        <a:lumMod val="60000"/>
                        <a:lumOff val="40000"/>
                      </a:schemeClr>
                    </a:solidFill>
                  </a:tcPr>
                </a:tc>
                <a:tc>
                  <a:txBody>
                    <a:bodyPr/>
                    <a:lstStyle/>
                    <a:p>
                      <a:pPr algn="ctr"/>
                      <a:r>
                        <a:rPr lang="ru-RU" sz="800" b="1" i="0" u="none" strike="noStrike" dirty="0">
                          <a:solidFill>
                            <a:srgbClr val="000000"/>
                          </a:solidFill>
                          <a:effectLst/>
                          <a:latin typeface="Arial" panose="020B0604020202020204" pitchFamily="34" charset="0"/>
                        </a:rPr>
                        <a:t>2021</a:t>
                      </a:r>
                      <a:endParaRPr lang="ru-RU" dirty="0"/>
                    </a:p>
                  </a:txBody>
                  <a:tcPr marL="9525" marR="9525" marT="9525" marB="0" anchor="ctr">
                    <a:solidFill>
                      <a:schemeClr val="accent1">
                        <a:lumMod val="60000"/>
                        <a:lumOff val="40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2022</a:t>
                      </a:r>
                      <a:endPar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solidFill>
                      <a:schemeClr val="accent1">
                        <a:lumMod val="60000"/>
                        <a:lumOff val="40000"/>
                      </a:schemeClr>
                    </a:solidFill>
                  </a:tcPr>
                </a:tc>
                <a:tc hMerge="1">
                  <a:txBody>
                    <a:bodyPr/>
                    <a:lstStyle/>
                    <a:p>
                      <a:pPr algn="ctr" fontAlgn="ct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2023</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Оценка</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3. Промышленное производство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err="1">
                          <a:solidFill>
                            <a:srgbClr val="000000"/>
                          </a:solidFill>
                          <a:effectLst/>
                          <a:latin typeface="Arial" panose="020B0604020202020204" pitchFamily="34" charset="0"/>
                          <a:cs typeface="Arial" panose="020B0604020202020204" pitchFamily="34" charset="0"/>
                        </a:rPr>
                        <a:t>млн.руб.в</a:t>
                      </a:r>
                      <a:r>
                        <a:rPr lang="ru-RU" sz="800" b="0" i="0" u="none" strike="noStrike" dirty="0">
                          <a:solidFill>
                            <a:srgbClr val="000000"/>
                          </a:solidFill>
                          <a:effectLst/>
                          <a:latin typeface="Arial" panose="020B0604020202020204" pitchFamily="34" charset="0"/>
                          <a:cs typeface="Arial" panose="020B0604020202020204" pitchFamily="34" charset="0"/>
                        </a:rPr>
                        <a:t>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40 040,80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27 707,00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42 593,6</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30 016,00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31 516,80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32 223,20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33 243,90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34 664,90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35 225,20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37 387,40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4. Транспорт</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5814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Протяженность автомобильных дорог общего пользования с твердым типом покрытия местного значения, 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97,3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97,64</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98,99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99,81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100,2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101,8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102,5</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5. Малое и среднее предпринимательство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малых и средних предприятий, включая микропредприятия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2 287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2 341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2 275</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2 367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2 455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2 500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2 547</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8162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6. Инвестиции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33654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по полному кругу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14 184,12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13 495,24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7 297,04</a:t>
                      </a: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13 238,29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14 231,16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14 297,35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15 164,66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15 403,36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16 162,62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16 507,92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5135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9 860,38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10 389,64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59,69</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11 646,00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12 519,45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12 577,68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13 333,21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13 445,54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14 093,20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14 306,06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Инвестиции в основной капитал малых предприятий, микропредприятий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4 323,74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3 105,60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1 592,29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1 711,71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1 719,67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1 831,45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1 957,82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2 069,42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2 201,86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7. Торговля и услуги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Площадь торговых объектов предприятий розничной торговли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91,7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93,3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94,8</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96,8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102,6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103,2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Обеспеченность населения площадью торговых объектов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кв.метров на 1000 чел.</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784,4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785,5</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808,9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828,4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832,4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851,9</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Оборот розничной торговли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в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 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16 225,10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19 456,30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19 827,4</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22 472,00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24 719,20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25 842,80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26 449,50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27 910,20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28 036,50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29 863,90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рабочих мест на объектах бытовых услуг</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рабочие места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1 115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1 007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771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808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833</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358589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D1A7500-CF2C-4641-9A65-CA211E3179F7}"/>
              </a:ext>
            </a:extLst>
          </p:cNvPr>
          <p:cNvGraphicFramePr>
            <a:graphicFrameLocks noGrp="1"/>
          </p:cNvGraphicFramePr>
          <p:nvPr>
            <p:ph idx="1"/>
            <p:extLst/>
          </p:nvPr>
        </p:nvGraphicFramePr>
        <p:xfrm>
          <a:off x="668492" y="911306"/>
          <a:ext cx="10855016" cy="3718861"/>
        </p:xfrm>
        <a:graphic>
          <a:graphicData uri="http://schemas.openxmlformats.org/drawingml/2006/table">
            <a:tbl>
              <a:tblPr>
                <a:tableStyleId>{5C22544A-7EE6-4342-B048-85BDC9FD1C3A}</a:tableStyleId>
              </a:tblPr>
              <a:tblGrid>
                <a:gridCol w="2944654">
                  <a:extLst>
                    <a:ext uri="{9D8B030D-6E8A-4147-A177-3AD203B41FA5}">
                      <a16:colId xmlns:a16="http://schemas.microsoft.com/office/drawing/2014/main" val="2385462480"/>
                    </a:ext>
                  </a:extLst>
                </a:gridCol>
                <a:gridCol w="1108319">
                  <a:extLst>
                    <a:ext uri="{9D8B030D-6E8A-4147-A177-3AD203B41FA5}">
                      <a16:colId xmlns:a16="http://schemas.microsoft.com/office/drawing/2014/main" val="1775870220"/>
                    </a:ext>
                  </a:extLst>
                </a:gridCol>
                <a:gridCol w="934466">
                  <a:extLst>
                    <a:ext uri="{9D8B030D-6E8A-4147-A177-3AD203B41FA5}">
                      <a16:colId xmlns:a16="http://schemas.microsoft.com/office/drawing/2014/main" val="985798470"/>
                    </a:ext>
                  </a:extLst>
                </a:gridCol>
                <a:gridCol w="810857">
                  <a:extLst>
                    <a:ext uri="{9D8B030D-6E8A-4147-A177-3AD203B41FA5}">
                      <a16:colId xmlns:a16="http://schemas.microsoft.com/office/drawing/2014/main" val="3811955014"/>
                    </a:ext>
                  </a:extLst>
                </a:gridCol>
                <a:gridCol w="716437">
                  <a:extLst>
                    <a:ext uri="{9D8B030D-6E8A-4147-A177-3AD203B41FA5}">
                      <a16:colId xmlns:a16="http://schemas.microsoft.com/office/drawing/2014/main" val="532566858"/>
                    </a:ext>
                  </a:extLst>
                </a:gridCol>
                <a:gridCol w="697583">
                  <a:extLst>
                    <a:ext uri="{9D8B030D-6E8A-4147-A177-3AD203B41FA5}">
                      <a16:colId xmlns:a16="http://schemas.microsoft.com/office/drawing/2014/main" val="2326679165"/>
                    </a:ext>
                  </a:extLst>
                </a:gridCol>
                <a:gridCol w="763571">
                  <a:extLst>
                    <a:ext uri="{9D8B030D-6E8A-4147-A177-3AD203B41FA5}">
                      <a16:colId xmlns:a16="http://schemas.microsoft.com/office/drawing/2014/main" val="4035950056"/>
                    </a:ext>
                  </a:extLst>
                </a:gridCol>
                <a:gridCol w="934137">
                  <a:extLst>
                    <a:ext uri="{9D8B030D-6E8A-4147-A177-3AD203B41FA5}">
                      <a16:colId xmlns:a16="http://schemas.microsoft.com/office/drawing/2014/main" val="2194864256"/>
                    </a:ext>
                  </a:extLst>
                </a:gridCol>
                <a:gridCol w="956197">
                  <a:extLst>
                    <a:ext uri="{9D8B030D-6E8A-4147-A177-3AD203B41FA5}">
                      <a16:colId xmlns:a16="http://schemas.microsoft.com/office/drawing/2014/main" val="789753919"/>
                    </a:ext>
                  </a:extLst>
                </a:gridCol>
                <a:gridCol w="988795">
                  <a:extLst>
                    <a:ext uri="{9D8B030D-6E8A-4147-A177-3AD203B41FA5}">
                      <a16:colId xmlns:a16="http://schemas.microsoft.com/office/drawing/2014/main" val="1411291286"/>
                    </a:ext>
                  </a:extLst>
                </a:gridCol>
              </a:tblGrid>
              <a:tr h="20720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6984395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032325707"/>
                  </a:ext>
                </a:extLst>
              </a:tr>
              <a:tr h="311514">
                <a:tc>
                  <a:txBody>
                    <a:bodyPr/>
                    <a:lstStyle/>
                    <a:p>
                      <a:pPr algn="l" fontAlgn="ctr"/>
                      <a:r>
                        <a:rPr lang="ru-RU" sz="1000" u="none" strike="noStrike">
                          <a:effectLst/>
                        </a:rPr>
                        <a:t>Муниципальная программа «Цифровое муниципальное образование»</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989056695"/>
                  </a:ext>
                </a:extLst>
              </a:tr>
              <a:tr h="620386">
                <a:tc>
                  <a:txBody>
                    <a:bodyPr/>
                    <a:lstStyle/>
                    <a:p>
                      <a:pPr algn="l" fontAlgn="ctr"/>
                      <a:r>
                        <a:rPr lang="ru-RU" sz="10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661518429"/>
                  </a:ext>
                </a:extLst>
              </a:tr>
              <a:tr h="465949">
                <a:tc>
                  <a:txBody>
                    <a:bodyPr/>
                    <a:lstStyle/>
                    <a:p>
                      <a:pPr algn="l" fontAlgn="ctr"/>
                      <a:r>
                        <a:rPr lang="ru-RU" sz="1000" u="none" strike="noStrike" dirty="0">
                          <a:effectLst/>
                        </a:rPr>
                        <a:t>2022 Отложенные решения – Доля отложенных решений от числа ответов, предоставленных на портале «</a:t>
                      </a:r>
                      <a:r>
                        <a:rPr lang="ru-RU" sz="1000" u="none" strike="noStrike" dirty="0" err="1">
                          <a:effectLst/>
                        </a:rPr>
                        <a:t>Добродел</a:t>
                      </a:r>
                      <a:r>
                        <a:rPr lang="ru-RU" sz="1000" u="none" strike="noStrike" dirty="0">
                          <a:effectLst/>
                        </a:rPr>
                        <a:t>» (два и более раз)</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2347" marR="2347" marT="2347"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337289998"/>
                  </a:ext>
                </a:extLst>
              </a:tr>
              <a:tr h="1083693">
                <a:tc>
                  <a:txBody>
                    <a:bodyPr/>
                    <a:lstStyle/>
                    <a:p>
                      <a:pPr algn="l" fontAlgn="ctr"/>
                      <a:r>
                        <a:rPr lang="ru-RU" sz="1000" u="none" strike="noStrike">
                          <a:effectLst/>
                        </a:rPr>
                        <a:t>2021 Доля муниципальных общеобразовательных организаций в муниципальном образовании Московской области, подключенных к сети Интернет на скорости: для общеобразовательных организаций, расположенных в городских населенных пунктах, – не менее 100 Мбит/с; для общеобразовательных организаций, расположенных в сельских населенных пунктах, – не менее 50 Мбит/с</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Отраслевой</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246439305"/>
                  </a:ext>
                </a:extLst>
              </a:tr>
              <a:tr h="535476">
                <a:tc>
                  <a:txBody>
                    <a:bodyPr/>
                    <a:lstStyle/>
                    <a:p>
                      <a:pPr algn="l" fontAlgn="ctr"/>
                      <a:r>
                        <a:rPr lang="ru-RU" sz="1000" u="none" strike="noStrike" dirty="0">
                          <a:effectLst/>
                        </a:rPr>
                        <a:t>2021 Стоимостная доля закупаемого и (или) арендуемого ОМСУ муниципального образования Московской области отечественного программного обеспечения</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40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3868166023"/>
                  </a:ext>
                </a:extLst>
              </a:tr>
            </a:tbl>
          </a:graphicData>
        </a:graphic>
      </p:graphicFrame>
    </p:spTree>
    <p:extLst>
      <p:ext uri="{BB962C8B-B14F-4D97-AF65-F5344CB8AC3E}">
        <p14:creationId xmlns:p14="http://schemas.microsoft.com/office/powerpoint/2010/main" val="3887081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D73C0FE-4234-4267-BEA7-9D08BDF9185A}"/>
              </a:ext>
            </a:extLst>
          </p:cNvPr>
          <p:cNvGraphicFramePr>
            <a:graphicFrameLocks noGrp="1"/>
          </p:cNvGraphicFramePr>
          <p:nvPr>
            <p:ph idx="1"/>
            <p:extLst/>
          </p:nvPr>
        </p:nvGraphicFramePr>
        <p:xfrm>
          <a:off x="499622" y="795469"/>
          <a:ext cx="11287002" cy="5767532"/>
        </p:xfrm>
        <a:graphic>
          <a:graphicData uri="http://schemas.openxmlformats.org/drawingml/2006/table">
            <a:tbl>
              <a:tblPr>
                <a:tableStyleId>{5C22544A-7EE6-4342-B048-85BDC9FD1C3A}</a:tableStyleId>
              </a:tblPr>
              <a:tblGrid>
                <a:gridCol w="3535050">
                  <a:extLst>
                    <a:ext uri="{9D8B030D-6E8A-4147-A177-3AD203B41FA5}">
                      <a16:colId xmlns:a16="http://schemas.microsoft.com/office/drawing/2014/main" val="438038098"/>
                    </a:ext>
                  </a:extLst>
                </a:gridCol>
                <a:gridCol w="810041">
                  <a:extLst>
                    <a:ext uri="{9D8B030D-6E8A-4147-A177-3AD203B41FA5}">
                      <a16:colId xmlns:a16="http://schemas.microsoft.com/office/drawing/2014/main" val="3019860057"/>
                    </a:ext>
                  </a:extLst>
                </a:gridCol>
                <a:gridCol w="840828">
                  <a:extLst>
                    <a:ext uri="{9D8B030D-6E8A-4147-A177-3AD203B41FA5}">
                      <a16:colId xmlns:a16="http://schemas.microsoft.com/office/drawing/2014/main" val="2906490435"/>
                    </a:ext>
                  </a:extLst>
                </a:gridCol>
                <a:gridCol w="696405">
                  <a:extLst>
                    <a:ext uri="{9D8B030D-6E8A-4147-A177-3AD203B41FA5}">
                      <a16:colId xmlns:a16="http://schemas.microsoft.com/office/drawing/2014/main" val="602339216"/>
                    </a:ext>
                  </a:extLst>
                </a:gridCol>
                <a:gridCol w="942681">
                  <a:extLst>
                    <a:ext uri="{9D8B030D-6E8A-4147-A177-3AD203B41FA5}">
                      <a16:colId xmlns:a16="http://schemas.microsoft.com/office/drawing/2014/main" val="1974297824"/>
                    </a:ext>
                  </a:extLst>
                </a:gridCol>
                <a:gridCol w="571598">
                  <a:extLst>
                    <a:ext uri="{9D8B030D-6E8A-4147-A177-3AD203B41FA5}">
                      <a16:colId xmlns:a16="http://schemas.microsoft.com/office/drawing/2014/main" val="4112659092"/>
                    </a:ext>
                  </a:extLst>
                </a:gridCol>
                <a:gridCol w="898983">
                  <a:extLst>
                    <a:ext uri="{9D8B030D-6E8A-4147-A177-3AD203B41FA5}">
                      <a16:colId xmlns:a16="http://schemas.microsoft.com/office/drawing/2014/main" val="1768421821"/>
                    </a:ext>
                  </a:extLst>
                </a:gridCol>
                <a:gridCol w="969021">
                  <a:extLst>
                    <a:ext uri="{9D8B030D-6E8A-4147-A177-3AD203B41FA5}">
                      <a16:colId xmlns:a16="http://schemas.microsoft.com/office/drawing/2014/main" val="1364764230"/>
                    </a:ext>
                  </a:extLst>
                </a:gridCol>
                <a:gridCol w="994250">
                  <a:extLst>
                    <a:ext uri="{9D8B030D-6E8A-4147-A177-3AD203B41FA5}">
                      <a16:colId xmlns:a16="http://schemas.microsoft.com/office/drawing/2014/main" val="3590484154"/>
                    </a:ext>
                  </a:extLst>
                </a:gridCol>
                <a:gridCol w="1028145">
                  <a:extLst>
                    <a:ext uri="{9D8B030D-6E8A-4147-A177-3AD203B41FA5}">
                      <a16:colId xmlns:a16="http://schemas.microsoft.com/office/drawing/2014/main" val="1990073500"/>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5658169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710147530"/>
                  </a:ext>
                </a:extLst>
              </a:tr>
              <a:tr h="234728">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72126502"/>
                  </a:ext>
                </a:extLst>
              </a:tr>
              <a:tr h="459303">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252817599"/>
                  </a:ext>
                </a:extLst>
              </a:tr>
              <a:tr h="1037108">
                <a:tc>
                  <a:txBody>
                    <a:bodyPr/>
                    <a:lstStyle/>
                    <a:p>
                      <a:pPr algn="l" fontAlgn="ctr"/>
                      <a:r>
                        <a:rPr lang="ru-RU" sz="900" u="none" strike="noStrike" dirty="0">
                          <a:effectLst/>
                        </a:rPr>
                        <a:t>2022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24800432"/>
                  </a:ext>
                </a:extLst>
              </a:tr>
              <a:tr h="647082">
                <a:tc>
                  <a:txBody>
                    <a:bodyPr/>
                    <a:lstStyle/>
                    <a:p>
                      <a:pPr algn="l" fontAlgn="ctr"/>
                      <a:r>
                        <a:rPr lang="ru-RU" sz="900" u="none" strike="noStrike" dirty="0">
                          <a:effectLst/>
                        </a:rPr>
                        <a:t>2021 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169300467"/>
                  </a:ext>
                </a:extLst>
              </a:tr>
              <a:tr h="520279">
                <a:tc>
                  <a:txBody>
                    <a:bodyPr/>
                    <a:lstStyle/>
                    <a:p>
                      <a:pPr algn="l" fontAlgn="ctr"/>
                      <a:r>
                        <a:rPr lang="ru-RU" sz="900" u="none" strike="noStrike" dirty="0">
                          <a:effectLst/>
                        </a:rPr>
                        <a:t>2021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534928445"/>
                  </a:ext>
                </a:extLst>
              </a:tr>
              <a:tr h="459303">
                <a:tc>
                  <a:txBody>
                    <a:bodyPr/>
                    <a:lstStyle/>
                    <a:p>
                      <a:pPr algn="l" fontAlgn="ctr"/>
                      <a:r>
                        <a:rPr lang="ru-RU" sz="900" u="none" strike="noStrike" dirty="0">
                          <a:effectLst/>
                        </a:rPr>
                        <a:t>2021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единиц</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18961286"/>
                  </a:ext>
                </a:extLst>
              </a:tr>
              <a:tr h="713515">
                <a:tc>
                  <a:txBody>
                    <a:bodyPr/>
                    <a:lstStyle/>
                    <a:p>
                      <a:pPr algn="l" fontAlgn="ctr"/>
                      <a:r>
                        <a:rPr lang="ru-RU" sz="900" u="none" strike="noStrike" dirty="0">
                          <a:effectLst/>
                        </a:rPr>
                        <a:t>2022 Образовательные организации оснащены</a:t>
                      </a:r>
                      <a:r>
                        <a:rPr lang="ru-RU" sz="900" u="none" strike="noStrike" baseline="0" dirty="0">
                          <a:effectLst/>
                        </a:rPr>
                        <a:t> </a:t>
                      </a:r>
                      <a:r>
                        <a:rPr lang="ru-RU" sz="900" u="none" strike="noStrike" dirty="0">
                          <a:effectLst/>
                        </a:rPr>
                        <a:t>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err="1">
                          <a:effectLst/>
                        </a:rPr>
                        <a:t>едениц</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3663" marR="3663" marT="366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77571191"/>
                  </a:ext>
                </a:extLst>
              </a:tr>
              <a:tr h="1166315">
                <a:tc>
                  <a:txBody>
                    <a:bodyPr/>
                    <a:lstStyle/>
                    <a:p>
                      <a:pPr algn="l" fontAlgn="ctr"/>
                      <a:r>
                        <a:rPr lang="ru-RU" sz="900" u="none" strike="noStrike" dirty="0">
                          <a:effectLst/>
                        </a:rPr>
                        <a:t>2022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28,57</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959648274"/>
                  </a:ext>
                </a:extLst>
              </a:tr>
            </a:tbl>
          </a:graphicData>
        </a:graphic>
      </p:graphicFrame>
    </p:spTree>
    <p:extLst>
      <p:ext uri="{BB962C8B-B14F-4D97-AF65-F5344CB8AC3E}">
        <p14:creationId xmlns:p14="http://schemas.microsoft.com/office/powerpoint/2010/main" val="2595609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5E1D8C1-A818-4F84-8770-57822786FCFE}"/>
              </a:ext>
            </a:extLst>
          </p:cNvPr>
          <p:cNvGraphicFramePr>
            <a:graphicFrameLocks noGrp="1"/>
          </p:cNvGraphicFramePr>
          <p:nvPr>
            <p:ph idx="1"/>
            <p:extLst/>
          </p:nvPr>
        </p:nvGraphicFramePr>
        <p:xfrm>
          <a:off x="706358" y="851901"/>
          <a:ext cx="11010215" cy="5643123"/>
        </p:xfrm>
        <a:graphic>
          <a:graphicData uri="http://schemas.openxmlformats.org/drawingml/2006/table">
            <a:tbl>
              <a:tblPr>
                <a:tableStyleId>{5C22544A-7EE6-4342-B048-85BDC9FD1C3A}</a:tableStyleId>
              </a:tblPr>
              <a:tblGrid>
                <a:gridCol w="2986754">
                  <a:extLst>
                    <a:ext uri="{9D8B030D-6E8A-4147-A177-3AD203B41FA5}">
                      <a16:colId xmlns:a16="http://schemas.microsoft.com/office/drawing/2014/main" val="4033007424"/>
                    </a:ext>
                  </a:extLst>
                </a:gridCol>
                <a:gridCol w="1124166">
                  <a:extLst>
                    <a:ext uri="{9D8B030D-6E8A-4147-A177-3AD203B41FA5}">
                      <a16:colId xmlns:a16="http://schemas.microsoft.com/office/drawing/2014/main" val="2116694053"/>
                    </a:ext>
                  </a:extLst>
                </a:gridCol>
                <a:gridCol w="947826">
                  <a:extLst>
                    <a:ext uri="{9D8B030D-6E8A-4147-A177-3AD203B41FA5}">
                      <a16:colId xmlns:a16="http://schemas.microsoft.com/office/drawing/2014/main" val="1317702321"/>
                    </a:ext>
                  </a:extLst>
                </a:gridCol>
                <a:gridCol w="748818">
                  <a:extLst>
                    <a:ext uri="{9D8B030D-6E8A-4147-A177-3AD203B41FA5}">
                      <a16:colId xmlns:a16="http://schemas.microsoft.com/office/drawing/2014/main" val="2093953300"/>
                    </a:ext>
                  </a:extLst>
                </a:gridCol>
                <a:gridCol w="791851">
                  <a:extLst>
                    <a:ext uri="{9D8B030D-6E8A-4147-A177-3AD203B41FA5}">
                      <a16:colId xmlns:a16="http://schemas.microsoft.com/office/drawing/2014/main" val="3711059055"/>
                    </a:ext>
                  </a:extLst>
                </a:gridCol>
                <a:gridCol w="631596">
                  <a:extLst>
                    <a:ext uri="{9D8B030D-6E8A-4147-A177-3AD203B41FA5}">
                      <a16:colId xmlns:a16="http://schemas.microsoft.com/office/drawing/2014/main" val="2510764101"/>
                    </a:ext>
                  </a:extLst>
                </a:gridCol>
                <a:gridCol w="737343">
                  <a:extLst>
                    <a:ext uri="{9D8B030D-6E8A-4147-A177-3AD203B41FA5}">
                      <a16:colId xmlns:a16="http://schemas.microsoft.com/office/drawing/2014/main" val="1573031617"/>
                    </a:ext>
                  </a:extLst>
                </a:gridCol>
                <a:gridCol w="1069060">
                  <a:extLst>
                    <a:ext uri="{9D8B030D-6E8A-4147-A177-3AD203B41FA5}">
                      <a16:colId xmlns:a16="http://schemas.microsoft.com/office/drawing/2014/main" val="3907170370"/>
                    </a:ext>
                  </a:extLst>
                </a:gridCol>
                <a:gridCol w="969869">
                  <a:extLst>
                    <a:ext uri="{9D8B030D-6E8A-4147-A177-3AD203B41FA5}">
                      <a16:colId xmlns:a16="http://schemas.microsoft.com/office/drawing/2014/main" val="4184338736"/>
                    </a:ext>
                  </a:extLst>
                </a:gridCol>
                <a:gridCol w="1002932">
                  <a:extLst>
                    <a:ext uri="{9D8B030D-6E8A-4147-A177-3AD203B41FA5}">
                      <a16:colId xmlns:a16="http://schemas.microsoft.com/office/drawing/2014/main" val="2360389506"/>
                    </a:ext>
                  </a:extLst>
                </a:gridCol>
              </a:tblGrid>
              <a:tr h="177392">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93002010"/>
                  </a:ext>
                </a:extLst>
              </a:tr>
              <a:tr h="17739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913946134"/>
                  </a:ext>
                </a:extLst>
              </a:tr>
              <a:tr h="354783">
                <a:tc>
                  <a:txBody>
                    <a:bodyPr/>
                    <a:lstStyle/>
                    <a:p>
                      <a:pPr algn="l" fontAlgn="ctr"/>
                      <a:r>
                        <a:rPr lang="ru-RU" sz="1050" u="none" strike="noStrike">
                          <a:effectLst/>
                        </a:rPr>
                        <a:t>Муниципальная программа «Архитектура и градостроительство»</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78854517"/>
                  </a:ext>
                </a:extLst>
              </a:tr>
              <a:tr h="354783">
                <a:tc>
                  <a:txBody>
                    <a:bodyPr/>
                    <a:lstStyle/>
                    <a:p>
                      <a:pPr algn="l" fontAlgn="ctr"/>
                      <a:r>
                        <a:rPr lang="ru-RU" sz="1050" u="none" strike="noStrike">
                          <a:effectLst/>
                        </a:rPr>
                        <a:t>Подпрограмма I «Разработка Генерального плана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841645731"/>
                  </a:ext>
                </a:extLst>
              </a:tr>
              <a:tr h="532174">
                <a:tc>
                  <a:txBody>
                    <a:bodyPr/>
                    <a:lstStyle/>
                    <a:p>
                      <a:pPr algn="l" fontAlgn="ctr"/>
                      <a:r>
                        <a:rPr lang="ru-RU" sz="1050" u="none" strike="noStrike" dirty="0">
                          <a:effectLst/>
                        </a:rPr>
                        <a:t>Наличие утвержденного в актуальной версии генерального плана городского округа (внесение изменений в генеральный план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да</a:t>
                      </a: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83758048"/>
                  </a:ext>
                </a:extLst>
              </a:tr>
              <a:tr h="709565">
                <a:tc>
                  <a:txBody>
                    <a:bodyPr/>
                    <a:lstStyle/>
                    <a:p>
                      <a:pPr algn="l" fontAlgn="ctr"/>
                      <a:r>
                        <a:rPr lang="ru-RU" sz="1050" u="none" strike="noStrike" dirty="0">
                          <a:effectLst/>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85180229"/>
                  </a:ext>
                </a:extLst>
              </a:tr>
              <a:tr h="899988">
                <a:tc>
                  <a:txBody>
                    <a:bodyPr/>
                    <a:lstStyle/>
                    <a:p>
                      <a:pPr algn="l" fontAlgn="ctr"/>
                      <a:r>
                        <a:rPr lang="ru-RU" sz="1050" u="none" strike="noStrike" dirty="0">
                          <a:effectLst/>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нет</a:t>
                      </a: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5853901"/>
                  </a:ext>
                </a:extLst>
              </a:tr>
              <a:tr h="339365">
                <a:tc>
                  <a:txBody>
                    <a:bodyPr/>
                    <a:lstStyle/>
                    <a:p>
                      <a:pPr algn="l" fontAlgn="ctr"/>
                      <a:r>
                        <a:rPr lang="ru-RU" sz="1050" u="none" strike="noStrike">
                          <a:effectLst/>
                        </a:rPr>
                        <a:t>Подпрограмма II «Реализация политики пространственного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1388106202"/>
                  </a:ext>
                </a:extLst>
              </a:tr>
              <a:tr h="709565">
                <a:tc>
                  <a:txBody>
                    <a:bodyPr/>
                    <a:lstStyle/>
                    <a:p>
                      <a:pPr algn="l" fontAlgn="ctr"/>
                      <a:r>
                        <a:rPr lang="ru-RU" sz="1050" u="none" strike="noStrike" dirty="0">
                          <a:effectLst/>
                        </a:rPr>
                        <a:t>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Рейтинг-45</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12</a:t>
                      </a: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6</a:t>
                      </a:r>
                    </a:p>
                  </a:txBody>
                  <a:tcPr marL="6181" marR="6181" marT="6181" marB="0" anchor="ctr"/>
                </a:tc>
                <a:tc>
                  <a:txBody>
                    <a:bodyPr/>
                    <a:lstStyle/>
                    <a:p>
                      <a:pPr algn="ctr" fontAlgn="ctr"/>
                      <a:r>
                        <a:rPr lang="ru-RU" sz="1050" u="none" strike="noStrike" dirty="0">
                          <a:effectLst/>
                        </a:rPr>
                        <a:t>11</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121920616"/>
                  </a:ext>
                </a:extLst>
              </a:tr>
              <a:tr h="1241739">
                <a:tc>
                  <a:txBody>
                    <a:bodyPr/>
                    <a:lstStyle/>
                    <a:p>
                      <a:pPr algn="l" fontAlgn="ctr"/>
                      <a:r>
                        <a:rPr lang="ru-RU" sz="1050" u="none" strike="noStrike">
                          <a:effectLst/>
                        </a:rPr>
                        <a:t>Осуществление переданных государственных полномочий в соответствии с Законом Московской области № 107/2014-ОЗ «О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Показатель муниципальной программы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да</a:t>
                      </a: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754612516"/>
                  </a:ext>
                </a:extLst>
              </a:tr>
            </a:tbl>
          </a:graphicData>
        </a:graphic>
      </p:graphicFrame>
    </p:spTree>
    <p:extLst>
      <p:ext uri="{BB962C8B-B14F-4D97-AF65-F5344CB8AC3E}">
        <p14:creationId xmlns:p14="http://schemas.microsoft.com/office/powerpoint/2010/main" val="33842627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C35A425-6093-41F6-830B-1E5BF683242F}"/>
              </a:ext>
            </a:extLst>
          </p:cNvPr>
          <p:cNvGraphicFramePr>
            <a:graphicFrameLocks noGrp="1"/>
          </p:cNvGraphicFramePr>
          <p:nvPr>
            <p:ph idx="1"/>
            <p:extLst/>
          </p:nvPr>
        </p:nvGraphicFramePr>
        <p:xfrm>
          <a:off x="534155" y="761663"/>
          <a:ext cx="11115109" cy="5316714"/>
        </p:xfrm>
        <a:graphic>
          <a:graphicData uri="http://schemas.openxmlformats.org/drawingml/2006/table">
            <a:tbl>
              <a:tblPr>
                <a:tableStyleId>{5C22544A-7EE6-4342-B048-85BDC9FD1C3A}</a:tableStyleId>
              </a:tblPr>
              <a:tblGrid>
                <a:gridCol w="3015212">
                  <a:extLst>
                    <a:ext uri="{9D8B030D-6E8A-4147-A177-3AD203B41FA5}">
                      <a16:colId xmlns:a16="http://schemas.microsoft.com/office/drawing/2014/main" val="854318794"/>
                    </a:ext>
                  </a:extLst>
                </a:gridCol>
                <a:gridCol w="1134874">
                  <a:extLst>
                    <a:ext uri="{9D8B030D-6E8A-4147-A177-3AD203B41FA5}">
                      <a16:colId xmlns:a16="http://schemas.microsoft.com/office/drawing/2014/main" val="1149189207"/>
                    </a:ext>
                  </a:extLst>
                </a:gridCol>
                <a:gridCol w="956854">
                  <a:extLst>
                    <a:ext uri="{9D8B030D-6E8A-4147-A177-3AD203B41FA5}">
                      <a16:colId xmlns:a16="http://schemas.microsoft.com/office/drawing/2014/main" val="1062985661"/>
                    </a:ext>
                  </a:extLst>
                </a:gridCol>
                <a:gridCol w="712571">
                  <a:extLst>
                    <a:ext uri="{9D8B030D-6E8A-4147-A177-3AD203B41FA5}">
                      <a16:colId xmlns:a16="http://schemas.microsoft.com/office/drawing/2014/main" val="4235478121"/>
                    </a:ext>
                  </a:extLst>
                </a:gridCol>
                <a:gridCol w="886120">
                  <a:extLst>
                    <a:ext uri="{9D8B030D-6E8A-4147-A177-3AD203B41FA5}">
                      <a16:colId xmlns:a16="http://schemas.microsoft.com/office/drawing/2014/main" val="1749270584"/>
                    </a:ext>
                  </a:extLst>
                </a:gridCol>
                <a:gridCol w="659876">
                  <a:extLst>
                    <a:ext uri="{9D8B030D-6E8A-4147-A177-3AD203B41FA5}">
                      <a16:colId xmlns:a16="http://schemas.microsoft.com/office/drawing/2014/main" val="1421392084"/>
                    </a:ext>
                  </a:extLst>
                </a:gridCol>
                <a:gridCol w="678758">
                  <a:extLst>
                    <a:ext uri="{9D8B030D-6E8A-4147-A177-3AD203B41FA5}">
                      <a16:colId xmlns:a16="http://schemas.microsoft.com/office/drawing/2014/main" val="1080507100"/>
                    </a:ext>
                  </a:extLst>
                </a:gridCol>
                <a:gridCol w="1079246">
                  <a:extLst>
                    <a:ext uri="{9D8B030D-6E8A-4147-A177-3AD203B41FA5}">
                      <a16:colId xmlns:a16="http://schemas.microsoft.com/office/drawing/2014/main" val="4111842505"/>
                    </a:ext>
                  </a:extLst>
                </a:gridCol>
                <a:gridCol w="979110">
                  <a:extLst>
                    <a:ext uri="{9D8B030D-6E8A-4147-A177-3AD203B41FA5}">
                      <a16:colId xmlns:a16="http://schemas.microsoft.com/office/drawing/2014/main" val="4022011109"/>
                    </a:ext>
                  </a:extLst>
                </a:gridCol>
                <a:gridCol w="1012488">
                  <a:extLst>
                    <a:ext uri="{9D8B030D-6E8A-4147-A177-3AD203B41FA5}">
                      <a16:colId xmlns:a16="http://schemas.microsoft.com/office/drawing/2014/main" val="2946907438"/>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36656218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074716150"/>
                  </a:ext>
                </a:extLst>
              </a:tr>
              <a:tr h="255463">
                <a:tc>
                  <a:txBody>
                    <a:bodyPr/>
                    <a:lstStyle/>
                    <a:p>
                      <a:pPr algn="l" fontAlgn="ctr"/>
                      <a:r>
                        <a:rPr lang="ru-RU" sz="900" u="none" strike="noStrike">
                          <a:effectLst/>
                        </a:rPr>
                        <a:t>Муниципальная программа «Формирование современной комфортной городской среды»</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4015293311"/>
                  </a:ext>
                </a:extLst>
              </a:tr>
              <a:tr h="128831">
                <a:tc>
                  <a:txBody>
                    <a:bodyPr/>
                    <a:lstStyle/>
                    <a:p>
                      <a:pPr algn="l" fontAlgn="ctr"/>
                      <a:r>
                        <a:rPr lang="ru-RU" sz="900" u="none" strike="noStrike">
                          <a:effectLst/>
                        </a:rPr>
                        <a:t>Подпрограмма I «Комфортная городская среда»</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3579879141"/>
                  </a:ext>
                </a:extLst>
              </a:tr>
              <a:tr h="382094">
                <a:tc>
                  <a:txBody>
                    <a:bodyPr/>
                    <a:lstStyle/>
                    <a:p>
                      <a:pPr algn="l" fontAlgn="ctr"/>
                      <a:r>
                        <a:rPr lang="ru-RU" sz="900" u="none" strike="noStrike" dirty="0">
                          <a:effectLst/>
                        </a:rPr>
                        <a:t>Доля выполненных работ без нарушений сроков</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2383" marR="2383" marT="238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52929573"/>
                  </a:ext>
                </a:extLst>
              </a:tr>
              <a:tr h="382094">
                <a:tc>
                  <a:txBody>
                    <a:bodyPr/>
                    <a:lstStyle/>
                    <a:p>
                      <a:pPr algn="l" fontAlgn="ctr"/>
                      <a:r>
                        <a:rPr lang="ru-RU" sz="900" u="none" strike="noStrike" dirty="0">
                          <a:effectLst/>
                        </a:rPr>
                        <a:t>Количество разработанных концепций благоустройства общественных территорий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a:t>
                      </a: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26147898"/>
                  </a:ext>
                </a:extLst>
              </a:tr>
              <a:tr h="382094">
                <a:tc>
                  <a:txBody>
                    <a:bodyPr/>
                    <a:lstStyle/>
                    <a:p>
                      <a:pPr algn="l" fontAlgn="ctr"/>
                      <a:r>
                        <a:rPr lang="ru-RU" sz="900" u="none" strike="noStrike" dirty="0">
                          <a:effectLst/>
                        </a:rPr>
                        <a:t>Количество установленных детских игровых площадок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2</a:t>
                      </a: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13686373"/>
                  </a:ext>
                </a:extLst>
              </a:tr>
              <a:tr h="635357">
                <a:tc>
                  <a:txBody>
                    <a:bodyPr/>
                    <a:lstStyle/>
                    <a:p>
                      <a:pPr algn="l" fontAlgn="ctr"/>
                      <a:r>
                        <a:rPr lang="ru-RU" sz="900" u="none" strike="noStrike" dirty="0">
                          <a:effectLst/>
                        </a:rPr>
                        <a:t>2022 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20</a:t>
                      </a:r>
                    </a:p>
                  </a:txBody>
                  <a:tcPr marL="2383" marR="2383" marT="2383"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30</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30</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797685337"/>
                  </a:ext>
                </a:extLst>
              </a:tr>
              <a:tr h="382094">
                <a:tc>
                  <a:txBody>
                    <a:bodyPr/>
                    <a:lstStyle/>
                    <a:p>
                      <a:pPr algn="l" fontAlgn="ctr"/>
                      <a:r>
                        <a:rPr lang="ru-RU" sz="900" u="none" strike="noStrike" dirty="0">
                          <a:effectLst/>
                        </a:rPr>
                        <a:t>Количество установленных детских игровых площадок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2</a:t>
                      </a: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605781924"/>
                  </a:ext>
                </a:extLst>
              </a:tr>
              <a:tr h="382094">
                <a:tc>
                  <a:txBody>
                    <a:bodyPr/>
                    <a:lstStyle/>
                    <a:p>
                      <a:pPr algn="l" fontAlgn="ctr"/>
                      <a:r>
                        <a:rPr lang="ru-RU" sz="900" u="none" strike="noStrike" dirty="0">
                          <a:effectLst/>
                        </a:rPr>
                        <a:t>Количество установленных детских спортивных площадок</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3</a:t>
                      </a: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9</a:t>
                      </a:r>
                    </a:p>
                  </a:txBody>
                  <a:tcPr marL="2383" marR="2383" marT="2383"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670640978"/>
                  </a:ext>
                </a:extLst>
              </a:tr>
              <a:tr h="382094">
                <a:tc>
                  <a:txBody>
                    <a:bodyPr/>
                    <a:lstStyle/>
                    <a:p>
                      <a:pPr algn="l" fontAlgn="ctr"/>
                      <a:r>
                        <a:rPr lang="ru-RU" sz="900" u="none" strike="noStrike" dirty="0">
                          <a:effectLst/>
                        </a:rPr>
                        <a:t>Количество благоустроенных дворовых территорий</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14</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2383" marR="2383" marT="2383"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856104677"/>
                  </a:ext>
                </a:extLst>
              </a:tr>
              <a:tr h="382094">
                <a:tc>
                  <a:txBody>
                    <a:bodyPr/>
                    <a:lstStyle/>
                    <a:p>
                      <a:pPr algn="l" fontAlgn="ctr"/>
                      <a:r>
                        <a:rPr lang="ru-RU" sz="900" u="none" strike="noStrike" dirty="0">
                          <a:effectLst/>
                        </a:rPr>
                        <a:t>Соответствие нормативу обеспеченности парками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100</a:t>
                      </a:r>
                    </a:p>
                  </a:txBody>
                  <a:tcPr marL="2383" marR="2383" marT="238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3300105932"/>
                  </a:ext>
                </a:extLst>
              </a:tr>
              <a:tr h="382094">
                <a:tc>
                  <a:txBody>
                    <a:bodyPr/>
                    <a:lstStyle/>
                    <a:p>
                      <a:pPr algn="l" fontAlgn="ctr"/>
                      <a:r>
                        <a:rPr lang="ru-RU" sz="900" u="none" strike="noStrike" dirty="0">
                          <a:effectLst/>
                        </a:rPr>
                        <a:t>Увеличение числа посетителей парков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107,5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110</a:t>
                      </a: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115</a:t>
                      </a: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115</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2925874947"/>
                  </a:ext>
                </a:extLst>
              </a:tr>
              <a:tr h="382094">
                <a:tc>
                  <a:txBody>
                    <a:bodyPr/>
                    <a:lstStyle/>
                    <a:p>
                      <a:pPr algn="l" fontAlgn="ctr"/>
                      <a:r>
                        <a:rPr lang="ru-RU" sz="900" u="none" strike="noStrike" dirty="0">
                          <a:effectLst/>
                        </a:rPr>
                        <a:t>Соответствие внешнего вида ограждений региональным требованиям</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балл</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10</a:t>
                      </a:r>
                    </a:p>
                  </a:txBody>
                  <a:tcPr marL="2383" marR="2383" marT="2383"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1763913885"/>
                  </a:ext>
                </a:extLst>
              </a:tr>
            </a:tbl>
          </a:graphicData>
        </a:graphic>
      </p:graphicFrame>
    </p:spTree>
    <p:extLst>
      <p:ext uri="{BB962C8B-B14F-4D97-AF65-F5344CB8AC3E}">
        <p14:creationId xmlns:p14="http://schemas.microsoft.com/office/powerpoint/2010/main" val="4294804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3241227-FC3F-43C4-9F0A-FB3583888C29}"/>
              </a:ext>
            </a:extLst>
          </p:cNvPr>
          <p:cNvGraphicFramePr>
            <a:graphicFrameLocks noGrp="1"/>
          </p:cNvGraphicFramePr>
          <p:nvPr>
            <p:ph idx="1"/>
            <p:extLst/>
          </p:nvPr>
        </p:nvGraphicFramePr>
        <p:xfrm>
          <a:off x="526080" y="857148"/>
          <a:ext cx="11192962" cy="5220477"/>
        </p:xfrm>
        <a:graphic>
          <a:graphicData uri="http://schemas.openxmlformats.org/drawingml/2006/table">
            <a:tbl>
              <a:tblPr>
                <a:tableStyleId>{5C22544A-7EE6-4342-B048-85BDC9FD1C3A}</a:tableStyleId>
              </a:tblPr>
              <a:tblGrid>
                <a:gridCol w="3357763">
                  <a:extLst>
                    <a:ext uri="{9D8B030D-6E8A-4147-A177-3AD203B41FA5}">
                      <a16:colId xmlns:a16="http://schemas.microsoft.com/office/drawing/2014/main" val="1769320855"/>
                    </a:ext>
                  </a:extLst>
                </a:gridCol>
                <a:gridCol w="1366887">
                  <a:extLst>
                    <a:ext uri="{9D8B030D-6E8A-4147-A177-3AD203B41FA5}">
                      <a16:colId xmlns:a16="http://schemas.microsoft.com/office/drawing/2014/main" val="3208946634"/>
                    </a:ext>
                  </a:extLst>
                </a:gridCol>
                <a:gridCol w="754144">
                  <a:extLst>
                    <a:ext uri="{9D8B030D-6E8A-4147-A177-3AD203B41FA5}">
                      <a16:colId xmlns:a16="http://schemas.microsoft.com/office/drawing/2014/main" val="1995258728"/>
                    </a:ext>
                  </a:extLst>
                </a:gridCol>
                <a:gridCol w="593889">
                  <a:extLst>
                    <a:ext uri="{9D8B030D-6E8A-4147-A177-3AD203B41FA5}">
                      <a16:colId xmlns:a16="http://schemas.microsoft.com/office/drawing/2014/main" val="598564967"/>
                    </a:ext>
                  </a:extLst>
                </a:gridCol>
                <a:gridCol w="735291">
                  <a:extLst>
                    <a:ext uri="{9D8B030D-6E8A-4147-A177-3AD203B41FA5}">
                      <a16:colId xmlns:a16="http://schemas.microsoft.com/office/drawing/2014/main" val="202920971"/>
                    </a:ext>
                  </a:extLst>
                </a:gridCol>
                <a:gridCol w="584461">
                  <a:extLst>
                    <a:ext uri="{9D8B030D-6E8A-4147-A177-3AD203B41FA5}">
                      <a16:colId xmlns:a16="http://schemas.microsoft.com/office/drawing/2014/main" val="2795026398"/>
                    </a:ext>
                  </a:extLst>
                </a:gridCol>
                <a:gridCol w="708177">
                  <a:extLst>
                    <a:ext uri="{9D8B030D-6E8A-4147-A177-3AD203B41FA5}">
                      <a16:colId xmlns:a16="http://schemas.microsoft.com/office/drawing/2014/main" val="1952130329"/>
                    </a:ext>
                  </a:extLst>
                </a:gridCol>
                <a:gridCol w="1086804">
                  <a:extLst>
                    <a:ext uri="{9D8B030D-6E8A-4147-A177-3AD203B41FA5}">
                      <a16:colId xmlns:a16="http://schemas.microsoft.com/office/drawing/2014/main" val="113551909"/>
                    </a:ext>
                  </a:extLst>
                </a:gridCol>
                <a:gridCol w="985966">
                  <a:extLst>
                    <a:ext uri="{9D8B030D-6E8A-4147-A177-3AD203B41FA5}">
                      <a16:colId xmlns:a16="http://schemas.microsoft.com/office/drawing/2014/main" val="2906267523"/>
                    </a:ext>
                  </a:extLst>
                </a:gridCol>
                <a:gridCol w="1019580">
                  <a:extLst>
                    <a:ext uri="{9D8B030D-6E8A-4147-A177-3AD203B41FA5}">
                      <a16:colId xmlns:a16="http://schemas.microsoft.com/office/drawing/2014/main" val="578371165"/>
                    </a:ext>
                  </a:extLst>
                </a:gridCol>
              </a:tblGrid>
              <a:tr h="163301">
                <a:tc rowSpan="2">
                  <a:txBody>
                    <a:bodyPr/>
                    <a:lstStyle/>
                    <a:p>
                      <a:pPr algn="ctr" fontAlgn="ctr"/>
                      <a:r>
                        <a:rPr lang="ru-RU" sz="950" u="none" strike="noStrike" dirty="0">
                          <a:effectLst/>
                        </a:rPr>
                        <a:t>Наименование муниципальной программы/подпрограммы/показателя</a:t>
                      </a:r>
                      <a:endParaRPr lang="ru-RU" sz="950" b="0" i="0" u="none" strike="noStrike" dirty="0">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28667412"/>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698183117"/>
                  </a:ext>
                </a:extLst>
              </a:tr>
              <a:tr h="234510">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18042808"/>
                  </a:ext>
                </a:extLst>
              </a:tr>
              <a:tr h="138868">
                <a:tc>
                  <a:txBody>
                    <a:bodyPr/>
                    <a:lstStyle/>
                    <a:p>
                      <a:pPr algn="l" fontAlgn="ctr"/>
                      <a:r>
                        <a:rPr lang="ru-RU" sz="950" u="none" strike="noStrike">
                          <a:effectLst/>
                        </a:rPr>
                        <a:t>Подпрограмма I «Комфортная городская среда»</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58973317"/>
                  </a:ext>
                </a:extLst>
              </a:tr>
              <a:tr h="350022">
                <a:tc>
                  <a:txBody>
                    <a:bodyPr/>
                    <a:lstStyle/>
                    <a:p>
                      <a:pPr algn="l" fontAlgn="ctr"/>
                      <a:r>
                        <a:rPr lang="ru-RU" sz="950" u="none" strike="noStrike">
                          <a:effectLst/>
                        </a:rPr>
                        <a:t>Количество созданных и благоустроенных парков культуры и отдыха на территории Московской области</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4</a:t>
                      </a: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563294084"/>
                  </a:ext>
                </a:extLst>
              </a:tr>
              <a:tr h="581045">
                <a:tc>
                  <a:txBody>
                    <a:bodyPr/>
                    <a:lstStyle/>
                    <a:p>
                      <a:pPr algn="l" fontAlgn="ctr"/>
                      <a:r>
                        <a:rPr lang="ru-RU" sz="950" u="none" strike="noStrike" dirty="0">
                          <a:effectLst/>
                        </a:rPr>
                        <a:t>Площадь устраненных дефектов асфальтового покрытия дворовых территорий, в том числе проездов на дворовых территорий, в том числе внутриквартальных проездов в рамках проведения ямочного ремонта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2517,53</a:t>
                      </a: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402</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39338842"/>
                  </a:ext>
                </a:extLst>
              </a:tr>
              <a:tr h="0">
                <a:tc>
                  <a:txBody>
                    <a:bodyPr/>
                    <a:lstStyle/>
                    <a:p>
                      <a:pPr algn="l" fontAlgn="ctr"/>
                      <a:r>
                        <a:rPr lang="ru-RU" sz="950" u="none" strike="noStrike" dirty="0">
                          <a:effectLst/>
                        </a:rPr>
                        <a:t>Количество установленных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75</a:t>
                      </a: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15</a:t>
                      </a:r>
                    </a:p>
                  </a:txBody>
                  <a:tcPr marL="4600" marR="4600" marT="4600" marB="0" anchor="ctr"/>
                </a:tc>
                <a:tc>
                  <a:txBody>
                    <a:bodyPr/>
                    <a:lstStyle/>
                    <a:p>
                      <a:pPr algn="ctr" fontAlgn="ctr"/>
                      <a:r>
                        <a:rPr lang="ru-RU" sz="950" u="none" strike="noStrike" dirty="0">
                          <a:effectLst/>
                        </a:rPr>
                        <a:t>15</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175800271"/>
                  </a:ext>
                </a:extLst>
              </a:tr>
              <a:tr h="350022">
                <a:tc>
                  <a:txBody>
                    <a:bodyPr/>
                    <a:lstStyle/>
                    <a:p>
                      <a:pPr algn="l" fontAlgn="ctr"/>
                      <a:r>
                        <a:rPr lang="ru-RU" sz="950" u="none" strike="noStrike" dirty="0">
                          <a:effectLst/>
                        </a:rPr>
                        <a:t>Количество установленных детских игровых площадок в парках культуры и отдыха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2</a:t>
                      </a: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20697391"/>
                  </a:ext>
                </a:extLst>
              </a:tr>
              <a:tr h="465533">
                <a:tc>
                  <a:txBody>
                    <a:bodyPr/>
                    <a:lstStyle/>
                    <a:p>
                      <a:pPr algn="l" fontAlgn="ctr"/>
                      <a:r>
                        <a:rPr lang="ru-RU" sz="950" u="none" strike="noStrike" dirty="0">
                          <a:effectLst/>
                        </a:rPr>
                        <a:t>Количество объектов электросетевого хозяйства и систем наружного освещения, на которых реализованы мероприятия по устройству и капитальному ремонту</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7</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958595656"/>
                  </a:ext>
                </a:extLst>
              </a:tr>
              <a:tr h="350022">
                <a:tc>
                  <a:txBody>
                    <a:bodyPr/>
                    <a:lstStyle/>
                    <a:p>
                      <a:pPr algn="l" fontAlgn="ctr"/>
                      <a:r>
                        <a:rPr lang="ru-RU" sz="950" u="none" strike="noStrike" dirty="0">
                          <a:effectLst/>
                        </a:rPr>
                        <a:t>Приобретение дополнительного оборудования, техники</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Отраслевой приоритетный показатель</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Единица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506517505"/>
                  </a:ext>
                </a:extLst>
              </a:tr>
              <a:tr h="541469">
                <a:tc>
                  <a:txBody>
                    <a:bodyPr/>
                    <a:lstStyle/>
                    <a:p>
                      <a:pPr algn="l" fontAlgn="ctr"/>
                      <a:r>
                        <a:rPr lang="ru-RU" sz="950" u="none" strike="noStrike" dirty="0">
                          <a:effectLst/>
                        </a:rPr>
                        <a:t>Количество закупленных декоративных, и (или) технологических, и (или) планировочных, и (или) конструктивных устройств и (или) оформления, применяемые как составные части благоустройства территорий, и (или) техники, и (или) средств малой механизации для содержания территорий.</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35</a:t>
                      </a: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a:t>
                      </a: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336059415"/>
                  </a:ext>
                </a:extLst>
              </a:tr>
              <a:tr h="350022">
                <a:tc>
                  <a:txBody>
                    <a:bodyPr/>
                    <a:lstStyle/>
                    <a:p>
                      <a:pPr algn="l" fontAlgn="ctr"/>
                      <a:r>
                        <a:rPr lang="ru-RU" sz="950" u="none" strike="noStrike" dirty="0">
                          <a:effectLst/>
                        </a:rPr>
                        <a:t>Проведение экспертно-консультационной услуги по проверке сметной документации на устройство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071587844"/>
                  </a:ext>
                </a:extLst>
              </a:tr>
              <a:tr h="350022">
                <a:tc>
                  <a:txBody>
                    <a:bodyPr/>
                    <a:lstStyle/>
                    <a:p>
                      <a:pPr algn="l" fontAlgn="ctr"/>
                      <a:r>
                        <a:rPr lang="ru-RU" sz="950" u="none" strike="noStrike" dirty="0">
                          <a:effectLst/>
                        </a:rPr>
                        <a:t>Количество обустроенных пешеходных улиц</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a:t>
                      </a: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607636669"/>
                  </a:ext>
                </a:extLst>
              </a:tr>
            </a:tbl>
          </a:graphicData>
        </a:graphic>
      </p:graphicFrame>
    </p:spTree>
    <p:extLst>
      <p:ext uri="{BB962C8B-B14F-4D97-AF65-F5344CB8AC3E}">
        <p14:creationId xmlns:p14="http://schemas.microsoft.com/office/powerpoint/2010/main" val="1734952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D7B6A928-B479-4248-BC32-6F8E95C434DF}"/>
              </a:ext>
            </a:extLst>
          </p:cNvPr>
          <p:cNvGraphicFramePr>
            <a:graphicFrameLocks noGrp="1"/>
          </p:cNvGraphicFramePr>
          <p:nvPr>
            <p:ph idx="1"/>
            <p:extLst/>
          </p:nvPr>
        </p:nvGraphicFramePr>
        <p:xfrm>
          <a:off x="570057" y="887088"/>
          <a:ext cx="11051886" cy="5083823"/>
        </p:xfrm>
        <a:graphic>
          <a:graphicData uri="http://schemas.openxmlformats.org/drawingml/2006/table">
            <a:tbl>
              <a:tblPr>
                <a:tableStyleId>{5C22544A-7EE6-4342-B048-85BDC9FD1C3A}</a:tableStyleId>
              </a:tblPr>
              <a:tblGrid>
                <a:gridCol w="2998058">
                  <a:extLst>
                    <a:ext uri="{9D8B030D-6E8A-4147-A177-3AD203B41FA5}">
                      <a16:colId xmlns:a16="http://schemas.microsoft.com/office/drawing/2014/main" val="2528999694"/>
                    </a:ext>
                  </a:extLst>
                </a:gridCol>
                <a:gridCol w="1128422">
                  <a:extLst>
                    <a:ext uri="{9D8B030D-6E8A-4147-A177-3AD203B41FA5}">
                      <a16:colId xmlns:a16="http://schemas.microsoft.com/office/drawing/2014/main" val="1200144070"/>
                    </a:ext>
                  </a:extLst>
                </a:gridCol>
                <a:gridCol w="951414">
                  <a:extLst>
                    <a:ext uri="{9D8B030D-6E8A-4147-A177-3AD203B41FA5}">
                      <a16:colId xmlns:a16="http://schemas.microsoft.com/office/drawing/2014/main" val="440119401"/>
                    </a:ext>
                  </a:extLst>
                </a:gridCol>
                <a:gridCol w="951414">
                  <a:extLst>
                    <a:ext uri="{9D8B030D-6E8A-4147-A177-3AD203B41FA5}">
                      <a16:colId xmlns:a16="http://schemas.microsoft.com/office/drawing/2014/main" val="3303947820"/>
                    </a:ext>
                  </a:extLst>
                </a:gridCol>
                <a:gridCol w="791249">
                  <a:extLst>
                    <a:ext uri="{9D8B030D-6E8A-4147-A177-3AD203B41FA5}">
                      <a16:colId xmlns:a16="http://schemas.microsoft.com/office/drawing/2014/main" val="1109346454"/>
                    </a:ext>
                  </a:extLst>
                </a:gridCol>
                <a:gridCol w="691185">
                  <a:extLst>
                    <a:ext uri="{9D8B030D-6E8A-4147-A177-3AD203B41FA5}">
                      <a16:colId xmlns:a16="http://schemas.microsoft.com/office/drawing/2014/main" val="1407855026"/>
                    </a:ext>
                  </a:extLst>
                </a:gridCol>
                <a:gridCol w="666275">
                  <a:extLst>
                    <a:ext uri="{9D8B030D-6E8A-4147-A177-3AD203B41FA5}">
                      <a16:colId xmlns:a16="http://schemas.microsoft.com/office/drawing/2014/main" val="3391904202"/>
                    </a:ext>
                  </a:extLst>
                </a:gridCol>
                <a:gridCol w="893601">
                  <a:extLst>
                    <a:ext uri="{9D8B030D-6E8A-4147-A177-3AD203B41FA5}">
                      <a16:colId xmlns:a16="http://schemas.microsoft.com/office/drawing/2014/main" val="1882215022"/>
                    </a:ext>
                  </a:extLst>
                </a:gridCol>
                <a:gridCol w="973540">
                  <a:extLst>
                    <a:ext uri="{9D8B030D-6E8A-4147-A177-3AD203B41FA5}">
                      <a16:colId xmlns:a16="http://schemas.microsoft.com/office/drawing/2014/main" val="1248666833"/>
                    </a:ext>
                  </a:extLst>
                </a:gridCol>
                <a:gridCol w="1006728">
                  <a:extLst>
                    <a:ext uri="{9D8B030D-6E8A-4147-A177-3AD203B41FA5}">
                      <a16:colId xmlns:a16="http://schemas.microsoft.com/office/drawing/2014/main" val="1077178375"/>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43507158"/>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235727588"/>
                  </a:ext>
                </a:extLst>
              </a:tr>
              <a:tr h="27914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3200522536"/>
                  </a:ext>
                </a:extLst>
              </a:tr>
              <a:tr h="215233">
                <a:tc>
                  <a:txBody>
                    <a:bodyPr/>
                    <a:lstStyle/>
                    <a:p>
                      <a:pPr algn="l" fontAlgn="ctr"/>
                      <a:r>
                        <a:rPr lang="ru-RU" sz="950" u="none" strike="noStrike" dirty="0">
                          <a:effectLst/>
                        </a:rPr>
                        <a:t>Подпрограмма </a:t>
                      </a:r>
                      <a:r>
                        <a:rPr lang="en-US" sz="950" u="none" strike="noStrike" dirty="0">
                          <a:effectLst/>
                        </a:rPr>
                        <a:t>II «</a:t>
                      </a:r>
                      <a:r>
                        <a:rPr lang="ru-RU" sz="950" u="none" strike="noStrike" dirty="0">
                          <a:effectLst/>
                        </a:rPr>
                        <a:t>Благоустройство территорий»</a:t>
                      </a:r>
                      <a:endParaRPr lang="ru-RU" sz="950" b="1"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2239045549"/>
                  </a:ext>
                </a:extLst>
              </a:tr>
              <a:tr h="553817">
                <a:tc>
                  <a:txBody>
                    <a:bodyPr/>
                    <a:lstStyle/>
                    <a:p>
                      <a:pPr algn="l" fontAlgn="ctr"/>
                      <a:r>
                        <a:rPr lang="ru-RU" sz="950" u="none" strike="noStrike">
                          <a:effectLst/>
                        </a:rPr>
                        <a:t>Поддержание в надлежащем состоянии сетей наружного освещения (проведение ремонтных работ, установка столбов, замена светильников, ламп, монтаж электрооборудования)</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169,6347</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169,6347</a:t>
                      </a:r>
                    </a:p>
                  </a:txBody>
                  <a:tcPr marL="4709" marR="4709" marT="4709" marB="0" anchor="ctr"/>
                </a:tc>
                <a:tc>
                  <a:txBody>
                    <a:bodyPr/>
                    <a:lstStyle/>
                    <a:p>
                      <a:pPr algn="ctr" fontAlgn="ctr"/>
                      <a:r>
                        <a:rPr lang="ru-RU" sz="950" u="none" strike="noStrike" dirty="0">
                          <a:effectLst/>
                        </a:rPr>
                        <a:t>169,6347</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691021435"/>
                  </a:ext>
                </a:extLst>
              </a:tr>
              <a:tr h="416479">
                <a:tc>
                  <a:txBody>
                    <a:bodyPr/>
                    <a:lstStyle/>
                    <a:p>
                      <a:pPr algn="l" fontAlgn="ctr"/>
                      <a:r>
                        <a:rPr lang="ru-RU" sz="950" u="none" strike="noStrike" dirty="0">
                          <a:effectLst/>
                        </a:rPr>
                        <a:t>Содержание объектов озеленения (газоны, кустарники, цветники)</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269,58</a:t>
                      </a: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98792506"/>
                  </a:ext>
                </a:extLst>
              </a:tr>
              <a:tr h="416479">
                <a:tc>
                  <a:txBody>
                    <a:bodyPr/>
                    <a:lstStyle/>
                    <a:p>
                      <a:pPr algn="l" fontAlgn="ctr"/>
                      <a:r>
                        <a:rPr lang="ru-RU" sz="950" u="none" strike="noStrike" dirty="0">
                          <a:effectLst/>
                        </a:rPr>
                        <a:t>Содержание в надлежащем состоянии скульптурных композиций</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шт.</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3</a:t>
                      </a: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13179700"/>
                  </a:ext>
                </a:extLst>
              </a:tr>
              <a:tr h="416479">
                <a:tc>
                  <a:txBody>
                    <a:bodyPr/>
                    <a:lstStyle/>
                    <a:p>
                      <a:pPr algn="l" fontAlgn="ctr"/>
                      <a:r>
                        <a:rPr lang="ru-RU" sz="950" u="none" strike="noStrike">
                          <a:effectLst/>
                        </a:rPr>
                        <a:t>Содержание в чистоте территории города</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742,22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842,22</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842,22</a:t>
                      </a:r>
                    </a:p>
                  </a:txBody>
                  <a:tcPr marL="4709" marR="4709" marT="4709" marB="0" anchor="ctr"/>
                </a:tc>
                <a:tc>
                  <a:txBody>
                    <a:bodyPr/>
                    <a:lstStyle/>
                    <a:p>
                      <a:pPr algn="ctr" fontAlgn="ctr"/>
                      <a:r>
                        <a:rPr lang="ru-RU" sz="950" u="none" strike="noStrike" dirty="0">
                          <a:effectLst/>
                        </a:rPr>
                        <a:t>842,22</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41438534"/>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16,851</a:t>
                      </a:r>
                    </a:p>
                  </a:txBody>
                  <a:tcPr marL="4709" marR="4709" marT="4709" marB="0" anchor="ctr"/>
                </a:tc>
                <a:tc>
                  <a:txBody>
                    <a:bodyPr/>
                    <a:lstStyle/>
                    <a:p>
                      <a:pPr algn="ctr" fontAlgn="ctr"/>
                      <a:r>
                        <a:rPr lang="ru-RU" sz="950" u="none" strike="noStrike" dirty="0">
                          <a:effectLst/>
                        </a:rPr>
                        <a:t>16,851</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359591939"/>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единиц</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5</a:t>
                      </a:r>
                    </a:p>
                  </a:txBody>
                  <a:tcPr marL="4709" marR="4709" marT="4709" marB="0" anchor="ctr"/>
                </a:tc>
                <a:tc>
                  <a:txBody>
                    <a:bodyPr/>
                    <a:lstStyle/>
                    <a:p>
                      <a:pPr algn="ctr" fontAlgn="ctr"/>
                      <a:r>
                        <a:rPr lang="ru-RU" sz="950" u="none" strike="noStrike" dirty="0">
                          <a:effectLst/>
                        </a:rPr>
                        <a:t>5</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43667075"/>
                  </a:ext>
                </a:extLst>
              </a:tr>
              <a:tr h="416479">
                <a:tc>
                  <a:txBody>
                    <a:bodyPr/>
                    <a:lstStyle/>
                    <a:p>
                      <a:pPr algn="l" fontAlgn="ctr"/>
                      <a:r>
                        <a:rPr lang="ru-RU" sz="950" u="none" strike="noStrike" dirty="0">
                          <a:effectLst/>
                        </a:rPr>
                        <a:t>Обслуживание и ремонт линий уличного освещения </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239</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253,6</a:t>
                      </a:r>
                    </a:p>
                  </a:txBody>
                  <a:tcPr marL="4709" marR="4709" marT="4709" marB="0" anchor="ctr"/>
                </a:tc>
                <a:tc>
                  <a:txBody>
                    <a:bodyPr/>
                    <a:lstStyle/>
                    <a:p>
                      <a:pPr algn="ctr" fontAlgn="ctr"/>
                      <a:r>
                        <a:rPr lang="ru-RU" sz="950" b="0" i="0" u="none" strike="noStrike" dirty="0">
                          <a:solidFill>
                            <a:srgbClr val="000000"/>
                          </a:solidFill>
                          <a:effectLst/>
                          <a:latin typeface="Arial" panose="020B0604020202020204" pitchFamily="34" charset="0"/>
                        </a:rPr>
                        <a:t>240</a:t>
                      </a:r>
                    </a:p>
                  </a:txBody>
                  <a:tcPr marL="4709" marR="4709" marT="4709" marB="0" anchor="ctr"/>
                </a:tc>
                <a:tc>
                  <a:txBody>
                    <a:bodyPr/>
                    <a:lstStyle/>
                    <a:p>
                      <a:pPr algn="ctr" fontAlgn="ctr"/>
                      <a:r>
                        <a:rPr lang="ru-RU" sz="950" u="none" strike="noStrike" dirty="0">
                          <a:effectLst/>
                        </a:rPr>
                        <a:t>240</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240</a:t>
                      </a:r>
                      <a:endParaRPr lang="ru-RU" sz="950" b="0" i="0" u="none" strike="noStrike" dirty="0">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26243137"/>
                  </a:ext>
                </a:extLst>
              </a:tr>
            </a:tbl>
          </a:graphicData>
        </a:graphic>
      </p:graphicFrame>
    </p:spTree>
    <p:extLst>
      <p:ext uri="{BB962C8B-B14F-4D97-AF65-F5344CB8AC3E}">
        <p14:creationId xmlns:p14="http://schemas.microsoft.com/office/powerpoint/2010/main" val="2102471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B5E54733-9149-4C50-AB5A-4ACFED548F12}"/>
              </a:ext>
            </a:extLst>
          </p:cNvPr>
          <p:cNvGraphicFramePr>
            <a:graphicFrameLocks noGrp="1"/>
          </p:cNvGraphicFramePr>
          <p:nvPr>
            <p:ph idx="1"/>
            <p:extLst/>
          </p:nvPr>
        </p:nvGraphicFramePr>
        <p:xfrm>
          <a:off x="845127" y="791509"/>
          <a:ext cx="11018835" cy="5686359"/>
        </p:xfrm>
        <a:graphic>
          <a:graphicData uri="http://schemas.openxmlformats.org/drawingml/2006/table">
            <a:tbl>
              <a:tblPr>
                <a:tableStyleId>{5C22544A-7EE6-4342-B048-85BDC9FD1C3A}</a:tableStyleId>
              </a:tblPr>
              <a:tblGrid>
                <a:gridCol w="2989094">
                  <a:extLst>
                    <a:ext uri="{9D8B030D-6E8A-4147-A177-3AD203B41FA5}">
                      <a16:colId xmlns:a16="http://schemas.microsoft.com/office/drawing/2014/main" val="108474634"/>
                    </a:ext>
                  </a:extLst>
                </a:gridCol>
                <a:gridCol w="1359948">
                  <a:extLst>
                    <a:ext uri="{9D8B030D-6E8A-4147-A177-3AD203B41FA5}">
                      <a16:colId xmlns:a16="http://schemas.microsoft.com/office/drawing/2014/main" val="588571023"/>
                    </a:ext>
                  </a:extLst>
                </a:gridCol>
                <a:gridCol w="713666">
                  <a:extLst>
                    <a:ext uri="{9D8B030D-6E8A-4147-A177-3AD203B41FA5}">
                      <a16:colId xmlns:a16="http://schemas.microsoft.com/office/drawing/2014/main" val="3069801265"/>
                    </a:ext>
                  </a:extLst>
                </a:gridCol>
                <a:gridCol w="728635">
                  <a:extLst>
                    <a:ext uri="{9D8B030D-6E8A-4147-A177-3AD203B41FA5}">
                      <a16:colId xmlns:a16="http://schemas.microsoft.com/office/drawing/2014/main" val="3490825004"/>
                    </a:ext>
                  </a:extLst>
                </a:gridCol>
                <a:gridCol w="848412">
                  <a:extLst>
                    <a:ext uri="{9D8B030D-6E8A-4147-A177-3AD203B41FA5}">
                      <a16:colId xmlns:a16="http://schemas.microsoft.com/office/drawing/2014/main" val="1358639852"/>
                    </a:ext>
                  </a:extLst>
                </a:gridCol>
                <a:gridCol w="725864">
                  <a:extLst>
                    <a:ext uri="{9D8B030D-6E8A-4147-A177-3AD203B41FA5}">
                      <a16:colId xmlns:a16="http://schemas.microsoft.com/office/drawing/2014/main" val="4058875725"/>
                    </a:ext>
                  </a:extLst>
                </a:gridCol>
                <a:gridCol w="725864">
                  <a:extLst>
                    <a:ext uri="{9D8B030D-6E8A-4147-A177-3AD203B41FA5}">
                      <a16:colId xmlns:a16="http://schemas.microsoft.com/office/drawing/2014/main" val="3195925428"/>
                    </a:ext>
                  </a:extLst>
                </a:gridCol>
                <a:gridCol w="953006">
                  <a:extLst>
                    <a:ext uri="{9D8B030D-6E8A-4147-A177-3AD203B41FA5}">
                      <a16:colId xmlns:a16="http://schemas.microsoft.com/office/drawing/2014/main" val="2250063745"/>
                    </a:ext>
                  </a:extLst>
                </a:gridCol>
                <a:gridCol w="970628">
                  <a:extLst>
                    <a:ext uri="{9D8B030D-6E8A-4147-A177-3AD203B41FA5}">
                      <a16:colId xmlns:a16="http://schemas.microsoft.com/office/drawing/2014/main" val="342867149"/>
                    </a:ext>
                  </a:extLst>
                </a:gridCol>
                <a:gridCol w="1003718">
                  <a:extLst>
                    <a:ext uri="{9D8B030D-6E8A-4147-A177-3AD203B41FA5}">
                      <a16:colId xmlns:a16="http://schemas.microsoft.com/office/drawing/2014/main" val="13878127"/>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45922247"/>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747767381"/>
                  </a:ext>
                </a:extLst>
              </a:tr>
              <a:tr h="29540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083063410"/>
                  </a:ext>
                </a:extLst>
              </a:tr>
              <a:tr h="229958">
                <a:tc>
                  <a:txBody>
                    <a:bodyPr/>
                    <a:lstStyle/>
                    <a:p>
                      <a:pPr algn="l" fontAlgn="ctr"/>
                      <a:r>
                        <a:rPr lang="ru-RU" sz="950" u="none" strike="noStrike">
                          <a:effectLst/>
                        </a:rPr>
                        <a:t>Подпрограмма </a:t>
                      </a:r>
                      <a:r>
                        <a:rPr lang="en-US" sz="950" u="none" strike="noStrike">
                          <a:effectLst/>
                        </a:rPr>
                        <a:t>II «</a:t>
                      </a:r>
                      <a:r>
                        <a:rPr lang="ru-RU" sz="950" u="none" strike="noStrike">
                          <a:effectLst/>
                        </a:rPr>
                        <a:t>Благоустройство территорий»</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199749443"/>
                  </a:ext>
                </a:extLst>
              </a:tr>
              <a:tr h="440845">
                <a:tc>
                  <a:txBody>
                    <a:bodyPr/>
                    <a:lstStyle/>
                    <a:p>
                      <a:pPr algn="l" fontAlgn="ctr"/>
                      <a:r>
                        <a:rPr lang="ru-RU" sz="950" u="none" strike="noStrike" dirty="0">
                          <a:effectLst/>
                        </a:rPr>
                        <a:t>Оплата счетов МОЭСК</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месяц</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12</a:t>
                      </a:r>
                    </a:p>
                  </a:txBody>
                  <a:tcPr marL="4495" marR="4495" marT="4495" marB="0" anchor="ctr"/>
                </a:tc>
                <a:tc>
                  <a:txBody>
                    <a:bodyPr/>
                    <a:lstStyle/>
                    <a:p>
                      <a:pPr algn="ctr" fontAlgn="ctr"/>
                      <a:r>
                        <a:rPr lang="ru-RU" sz="950" u="none" strike="noStrike" dirty="0">
                          <a:effectLst/>
                        </a:rPr>
                        <a:t>12</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812611863"/>
                  </a:ext>
                </a:extLst>
              </a:tr>
              <a:tr h="440845">
                <a:tc>
                  <a:txBody>
                    <a:bodyPr/>
                    <a:lstStyle/>
                    <a:p>
                      <a:pPr algn="l" fontAlgn="ctr"/>
                      <a:r>
                        <a:rPr lang="ru-RU" sz="950" u="none" strike="noStrike" dirty="0">
                          <a:effectLst/>
                        </a:rPr>
                        <a:t>Количество установленных малых архитектурных форм</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147</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2558978111"/>
                  </a:ext>
                </a:extLst>
              </a:tr>
              <a:tr h="440845">
                <a:tc>
                  <a:txBody>
                    <a:bodyPr/>
                    <a:lstStyle/>
                    <a:p>
                      <a:pPr algn="l" fontAlgn="ctr"/>
                      <a:r>
                        <a:rPr lang="ru-RU" sz="950" u="none" strike="noStrike">
                          <a:effectLst/>
                        </a:rPr>
                        <a:t>Приобретение дополнительного оборудования, техники для нужд благоустройства территорий</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022817441"/>
                  </a:ext>
                </a:extLst>
              </a:tr>
              <a:tr h="586288">
                <a:tc>
                  <a:txBody>
                    <a:bodyPr/>
                    <a:lstStyle/>
                    <a:p>
                      <a:pPr algn="l" fontAlgn="ctr"/>
                      <a:r>
                        <a:rPr lang="ru-RU" sz="950" u="none" strike="noStrike" dirty="0">
                          <a:effectLst/>
                        </a:rPr>
                        <a:t>Количество светодиодных светильников замененных и подключенных к автоматизированной системе управления наружным освещением (АСУНО) на территории городского округа Долгопрудный</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258</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a:t>
                      </a:r>
                    </a:p>
                  </a:txBody>
                  <a:tcPr marL="4495" marR="4495" marT="4495"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712173206"/>
                  </a:ext>
                </a:extLst>
              </a:tr>
              <a:tr h="459915">
                <a:tc>
                  <a:txBody>
                    <a:bodyPr/>
                    <a:lstStyle/>
                    <a:p>
                      <a:pPr algn="l" fontAlgn="ctr"/>
                      <a:r>
                        <a:rPr lang="ru-RU" sz="950" u="none" strike="noStrike" dirty="0">
                          <a:effectLst/>
                        </a:rPr>
                        <a:t>Подпрограмма III </a:t>
                      </a:r>
                      <a:r>
                        <a:rPr lang="ru-RU" sz="950" u="none" strike="noStrike" dirty="0">
                          <a:solidFill>
                            <a:schemeClr val="tx1"/>
                          </a:solidFill>
                          <a:effectLst/>
                        </a:rPr>
                        <a:t>«Создание условий для обеспечения комфортного проживания жителей в многоквартирных домах Московской области»</a:t>
                      </a:r>
                      <a:endParaRPr lang="ru-RU" sz="950" b="1" i="0" u="none" strike="noStrike" dirty="0">
                        <a:solidFill>
                          <a:schemeClr val="tx1"/>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 </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107365760"/>
                  </a:ext>
                </a:extLst>
              </a:tr>
              <a:tr h="144351">
                <a:tc>
                  <a:txBody>
                    <a:bodyPr/>
                    <a:lstStyle/>
                    <a:p>
                      <a:pPr algn="l" fontAlgn="ctr"/>
                      <a:r>
                        <a:rPr lang="ru-RU" sz="950" u="none" strike="noStrike">
                          <a:effectLst/>
                        </a:rPr>
                        <a:t>Количество отремонтированных подъездов в МКД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200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16</a:t>
                      </a: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24</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1923510065"/>
                  </a:ext>
                </a:extLst>
              </a:tr>
              <a:tr h="378197">
                <a:tc>
                  <a:txBody>
                    <a:bodyPr/>
                    <a:lstStyle/>
                    <a:p>
                      <a:pPr algn="l" fontAlgn="ctr"/>
                      <a:r>
                        <a:rPr lang="ru-RU" sz="950" u="none" strike="noStrike" dirty="0">
                          <a:effectLst/>
                        </a:rPr>
                        <a:t>Количество МКД, в которых проведен капитальный ремонт в рамках региональной программы</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70</a:t>
                      </a: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24</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3753212897"/>
                  </a:ext>
                </a:extLst>
              </a:tr>
              <a:tr h="459915">
                <a:tc>
                  <a:txBody>
                    <a:bodyPr/>
                    <a:lstStyle/>
                    <a:p>
                      <a:pPr algn="l" fontAlgn="ctr"/>
                      <a:r>
                        <a:rPr lang="ru-RU" sz="950" u="none" strike="noStrike">
                          <a:effectLst/>
                        </a:rPr>
                        <a:t>Число замененного лифтового оборудования в многоквартирных домах, включенных в региональную программу по капитальному ремонту</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9</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2</a:t>
                      </a: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5</a:t>
                      </a:r>
                    </a:p>
                  </a:txBody>
                  <a:tcPr marL="4495" marR="4495" marT="4495" marB="0" anchor="ctr"/>
                </a:tc>
                <a:tc>
                  <a:txBody>
                    <a:bodyPr/>
                    <a:lstStyle/>
                    <a:p>
                      <a:pPr algn="ctr" fontAlgn="ctr"/>
                      <a:r>
                        <a:rPr lang="ru-RU" sz="950" u="none" strike="noStrike" dirty="0">
                          <a:effectLst/>
                        </a:rPr>
                        <a:t>5</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7</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201002484"/>
                  </a:ext>
                </a:extLst>
              </a:tr>
              <a:tr h="586288">
                <a:tc>
                  <a:txBody>
                    <a:bodyPr/>
                    <a:lstStyle/>
                    <a:p>
                      <a:pPr algn="l" fontAlgn="ctr"/>
                      <a:r>
                        <a:rPr lang="ru-RU" sz="950" u="none" strike="noStrike">
                          <a:effectLst/>
                        </a:rPr>
                        <a:t>Количество многоквартирных жилых домов, в которых выполнены мероприятия по восстановлению (замене) конструктивных элементов общего имущества многоквартирных домов</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465613834"/>
                  </a:ext>
                </a:extLst>
              </a:tr>
              <a:tr h="586288">
                <a:tc>
                  <a:txBody>
                    <a:bodyPr/>
                    <a:lstStyle/>
                    <a:p>
                      <a:pPr algn="l" fontAlgn="ctr"/>
                      <a:r>
                        <a:rPr lang="ru-RU" sz="950" u="none" strike="noStrike">
                          <a:effectLst/>
                        </a:rPr>
                        <a:t>Выполнение работ по дезенфекционной обработке планового количества площадей общего пользования в МКД в день в соответствующих муниципальных образований МО</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4147558784"/>
                  </a:ext>
                </a:extLst>
              </a:tr>
            </a:tbl>
          </a:graphicData>
        </a:graphic>
      </p:graphicFrame>
    </p:spTree>
    <p:extLst>
      <p:ext uri="{BB962C8B-B14F-4D97-AF65-F5344CB8AC3E}">
        <p14:creationId xmlns:p14="http://schemas.microsoft.com/office/powerpoint/2010/main" val="42596464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501667"/>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EB6E89-BA87-4003-BD23-6BDF40F3EBED}" type="slidenum">
              <a:rPr kumimoji="0" lang="ru-RU"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ru-RU"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CFAF7F6-85DE-4C5A-B96A-4E7CB18005B6}"/>
              </a:ext>
            </a:extLst>
          </p:cNvPr>
          <p:cNvGraphicFramePr>
            <a:graphicFrameLocks noGrp="1"/>
          </p:cNvGraphicFramePr>
          <p:nvPr>
            <p:ph idx="1"/>
            <p:extLst/>
          </p:nvPr>
        </p:nvGraphicFramePr>
        <p:xfrm>
          <a:off x="845127" y="821602"/>
          <a:ext cx="10864822" cy="4171836"/>
        </p:xfrm>
        <a:graphic>
          <a:graphicData uri="http://schemas.openxmlformats.org/drawingml/2006/table">
            <a:tbl>
              <a:tblPr>
                <a:tableStyleId>{5C22544A-7EE6-4342-B048-85BDC9FD1C3A}</a:tableStyleId>
              </a:tblPr>
              <a:tblGrid>
                <a:gridCol w="2948177">
                  <a:extLst>
                    <a:ext uri="{9D8B030D-6E8A-4147-A177-3AD203B41FA5}">
                      <a16:colId xmlns:a16="http://schemas.microsoft.com/office/drawing/2014/main" val="1172716077"/>
                    </a:ext>
                  </a:extLst>
                </a:gridCol>
                <a:gridCol w="1109200">
                  <a:extLst>
                    <a:ext uri="{9D8B030D-6E8A-4147-A177-3AD203B41FA5}">
                      <a16:colId xmlns:a16="http://schemas.microsoft.com/office/drawing/2014/main" val="902963348"/>
                    </a:ext>
                  </a:extLst>
                </a:gridCol>
                <a:gridCol w="935208">
                  <a:extLst>
                    <a:ext uri="{9D8B030D-6E8A-4147-A177-3AD203B41FA5}">
                      <a16:colId xmlns:a16="http://schemas.microsoft.com/office/drawing/2014/main" val="3280988254"/>
                    </a:ext>
                  </a:extLst>
                </a:gridCol>
                <a:gridCol w="761051">
                  <a:extLst>
                    <a:ext uri="{9D8B030D-6E8A-4147-A177-3AD203B41FA5}">
                      <a16:colId xmlns:a16="http://schemas.microsoft.com/office/drawing/2014/main" val="3431545654"/>
                    </a:ext>
                  </a:extLst>
                </a:gridCol>
                <a:gridCol w="848412">
                  <a:extLst>
                    <a:ext uri="{9D8B030D-6E8A-4147-A177-3AD203B41FA5}">
                      <a16:colId xmlns:a16="http://schemas.microsoft.com/office/drawing/2014/main" val="2108831776"/>
                    </a:ext>
                  </a:extLst>
                </a:gridCol>
                <a:gridCol w="678730">
                  <a:extLst>
                    <a:ext uri="{9D8B030D-6E8A-4147-A177-3AD203B41FA5}">
                      <a16:colId xmlns:a16="http://schemas.microsoft.com/office/drawing/2014/main" val="972015122"/>
                    </a:ext>
                  </a:extLst>
                </a:gridCol>
                <a:gridCol w="582678">
                  <a:extLst>
                    <a:ext uri="{9D8B030D-6E8A-4147-A177-3AD203B41FA5}">
                      <a16:colId xmlns:a16="http://schemas.microsoft.com/office/drawing/2014/main" val="3520551992"/>
                    </a:ext>
                  </a:extLst>
                </a:gridCol>
                <a:gridCol w="1054828">
                  <a:extLst>
                    <a:ext uri="{9D8B030D-6E8A-4147-A177-3AD203B41FA5}">
                      <a16:colId xmlns:a16="http://schemas.microsoft.com/office/drawing/2014/main" val="1287149899"/>
                    </a:ext>
                  </a:extLst>
                </a:gridCol>
                <a:gridCol w="956957">
                  <a:extLst>
                    <a:ext uri="{9D8B030D-6E8A-4147-A177-3AD203B41FA5}">
                      <a16:colId xmlns:a16="http://schemas.microsoft.com/office/drawing/2014/main" val="2052881188"/>
                    </a:ext>
                  </a:extLst>
                </a:gridCol>
                <a:gridCol w="989581">
                  <a:extLst>
                    <a:ext uri="{9D8B030D-6E8A-4147-A177-3AD203B41FA5}">
                      <a16:colId xmlns:a16="http://schemas.microsoft.com/office/drawing/2014/main" val="3592895495"/>
                    </a:ext>
                  </a:extLst>
                </a:gridCol>
              </a:tblGrid>
              <a:tr h="347653">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План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52618254"/>
                  </a:ext>
                </a:extLst>
              </a:tr>
              <a:tr h="34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dirty="0"/>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285801025"/>
                  </a:ext>
                </a:extLst>
              </a:tr>
              <a:tr h="695306">
                <a:tc>
                  <a:txBody>
                    <a:bodyPr/>
                    <a:lstStyle/>
                    <a:p>
                      <a:pPr algn="l" fontAlgn="ctr"/>
                      <a:r>
                        <a:rPr lang="ru-RU" sz="1050" u="none" strike="noStrike">
                          <a:effectLst/>
                        </a:rPr>
                        <a:t>Муниципальная программа «Строительство объектов социальной инфраструктуры»</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99152101"/>
                  </a:ext>
                </a:extLst>
              </a:tr>
              <a:tr h="695306">
                <a:tc>
                  <a:txBody>
                    <a:bodyPr/>
                    <a:lstStyle/>
                    <a:p>
                      <a:pPr algn="l" fontAlgn="ctr"/>
                      <a:r>
                        <a:rPr lang="ru-RU" sz="1050" u="none" strike="noStrike" dirty="0">
                          <a:effectLst/>
                        </a:rPr>
                        <a:t>Подпрограмма III «Строительство (реконструкция) объектов образования»</a:t>
                      </a:r>
                      <a:endParaRPr lang="ru-RU" sz="105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45940023"/>
                  </a:ext>
                </a:extLst>
              </a:tr>
              <a:tr h="1042959">
                <a:tc>
                  <a:txBody>
                    <a:bodyPr/>
                    <a:lstStyle/>
                    <a:p>
                      <a:pPr algn="l" fontAlgn="ctr"/>
                      <a:r>
                        <a:rPr lang="ru-RU" sz="900" b="0" i="0" kern="1200" dirty="0">
                          <a:solidFill>
                            <a:schemeClr val="dk1"/>
                          </a:solidFill>
                          <a:effectLst/>
                          <a:latin typeface="+mn-lt"/>
                          <a:ea typeface="+mn-ea"/>
                          <a:cs typeface="+mn-cs"/>
                        </a:rPr>
                        <a:t>2022 Количество введенных в эксплуатацию объектов общего образования не вошедших в состав мероприятий регионального проекта</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solidFill>
                            <a:schemeClr val="tx1"/>
                          </a:solidFill>
                          <a:effectLst/>
                        </a:rPr>
                        <a:t>0</a:t>
                      </a:r>
                      <a:endParaRPr lang="ru-RU" sz="1050" b="0" i="0" u="none" strike="noStrike" dirty="0">
                        <a:solidFill>
                          <a:schemeClr val="tx1"/>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96986704"/>
                  </a:ext>
                </a:extLst>
              </a:tr>
              <a:tr h="1042959">
                <a:tc>
                  <a:txBody>
                    <a:bodyPr/>
                    <a:lstStyle/>
                    <a:p>
                      <a:pPr algn="l" fontAlgn="ctr"/>
                      <a:r>
                        <a:rPr lang="ru-RU" sz="1050" u="none" strike="noStrike" dirty="0">
                          <a:effectLst/>
                        </a:rPr>
                        <a:t>Количество введенных в эксплуатацию объектов дошкольного образования за счет внебюджетных источников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Единица</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050" u="none" strike="noStrike" dirty="0">
                          <a:effectLst/>
                        </a:rPr>
                        <a:t>1</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ru-RU" sz="105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en-US" sz="1050" u="none" strike="noStrike" dirty="0">
                          <a:effectLst/>
                        </a:rPr>
                        <a:t>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dirty="0">
                          <a:solidFill>
                            <a:schemeClr val="tx1"/>
                          </a:solidFill>
                          <a:effectLst/>
                        </a:rPr>
                        <a:t>2</a:t>
                      </a:r>
                      <a:endParaRPr lang="ru-RU" sz="105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78695040"/>
                  </a:ext>
                </a:extLst>
              </a:tr>
            </a:tbl>
          </a:graphicData>
        </a:graphic>
      </p:graphicFrame>
    </p:spTree>
    <p:extLst>
      <p:ext uri="{BB962C8B-B14F-4D97-AF65-F5344CB8AC3E}">
        <p14:creationId xmlns:p14="http://schemas.microsoft.com/office/powerpoint/2010/main" val="3479092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88</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182810487"/>
              </p:ext>
            </p:extLst>
          </p:nvPr>
        </p:nvGraphicFramePr>
        <p:xfrm>
          <a:off x="324196" y="605339"/>
          <a:ext cx="11596255" cy="5983130"/>
        </p:xfrm>
        <a:graphic>
          <a:graphicData uri="http://schemas.openxmlformats.org/drawingml/2006/table">
            <a:tbl>
              <a:tblPr>
                <a:tableStyleId>{8A107856-5554-42FB-B03E-39F5DBC370BA}</a:tableStyleId>
              </a:tblPr>
              <a:tblGrid>
                <a:gridCol w="321719">
                  <a:extLst>
                    <a:ext uri="{9D8B030D-6E8A-4147-A177-3AD203B41FA5}">
                      <a16:colId xmlns:a16="http://schemas.microsoft.com/office/drawing/2014/main" val="3173738563"/>
                    </a:ext>
                  </a:extLst>
                </a:gridCol>
                <a:gridCol w="2662550">
                  <a:extLst>
                    <a:ext uri="{9D8B030D-6E8A-4147-A177-3AD203B41FA5}">
                      <a16:colId xmlns:a16="http://schemas.microsoft.com/office/drawing/2014/main" val="1175069003"/>
                    </a:ext>
                  </a:extLst>
                </a:gridCol>
                <a:gridCol w="1932650">
                  <a:extLst>
                    <a:ext uri="{9D8B030D-6E8A-4147-A177-3AD203B41FA5}">
                      <a16:colId xmlns:a16="http://schemas.microsoft.com/office/drawing/2014/main" val="2359325872"/>
                    </a:ext>
                  </a:extLst>
                </a:gridCol>
                <a:gridCol w="802238">
                  <a:extLst>
                    <a:ext uri="{9D8B030D-6E8A-4147-A177-3AD203B41FA5}">
                      <a16:colId xmlns:a16="http://schemas.microsoft.com/office/drawing/2014/main" val="3513692141"/>
                    </a:ext>
                  </a:extLst>
                </a:gridCol>
                <a:gridCol w="3817593">
                  <a:extLst>
                    <a:ext uri="{9D8B030D-6E8A-4147-A177-3AD203B41FA5}">
                      <a16:colId xmlns:a16="http://schemas.microsoft.com/office/drawing/2014/main" val="2406719285"/>
                    </a:ext>
                  </a:extLst>
                </a:gridCol>
                <a:gridCol w="661688">
                  <a:extLst>
                    <a:ext uri="{9D8B030D-6E8A-4147-A177-3AD203B41FA5}">
                      <a16:colId xmlns:a16="http://schemas.microsoft.com/office/drawing/2014/main" val="154824804"/>
                    </a:ext>
                  </a:extLst>
                </a:gridCol>
                <a:gridCol w="703044">
                  <a:extLst>
                    <a:ext uri="{9D8B030D-6E8A-4147-A177-3AD203B41FA5}">
                      <a16:colId xmlns:a16="http://schemas.microsoft.com/office/drawing/2014/main" val="1561384155"/>
                    </a:ext>
                  </a:extLst>
                </a:gridCol>
                <a:gridCol w="694773">
                  <a:extLst>
                    <a:ext uri="{9D8B030D-6E8A-4147-A177-3AD203B41FA5}">
                      <a16:colId xmlns:a16="http://schemas.microsoft.com/office/drawing/2014/main" val="3694796067"/>
                    </a:ext>
                  </a:extLst>
                </a:gridCol>
              </a:tblGrid>
              <a:tr h="608468">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социальной помощи жителям города, находящимся на социальном обслуживании в рамках Международного дня пожилого человека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Жители города, находящиеся на социальном обслуживании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extLst>
                  <a:ext uri="{0D108BD9-81ED-4DB2-BD59-A6C34878D82A}">
                    <a16:rowId xmlns:a16="http://schemas.microsoft.com/office/drawing/2014/main" val="1176181113"/>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8</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образования, имеющим место жительства и работающим в микрорайонах Шереметьевский, Хлебниково, Павельцево, пользовавшихся льготой по </a:t>
                      </a:r>
                    </a:p>
                    <a:p>
                      <a:pPr marL="0" algn="l"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образования,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a:t>
                      </a:r>
                    </a:p>
                    <a:p>
                      <a:pPr marL="0" algn="ctr"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extLst>
                  <a:ext uri="{0D108BD9-81ED-4DB2-BD59-A6C34878D82A}">
                    <a16:rowId xmlns:a16="http://schemas.microsoft.com/office/drawing/2014/main" val="2787351809"/>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9</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здравоохранения, имеющим место жительства и работающим в микрорайонах Шереметьевский, Хлебниково, Павельцево,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здравоохранения,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extLst>
                  <a:ext uri="{0D108BD9-81ED-4DB2-BD59-A6C34878D82A}">
                    <a16:rowId xmlns:a16="http://schemas.microsoft.com/office/drawing/2014/main" val="15742107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0</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участникам, инвалидам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Участники , инвалиды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432</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2 335,00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2 280,00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2 226,00</a:t>
                      </a:r>
                    </a:p>
                  </a:txBody>
                  <a:tcPr marL="9525" marR="9525" marT="9525" marB="0" anchor="ctr"/>
                </a:tc>
                <a:extLst>
                  <a:ext uri="{0D108BD9-81ED-4DB2-BD59-A6C34878D82A}">
                    <a16:rowId xmlns:a16="http://schemas.microsoft.com/office/drawing/2014/main" val="3588457694"/>
                  </a:ext>
                </a:extLst>
              </a:tr>
              <a:tr h="1170703">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1</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при рождении третьего и последующих детей</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Многодетные семьи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13.07.2017 № 480-ПА/н «Об утверждении Порядка назначения единовременной выплаты при рождении (усыновлении) третьего и последующих детей в городском округе Долгопрудный Московской области»</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extLst>
                  <a:ext uri="{0D108BD9-81ED-4DB2-BD59-A6C34878D82A}">
                    <a16:rowId xmlns:a16="http://schemas.microsoft.com/office/drawing/2014/main" val="2895651675"/>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Tree>
    <p:extLst>
      <p:ext uri="{BB962C8B-B14F-4D97-AF65-F5344CB8AC3E}">
        <p14:creationId xmlns:p14="http://schemas.microsoft.com/office/powerpoint/2010/main" val="37063566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br>
              <a:rPr lang="ru-RU" sz="2000" dirty="0">
                <a:latin typeface="Century Gothic" panose="020B0502020202020204" pitchFamily="34" charset="0"/>
              </a:rPr>
            </a:b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89</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2866542094"/>
              </p:ext>
            </p:extLst>
          </p:nvPr>
        </p:nvGraphicFramePr>
        <p:xfrm>
          <a:off x="382384" y="821470"/>
          <a:ext cx="11621194" cy="5441912"/>
        </p:xfrm>
        <a:graphic>
          <a:graphicData uri="http://schemas.openxmlformats.org/drawingml/2006/table">
            <a:tbl>
              <a:tblPr>
                <a:tableStyleId>{8A107856-5554-42FB-B03E-39F5DBC370BA}</a:tableStyleId>
              </a:tblPr>
              <a:tblGrid>
                <a:gridCol w="289920">
                  <a:extLst>
                    <a:ext uri="{9D8B030D-6E8A-4147-A177-3AD203B41FA5}">
                      <a16:colId xmlns:a16="http://schemas.microsoft.com/office/drawing/2014/main" val="3173738563"/>
                    </a:ext>
                  </a:extLst>
                </a:gridCol>
                <a:gridCol w="3035172">
                  <a:extLst>
                    <a:ext uri="{9D8B030D-6E8A-4147-A177-3AD203B41FA5}">
                      <a16:colId xmlns:a16="http://schemas.microsoft.com/office/drawing/2014/main" val="1175069003"/>
                    </a:ext>
                  </a:extLst>
                </a:gridCol>
                <a:gridCol w="1138844">
                  <a:extLst>
                    <a:ext uri="{9D8B030D-6E8A-4147-A177-3AD203B41FA5}">
                      <a16:colId xmlns:a16="http://schemas.microsoft.com/office/drawing/2014/main" val="2359325872"/>
                    </a:ext>
                  </a:extLst>
                </a:gridCol>
                <a:gridCol w="897775">
                  <a:extLst>
                    <a:ext uri="{9D8B030D-6E8A-4147-A177-3AD203B41FA5}">
                      <a16:colId xmlns:a16="http://schemas.microsoft.com/office/drawing/2014/main" val="3513692141"/>
                    </a:ext>
                  </a:extLst>
                </a:gridCol>
                <a:gridCol w="4189614">
                  <a:extLst>
                    <a:ext uri="{9D8B030D-6E8A-4147-A177-3AD203B41FA5}">
                      <a16:colId xmlns:a16="http://schemas.microsoft.com/office/drawing/2014/main" val="2406719285"/>
                    </a:ext>
                  </a:extLst>
                </a:gridCol>
                <a:gridCol w="665018">
                  <a:extLst>
                    <a:ext uri="{9D8B030D-6E8A-4147-A177-3AD203B41FA5}">
                      <a16:colId xmlns:a16="http://schemas.microsoft.com/office/drawing/2014/main" val="154824804"/>
                    </a:ext>
                  </a:extLst>
                </a:gridCol>
                <a:gridCol w="706582">
                  <a:extLst>
                    <a:ext uri="{9D8B030D-6E8A-4147-A177-3AD203B41FA5}">
                      <a16:colId xmlns:a16="http://schemas.microsoft.com/office/drawing/2014/main" val="1561384155"/>
                    </a:ext>
                  </a:extLst>
                </a:gridCol>
                <a:gridCol w="698269">
                  <a:extLst>
                    <a:ext uri="{9D8B030D-6E8A-4147-A177-3AD203B41FA5}">
                      <a16:colId xmlns:a16="http://schemas.microsoft.com/office/drawing/2014/main" val="3694796067"/>
                    </a:ext>
                  </a:extLst>
                </a:gridCol>
              </a:tblGrid>
              <a:tr h="586106">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2</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Единовременные выплаты врачам-педиатрам участковым и  врачам-терапевтам участковым, трудоустроившимся в ГБУЗ МО "ДЦГБ" </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extLst>
                  <a:ext uri="{0D108BD9-81ED-4DB2-BD59-A6C34878D82A}">
                    <a16:rowId xmlns:a16="http://schemas.microsoft.com/office/drawing/2014/main" val="3927028790"/>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3</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Предоставление молодым семьям социальных выплат на приобретение жилья или строительство индивидуального жилого дома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М</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л</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ы</a:t>
                      </a:r>
                      <a:r>
                        <a:rPr lang="en-US" sz="1000" b="0" i="0" u="none" strike="noStrike" kern="1200" dirty="0">
                          <a:solidFill>
                            <a:schemeClr val="tx1"/>
                          </a:solidFill>
                          <a:effectLst/>
                          <a:latin typeface="+mn-lt"/>
                          <a:ea typeface="+mn-ea"/>
                          <a:cs typeface="+mn-cs"/>
                        </a:rPr>
                        <a:t>е </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е</a:t>
                      </a:r>
                      <a:r>
                        <a:rPr lang="ru-RU" sz="1000" b="0" i="0" u="none" strike="noStrike" kern="1200" dirty="0">
                          <a:solidFill>
                            <a:schemeClr val="tx1"/>
                          </a:solidFill>
                          <a:effectLst/>
                          <a:latin typeface="+mn-lt"/>
                          <a:ea typeface="+mn-ea"/>
                          <a:cs typeface="+mn-cs"/>
                        </a:rPr>
                        <a:t>м</a:t>
                      </a:r>
                      <a:r>
                        <a:rPr lang="en-US" sz="1000" b="0" i="0" u="none" strike="noStrike" kern="1200" dirty="0">
                          <a:solidFill>
                            <a:schemeClr val="tx1"/>
                          </a:solidFill>
                          <a:effectLst/>
                          <a:latin typeface="+mn-lt"/>
                          <a:ea typeface="+mn-ea"/>
                          <a:cs typeface="+mn-cs"/>
                        </a:rPr>
                        <a:t>ь</a:t>
                      </a:r>
                      <a:r>
                        <a:rPr lang="ru-RU" sz="1000" b="0" i="0" u="none" strike="noStrike" kern="1200" dirty="0">
                          <a:solidFill>
                            <a:schemeClr val="tx1"/>
                          </a:solidFill>
                          <a:effectLst/>
                          <a:latin typeface="+mn-lt"/>
                          <a:ea typeface="+mn-ea"/>
                          <a:cs typeface="+mn-cs"/>
                        </a:rPr>
                        <a:t>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5 семей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15 135,4</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20 573,5</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19 903,0</a:t>
                      </a:r>
                    </a:p>
                  </a:txBody>
                  <a:tcPr marL="2378" marR="2378" marT="2378" marB="0" anchor="ctr"/>
                </a:tc>
                <a:extLst>
                  <a:ext uri="{0D108BD9-81ED-4DB2-BD59-A6C34878D82A}">
                    <a16:rowId xmlns:a16="http://schemas.microsoft.com/office/drawing/2014/main" val="1721480116"/>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4</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социальных расходов медицинским работникам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extLst>
                  <a:ext uri="{0D108BD9-81ED-4DB2-BD59-A6C34878D82A}">
                    <a16:rowId xmlns:a16="http://schemas.microsoft.com/office/drawing/2014/main" val="770827453"/>
                  </a:ext>
                </a:extLst>
              </a:tr>
              <a:tr h="70562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е</a:t>
                      </a:r>
                      <a:r>
                        <a:rPr lang="en-US" sz="1000" b="0" i="0" u="none" strike="noStrike" kern="1200" dirty="0">
                          <a:solidFill>
                            <a:schemeClr val="tx1"/>
                          </a:solidFill>
                          <a:effectLst/>
                          <a:latin typeface="+mn-lt"/>
                          <a:ea typeface="+mn-ea"/>
                          <a:cs typeface="+mn-cs"/>
                        </a:rPr>
                        <a:t>т</a:t>
                      </a:r>
                      <a:r>
                        <a:rPr lang="ru-RU" sz="1000" b="0" i="0" u="none" strike="noStrike" kern="1200" dirty="0">
                          <a:solidFill>
                            <a:schemeClr val="tx1"/>
                          </a:solidFill>
                          <a:effectLst/>
                          <a:latin typeface="+mn-lt"/>
                          <a:ea typeface="+mn-ea"/>
                          <a:cs typeface="+mn-cs"/>
                        </a:rPr>
                        <a:t>и</a:t>
                      </a:r>
                      <a:r>
                        <a:rPr lang="en-US" sz="1000" b="0" i="0" u="none" strike="noStrike" kern="1200" dirty="0">
                          <a:solidFill>
                            <a:schemeClr val="tx1"/>
                          </a:solidFill>
                          <a:effectLst/>
                          <a:latin typeface="+mn-lt"/>
                          <a:ea typeface="+mn-ea"/>
                          <a:cs typeface="+mn-cs"/>
                        </a:rPr>
                        <a:t>-</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и</a:t>
                      </a:r>
                      <a:r>
                        <a:rPr lang="ru-RU" sz="1000" b="0" i="0" u="none" strike="noStrike" kern="1200" dirty="0">
                          <a:solidFill>
                            <a:schemeClr val="tx1"/>
                          </a:solidFill>
                          <a:effectLst/>
                          <a:latin typeface="+mn-lt"/>
                          <a:ea typeface="+mn-ea"/>
                          <a:cs typeface="+mn-cs"/>
                        </a:rPr>
                        <a:t>р</a:t>
                      </a:r>
                      <a:r>
                        <a:rPr lang="en-US" sz="1000" b="0" i="0" u="none" strike="noStrike" kern="1200" dirty="0">
                          <a:solidFill>
                            <a:schemeClr val="tx1"/>
                          </a:solidFill>
                          <a:effectLst/>
                          <a:latin typeface="+mn-lt"/>
                          <a:ea typeface="+mn-ea"/>
                          <a:cs typeface="+mn-cs"/>
                        </a:rPr>
                        <a:t>о</a:t>
                      </a:r>
                      <a:r>
                        <a:rPr lang="ru-RU" sz="1000" b="0" i="0" u="none" strike="noStrike" kern="1200" dirty="0">
                          <a:solidFill>
                            <a:schemeClr val="tx1"/>
                          </a:solidFill>
                          <a:effectLst/>
                          <a:latin typeface="+mn-lt"/>
                          <a:ea typeface="+mn-ea"/>
                          <a:cs typeface="+mn-cs"/>
                        </a:rPr>
                        <a:t>т</a:t>
                      </a:r>
                      <a:r>
                        <a:rPr lang="en-US" sz="1000" b="0" i="0" u="none" strike="noStrike" kern="1200" dirty="0">
                          <a:solidFill>
                            <a:schemeClr val="tx1"/>
                          </a:solidFill>
                          <a:effectLst/>
                          <a:latin typeface="+mn-lt"/>
                          <a:ea typeface="+mn-ea"/>
                          <a:cs typeface="+mn-cs"/>
                        </a:rPr>
                        <a:t>ы</a:t>
                      </a:r>
                      <a:endParaRPr lang="ru-RU" sz="1000" b="0" i="0" u="none" strike="noStrike" kern="1200" dirty="0">
                        <a:solidFill>
                          <a:schemeClr val="tx1"/>
                        </a:solidFill>
                        <a:effectLst/>
                        <a:latin typeface="+mn-lt"/>
                        <a:ea typeface="+mn-ea"/>
                        <a:cs typeface="+mn-cs"/>
                      </a:endParaRPr>
                    </a:p>
                    <a:p>
                      <a:pPr marL="0" algn="ctr" defTabSz="914400" rtl="0" eaLnBrk="1" fontAlgn="b" latinLnBrk="0" hangingPunct="1"/>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9 792,8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23 819,8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16 805,8</a:t>
                      </a:r>
                    </a:p>
                  </a:txBody>
                  <a:tcPr marL="2378" marR="2378" marT="2378" marB="0" anchor="ctr"/>
                </a:tc>
                <a:extLst>
                  <a:ext uri="{0D108BD9-81ED-4DB2-BD59-A6C34878D82A}">
                    <a16:rowId xmlns:a16="http://schemas.microsoft.com/office/drawing/2014/main" val="100518798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донорам, безвозмездно сдающим кровь и (или) ее компоненты</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Доноры</a:t>
                      </a:r>
                    </a:p>
                  </a:txBody>
                  <a:tcPr marL="2378" marR="2378" marT="2378" marB="0" anchor="ctr"/>
                </a:tc>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1</a:t>
                      </a:r>
                      <a:r>
                        <a:rPr lang="ru-RU" sz="1000" b="0" i="0" u="none" strike="noStrike" kern="1200" dirty="0">
                          <a:solidFill>
                            <a:schemeClr val="tx1"/>
                          </a:solidFill>
                          <a:effectLst/>
                          <a:latin typeface="+mn-lt"/>
                          <a:ea typeface="+mn-ea"/>
                          <a:cs typeface="+mn-cs"/>
                        </a:rPr>
                        <a:t>00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26.06.2019 № 367-ПА/н «Об утверждении Порядка предоставления единовременной выплаты донорам»</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extLst>
                  <a:ext uri="{0D108BD9-81ED-4DB2-BD59-A6C34878D82A}">
                    <a16:rowId xmlns:a16="http://schemas.microsoft.com/office/drawing/2014/main" val="48492170"/>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49969"/>
            <a:ext cx="760490" cy="342008"/>
          </a:xfrm>
          <a:prstGeom prst="rect">
            <a:avLst/>
          </a:prstGeom>
        </p:spPr>
      </p:pic>
    </p:spTree>
    <p:extLst>
      <p:ext uri="{BB962C8B-B14F-4D97-AF65-F5344CB8AC3E}">
        <p14:creationId xmlns:p14="http://schemas.microsoft.com/office/powerpoint/2010/main" val="353319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9</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1874954457"/>
              </p:ext>
            </p:extLst>
          </p:nvPr>
        </p:nvGraphicFramePr>
        <p:xfrm>
          <a:off x="203199" y="990599"/>
          <a:ext cx="11892456" cy="5249527"/>
        </p:xfrm>
        <a:graphic>
          <a:graphicData uri="http://schemas.openxmlformats.org/drawingml/2006/table">
            <a:tbl>
              <a:tblPr>
                <a:tableStyleId>{5C22544A-7EE6-4342-B048-85BDC9FD1C3A}</a:tableStyleId>
              </a:tblPr>
              <a:tblGrid>
                <a:gridCol w="3396086">
                  <a:extLst>
                    <a:ext uri="{9D8B030D-6E8A-4147-A177-3AD203B41FA5}">
                      <a16:colId xmlns:a16="http://schemas.microsoft.com/office/drawing/2014/main" val="444094345"/>
                    </a:ext>
                  </a:extLst>
                </a:gridCol>
                <a:gridCol w="1546018">
                  <a:extLst>
                    <a:ext uri="{9D8B030D-6E8A-4147-A177-3AD203B41FA5}">
                      <a16:colId xmlns:a16="http://schemas.microsoft.com/office/drawing/2014/main" val="259913780"/>
                    </a:ext>
                  </a:extLst>
                </a:gridCol>
                <a:gridCol w="662674">
                  <a:extLst>
                    <a:ext uri="{9D8B030D-6E8A-4147-A177-3AD203B41FA5}">
                      <a16:colId xmlns:a16="http://schemas.microsoft.com/office/drawing/2014/main" val="4088317492"/>
                    </a:ext>
                  </a:extLst>
                </a:gridCol>
                <a:gridCol w="622169">
                  <a:extLst>
                    <a:ext uri="{9D8B030D-6E8A-4147-A177-3AD203B41FA5}">
                      <a16:colId xmlns:a16="http://schemas.microsoft.com/office/drawing/2014/main" val="1361735704"/>
                    </a:ext>
                  </a:extLst>
                </a:gridCol>
                <a:gridCol w="641023">
                  <a:extLst>
                    <a:ext uri="{9D8B030D-6E8A-4147-A177-3AD203B41FA5}">
                      <a16:colId xmlns:a16="http://schemas.microsoft.com/office/drawing/2014/main" val="587384664"/>
                    </a:ext>
                  </a:extLst>
                </a:gridCol>
                <a:gridCol w="697583">
                  <a:extLst>
                    <a:ext uri="{9D8B030D-6E8A-4147-A177-3AD203B41FA5}">
                      <a16:colId xmlns:a16="http://schemas.microsoft.com/office/drawing/2014/main" val="171429829"/>
                    </a:ext>
                  </a:extLst>
                </a:gridCol>
                <a:gridCol w="659876">
                  <a:extLst>
                    <a:ext uri="{9D8B030D-6E8A-4147-A177-3AD203B41FA5}">
                      <a16:colId xmlns:a16="http://schemas.microsoft.com/office/drawing/2014/main" val="1818014747"/>
                    </a:ext>
                  </a:extLst>
                </a:gridCol>
                <a:gridCol w="680636">
                  <a:extLst>
                    <a:ext uri="{9D8B030D-6E8A-4147-A177-3AD203B41FA5}">
                      <a16:colId xmlns:a16="http://schemas.microsoft.com/office/drawing/2014/main" val="1275821649"/>
                    </a:ext>
                  </a:extLst>
                </a:gridCol>
                <a:gridCol w="749819">
                  <a:extLst>
                    <a:ext uri="{9D8B030D-6E8A-4147-A177-3AD203B41FA5}">
                      <a16:colId xmlns:a16="http://schemas.microsoft.com/office/drawing/2014/main" val="3753148827"/>
                    </a:ext>
                  </a:extLst>
                </a:gridCol>
                <a:gridCol w="711168">
                  <a:extLst>
                    <a:ext uri="{9D8B030D-6E8A-4147-A177-3AD203B41FA5}">
                      <a16:colId xmlns:a16="http://schemas.microsoft.com/office/drawing/2014/main" val="3028726362"/>
                    </a:ext>
                  </a:extLst>
                </a:gridCol>
                <a:gridCol w="731782">
                  <a:extLst>
                    <a:ext uri="{9D8B030D-6E8A-4147-A177-3AD203B41FA5}">
                      <a16:colId xmlns:a16="http://schemas.microsoft.com/office/drawing/2014/main" val="905252796"/>
                    </a:ext>
                  </a:extLst>
                </a:gridCol>
                <a:gridCol w="793622">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rPr>
                        <a:t>2020</a:t>
                      </a:r>
                    </a:p>
                  </a:txBody>
                  <a:tcPr marL="9525" marR="9525" marT="9525" marB="0" anchor="ctr">
                    <a:solidFill>
                      <a:schemeClr val="accent1">
                        <a:lumMod val="60000"/>
                        <a:lumOff val="40000"/>
                      </a:schemeClr>
                    </a:solidFill>
                  </a:tcPr>
                </a:tc>
                <a:tc>
                  <a:txBody>
                    <a:bodyPr/>
                    <a:lstStyle/>
                    <a:p>
                      <a:pPr algn="ctr"/>
                      <a:r>
                        <a:rPr lang="ru-RU" sz="800" b="1" i="0" u="none" strike="noStrike" dirty="0">
                          <a:solidFill>
                            <a:srgbClr val="000000"/>
                          </a:solidFill>
                          <a:effectLst/>
                          <a:latin typeface="Arial" panose="020B0604020202020204" pitchFamily="34" charset="0"/>
                        </a:rPr>
                        <a:t>2021</a:t>
                      </a:r>
                      <a:endParaRPr lang="ru-RU" dirty="0"/>
                    </a:p>
                  </a:txBody>
                  <a:tcPr marL="9525" marR="9525" marT="9525" marB="0" anchor="ctr">
                    <a:solidFill>
                      <a:schemeClr val="accent1">
                        <a:lumMod val="60000"/>
                        <a:lumOff val="40000"/>
                      </a:schemeClr>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2022</a:t>
                      </a:r>
                    </a:p>
                  </a:txBody>
                  <a:tcPr marL="9525" marR="9525" marT="9525" marB="0" anchor="ctr">
                    <a:solidFill>
                      <a:schemeClr val="accent1">
                        <a:lumMod val="60000"/>
                        <a:lumOff val="40000"/>
                      </a:schemeClr>
                    </a:solidFill>
                  </a:tcPr>
                </a:tc>
                <a:tc hMerge="1">
                  <a:txBody>
                    <a:bodyPr/>
                    <a:lstStyle/>
                    <a:p>
                      <a:pPr algn="ctr" fontAlgn="ct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2023</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p>
                  </a:txBody>
                  <a:tcPr marL="9525" marR="9525" marT="9525"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Прогноз вариант 1 (консервативный)</a:t>
                      </a:r>
                      <a:endParaRPr kumimoji="0" lang="ru-RU"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Оценка</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8. Труд и заработная плата</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2514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созданных рабочих мест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единица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1 412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1 107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1 480</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1 220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1 374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1 472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1 530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Численность официально зарегистрированных безработных,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710</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25528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Фонд начисленной заработной платы всех работников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млн. рублей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26 090,90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28 996,70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30 605</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32 023,90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33 742,80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34 225,80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35 825,10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37 061,50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38 495,30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40 062,90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Темп роста фонда заработной платы</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106,1</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110,4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Среднемесячная номинальная начисленная заработная плата работников (по полному кругу организаций)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рубль</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69 544,60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73 807,70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75 229,1</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79 571,20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81 554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82 253,80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84 962,90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86 027,10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89 114,40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90 385,70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1111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Реальная заработная плата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99,2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99,1</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91,6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93,8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94,5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6507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Индекс потребительских цен за период с начала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соответствующему периоду предыдущего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103,9</a:t>
                      </a: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109,4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106,1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24771">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17. Образование</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2133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Дошкольное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43004315"/>
                  </a:ext>
                </a:extLst>
              </a:tr>
              <a:tr h="25135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Количество дошкольных образовательных муниципальных организаций, реализующих образовательные программы дошкольного образования</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19</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6897742"/>
                  </a:ext>
                </a:extLst>
              </a:tr>
              <a:tr h="31813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мест в дошкольных муниципальных образовательных организациях</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7 018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7 653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7 469</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7 805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Общее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4001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Количество общеобразовательных муниципальных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11</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Число мест в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10 140</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10 140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Доля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процент</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20,1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Численность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2 408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2 978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2 915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Общее число обучающихся в государственных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13 700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14 259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rPr>
                        <a:t>-</a:t>
                      </a: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14 829</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15 126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16 046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5013493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3466-61F1-461D-A7E7-68688B5677A8}"/>
              </a:ext>
            </a:extLst>
          </p:cNvPr>
          <p:cNvSpPr>
            <a:spLocks noGrp="1"/>
          </p:cNvSpPr>
          <p:nvPr>
            <p:ph type="title"/>
          </p:nvPr>
        </p:nvSpPr>
        <p:spPr>
          <a:xfrm>
            <a:off x="914400" y="280854"/>
            <a:ext cx="10515600" cy="490065"/>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об общественно значимых проектах, реализуемых на территории городского округа Долгопрудный</a:t>
            </a:r>
          </a:p>
        </p:txBody>
      </p:sp>
      <p:sp>
        <p:nvSpPr>
          <p:cNvPr id="4" name="Номер слайда 3">
            <a:extLst>
              <a:ext uri="{FF2B5EF4-FFF2-40B4-BE49-F238E27FC236}">
                <a16:creationId xmlns:a16="http://schemas.microsoft.com/office/drawing/2014/main" id="{9D0C7980-36F9-47C6-91C1-25B1C2506B9A}"/>
              </a:ext>
            </a:extLst>
          </p:cNvPr>
          <p:cNvSpPr>
            <a:spLocks noGrp="1"/>
          </p:cNvSpPr>
          <p:nvPr>
            <p:ph type="sldNum" sz="quarter" idx="12"/>
          </p:nvPr>
        </p:nvSpPr>
        <p:spPr>
          <a:xfrm>
            <a:off x="11712632" y="6422617"/>
            <a:ext cx="329738" cy="270799"/>
          </a:xfrm>
        </p:spPr>
        <p:txBody>
          <a:bodyPr/>
          <a:lstStyle/>
          <a:p>
            <a:fld id="{E4EB6E89-BA87-4003-BD23-6BDF40F3EBED}" type="slidenum">
              <a:rPr lang="ru-RU" smtClean="0"/>
              <a:pPr/>
              <a:t>90</a:t>
            </a:fld>
            <a:endParaRPr lang="ru-RU" dirty="0"/>
          </a:p>
        </p:txBody>
      </p:sp>
      <p:pic>
        <p:nvPicPr>
          <p:cNvPr id="11" name="Объект 6">
            <a:extLst>
              <a:ext uri="{FF2B5EF4-FFF2-40B4-BE49-F238E27FC236}">
                <a16:creationId xmlns:a16="http://schemas.microsoft.com/office/drawing/2014/main" id="{7EF8B182-57F4-4CFF-B847-0CE53853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5" name="Таблица 4">
            <a:extLst>
              <a:ext uri="{FF2B5EF4-FFF2-40B4-BE49-F238E27FC236}">
                <a16:creationId xmlns:a16="http://schemas.microsoft.com/office/drawing/2014/main" id="{00FBDDA7-A661-41F0-ABA3-AC8797AF4BA7}"/>
              </a:ext>
            </a:extLst>
          </p:cNvPr>
          <p:cNvGraphicFramePr>
            <a:graphicFrameLocks noGrp="1"/>
          </p:cNvGraphicFramePr>
          <p:nvPr>
            <p:extLst>
              <p:ext uri="{D42A27DB-BD31-4B8C-83A1-F6EECF244321}">
                <p14:modId xmlns:p14="http://schemas.microsoft.com/office/powerpoint/2010/main" val="4146705413"/>
              </p:ext>
            </p:extLst>
          </p:nvPr>
        </p:nvGraphicFramePr>
        <p:xfrm>
          <a:off x="631767" y="972589"/>
          <a:ext cx="11172306" cy="5494239"/>
        </p:xfrm>
        <a:graphic>
          <a:graphicData uri="http://schemas.openxmlformats.org/drawingml/2006/table">
            <a:tbl>
              <a:tblPr/>
              <a:tblGrid>
                <a:gridCol w="3199459">
                  <a:extLst>
                    <a:ext uri="{9D8B030D-6E8A-4147-A177-3AD203B41FA5}">
                      <a16:colId xmlns:a16="http://schemas.microsoft.com/office/drawing/2014/main" val="2182585363"/>
                    </a:ext>
                  </a:extLst>
                </a:gridCol>
                <a:gridCol w="782338">
                  <a:extLst>
                    <a:ext uri="{9D8B030D-6E8A-4147-A177-3AD203B41FA5}">
                      <a16:colId xmlns:a16="http://schemas.microsoft.com/office/drawing/2014/main" val="4190928552"/>
                    </a:ext>
                  </a:extLst>
                </a:gridCol>
                <a:gridCol w="706581">
                  <a:extLst>
                    <a:ext uri="{9D8B030D-6E8A-4147-A177-3AD203B41FA5}">
                      <a16:colId xmlns:a16="http://schemas.microsoft.com/office/drawing/2014/main" val="509877941"/>
                    </a:ext>
                  </a:extLst>
                </a:gridCol>
                <a:gridCol w="681644">
                  <a:extLst>
                    <a:ext uri="{9D8B030D-6E8A-4147-A177-3AD203B41FA5}">
                      <a16:colId xmlns:a16="http://schemas.microsoft.com/office/drawing/2014/main" val="1523653899"/>
                    </a:ext>
                  </a:extLst>
                </a:gridCol>
                <a:gridCol w="640080">
                  <a:extLst>
                    <a:ext uri="{9D8B030D-6E8A-4147-A177-3AD203B41FA5}">
                      <a16:colId xmlns:a16="http://schemas.microsoft.com/office/drawing/2014/main" val="3501938669"/>
                    </a:ext>
                  </a:extLst>
                </a:gridCol>
                <a:gridCol w="640080">
                  <a:extLst>
                    <a:ext uri="{9D8B030D-6E8A-4147-A177-3AD203B41FA5}">
                      <a16:colId xmlns:a16="http://schemas.microsoft.com/office/drawing/2014/main" val="2216934520"/>
                    </a:ext>
                  </a:extLst>
                </a:gridCol>
                <a:gridCol w="698269">
                  <a:extLst>
                    <a:ext uri="{9D8B030D-6E8A-4147-A177-3AD203B41FA5}">
                      <a16:colId xmlns:a16="http://schemas.microsoft.com/office/drawing/2014/main" val="2704573786"/>
                    </a:ext>
                  </a:extLst>
                </a:gridCol>
                <a:gridCol w="1180407">
                  <a:extLst>
                    <a:ext uri="{9D8B030D-6E8A-4147-A177-3AD203B41FA5}">
                      <a16:colId xmlns:a16="http://schemas.microsoft.com/office/drawing/2014/main" val="904359120"/>
                    </a:ext>
                  </a:extLst>
                </a:gridCol>
                <a:gridCol w="2643448">
                  <a:extLst>
                    <a:ext uri="{9D8B030D-6E8A-4147-A177-3AD203B41FA5}">
                      <a16:colId xmlns:a16="http://schemas.microsoft.com/office/drawing/2014/main" val="1955753520"/>
                    </a:ext>
                  </a:extLst>
                </a:gridCol>
              </a:tblGrid>
              <a:tr h="440575">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Наименование инвестиционных проектов</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Уточненное плановое значения на 2022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2023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2024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значения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 2025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Arial" panose="020B0604020202020204" pitchFamily="34" charset="0"/>
                        </a:rPr>
                        <a:t>    </a:t>
                      </a:r>
                      <a:r>
                        <a:rPr lang="ru-RU" sz="1050" b="1" u="none" strike="noStrike" dirty="0">
                          <a:solidFill>
                            <a:schemeClr val="tx1"/>
                          </a:solidFill>
                          <a:effectLst>
                            <a:outerShdw blurRad="38100" dist="38100" dir="2700000" algn="tl">
                              <a:srgbClr val="000000">
                                <a:alpha val="43137"/>
                              </a:srgbClr>
                            </a:outerShdw>
                          </a:effectLst>
                        </a:rPr>
                        <a:t>Срок реализации</a:t>
                      </a:r>
                      <a:endParaRPr lang="ru-RU" sz="1050" b="1"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p>
                      <a:pPr algn="l" fontAlgn="ctr"/>
                      <a:endParaRPr lang="ru-RU" sz="1050" b="0" i="0" u="none" strike="noStrike" dirty="0">
                        <a:solidFill>
                          <a:srgbClr val="000000"/>
                        </a:solidFill>
                        <a:effectLst/>
                        <a:latin typeface="Arial" panose="020B0604020202020204" pitchFamily="34" charset="0"/>
                      </a:endParaRP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hMerge="1">
                  <a:txBody>
                    <a:bodyPr/>
                    <a:lstStyle/>
                    <a:p>
                      <a:endParaRPr lang="ru-RU"/>
                    </a:p>
                  </a:txBody>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Адрес местоположения объекта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Планируемый результат реализации проекта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extLst>
                  <a:ext uri="{0D108BD9-81ED-4DB2-BD59-A6C34878D82A}">
                    <a16:rowId xmlns:a16="http://schemas.microsoft.com/office/drawing/2014/main" val="4013529772"/>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начало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окончание</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56238046"/>
                  </a:ext>
                </a:extLst>
              </a:tr>
              <a:tr h="517211">
                <a:tc>
                  <a:txBody>
                    <a:bodyPr/>
                    <a:lstStyle/>
                    <a:p>
                      <a:pPr algn="l" rtl="0" fontAlgn="ctr"/>
                      <a:r>
                        <a:rPr lang="ru-RU" sz="1050" b="0" i="0" u="none" strike="noStrike" dirty="0">
                          <a:solidFill>
                            <a:srgbClr val="000000"/>
                          </a:solidFill>
                          <a:effectLst/>
                          <a:latin typeface="Calibri" panose="020F0502020204030204" pitchFamily="34" charset="0"/>
                        </a:rPr>
                        <a:t>Пристройка к зданию АОУ гимназия № 13 по адресу: Московская область, г. Долгопрудный, ул. Молодежная д. 10А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207 306,60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268 577,50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2025</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Молодежная д. 10А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Введение в  эксплуатацию, ликвидация второй смены.</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021668804"/>
                  </a:ext>
                </a:extLst>
              </a:tr>
              <a:tr h="178055">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186 575,90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241 720,00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1821978"/>
                  </a:ext>
                </a:extLst>
              </a:tr>
              <a:tr h="152392">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20 730,70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26 857,50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31637434"/>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Пристройка на 300 мест к зданию АОУ «СОШ № 14» по адресу: Московская область, г. Долгопрудный, ул. Новый бульвар, д. 21, корп. 3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418 548,80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59 792,70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p>
                    <a:p>
                      <a:pPr algn="ctr" fontAlgn="ct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Новый бульвар, д. 21, корп. 3</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300 мест. Ликвидация второй смены, улучшение условий образовательного процесса, а также условий комфортного проживания граждан.</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48740099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53 813,40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389667310"/>
                  </a:ext>
                </a:extLst>
              </a:tr>
              <a:tr h="19169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5 979,30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54156664"/>
                  </a:ext>
                </a:extLst>
              </a:tr>
              <a:tr h="576563">
                <a:tc>
                  <a:txBody>
                    <a:bodyPr/>
                    <a:lstStyle/>
                    <a:p>
                      <a:pPr algn="l" rtl="0" fontAlgn="ctr"/>
                      <a:r>
                        <a:rPr lang="ru-RU" sz="1050" b="0" i="0" u="none" strike="noStrike" dirty="0">
                          <a:solidFill>
                            <a:srgbClr val="000000"/>
                          </a:solidFill>
                          <a:effectLst/>
                          <a:latin typeface="Calibri" panose="020F0502020204030204" pitchFamily="34" charset="0"/>
                        </a:rPr>
                        <a:t>Пристройка на 1500 мест к МБОУ СОШ № 7 по адресу: Московская область,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 Долгопрудный, ул. Лихачевское шоссе, д. 27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129 737,00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885 960,00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886 944,50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2021</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t"/>
                      <a:r>
                        <a:rPr lang="ru-RU" sz="1050" b="0" i="0" u="none" strike="noStrike">
                          <a:solidFill>
                            <a:srgbClr val="000000"/>
                          </a:solidFill>
                          <a:effectLst/>
                          <a:latin typeface="Calibri" panose="020F0502020204030204" pitchFamily="34" charset="0"/>
                        </a:rPr>
                        <a:t>Московская область, г.о. Долгопрудный, ул. Лихачевское шоссе, д. 27</a:t>
                      </a:r>
                    </a:p>
                  </a:txBody>
                  <a:tcPr marL="6475" marR="6475" marT="64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1500 мест. Уменьшение процента детей, занимающихся во вторую смену, улучшение условий организации образовательного процесса обучающихся, обеспечение комплексного развития территории, создание условий для комфортного проживания граждан, создание дополнительных рабочих мест.</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130432849"/>
                  </a:ext>
                </a:extLst>
              </a:tr>
              <a:tr h="271324">
                <a:tc>
                  <a:txBody>
                    <a:bodyPr/>
                    <a:lstStyle/>
                    <a:p>
                      <a:pPr algn="l" rtl="0" fontAlgn="ctr"/>
                      <a:r>
                        <a:rPr lang="ru-RU" sz="1050" b="0" i="0" u="none" strike="noStrike" dirty="0">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123 250,00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841 662,00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842 597,20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875253519"/>
                  </a:ext>
                </a:extLst>
              </a:tr>
              <a:tr h="16301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6 487,00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44 298,00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44 347,30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616769541"/>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Реконструкция котельной, расположенной по адресу: г. Долгопрудный, ул. Спортивная, д. 3а (в т.ч. ПИР и технологическое присоединение к электрическим сетям)</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110 870,40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340 457,40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151 883,40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2022</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г. Долгопрудный, ул. Спортивная, д. 3а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Реконструированная котельная, замена устаревшего основного и вспомогательного оборудования на современное более эффективное, с увеличением ее мощности до 60 Гкал\час, снижение значение показателя: удельный расход топлива на единицу теплоэнергии.</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600504485"/>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89 804,20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280 196,40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125 000,00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9814651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21 066,20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60 261,00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algn="ctr" defTabSz="914400" rtl="0" eaLnBrk="1" fontAlgn="b" latinLnBrk="0" hangingPunct="1"/>
                      <a:r>
                        <a:rPr lang="ru-RU" sz="1050" b="0" i="0" u="none" strike="noStrike" kern="1200" dirty="0">
                          <a:solidFill>
                            <a:srgbClr val="000000"/>
                          </a:solidFill>
                          <a:effectLst/>
                          <a:latin typeface="Calibri" panose="020F0502020204030204" pitchFamily="34" charset="0"/>
                          <a:ea typeface="+mn-ea"/>
                          <a:cs typeface="+mn-cs"/>
                        </a:rPr>
                        <a:t>26 883,40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232456930"/>
                  </a:ext>
                </a:extLst>
              </a:tr>
            </a:tbl>
          </a:graphicData>
        </a:graphic>
      </p:graphicFrame>
    </p:spTree>
    <p:extLst>
      <p:ext uri="{BB962C8B-B14F-4D97-AF65-F5344CB8AC3E}">
        <p14:creationId xmlns:p14="http://schemas.microsoft.com/office/powerpoint/2010/main" val="13768921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0724" name="TextBox 6"/>
          <p:cNvSpPr txBox="1">
            <a:spLocks noChangeArrowheads="1"/>
          </p:cNvSpPr>
          <p:nvPr/>
        </p:nvSpPr>
        <p:spPr bwMode="auto">
          <a:xfrm>
            <a:off x="1004888" y="1241425"/>
            <a:ext cx="10169525" cy="400050"/>
          </a:xfrm>
          <a:prstGeom prst="rect">
            <a:avLst/>
          </a:prstGeom>
          <a:noFill/>
          <a:ln w="9525">
            <a:noFill/>
            <a:miter lim="800000"/>
            <a:headEnd/>
            <a:tailEnd/>
          </a:ln>
        </p:spPr>
        <p:txBody>
          <a:bodyPr anchor="ctr">
            <a:spAutoFit/>
          </a:bodyPr>
          <a:lstStyle/>
          <a:p>
            <a:pPr algn="ctr"/>
            <a:r>
              <a:rPr lang="ru-RU" sz="2000" b="1" dirty="0">
                <a:effectLst>
                  <a:outerShdw blurRad="38100" dist="38100" dir="2700000" algn="tl">
                    <a:srgbClr val="000000">
                      <a:alpha val="43137"/>
                    </a:srgbClr>
                  </a:outerShdw>
                </a:effectLst>
                <a:cs typeface="Aharoni" pitchFamily="2" charset="-79"/>
              </a:rPr>
              <a:t>Финансовое управление администрации городского округа Долгопрудный</a:t>
            </a:r>
          </a:p>
        </p:txBody>
      </p:sp>
      <p:sp>
        <p:nvSpPr>
          <p:cNvPr id="30725" name="Прямоугольник 7"/>
          <p:cNvSpPr>
            <a:spLocks noChangeArrowheads="1"/>
          </p:cNvSpPr>
          <p:nvPr/>
        </p:nvSpPr>
        <p:spPr bwMode="auto">
          <a:xfrm>
            <a:off x="742204" y="1981892"/>
            <a:ext cx="11087100" cy="4524315"/>
          </a:xfrm>
          <a:prstGeom prst="rect">
            <a:avLst/>
          </a:prstGeom>
          <a:noFill/>
          <a:ln w="9525">
            <a:noFill/>
            <a:miter lim="800000"/>
            <a:headEnd/>
            <a:tailEnd/>
          </a:ln>
        </p:spPr>
        <p:txBody>
          <a:bodyPr>
            <a:spAutoFit/>
          </a:bodyPr>
          <a:lstStyle/>
          <a:p>
            <a:r>
              <a:rPr lang="ru-RU" b="1" dirty="0"/>
              <a:t>Адрес местонахождения: </a:t>
            </a:r>
            <a:r>
              <a:rPr lang="ru-RU" dirty="0"/>
              <a:t>Московская область, </a:t>
            </a:r>
            <a:r>
              <a:rPr lang="ru-RU" dirty="0" err="1"/>
              <a:t>г.о</a:t>
            </a:r>
            <a:r>
              <a:rPr lang="ru-RU" dirty="0"/>
              <a:t>. Долгопрудный, Пацаева проспект, 17</a:t>
            </a:r>
          </a:p>
          <a:p>
            <a:endParaRPr lang="en-US" b="1" dirty="0"/>
          </a:p>
          <a:p>
            <a:r>
              <a:rPr lang="ru-RU" b="1" dirty="0"/>
              <a:t>Начальник Управления </a:t>
            </a:r>
            <a:r>
              <a:rPr lang="ru-RU" dirty="0"/>
              <a:t>– Алексеева Марина Александровна</a:t>
            </a:r>
          </a:p>
          <a:p>
            <a:endParaRPr lang="en-US" b="1" dirty="0"/>
          </a:p>
          <a:p>
            <a:r>
              <a:rPr lang="ru-RU" b="1" dirty="0"/>
              <a:t>Контактные телефоны: </a:t>
            </a:r>
            <a:r>
              <a:rPr lang="ru-RU" dirty="0"/>
              <a:t>8(495) 408-81-57</a:t>
            </a:r>
            <a:endParaRPr lang="ru-RU" b="1" dirty="0"/>
          </a:p>
          <a:p>
            <a:r>
              <a:rPr lang="ru-RU" dirty="0"/>
              <a:t>                                           8(495) 408-40-15</a:t>
            </a:r>
          </a:p>
          <a:p>
            <a:endParaRPr lang="ru-RU" dirty="0"/>
          </a:p>
          <a:p>
            <a:r>
              <a:rPr lang="en-US" b="1" dirty="0"/>
              <a:t>e-mail:</a:t>
            </a:r>
            <a:r>
              <a:rPr lang="en-US" dirty="0"/>
              <a:t> </a:t>
            </a:r>
            <a:r>
              <a:rPr lang="en-US" dirty="0">
                <a:hlinkClick r:id="rId2"/>
              </a:rPr>
              <a:t>dolgopfu@yandex.ru</a:t>
            </a:r>
            <a:endParaRPr lang="ru-RU" dirty="0"/>
          </a:p>
          <a:p>
            <a:endParaRPr lang="ru-RU" dirty="0"/>
          </a:p>
          <a:p>
            <a:r>
              <a:rPr lang="ru-RU" b="1" dirty="0"/>
              <a:t>Режим работы</a:t>
            </a:r>
            <a:r>
              <a:rPr lang="ru-RU" dirty="0"/>
              <a:t>: понедельник – четверг с 09:00 до 18:00</a:t>
            </a:r>
          </a:p>
          <a:p>
            <a:r>
              <a:rPr lang="ru-RU" dirty="0"/>
              <a:t>                              пятница с 09:00 до 17:00</a:t>
            </a:r>
          </a:p>
          <a:p>
            <a:r>
              <a:rPr lang="ru-RU" dirty="0"/>
              <a:t>                              обед с 13:00 - 14:00</a:t>
            </a:r>
          </a:p>
          <a:p>
            <a:r>
              <a:rPr lang="ru-RU"/>
              <a:t>                              суббота </a:t>
            </a:r>
            <a:r>
              <a:rPr lang="ru-RU" dirty="0"/>
              <a:t>и воскресенье – выходной </a:t>
            </a:r>
          </a:p>
          <a:p>
            <a:endParaRPr lang="ru-RU" dirty="0"/>
          </a:p>
          <a:p>
            <a:r>
              <a:rPr lang="ru-RU" dirty="0"/>
              <a:t>Личный прием граждан осуществляется согласно графику работы Финансового управления</a:t>
            </a:r>
            <a:br>
              <a:rPr lang="ru-RU" dirty="0"/>
            </a:br>
            <a:endParaRPr lang="ru-RU" dirty="0"/>
          </a:p>
        </p:txBody>
      </p:sp>
      <p:sp>
        <p:nvSpPr>
          <p:cNvPr id="2" name="Прямоугольник 1">
            <a:extLst>
              <a:ext uri="{FF2B5EF4-FFF2-40B4-BE49-F238E27FC236}">
                <a16:creationId xmlns:a16="http://schemas.microsoft.com/office/drawing/2014/main" id="{CD1C7248-3646-4B85-915B-9BFAE57C695F}"/>
              </a:ext>
            </a:extLst>
          </p:cNvPr>
          <p:cNvSpPr/>
          <p:nvPr/>
        </p:nvSpPr>
        <p:spPr>
          <a:xfrm>
            <a:off x="2540441" y="458977"/>
            <a:ext cx="7098418" cy="480131"/>
          </a:xfrm>
          <a:prstGeom prst="rect">
            <a:avLst/>
          </a:prstGeom>
        </p:spPr>
        <p:txBody>
          <a:bodyPr vert="horz" lIns="91440" tIns="45720" rIns="91440" bIns="45720" rtlCol="0" anchor="ctr">
            <a:noAutofit/>
          </a:bodyPr>
          <a:lstStyle/>
          <a:p>
            <a:pPr algn="ctr" defTabSz="914400">
              <a:lnSpc>
                <a:spcPct val="90000"/>
              </a:lnSpc>
              <a:spcBef>
                <a:spcPct val="0"/>
              </a:spcBef>
            </a:pPr>
            <a:r>
              <a:rPr lang="ru-RU" sz="2800" dirty="0">
                <a:latin typeface="Century Gothic" panose="020B0502020202020204" pitchFamily="34" charset="0"/>
                <a:ea typeface="+mj-ea"/>
                <a:cs typeface="+mj-cs"/>
              </a:rPr>
              <a:t>Контактная информация для граждан</a:t>
            </a:r>
          </a:p>
        </p:txBody>
      </p:sp>
      <p:pic>
        <p:nvPicPr>
          <p:cNvPr id="4" name="Рисунок 3">
            <a:extLst>
              <a:ext uri="{FF2B5EF4-FFF2-40B4-BE49-F238E27FC236}">
                <a16:creationId xmlns:a16="http://schemas.microsoft.com/office/drawing/2014/main" id="{1F125ED0-8854-4748-968A-2BBFBFAF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561" y="3153624"/>
            <a:ext cx="287655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6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Савон</Template>
  <TotalTime>8835</TotalTime>
  <Words>26498</Words>
  <Application>Microsoft Office PowerPoint</Application>
  <PresentationFormat>Широкоэкранный</PresentationFormat>
  <Paragraphs>7695</Paragraphs>
  <Slides>91</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91</vt:i4>
      </vt:variant>
    </vt:vector>
  </HeadingPairs>
  <TitlesOfParts>
    <vt:vector size="102" baseType="lpstr">
      <vt:lpstr>Aharoni</vt:lpstr>
      <vt:lpstr>Arial</vt:lpstr>
      <vt:lpstr>Calibri</vt:lpstr>
      <vt:lpstr>Calibri Light</vt:lpstr>
      <vt:lpstr>Century Gothic</vt:lpstr>
      <vt:lpstr>PT Sans</vt:lpstr>
      <vt:lpstr>Times New Roman</vt:lpstr>
      <vt:lpstr>Wingdings</vt:lpstr>
      <vt:lpstr>Wingdings 2</vt:lpstr>
      <vt:lpstr>6_HDOfficeLightV0</vt:lpstr>
      <vt:lpstr>HDOfficeLightV0</vt:lpstr>
      <vt:lpstr>БЮДЖЕТ ДЛЯ ГРАЖДАН</vt:lpstr>
      <vt:lpstr>СОДЕРЖАНИЕ</vt:lpstr>
      <vt:lpstr>Основные понятия, используемые в бюджетном процессе</vt:lpstr>
      <vt:lpstr>                 Описание административно-территориального образования города       Долгопрудный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Основные задачи и приоритеты  бюджетной политики  на 2023 год и на плановый период 2024 и 2025 годов:</vt:lpstr>
      <vt:lpstr>Основные направления бюджетной и налоговой политики на 2023 год  и на плановый период 2024 и 2025 годов </vt:lpstr>
      <vt:lpstr>Презентация PowerPoint</vt:lpstr>
      <vt:lpstr>Динамика доходной части бюджета городского округа 2020-2025 гг. </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ИНФОРМАЦИЯ ОБ ОБЪЕМЕ И СТРУКТУРЕ НАЛОГОВЫХ И НЕНАЛОГОВЫХ ДОХОДОВ, МЕЖБЮДЖЕТНЫХ ТРАНСФЕРТОВ БЮДЖЕТА ГОРОДСКОГО ОКРУГА ДОЛГОПРУДНЫЙ</vt:lpstr>
      <vt:lpstr>Доходная часть бюджета городского округа Долгопрудный</vt:lpstr>
      <vt:lpstr>Структура налоговых и неналоговых доходов бюджета городского округа Долгопрудный в 2023 году</vt:lpstr>
      <vt:lpstr>Презентация PowerPoint</vt:lpstr>
      <vt:lpstr>Информация о ставках налогов</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 Реестр налоговых льгот по налогу на имущество физических лиц, установленных решением Совета депутатов г.Долгопрудного от 19.11.2014  № 24-нр «О налоге на имущество физических лиц на территории городского округа Долгопрудный Московской области»</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Информация об объемах предоставленных льгот, установленных решением Совета депутатов городского округа Долгопрудный Московской области </vt:lpstr>
      <vt:lpstr>Расходы бюджета городского округа Долгопрудный на 2021-2025 гг.  по разделам бюджетной классификации </vt:lpstr>
      <vt:lpstr>Расходы бюджета городского округа Долгопрудный на 2021- 2025 гг., сформированные по муниципальным программам и непрограммным направлениям деятельности: </vt:lpstr>
      <vt:lpstr>Информация о расходах бюджета с учетом интересов целевых групп пользователей </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Информация о расходах бюджета с учетом интересов целевых групп пользователей </vt:lpstr>
      <vt:lpstr> Информация о расходах бюджета с учетом интересов целевых групп пользователей </vt:lpstr>
      <vt:lpstr>Информация об общественно значимых проектах, реализуемых на территории городского округа Долгопрудный</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KEW3</dc:creator>
  <cp:lastModifiedBy>TEV</cp:lastModifiedBy>
  <cp:revision>624</cp:revision>
  <cp:lastPrinted>2022-11-17T13:30:39Z</cp:lastPrinted>
  <dcterms:created xsi:type="dcterms:W3CDTF">2020-01-09T08:17:52Z</dcterms:created>
  <dcterms:modified xsi:type="dcterms:W3CDTF">2023-02-10T14:44:35Z</dcterms:modified>
</cp:coreProperties>
</file>